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79" r:id="rId5"/>
    <p:sldId id="280" r:id="rId6"/>
    <p:sldId id="278" r:id="rId7"/>
    <p:sldId id="289" r:id="rId8"/>
    <p:sldId id="276" r:id="rId9"/>
    <p:sldId id="281" r:id="rId10"/>
    <p:sldId id="282" r:id="rId11"/>
    <p:sldId id="290" r:id="rId12"/>
    <p:sldId id="283" r:id="rId13"/>
    <p:sldId id="284" r:id="rId14"/>
    <p:sldId id="285" r:id="rId15"/>
    <p:sldId id="286" r:id="rId16"/>
    <p:sldId id="291" r:id="rId17"/>
    <p:sldId id="287" r:id="rId18"/>
    <p:sldId id="288" r:id="rId19"/>
    <p:sldId id="275" r:id="rId20"/>
    <p:sldId id="274"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34" autoAdjust="0"/>
    <p:restoredTop sz="94660"/>
  </p:normalViewPr>
  <p:slideViewPr>
    <p:cSldViewPr>
      <p:cViewPr varScale="1">
        <p:scale>
          <a:sx n="73" d="100"/>
          <a:sy n="73" d="100"/>
        </p:scale>
        <p:origin x="-134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17.01.2014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17.01.2014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17.01.2014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17.01.2014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17.01.2014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17.01.2014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17.01.2014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17.01.2014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17.01.2014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17.01.2014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17.01.2014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17.01.2014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3068960"/>
            <a:ext cx="7772400" cy="1470025"/>
          </a:xfrm>
        </p:spPr>
        <p:txBody>
          <a:bodyPr>
            <a:noAutofit/>
          </a:bodyPr>
          <a:lstStyle/>
          <a:p>
            <a:pPr hangingPunct="0"/>
            <a:r>
              <a:rPr lang="ru-RU" sz="2000" dirty="0" smtClean="0"/>
              <a:t>Кафедра </a:t>
            </a:r>
            <a:r>
              <a:rPr lang="ru-RU" sz="2000" dirty="0"/>
              <a:t>нервных болезней с курсом медицинской реабилитации ПО</a:t>
            </a:r>
            <a:br>
              <a:rPr lang="ru-RU" sz="2000" dirty="0"/>
            </a:br>
            <a:r>
              <a:rPr lang="ru-RU" sz="2000" dirty="0"/>
              <a:t> </a:t>
            </a:r>
            <a:br>
              <a:rPr lang="ru-RU" sz="2000" dirty="0"/>
            </a:br>
            <a:r>
              <a:rPr lang="ru-RU" sz="2000" dirty="0"/>
              <a:t/>
            </a:r>
            <a:br>
              <a:rPr lang="ru-RU" sz="2000" dirty="0"/>
            </a:br>
            <a:r>
              <a:rPr lang="ru-RU" sz="2000" dirty="0"/>
              <a:t>Тема: </a:t>
            </a:r>
            <a:r>
              <a:rPr lang="ru-RU" sz="2000" dirty="0" smtClean="0"/>
              <a:t>«</a:t>
            </a:r>
            <a:r>
              <a:rPr lang="ru-RU" sz="2000" b="1" dirty="0"/>
              <a:t>Восстановления и коррекция зрительных, слуховых и кожно-кинестетических </a:t>
            </a:r>
            <a:r>
              <a:rPr lang="ru-RU" sz="2000" b="1" dirty="0" smtClean="0"/>
              <a:t>функций»</a:t>
            </a:r>
            <a:r>
              <a:rPr lang="ru-RU" sz="2000" dirty="0"/>
              <a:t/>
            </a:r>
            <a:br>
              <a:rPr lang="ru-RU" sz="2000" dirty="0"/>
            </a:br>
            <a:r>
              <a:rPr lang="ru-RU" sz="2000" dirty="0"/>
              <a:t/>
            </a:r>
            <a:br>
              <a:rPr lang="ru-RU" sz="2000" dirty="0"/>
            </a:br>
            <a:r>
              <a:rPr lang="ru-RU" sz="2000" dirty="0"/>
              <a:t/>
            </a:r>
            <a:br>
              <a:rPr lang="ru-RU" sz="2000" dirty="0"/>
            </a:br>
            <a:r>
              <a:rPr lang="ru-RU" sz="2000" dirty="0"/>
              <a:t/>
            </a:r>
            <a:br>
              <a:rPr lang="ru-RU" sz="2000" dirty="0"/>
            </a:br>
            <a:r>
              <a:rPr lang="ru-RU" sz="2000" dirty="0"/>
              <a:t>лекция № </a:t>
            </a:r>
            <a:r>
              <a:rPr lang="ru-RU" sz="2000" dirty="0"/>
              <a:t>4</a:t>
            </a:r>
            <a:r>
              <a:rPr lang="ru-RU" sz="2000" dirty="0" smtClean="0"/>
              <a:t> </a:t>
            </a:r>
            <a:r>
              <a:rPr lang="ru-RU" sz="2000" dirty="0" smtClean="0"/>
              <a:t>по дисциплине </a:t>
            </a:r>
            <a:r>
              <a:rPr lang="ru-RU" sz="2000" b="1" dirty="0" err="1"/>
              <a:t>Спецпрактикум</a:t>
            </a:r>
            <a:r>
              <a:rPr lang="ru-RU" sz="2000" b="1" dirty="0"/>
              <a:t> по восстановительному обучению с </a:t>
            </a:r>
            <a:r>
              <a:rPr lang="ru-RU" sz="2000" b="1" dirty="0" err="1"/>
              <a:t>супервизией</a:t>
            </a:r>
            <a:r>
              <a:rPr lang="ru-RU" sz="2000" dirty="0" smtClean="0"/>
              <a:t> для </a:t>
            </a:r>
            <a:r>
              <a:rPr lang="ru-RU" sz="2000" dirty="0"/>
              <a:t>студентов 5</a:t>
            </a:r>
            <a:r>
              <a:rPr lang="ru-RU" sz="2000" dirty="0" smtClean="0"/>
              <a:t> </a:t>
            </a:r>
            <a:r>
              <a:rPr lang="ru-RU" sz="2000" dirty="0"/>
              <a:t>курса, обучающихся по специальности </a:t>
            </a:r>
            <a:br>
              <a:rPr lang="ru-RU" sz="2000" dirty="0"/>
            </a:br>
            <a:r>
              <a:rPr lang="ru-RU" sz="2000" dirty="0" smtClean="0"/>
              <a:t>030401 </a:t>
            </a:r>
            <a:r>
              <a:rPr lang="ru-RU" sz="2000" dirty="0"/>
              <a:t>– Клиническая психология (</a:t>
            </a:r>
            <a:r>
              <a:rPr lang="ru-RU" sz="2000" dirty="0" smtClean="0"/>
              <a:t>очная </a:t>
            </a:r>
            <a:r>
              <a:rPr lang="ru-RU" sz="2000" dirty="0"/>
              <a:t>форма обучения) </a:t>
            </a:r>
            <a:br>
              <a:rPr lang="ru-RU" sz="2000" dirty="0"/>
            </a:br>
            <a:r>
              <a:rPr lang="ru-RU" sz="2000" dirty="0"/>
              <a:t>Ассистент Безденежных А.Ф.</a:t>
            </a:r>
            <a:br>
              <a:rPr lang="ru-RU" sz="2000" dirty="0"/>
            </a:br>
            <a:r>
              <a:rPr lang="ru-RU" sz="2000" dirty="0"/>
              <a:t/>
            </a:r>
            <a:br>
              <a:rPr lang="ru-RU" sz="2000" dirty="0"/>
            </a:br>
            <a:r>
              <a:rPr lang="ru-RU" sz="2000" dirty="0"/>
              <a:t/>
            </a:r>
            <a:br>
              <a:rPr lang="ru-RU" sz="2000" dirty="0"/>
            </a:br>
            <a:r>
              <a:rPr lang="ru-RU" sz="2000" dirty="0"/>
              <a:t/>
            </a:r>
            <a:br>
              <a:rPr lang="ru-RU" sz="2000" dirty="0"/>
            </a:br>
            <a:r>
              <a:rPr lang="ru-RU" sz="2000" dirty="0"/>
              <a:t> </a:t>
            </a:r>
            <a:br>
              <a:rPr lang="ru-RU" sz="2000" dirty="0"/>
            </a:br>
            <a:r>
              <a:rPr lang="ru-RU" sz="2000" dirty="0"/>
              <a:t>Красноярск, 2013</a:t>
            </a:r>
            <a:br>
              <a:rPr lang="ru-RU" sz="2000" dirty="0"/>
            </a:br>
            <a:endParaRPr lang="ru-RU" sz="2000" dirty="0"/>
          </a:p>
        </p:txBody>
      </p:sp>
    </p:spTree>
    <p:extLst>
      <p:ext uri="{BB962C8B-B14F-4D97-AF65-F5344CB8AC3E}">
        <p14:creationId xmlns:p14="http://schemas.microsoft.com/office/powerpoint/2010/main" val="614360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Восстановление функции лицевого </a:t>
            </a:r>
            <a:r>
              <a:rPr lang="ru-RU" b="1" dirty="0" err="1"/>
              <a:t>гнозиса</a:t>
            </a:r>
            <a:r>
              <a:rPr lang="ru-RU" dirty="0"/>
              <a:t/>
            </a:r>
            <a:br>
              <a:rPr lang="ru-RU" dirty="0"/>
            </a:br>
            <a:endParaRPr lang="ru-RU" dirty="0"/>
          </a:p>
        </p:txBody>
      </p:sp>
      <p:sp>
        <p:nvSpPr>
          <p:cNvPr id="3" name="Объект 2"/>
          <p:cNvSpPr>
            <a:spLocks noGrp="1"/>
          </p:cNvSpPr>
          <p:nvPr>
            <p:ph idx="1"/>
          </p:nvPr>
        </p:nvSpPr>
        <p:spPr>
          <a:xfrm>
            <a:off x="457200" y="1268760"/>
            <a:ext cx="8229600" cy="5328592"/>
          </a:xfrm>
        </p:spPr>
        <p:txBody>
          <a:bodyPr>
            <a:normAutofit fontScale="55000" lnSpcReduction="20000"/>
          </a:bodyPr>
          <a:lstStyle/>
          <a:p>
            <a:r>
              <a:rPr lang="ru-RU" dirty="0" smtClean="0"/>
              <a:t>Выполнение </a:t>
            </a:r>
            <a:r>
              <a:rPr lang="ru-RU" dirty="0"/>
              <a:t>этой задачи требует специальной работы, которая начинается с выяснения степени </a:t>
            </a:r>
            <a:r>
              <a:rPr lang="ru-RU" dirty="0" err="1"/>
              <a:t>знакомости</a:t>
            </a:r>
            <a:r>
              <a:rPr lang="ru-RU" dirty="0"/>
              <a:t> больному лиц известных людей, изображенных на различных портретах. Затем, привлекая наиболее знакомые портреты, проводится «оживление» зрительного образа того или иного лица на основе связанных с ним вербальных, музыкальных, живописных, научных и других ассоциаций (прослушивание стихов, обсуждение содержания произведений известных поэтов или писателей, изображенных на предъявляемых больному портретах; прослушивание песен, отрывков из музыкальных произведений, арий, пьес, написанных композиторами, изображенными на портретах; рассматривание картин художников и т.д.).</a:t>
            </a:r>
          </a:p>
          <a:p>
            <a:r>
              <a:rPr lang="ru-RU" dirty="0"/>
              <a:t>В качестве приема, стимулирующего оживление лиц людей, знакомых больному до болезни, рекомендуется рассматривание семейных альбомов фотографий в присутствии на занятии кого-либо из членов семьи больного или его близких друзей.</a:t>
            </a:r>
          </a:p>
          <a:p>
            <a:r>
              <a:rPr lang="ru-RU" dirty="0"/>
              <a:t>Наконец, полезна работа по психологическому анализу портретов (обсуждение лиц с привлечением понятий «молодой, старый, добрый, злой, открытый, угрюмый, веселый» и т.д., сравнение лиц различных людей, выявление схожести и несхожести лиц с анализом причин констатируемого сходства или несходства</a:t>
            </a:r>
            <a:r>
              <a:rPr lang="ru-RU" dirty="0" smtClean="0"/>
              <a:t>).</a:t>
            </a:r>
          </a:p>
          <a:p>
            <a:r>
              <a:rPr lang="ru-RU" b="1" dirty="0"/>
              <a:t>Восстановление функции буквенного </a:t>
            </a:r>
            <a:r>
              <a:rPr lang="ru-RU" b="1" dirty="0" err="1"/>
              <a:t>гнозиса</a:t>
            </a:r>
            <a:endParaRPr lang="ru-RU" dirty="0"/>
          </a:p>
          <a:p>
            <a:r>
              <a:rPr lang="ru-RU" dirty="0"/>
              <a:t>Этот вид обучения является по существу главным видом работы по восстановлению чтения при первичной оптической алексии </a:t>
            </a:r>
          </a:p>
          <a:p>
            <a:endParaRPr lang="ru-RU" dirty="0"/>
          </a:p>
          <a:p>
            <a:endParaRPr lang="ru-RU" dirty="0"/>
          </a:p>
        </p:txBody>
      </p:sp>
    </p:spTree>
    <p:extLst>
      <p:ext uri="{BB962C8B-B14F-4D97-AF65-F5344CB8AC3E}">
        <p14:creationId xmlns:p14="http://schemas.microsoft.com/office/powerpoint/2010/main" val="1920781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Восстановление функции цветового </a:t>
            </a:r>
            <a:r>
              <a:rPr lang="ru-RU" b="1" dirty="0" err="1"/>
              <a:t>гнозиса</a:t>
            </a:r>
            <a:r>
              <a:rPr lang="ru-RU" dirty="0"/>
              <a:t/>
            </a:r>
            <a:br>
              <a:rPr lang="ru-RU" dirty="0"/>
            </a:br>
            <a:endParaRPr lang="ru-RU" dirty="0"/>
          </a:p>
        </p:txBody>
      </p:sp>
      <p:sp>
        <p:nvSpPr>
          <p:cNvPr id="3" name="Объект 2"/>
          <p:cNvSpPr>
            <a:spLocks noGrp="1"/>
          </p:cNvSpPr>
          <p:nvPr>
            <p:ph idx="1"/>
          </p:nvPr>
        </p:nvSpPr>
        <p:spPr/>
        <p:txBody>
          <a:bodyPr>
            <a:normAutofit fontScale="70000" lnSpcReduction="20000"/>
          </a:bodyPr>
          <a:lstStyle/>
          <a:p>
            <a:r>
              <a:rPr lang="ru-RU" dirty="0" smtClean="0"/>
              <a:t>Данный </a:t>
            </a:r>
            <a:r>
              <a:rPr lang="ru-RU" dirty="0"/>
              <a:t>раздел восстановительного обучения предполагает выработку у больного обобщенного категориального отношения к цвету. С этой целью используются следующие виды работы с больным:</a:t>
            </a:r>
          </a:p>
          <a:p>
            <a:r>
              <a:rPr lang="ru-RU" dirty="0"/>
              <a:t>§   «смысловое обыгрывание» понятия того или иного цвета на основе оживления наиболее стереотипных образов, связанных с ним. Например, «обыгрывая» красный цвет, больному предъявляются картинки с изображением красного знамени, пионерского галстука, красного помидора, красной рябины и т.д. Каждая картинка имеет подпись, на которой слово «красный» выделено крупным шрифтом. Внимание больного обращается на то, что все эти предметы одного и того же цвета. Таким же образом проводится «обыгрывание» других цветов, а также их оттенков. Голубой оттенок, например, ассоциативно связывается с ясным небом, голубыми глазами и т.д.;</a:t>
            </a:r>
          </a:p>
          <a:p>
            <a:endParaRPr lang="ru-RU" dirty="0"/>
          </a:p>
        </p:txBody>
      </p:sp>
    </p:spTree>
    <p:extLst>
      <p:ext uri="{BB962C8B-B14F-4D97-AF65-F5344CB8AC3E}">
        <p14:creationId xmlns:p14="http://schemas.microsoft.com/office/powerpoint/2010/main" val="3343697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Восстановление функции цветового </a:t>
            </a:r>
            <a:r>
              <a:rPr lang="ru-RU" b="1" dirty="0" err="1"/>
              <a:t>гнозиса</a:t>
            </a:r>
            <a:r>
              <a:rPr lang="ru-RU" dirty="0"/>
              <a:t/>
            </a:r>
            <a:br>
              <a:rPr lang="ru-RU" dirty="0"/>
            </a:br>
            <a:endParaRPr lang="ru-RU" dirty="0"/>
          </a:p>
        </p:txBody>
      </p:sp>
      <p:sp>
        <p:nvSpPr>
          <p:cNvPr id="3" name="Объект 2"/>
          <p:cNvSpPr>
            <a:spLocks noGrp="1"/>
          </p:cNvSpPr>
          <p:nvPr>
            <p:ph idx="1"/>
          </p:nvPr>
        </p:nvSpPr>
        <p:spPr/>
        <p:txBody>
          <a:bodyPr>
            <a:normAutofit fontScale="47500" lnSpcReduction="20000"/>
          </a:bodyPr>
          <a:lstStyle/>
          <a:p>
            <a:r>
              <a:rPr lang="ru-RU" dirty="0"/>
              <a:t>§   предъявление контурных изображений тех же предметов с заданием раскрасить их по соответствующим образцам, т.е. перенести цвет с одного рисунка на другой;</a:t>
            </a:r>
          </a:p>
          <a:p>
            <a:r>
              <a:rPr lang="ru-RU" dirty="0"/>
              <a:t>§   предъявление контурных изображений тех же предметов с заданием раскрасить их самостоятельно, а не по образцу;</a:t>
            </a:r>
          </a:p>
          <a:p>
            <a:r>
              <a:rPr lang="ru-RU" dirty="0"/>
              <a:t>§   «смысловое обыгрывание» цветовой гаммы. Для выработки понятия гаммы привлекается музыкальная гамма, которая напевается или проигрывается больным на каком-либо музыкальном инструменте. Обращается внимание больного, что элементы гаммы близки один к другому, но последовательно отличаются по высоте тона. «Выстраивание» цветовой гаммы проводится с опорой на наглядно-вербальные ассоциации. Так, больному демонстрируется какой-нибудь плод, например, помидор, в разных стадиях созревания: от бледно-розового до ярко-красного. В названиях цветов подчеркиваются слова: светлый, светлее, бледный, темный, темнее, жидкий, густой, сочный и т.д.;</a:t>
            </a:r>
          </a:p>
          <a:p>
            <a:r>
              <a:rPr lang="ru-RU" dirty="0"/>
              <a:t>§   нахождение заданного цвета в серии разноцветных предметных изображений и абстрактных, например, геометрических фигур;</a:t>
            </a:r>
          </a:p>
          <a:p>
            <a:r>
              <a:rPr lang="ru-RU" dirty="0"/>
              <a:t>§   классификация цветов и их оттенков:</a:t>
            </a:r>
          </a:p>
          <a:p>
            <a:r>
              <a:rPr lang="ru-RU" dirty="0"/>
              <a:t>— самостоятельный подбор больным цветовой гаммы, вплетенной в определенный сюжет. Например, предъявляется серия рисунков с изображением какого-либо пейзажа и предлагается разложить их в порядке, демонстрирующем стадии постепенного потемнения неба; — выстраивание больным абстрактной «несюжетной» цветовой гаммы из предъявленных ему оттенков одного и того же цвета;</a:t>
            </a:r>
          </a:p>
          <a:p>
            <a:r>
              <a:rPr lang="ru-RU" dirty="0"/>
              <a:t>— «выстраивание» больным нескольких цветовых гамм из оттенков различных цветов.</a:t>
            </a:r>
          </a:p>
          <a:p>
            <a:endParaRPr lang="ru-RU" dirty="0"/>
          </a:p>
        </p:txBody>
      </p:sp>
    </p:spTree>
    <p:extLst>
      <p:ext uri="{BB962C8B-B14F-4D97-AF65-F5344CB8AC3E}">
        <p14:creationId xmlns:p14="http://schemas.microsoft.com/office/powerpoint/2010/main" val="3580234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i="1" dirty="0"/>
              <a:t>ВОССТАНОВЛЕНИЕ ОПТИКО-ПРОСТРАНСТВЕННОЙ ФУНКЦИИ, НАРУШЕННОЙ ПО ДОМИНАНТНОМУ ТИПУ</a:t>
            </a:r>
            <a:br>
              <a:rPr lang="ru-RU" sz="2000" i="1" dirty="0"/>
            </a:br>
            <a:endParaRPr lang="ru-RU" sz="2000" dirty="0"/>
          </a:p>
        </p:txBody>
      </p:sp>
      <p:sp>
        <p:nvSpPr>
          <p:cNvPr id="3" name="Объект 2"/>
          <p:cNvSpPr>
            <a:spLocks noGrp="1"/>
          </p:cNvSpPr>
          <p:nvPr>
            <p:ph idx="1"/>
          </p:nvPr>
        </p:nvSpPr>
        <p:spPr/>
        <p:txBody>
          <a:bodyPr>
            <a:normAutofit fontScale="40000" lnSpcReduction="20000"/>
          </a:bodyPr>
          <a:lstStyle/>
          <a:p>
            <a:r>
              <a:rPr lang="ru-RU" dirty="0" smtClean="0"/>
              <a:t>Данный </a:t>
            </a:r>
            <a:r>
              <a:rPr lang="ru-RU" dirty="0"/>
              <a:t>вид работы подчинен главной задаче восстановления высших, обобщенных уровней пространственно-ориентировочной деятельности. Эта работа включает следующие направления:</a:t>
            </a:r>
          </a:p>
          <a:p>
            <a:r>
              <a:rPr lang="ru-RU" dirty="0"/>
              <a:t>§   восстановление схематических представлений о пространственных соотношениях объектов действительности. С этой целью предлагаются такие упражнения, как поворот фигуры в пространстве. Сначала эта работа проводится на материале, оформленном ситуативно, сюжетно: больному предъявляют макет комнаты с фигуркой стоящего посредине человека и просят повернуть ее лицом к двери. Затем дается инструкция повернуть фигуру к себе и от себя. С течением времени опора на ситуацию устраняется и осуществляется переход к оперированию геометрическими фигурами — реальными, затем — рисованными;</a:t>
            </a:r>
          </a:p>
          <a:p>
            <a:r>
              <a:rPr lang="ru-RU" dirty="0"/>
              <a:t>§   работа с географической картой, которая включает:</a:t>
            </a:r>
          </a:p>
          <a:p>
            <a:r>
              <a:rPr lang="ru-RU" dirty="0"/>
              <a:t>— нахождение сторон и частей света;</a:t>
            </a:r>
          </a:p>
          <a:p>
            <a:r>
              <a:rPr lang="ru-RU" dirty="0"/>
              <a:t>— нахождение тех или иных объектов — стран, городов, рек и т.д.;</a:t>
            </a:r>
          </a:p>
          <a:p>
            <a:r>
              <a:rPr lang="ru-RU" dirty="0"/>
              <a:t>— перенос географических объектов с обычной карты на немую;</a:t>
            </a:r>
          </a:p>
          <a:p>
            <a:r>
              <a:rPr lang="ru-RU" dirty="0"/>
              <a:t>— самостоятельное заполнение немой карты с предварительным ознакомлением с данной местностью по обычной карте;</a:t>
            </a:r>
          </a:p>
          <a:p>
            <a:r>
              <a:rPr lang="ru-RU" dirty="0"/>
              <a:t>§   работа с часами:</a:t>
            </a:r>
          </a:p>
          <a:p>
            <a:r>
              <a:rPr lang="ru-RU" dirty="0"/>
              <a:t>— «оживление» роли цифр, стрелок, делений на минуты и т.д. Подобное «оживление» может проводиться с помощью обыгрывания наиболее стереотипных значений понятия времени и его компонентов. Так, обсуждаются понятия «полночь», «полдень», «5 минут», «минута», «час» и пр., в прямом и переносном смысле. Приводятся примеры из хорошо знакомых больному произведений художественной литературы, текстов песен, сказок, кинофильмов и т.д.;</a:t>
            </a:r>
          </a:p>
          <a:p>
            <a:r>
              <a:rPr lang="ru-RU" dirty="0"/>
              <a:t>— расстановка стрелок на часах соответственно заданному времени;</a:t>
            </a:r>
          </a:p>
          <a:p>
            <a:r>
              <a:rPr lang="ru-RU" dirty="0"/>
              <a:t>— анализ различий при симметричном расположении стрелок в правой и левой части циферблата;</a:t>
            </a:r>
          </a:p>
          <a:p>
            <a:r>
              <a:rPr lang="ru-RU" dirty="0"/>
              <a:t>— списывание с циферблата цифр по расставленным стрелкам; — самостоятельное обозначение заданного времени на немых часах и т.д.;</a:t>
            </a:r>
          </a:p>
          <a:p>
            <a:endParaRPr lang="ru-RU" dirty="0"/>
          </a:p>
        </p:txBody>
      </p:sp>
    </p:spTree>
    <p:extLst>
      <p:ext uri="{BB962C8B-B14F-4D97-AF65-F5344CB8AC3E}">
        <p14:creationId xmlns:p14="http://schemas.microsoft.com/office/powerpoint/2010/main" val="1024627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i="1" dirty="0"/>
              <a:t>ВОССТАНОВЛЕНИЕ ОПТИКО-ПРОСТРАНСТВЕННОЙ ФУНКЦИИ, НАРУШЕННОЙ ПО ДОМИНАНТНОМУ ТИПУ</a:t>
            </a:r>
            <a:br>
              <a:rPr lang="ru-RU" sz="2000" i="1" dirty="0"/>
            </a:br>
            <a:endParaRPr lang="ru-RU" sz="2000" dirty="0"/>
          </a:p>
        </p:txBody>
      </p:sp>
      <p:sp>
        <p:nvSpPr>
          <p:cNvPr id="3" name="Объект 2"/>
          <p:cNvSpPr>
            <a:spLocks noGrp="1"/>
          </p:cNvSpPr>
          <p:nvPr>
            <p:ph idx="1"/>
          </p:nvPr>
        </p:nvSpPr>
        <p:spPr/>
        <p:txBody>
          <a:bodyPr>
            <a:normAutofit fontScale="55000" lnSpcReduction="20000"/>
          </a:bodyPr>
          <a:lstStyle/>
          <a:p>
            <a:r>
              <a:rPr lang="ru-RU" dirty="0"/>
              <a:t>— схематическое изображение пространственных ситуаций на чертеже-плане пути, комнаты и т.п. В дальнейшем пространственные ситуации предъявляются вне вербального контекста;</a:t>
            </a:r>
          </a:p>
          <a:p>
            <a:r>
              <a:rPr lang="ru-RU" dirty="0"/>
              <a:t>§   идентификация аналогичных пространственных ситуаций, в которых участвуют различные объекты. Например, больному предъявляется ряд рисунков: кошка на стуле, книга па столе, книга в ящике, собака под стулом, лампа над столом, посуда в буфете, тапочки под кроватью, птица над домом, книги в портфеле, ваза на шкафу и т.д. Больной должен указать те рисунки, на которых изображены аналогичные пространственные ситуации;</a:t>
            </a:r>
          </a:p>
          <a:p>
            <a:r>
              <a:rPr lang="ru-RU" dirty="0"/>
              <a:t>§   соотнесение реальных пространственных ситуаций с их схематическим изображением (см. схему обследования больных с нарушением высших психических функций). Для облегчения решения этой задачи в начале обучения реальные рисунки и схемы сопровождаются подписями в виде предлогов. Затем эти подписи убираются, и больной оперируют «голыми» рисунками и схемами;</a:t>
            </a:r>
          </a:p>
          <a:p>
            <a:r>
              <a:rPr lang="ru-RU" dirty="0"/>
              <a:t>§   уточнение значений слов с пространственным значением (внизу, вверху, далеко, близко, сбоку, рядом, в отдалении, направо, налево и т.д.), а также автоматизация этих слов в собственной речи больного.</a:t>
            </a:r>
          </a:p>
        </p:txBody>
      </p:sp>
    </p:spTree>
    <p:extLst>
      <p:ext uri="{BB962C8B-B14F-4D97-AF65-F5344CB8AC3E}">
        <p14:creationId xmlns:p14="http://schemas.microsoft.com/office/powerpoint/2010/main" val="1444041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i="1" dirty="0"/>
              <a:t>ВОССТАНОВЛЕНИЕ КОНСТРУКТИВНОЙ ДЕЯТЕЛЬНОСТИ</a:t>
            </a:r>
            <a:br>
              <a:rPr lang="ru-RU" sz="2000" i="1" dirty="0"/>
            </a:br>
            <a:endParaRPr lang="ru-RU" sz="2000" dirty="0"/>
          </a:p>
        </p:txBody>
      </p:sp>
      <p:sp>
        <p:nvSpPr>
          <p:cNvPr id="3" name="Объект 2"/>
          <p:cNvSpPr>
            <a:spLocks noGrp="1"/>
          </p:cNvSpPr>
          <p:nvPr>
            <p:ph idx="1"/>
          </p:nvPr>
        </p:nvSpPr>
        <p:spPr/>
        <p:txBody>
          <a:bodyPr>
            <a:normAutofit fontScale="70000" lnSpcReduction="20000"/>
          </a:bodyPr>
          <a:lstStyle/>
          <a:p>
            <a:r>
              <a:rPr lang="ru-RU" dirty="0" smtClean="0"/>
              <a:t>Данная </a:t>
            </a:r>
            <a:r>
              <a:rPr lang="ru-RU" dirty="0"/>
              <a:t>работа начинается с «оживления» понятия формы, размера, а именно с:</a:t>
            </a:r>
          </a:p>
          <a:p>
            <a:r>
              <a:rPr lang="ru-RU" dirty="0"/>
              <a:t>§   выработки дифференцированного восприятия круглой и угольной формы, сначала на материале реальных предметов («мяч — телевизор, арбуз — книга» и т.д.), а затем — на геометрических фигурах;</a:t>
            </a:r>
          </a:p>
          <a:p>
            <a:r>
              <a:rPr lang="ru-RU" dirty="0"/>
              <a:t>§   выработки дифференцированного восприятия размера, независимо от формы (идентификация различных предметов и геометрических фигур, неодинаковых по размеру);</a:t>
            </a:r>
          </a:p>
          <a:p>
            <a:r>
              <a:rPr lang="ru-RU" dirty="0"/>
              <a:t>§   срисовывания предметов и геометрических фигур;</a:t>
            </a:r>
          </a:p>
          <a:p>
            <a:r>
              <a:rPr lang="ru-RU" dirty="0"/>
              <a:t>§   </a:t>
            </a:r>
            <a:r>
              <a:rPr lang="ru-RU" dirty="0" err="1"/>
              <a:t>дорисовывания</a:t>
            </a:r>
            <a:r>
              <a:rPr lang="ru-RU" dirty="0"/>
              <a:t> предметов;</a:t>
            </a:r>
          </a:p>
          <a:p>
            <a:r>
              <a:rPr lang="ru-RU" dirty="0"/>
              <a:t>§   рисования предметов и геометрических фигур из элементов (кубики </a:t>
            </a:r>
            <a:r>
              <a:rPr lang="ru-RU" dirty="0" err="1"/>
              <a:t>Кооса</a:t>
            </a:r>
            <a:r>
              <a:rPr lang="ru-RU" dirty="0"/>
              <a:t> и т.д.);</a:t>
            </a:r>
          </a:p>
          <a:p>
            <a:r>
              <a:rPr lang="ru-RU" dirty="0"/>
              <a:t>§   конструирования различных деталей</a:t>
            </a:r>
            <a:r>
              <a:rPr lang="ru-RU" dirty="0" smtClean="0"/>
              <a:t>.</a:t>
            </a:r>
            <a:endParaRPr lang="ru-RU" dirty="0"/>
          </a:p>
        </p:txBody>
      </p:sp>
    </p:spTree>
    <p:extLst>
      <p:ext uri="{BB962C8B-B14F-4D97-AF65-F5344CB8AC3E}">
        <p14:creationId xmlns:p14="http://schemas.microsoft.com/office/powerpoint/2010/main" val="2966256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i="1" dirty="0"/>
              <a:t>ВОССТАНОВЛЕНИЕ ПРЕДСТАВЛЕНИЙ О СХЕМЕ ТЕЛА</a:t>
            </a:r>
            <a:br>
              <a:rPr lang="ru-RU" sz="2000" i="1" dirty="0"/>
            </a:br>
            <a:endParaRPr lang="ru-RU" sz="2000" dirty="0"/>
          </a:p>
        </p:txBody>
      </p:sp>
      <p:sp>
        <p:nvSpPr>
          <p:cNvPr id="3" name="Объект 2"/>
          <p:cNvSpPr>
            <a:spLocks noGrp="1"/>
          </p:cNvSpPr>
          <p:nvPr>
            <p:ph idx="1"/>
          </p:nvPr>
        </p:nvSpPr>
        <p:spPr/>
        <p:txBody>
          <a:bodyPr>
            <a:normAutofit fontScale="77500" lnSpcReduction="20000"/>
          </a:bodyPr>
          <a:lstStyle/>
          <a:p>
            <a:r>
              <a:rPr lang="ru-RU" dirty="0" smtClean="0"/>
              <a:t>Схема </a:t>
            </a:r>
            <a:r>
              <a:rPr lang="ru-RU" dirty="0"/>
              <a:t>тела восстанавливается с использованием таких методов, как:</a:t>
            </a:r>
          </a:p>
          <a:p>
            <a:r>
              <a:rPr lang="ru-RU" dirty="0"/>
              <a:t>§   «смысловое обыгрывание» каждой из частей тела с одновременным иллюстративным подкреплением, например, «у женщины болит голова», «мальчик поранил ногу», «мужчине на нос села муха», «женщина вдевает в уши серьги», «девочка моет руки» и т.д.;</a:t>
            </a:r>
          </a:p>
          <a:p>
            <a:r>
              <a:rPr lang="ru-RU" dirty="0"/>
              <a:t>§   складывание фигуры человека и животных из частей;</a:t>
            </a:r>
          </a:p>
          <a:p>
            <a:r>
              <a:rPr lang="ru-RU" dirty="0"/>
              <a:t>§   складывание лица человека из частей;</a:t>
            </a:r>
          </a:p>
          <a:p>
            <a:r>
              <a:rPr lang="ru-RU" dirty="0"/>
              <a:t>§   показ частей тела на другом человеке, на рисунке и на себе;</a:t>
            </a:r>
          </a:p>
          <a:p>
            <a:r>
              <a:rPr lang="ru-RU" dirty="0"/>
              <a:t>§   срисовывание и самостоятельное рисование людей и животных.</a:t>
            </a:r>
          </a:p>
          <a:p>
            <a:endParaRPr lang="ru-RU" dirty="0"/>
          </a:p>
        </p:txBody>
      </p:sp>
    </p:spTree>
    <p:extLst>
      <p:ext uri="{BB962C8B-B14F-4D97-AF65-F5344CB8AC3E}">
        <p14:creationId xmlns:p14="http://schemas.microsoft.com/office/powerpoint/2010/main" val="776578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i="1" dirty="0"/>
              <a:t>ВОССТАНОВЛЕНИЕ ПРАКСИЧЕСКИХ И ГНОСТИЧЕСКИХ ФУНКЦИЙ, НАРУШЕННЫХ ПО СУБДОМИНАНТНОМУ ТИПУ</a:t>
            </a:r>
            <a:br>
              <a:rPr lang="ru-RU" sz="2000" i="1" dirty="0"/>
            </a:br>
            <a:endParaRPr lang="ru-RU" sz="2000" dirty="0"/>
          </a:p>
        </p:txBody>
      </p:sp>
      <p:sp>
        <p:nvSpPr>
          <p:cNvPr id="3" name="Объект 2"/>
          <p:cNvSpPr>
            <a:spLocks noGrp="1"/>
          </p:cNvSpPr>
          <p:nvPr>
            <p:ph idx="1"/>
          </p:nvPr>
        </p:nvSpPr>
        <p:spPr>
          <a:xfrm>
            <a:off x="457200" y="1124744"/>
            <a:ext cx="8229600" cy="5472608"/>
          </a:xfrm>
        </p:spPr>
        <p:txBody>
          <a:bodyPr>
            <a:normAutofit fontScale="47500" lnSpcReduction="20000"/>
          </a:bodyPr>
          <a:lstStyle/>
          <a:p>
            <a:r>
              <a:rPr lang="ru-RU" dirty="0" smtClean="0"/>
              <a:t>Этот </a:t>
            </a:r>
            <a:r>
              <a:rPr lang="ru-RU" dirty="0"/>
              <a:t>раздел восстановительного обучения предлагает включение следующих видов работы:</a:t>
            </a:r>
          </a:p>
          <a:p>
            <a:r>
              <a:rPr lang="ru-RU" dirty="0"/>
              <a:t>§   выработка умения непосредственной ориентации в окружающем. В качестве главной компенсаторной опоры здесь используется речь. Больному предлагается запомнить путь от палаты до кабинета врача, от дома до поликлиники с помощью его подробного словесного описания, оживляются в памяти известные приемы ориентации на местности по солнцу, звездам, растительности и т.п.;</a:t>
            </a:r>
          </a:p>
          <a:p>
            <a:r>
              <a:rPr lang="ru-RU" dirty="0"/>
              <a:t>§   восстановление способности к симультанному восприятию пространственной ситуации. Так же, как и в предыдущем случае, в качестве компенсаторной опоры используется речь. Больному предъявляется текст, содержащий определенную пространственную ситуацию, например: «Мама с сыном пошли гулять. Мальчик убежал от мамы и спрятался за деревом. Мама ищет мальчика». Рассматривая соответствующую иллюстрацию, больной, «подготовленный» текстом, старается воспринять всю ситуацию целиком. На последующих этапах работы фактор предварительной установки с помощью текста играет все меньшую роль. Больному предъявляется, например, тот же рисунок с лаконичной подписью «спрятался» или «где шалун?», а затем — без всякой подписи. По мере восстановления способ-</a:t>
            </a:r>
            <a:r>
              <a:rPr lang="ru-RU" dirty="0" err="1"/>
              <a:t>ности</a:t>
            </a:r>
            <a:r>
              <a:rPr lang="ru-RU" dirty="0"/>
              <a:t> к симультанному восприятию реальных пространственных ситуаций, следует перейти к абстрактным ситуациям («крест под кругом», «круг над квадратом», «круг между треугольником и квадратом» и пр.);</a:t>
            </a:r>
          </a:p>
          <a:p>
            <a:r>
              <a:rPr lang="ru-RU" dirty="0"/>
              <a:t>§   восстановление способности к симультанному восприятию предмета:</a:t>
            </a:r>
          </a:p>
          <a:p>
            <a:r>
              <a:rPr lang="ru-RU" dirty="0"/>
              <a:t>— восприятие реальных предметов с привлечением различных компенсаторных опор, например, ощупывания;</a:t>
            </a:r>
          </a:p>
          <a:p>
            <a:r>
              <a:rPr lang="ru-RU" dirty="0"/>
              <a:t>— восприятие рисованных изображений предметов, на которых специально выделены их дифференциальные признаки, например, у кружки ручка (в отличие от изображенного рядом стакана без ручки</a:t>
            </a:r>
            <a:r>
              <a:rPr lang="ru-RU" dirty="0" smtClean="0"/>
              <a:t>);</a:t>
            </a:r>
            <a:endParaRPr lang="ru-RU" dirty="0"/>
          </a:p>
        </p:txBody>
      </p:sp>
    </p:spTree>
    <p:extLst>
      <p:ext uri="{BB962C8B-B14F-4D97-AF65-F5344CB8AC3E}">
        <p14:creationId xmlns:p14="http://schemas.microsoft.com/office/powerpoint/2010/main" val="1939976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55000" lnSpcReduction="20000"/>
          </a:bodyPr>
          <a:lstStyle/>
          <a:p>
            <a:r>
              <a:rPr lang="ru-RU" dirty="0"/>
              <a:t>§   преодоление игнорирования правой стороны зрительных образов:</a:t>
            </a:r>
          </a:p>
          <a:p>
            <a:r>
              <a:rPr lang="ru-RU" dirty="0"/>
              <a:t>— работа на листах, специально разделенных пополам жирной чертой или с половинами разных цветов (левая — окрашенная, правая — белая);</a:t>
            </a:r>
          </a:p>
          <a:p>
            <a:r>
              <a:rPr lang="ru-RU" dirty="0" smtClean="0"/>
              <a:t>— </a:t>
            </a:r>
            <a:r>
              <a:rPr lang="ru-RU" dirty="0"/>
              <a:t>рисование или письмо с правой стороны листа с предварительной установкой на это;</a:t>
            </a:r>
          </a:p>
          <a:p>
            <a:r>
              <a:rPr lang="ru-RU" dirty="0"/>
              <a:t>— анализ изображений предметов имеющих симметричные правую и левую стороны, например, человека, циферблата часов, кастрюли и т.д.</a:t>
            </a:r>
          </a:p>
          <a:p>
            <a:r>
              <a:rPr lang="ru-RU" dirty="0"/>
              <a:t>§   фиксация внимания больного на том, что обе стороны изображения идентичны:</a:t>
            </a:r>
          </a:p>
          <a:p>
            <a:r>
              <a:rPr lang="ru-RU" dirty="0"/>
              <a:t>— </a:t>
            </a:r>
            <a:r>
              <a:rPr lang="ru-RU" dirty="0" err="1"/>
              <a:t>дорисовывание</a:t>
            </a:r>
            <a:r>
              <a:rPr lang="ru-RU" dirty="0"/>
              <a:t> недостающих деталей изображений — справа;</a:t>
            </a:r>
          </a:p>
          <a:p>
            <a:r>
              <a:rPr lang="ru-RU" dirty="0"/>
              <a:t>— верификация специально искаженных изображений, устранение обнаруженных искажений;</a:t>
            </a:r>
          </a:p>
          <a:p>
            <a:r>
              <a:rPr lang="ru-RU" dirty="0"/>
              <a:t>§   преодоление апраксии одевания: выполнение больными различных операций одевания с предварительным анализом действия, их вербализацией; с рассматриванием соответствующих схем. Сами операции одевания предъявляются по принципу «от высокоавтоматизированных до выполняемых редко, т.е. </a:t>
            </a:r>
            <a:r>
              <a:rPr lang="ru-RU" dirty="0" err="1"/>
              <a:t>малопривычных</a:t>
            </a:r>
            <a:r>
              <a:rPr lang="ru-RU" dirty="0"/>
              <a:t>».</a:t>
            </a:r>
          </a:p>
          <a:p>
            <a:endParaRPr lang="ru-RU" dirty="0"/>
          </a:p>
        </p:txBody>
      </p:sp>
      <p:sp>
        <p:nvSpPr>
          <p:cNvPr id="4" name="Заголовок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i="1" smtClean="0"/>
              <a:t>ВОССТАНОВЛЕНИЕ ПРАКСИЧЕСКИХ И ГНОСТИЧЕСКИХ ФУНКЦИЙ, НАРУШЕННЫХ ПО СУБДОМИНАНТНОМУ ТИПУ</a:t>
            </a:r>
            <a:br>
              <a:rPr lang="ru-RU" sz="2000" i="1" smtClean="0"/>
            </a:br>
            <a:endParaRPr lang="ru-RU" sz="2000" dirty="0"/>
          </a:p>
        </p:txBody>
      </p:sp>
    </p:spTree>
    <p:extLst>
      <p:ext uri="{BB962C8B-B14F-4D97-AF65-F5344CB8AC3E}">
        <p14:creationId xmlns:p14="http://schemas.microsoft.com/office/powerpoint/2010/main" val="2172325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Autofit/>
          </a:bodyPr>
          <a:lstStyle/>
          <a:p>
            <a:r>
              <a:rPr lang="ru-RU" sz="2800" dirty="0" smtClean="0"/>
              <a:t>Литература</a:t>
            </a:r>
            <a:br>
              <a:rPr lang="ru-RU" sz="2800" dirty="0" smtClean="0"/>
            </a:br>
            <a:r>
              <a:rPr lang="ru-RU" sz="2800" dirty="0" smtClean="0"/>
              <a:t>Основная</a:t>
            </a:r>
            <a:endParaRPr lang="ru-RU" sz="2800" dirty="0"/>
          </a:p>
        </p:txBody>
      </p:sp>
      <p:graphicFrame>
        <p:nvGraphicFramePr>
          <p:cNvPr id="8" name="Объект 7"/>
          <p:cNvGraphicFramePr>
            <a:graphicFrameLocks noGrp="1"/>
          </p:cNvGraphicFramePr>
          <p:nvPr>
            <p:ph idx="1"/>
            <p:extLst>
              <p:ext uri="{D42A27DB-BD31-4B8C-83A1-F6EECF244321}">
                <p14:modId xmlns:p14="http://schemas.microsoft.com/office/powerpoint/2010/main" val="235627455"/>
              </p:ext>
            </p:extLst>
          </p:nvPr>
        </p:nvGraphicFramePr>
        <p:xfrm>
          <a:off x="225859" y="1409312"/>
          <a:ext cx="8712969" cy="2523744"/>
        </p:xfrm>
        <a:graphic>
          <a:graphicData uri="http://schemas.openxmlformats.org/drawingml/2006/table">
            <a:tbl>
              <a:tblPr firstRow="1" firstCol="1" bandRow="1">
                <a:tableStyleId>{5C22544A-7EE6-4342-B048-85BDC9FD1C3A}</a:tableStyleId>
              </a:tblPr>
              <a:tblGrid>
                <a:gridCol w="520609"/>
                <a:gridCol w="3295815"/>
                <a:gridCol w="2974992"/>
                <a:gridCol w="1921553"/>
              </a:tblGrid>
              <a:tr h="495087">
                <a:tc>
                  <a:txBody>
                    <a:bodyPr/>
                    <a:lstStyle/>
                    <a:p>
                      <a:pPr algn="ctr">
                        <a:lnSpc>
                          <a:spcPct val="115000"/>
                        </a:lnSpc>
                        <a:spcAft>
                          <a:spcPts val="0"/>
                        </a:spcAft>
                        <a:tabLst>
                          <a:tab pos="2969895" algn="ctr"/>
                          <a:tab pos="5940425" algn="r"/>
                        </a:tabLst>
                      </a:pPr>
                      <a:r>
                        <a:rPr lang="ru-RU" sz="1200" kern="50" dirty="0">
                          <a:effectLst/>
                        </a:rPr>
                        <a:t> </a:t>
                      </a:r>
                    </a:p>
                    <a:p>
                      <a:pPr algn="ctr">
                        <a:lnSpc>
                          <a:spcPct val="115000"/>
                        </a:lnSpc>
                        <a:spcAft>
                          <a:spcPts val="0"/>
                        </a:spcAft>
                        <a:tabLst>
                          <a:tab pos="2969895" algn="ctr"/>
                          <a:tab pos="5940425" algn="r"/>
                        </a:tabLst>
                      </a:pPr>
                      <a:r>
                        <a:rPr lang="ru-RU" sz="1200" kern="50" dirty="0">
                          <a:effectLst/>
                        </a:rPr>
                        <a:t>№ п/п</a:t>
                      </a:r>
                    </a:p>
                    <a:p>
                      <a:pPr algn="ctr">
                        <a:lnSpc>
                          <a:spcPct val="115000"/>
                        </a:lnSpc>
                        <a:spcAft>
                          <a:spcPts val="0"/>
                        </a:spcAft>
                        <a:tabLst>
                          <a:tab pos="2969895" algn="ctr"/>
                          <a:tab pos="5940425" algn="r"/>
                        </a:tabLst>
                      </a:pPr>
                      <a:r>
                        <a:rPr lang="ru-RU" sz="1200" kern="50" dirty="0">
                          <a:effectLst/>
                        </a:rPr>
                        <a:t> </a:t>
                      </a:r>
                      <a:endParaRPr lang="ru-RU" sz="1200" kern="50" dirty="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 </a:t>
                      </a:r>
                    </a:p>
                    <a:p>
                      <a:pPr algn="ctr">
                        <a:lnSpc>
                          <a:spcPct val="115000"/>
                        </a:lnSpc>
                        <a:spcAft>
                          <a:spcPts val="0"/>
                        </a:spcAft>
                        <a:tabLst>
                          <a:tab pos="2969895" algn="ctr"/>
                          <a:tab pos="5940425" algn="r"/>
                        </a:tabLst>
                      </a:pPr>
                      <a:r>
                        <a:rPr lang="ru-RU" sz="1200" kern="50">
                          <a:effectLst/>
                        </a:rPr>
                        <a:t>Наименование,</a:t>
                      </a:r>
                    </a:p>
                    <a:p>
                      <a:pPr algn="ctr">
                        <a:lnSpc>
                          <a:spcPct val="115000"/>
                        </a:lnSpc>
                        <a:spcAft>
                          <a:spcPts val="0"/>
                        </a:spcAft>
                        <a:tabLst>
                          <a:tab pos="2969895" algn="ctr"/>
                          <a:tab pos="5940425" algn="r"/>
                        </a:tabLst>
                      </a:pPr>
                      <a:r>
                        <a:rPr lang="ru-RU" sz="1200" kern="50">
                          <a:effectLst/>
                        </a:rPr>
                        <a:t>вид издания</a:t>
                      </a:r>
                    </a:p>
                    <a:p>
                      <a:pPr algn="ctr">
                        <a:lnSpc>
                          <a:spcPct val="115000"/>
                        </a:lnSpc>
                        <a:spcAft>
                          <a:spcPts val="0"/>
                        </a:spcAft>
                        <a:tabLst>
                          <a:tab pos="2969895" algn="ctr"/>
                          <a:tab pos="5940425" algn="r"/>
                        </a:tabLst>
                      </a:pPr>
                      <a:r>
                        <a:rPr lang="ru-RU" sz="1200" kern="50">
                          <a:effectLst/>
                        </a:rPr>
                        <a:t> </a:t>
                      </a:r>
                      <a:endParaRPr lang="ru-RU" sz="1200" kern="5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 </a:t>
                      </a:r>
                    </a:p>
                    <a:p>
                      <a:pPr algn="ctr">
                        <a:lnSpc>
                          <a:spcPct val="115000"/>
                        </a:lnSpc>
                        <a:spcAft>
                          <a:spcPts val="0"/>
                        </a:spcAft>
                        <a:tabLst>
                          <a:tab pos="2969895" algn="ctr"/>
                          <a:tab pos="5940425" algn="r"/>
                        </a:tabLst>
                      </a:pPr>
                      <a:r>
                        <a:rPr lang="ru-RU" sz="1200" kern="50">
                          <a:effectLst/>
                        </a:rPr>
                        <a:t>Автор (-ы),</a:t>
                      </a:r>
                    </a:p>
                    <a:p>
                      <a:pPr algn="ctr">
                        <a:lnSpc>
                          <a:spcPct val="115000"/>
                        </a:lnSpc>
                        <a:spcAft>
                          <a:spcPts val="0"/>
                        </a:spcAft>
                        <a:tabLst>
                          <a:tab pos="2969895" algn="ctr"/>
                          <a:tab pos="5940425" algn="r"/>
                        </a:tabLst>
                      </a:pPr>
                      <a:r>
                        <a:rPr lang="ru-RU" sz="1200" kern="50">
                          <a:effectLst/>
                        </a:rPr>
                        <a:t>составитель (-и),</a:t>
                      </a:r>
                    </a:p>
                    <a:p>
                      <a:pPr algn="ctr">
                        <a:lnSpc>
                          <a:spcPct val="115000"/>
                        </a:lnSpc>
                        <a:spcAft>
                          <a:spcPts val="0"/>
                        </a:spcAft>
                        <a:tabLst>
                          <a:tab pos="2969895" algn="ctr"/>
                          <a:tab pos="5940425" algn="r"/>
                        </a:tabLst>
                      </a:pPr>
                      <a:r>
                        <a:rPr lang="ru-RU" sz="1200" kern="50">
                          <a:effectLst/>
                        </a:rPr>
                        <a:t>редактор (-ы)</a:t>
                      </a:r>
                    </a:p>
                    <a:p>
                      <a:pPr algn="ctr">
                        <a:lnSpc>
                          <a:spcPct val="115000"/>
                        </a:lnSpc>
                        <a:spcAft>
                          <a:spcPts val="0"/>
                        </a:spcAft>
                        <a:tabLst>
                          <a:tab pos="2969895" algn="ctr"/>
                          <a:tab pos="5940425" algn="r"/>
                        </a:tabLst>
                      </a:pPr>
                      <a:r>
                        <a:rPr lang="ru-RU" sz="1200" kern="50">
                          <a:effectLst/>
                        </a:rPr>
                        <a:t> </a:t>
                      </a:r>
                      <a:endParaRPr lang="ru-RU" sz="1200" kern="5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Место издания, издатель</a:t>
                      </a:r>
                    </a:p>
                    <a:p>
                      <a:pPr algn="ctr">
                        <a:lnSpc>
                          <a:spcPct val="115000"/>
                        </a:lnSpc>
                        <a:spcAft>
                          <a:spcPts val="0"/>
                        </a:spcAft>
                        <a:tabLst>
                          <a:tab pos="2969895" algn="ctr"/>
                          <a:tab pos="5940425" algn="r"/>
                        </a:tabLst>
                      </a:pPr>
                      <a:r>
                        <a:rPr lang="ru-RU" sz="1200" kern="50">
                          <a:effectLst/>
                        </a:rPr>
                        <a:t>ство, год</a:t>
                      </a:r>
                    </a:p>
                    <a:p>
                      <a:pPr algn="ctr">
                        <a:lnSpc>
                          <a:spcPct val="115000"/>
                        </a:lnSpc>
                        <a:spcAft>
                          <a:spcPts val="0"/>
                        </a:spcAft>
                        <a:tabLst>
                          <a:tab pos="2969895" algn="ctr"/>
                          <a:tab pos="5940425" algn="r"/>
                        </a:tabLst>
                      </a:pPr>
                      <a:r>
                        <a:rPr lang="ru-RU" sz="1200" kern="50">
                          <a:effectLst/>
                        </a:rPr>
                        <a:t> </a:t>
                      </a:r>
                      <a:endParaRPr lang="ru-RU" sz="1200" kern="50">
                        <a:effectLst/>
                        <a:latin typeface="Times New Roman"/>
                        <a:ea typeface="Times New Roman"/>
                      </a:endParaRPr>
                    </a:p>
                  </a:txBody>
                  <a:tcPr marL="68580" marR="68580" marT="0" marB="0"/>
                </a:tc>
              </a:tr>
              <a:tr h="0">
                <a:tc>
                  <a:txBody>
                    <a:bodyPr/>
                    <a:lstStyle/>
                    <a:p>
                      <a:pPr algn="ctr">
                        <a:lnSpc>
                          <a:spcPct val="115000"/>
                        </a:lnSpc>
                        <a:spcAft>
                          <a:spcPts val="0"/>
                        </a:spcAft>
                        <a:tabLst>
                          <a:tab pos="2969895" algn="ctr"/>
                          <a:tab pos="5940425" algn="r"/>
                        </a:tabLst>
                      </a:pPr>
                      <a:r>
                        <a:rPr lang="ru-RU" sz="1200" kern="50">
                          <a:effectLst/>
                        </a:rPr>
                        <a:t>1</a:t>
                      </a:r>
                      <a:endParaRPr lang="ru-RU" sz="1200" kern="5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2</a:t>
                      </a:r>
                      <a:endParaRPr lang="ru-RU" sz="1200" kern="5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3</a:t>
                      </a:r>
                      <a:endParaRPr lang="ru-RU" sz="1200" kern="5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4</a:t>
                      </a:r>
                      <a:endParaRPr lang="ru-RU" sz="1200" kern="50">
                        <a:effectLst/>
                        <a:latin typeface="Times New Roman"/>
                        <a:ea typeface="Times New Roman"/>
                      </a:endParaRPr>
                    </a:p>
                  </a:txBody>
                  <a:tcPr marL="68580" marR="68580" marT="0" marB="0"/>
                </a:tc>
              </a:tr>
              <a:tr h="0">
                <a:tc>
                  <a:txBody>
                    <a:bodyPr/>
                    <a:lstStyle/>
                    <a:p>
                      <a:pPr algn="ctr">
                        <a:lnSpc>
                          <a:spcPct val="115000"/>
                        </a:lnSpc>
                        <a:spcAft>
                          <a:spcPts val="0"/>
                        </a:spcAft>
                        <a:tabLst>
                          <a:tab pos="2969895" algn="ctr"/>
                          <a:tab pos="5940425" algn="r"/>
                        </a:tabLst>
                      </a:pPr>
                      <a:r>
                        <a:rPr lang="ru-RU" sz="1200" kern="50">
                          <a:effectLst/>
                        </a:rPr>
                        <a:t>1</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dirty="0">
                          <a:effectLst/>
                        </a:rPr>
                        <a:t>Гусев, Е. И. Неврология и нейрохирургия: учебник в 2 т.: 1 т.</a:t>
                      </a:r>
                      <a:endParaRPr lang="ru-RU" sz="1200" kern="50" dirty="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a:effectLst/>
                        </a:rPr>
                        <a:t>Е. И. Гусев, А. Н. Коновалов, В. И. Скворцова</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a:effectLst/>
                        </a:rPr>
                        <a:t>М.:ГЭОТАР-Медиа, 2007</a:t>
                      </a:r>
                      <a:endParaRPr lang="ru-RU" sz="1200" kern="50">
                        <a:effectLst/>
                        <a:latin typeface="Times New Roman"/>
                        <a:ea typeface="Times New Roman"/>
                      </a:endParaRPr>
                    </a:p>
                  </a:txBody>
                  <a:tcPr marL="68580" marR="68580" marT="0" marB="0"/>
                </a:tc>
              </a:tr>
              <a:tr h="0">
                <a:tc>
                  <a:txBody>
                    <a:bodyPr/>
                    <a:lstStyle/>
                    <a:p>
                      <a:pPr algn="ctr">
                        <a:lnSpc>
                          <a:spcPct val="115000"/>
                        </a:lnSpc>
                        <a:spcAft>
                          <a:spcPts val="0"/>
                        </a:spcAft>
                        <a:tabLst>
                          <a:tab pos="2969895" algn="ctr"/>
                          <a:tab pos="5940425" algn="r"/>
                        </a:tabLst>
                      </a:pPr>
                      <a:r>
                        <a:rPr lang="ru-RU" sz="1200" kern="50">
                          <a:effectLst/>
                        </a:rPr>
                        <a:t>2</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a:effectLst/>
                        </a:rPr>
                        <a:t>Гусев, Е. И. Неврология и нейрохирургия: учебник в 2 т.: 2 т. </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a:effectLst/>
                        </a:rPr>
                        <a:t>Е. И. Гусев, А. Н. Коновалов, В. И. Скворцова</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a:effectLst/>
                        </a:rPr>
                        <a:t>М.:ГЭОТАР-Медиа, 2009</a:t>
                      </a:r>
                      <a:endParaRPr lang="ru-RU" sz="1200" kern="50">
                        <a:effectLst/>
                        <a:latin typeface="Times New Roman"/>
                        <a:ea typeface="Times New Roman"/>
                      </a:endParaRPr>
                    </a:p>
                  </a:txBody>
                  <a:tcPr marL="68580" marR="68580" marT="0" marB="0"/>
                </a:tc>
              </a:tr>
              <a:tr h="0">
                <a:tc>
                  <a:txBody>
                    <a:bodyPr/>
                    <a:lstStyle/>
                    <a:p>
                      <a:pPr algn="ctr">
                        <a:lnSpc>
                          <a:spcPct val="115000"/>
                        </a:lnSpc>
                        <a:spcAft>
                          <a:spcPts val="0"/>
                        </a:spcAft>
                        <a:tabLst>
                          <a:tab pos="2969895" algn="ctr"/>
                          <a:tab pos="5940425" algn="r"/>
                        </a:tabLst>
                      </a:pPr>
                      <a:r>
                        <a:rPr lang="ru-RU" sz="1200" kern="50">
                          <a:effectLst/>
                        </a:rPr>
                        <a:t>3</a:t>
                      </a:r>
                      <a:endParaRPr lang="ru-RU" sz="1200" kern="50">
                        <a:effectLst/>
                        <a:latin typeface="Times New Roman"/>
                        <a:ea typeface="Times New Roman"/>
                      </a:endParaRPr>
                    </a:p>
                  </a:txBody>
                  <a:tcPr marL="68580" marR="68580" marT="0" marB="0"/>
                </a:tc>
                <a:tc>
                  <a:txBody>
                    <a:bodyPr/>
                    <a:lstStyle/>
                    <a:p>
                      <a:pPr>
                        <a:lnSpc>
                          <a:spcPct val="115000"/>
                        </a:lnSpc>
                        <a:spcAft>
                          <a:spcPts val="0"/>
                        </a:spcAft>
                      </a:pPr>
                      <a:r>
                        <a:rPr lang="ru-RU" sz="1200">
                          <a:effectLst/>
                        </a:rPr>
                        <a:t>Клиническая психология  </a:t>
                      </a:r>
                      <a:endParaRPr lang="ru-RU" sz="1200">
                        <a:solidFill>
                          <a:srgbClr val="000000"/>
                        </a:solidFill>
                        <a:effectLst/>
                        <a:latin typeface="Times New Roman"/>
                        <a:ea typeface="Times New Roman"/>
                      </a:endParaRPr>
                    </a:p>
                  </a:txBody>
                  <a:tcPr marL="68580" marR="68580" marT="0" marB="0"/>
                </a:tc>
                <a:tc>
                  <a:txBody>
                    <a:bodyPr/>
                    <a:lstStyle/>
                    <a:p>
                      <a:pPr>
                        <a:lnSpc>
                          <a:spcPct val="115000"/>
                        </a:lnSpc>
                        <a:spcAft>
                          <a:spcPts val="0"/>
                        </a:spcAft>
                      </a:pPr>
                      <a:r>
                        <a:rPr lang="ru-RU" sz="1200">
                          <a:effectLst/>
                        </a:rPr>
                        <a:t>Карвасарский Б.Д.</a:t>
                      </a:r>
                      <a:endParaRPr lang="ru-RU" sz="1200">
                        <a:solidFill>
                          <a:srgbClr val="000000"/>
                        </a:solidFill>
                        <a:effectLst/>
                        <a:latin typeface="Times New Roman"/>
                        <a:ea typeface="Times New Roman"/>
                      </a:endParaRPr>
                    </a:p>
                  </a:txBody>
                  <a:tcPr marL="68580" marR="68580" marT="0" marB="0"/>
                </a:tc>
                <a:tc>
                  <a:txBody>
                    <a:bodyPr/>
                    <a:lstStyle/>
                    <a:p>
                      <a:pPr>
                        <a:lnSpc>
                          <a:spcPct val="115000"/>
                        </a:lnSpc>
                        <a:spcAft>
                          <a:spcPts val="0"/>
                        </a:spcAft>
                      </a:pPr>
                      <a:r>
                        <a:rPr lang="ru-RU" sz="1200">
                          <a:effectLst/>
                        </a:rPr>
                        <a:t>СПб.: Питер, 2010 </a:t>
                      </a:r>
                      <a:endParaRPr lang="ru-RU" sz="1200">
                        <a:solidFill>
                          <a:srgbClr val="000000"/>
                        </a:solidFill>
                        <a:effectLst/>
                        <a:latin typeface="Times New Roman"/>
                        <a:ea typeface="Times New Roman"/>
                      </a:endParaRPr>
                    </a:p>
                  </a:txBody>
                  <a:tcPr marL="68580" marR="68580" marT="0" marB="0"/>
                </a:tc>
              </a:tr>
              <a:tr h="0">
                <a:tc>
                  <a:txBody>
                    <a:bodyPr/>
                    <a:lstStyle/>
                    <a:p>
                      <a:pPr>
                        <a:lnSpc>
                          <a:spcPct val="115000"/>
                        </a:lnSpc>
                        <a:spcAft>
                          <a:spcPts val="0"/>
                        </a:spcAft>
                      </a:pPr>
                      <a:r>
                        <a:rPr lang="ru-RU" sz="1200">
                          <a:effectLst/>
                        </a:rPr>
                        <a:t>2 </a:t>
                      </a:r>
                      <a:endParaRPr lang="ru-RU" sz="1200">
                        <a:solidFill>
                          <a:srgbClr val="000000"/>
                        </a:solidFill>
                        <a:effectLst/>
                        <a:latin typeface="Times New Roman"/>
                        <a:ea typeface="Times New Roman"/>
                      </a:endParaRPr>
                    </a:p>
                  </a:txBody>
                  <a:tcPr marL="68580" marR="68580" marT="0" marB="0"/>
                </a:tc>
                <a:tc>
                  <a:txBody>
                    <a:bodyPr/>
                    <a:lstStyle/>
                    <a:p>
                      <a:pPr>
                        <a:lnSpc>
                          <a:spcPct val="115000"/>
                        </a:lnSpc>
                        <a:spcAft>
                          <a:spcPts val="0"/>
                        </a:spcAft>
                      </a:pPr>
                      <a:r>
                        <a:rPr lang="ru-RU" sz="1200" dirty="0">
                          <a:effectLst/>
                        </a:rPr>
                        <a:t>Введение в клиническую психологию </a:t>
                      </a:r>
                      <a:endParaRPr lang="ru-RU" sz="1200" dirty="0">
                        <a:solidFill>
                          <a:srgbClr val="000000"/>
                        </a:solidFill>
                        <a:effectLst/>
                        <a:latin typeface="Times New Roman"/>
                        <a:ea typeface="Times New Roman"/>
                      </a:endParaRPr>
                    </a:p>
                  </a:txBody>
                  <a:tcPr marL="68580" marR="68580" marT="0" marB="0"/>
                </a:tc>
                <a:tc>
                  <a:txBody>
                    <a:bodyPr/>
                    <a:lstStyle/>
                    <a:p>
                      <a:pPr>
                        <a:lnSpc>
                          <a:spcPct val="115000"/>
                        </a:lnSpc>
                        <a:spcAft>
                          <a:spcPts val="0"/>
                        </a:spcAft>
                      </a:pPr>
                      <a:r>
                        <a:rPr lang="ru-RU" sz="1200">
                          <a:effectLst/>
                        </a:rPr>
                        <a:t>Сидоров П.И., Парняков А.В. </a:t>
                      </a:r>
                      <a:endParaRPr lang="ru-RU" sz="1200">
                        <a:solidFill>
                          <a:srgbClr val="000000"/>
                        </a:solidFill>
                        <a:effectLst/>
                        <a:latin typeface="Times New Roman"/>
                        <a:ea typeface="Times New Roman"/>
                      </a:endParaRPr>
                    </a:p>
                  </a:txBody>
                  <a:tcPr marL="68580" marR="68580" marT="0" marB="0"/>
                </a:tc>
                <a:tc>
                  <a:txBody>
                    <a:bodyPr/>
                    <a:lstStyle/>
                    <a:p>
                      <a:pPr>
                        <a:lnSpc>
                          <a:spcPct val="115000"/>
                        </a:lnSpc>
                        <a:spcAft>
                          <a:spcPts val="0"/>
                        </a:spcAft>
                      </a:pPr>
                      <a:r>
                        <a:rPr lang="ru-RU" sz="1200" dirty="0">
                          <a:effectLst/>
                        </a:rPr>
                        <a:t>М.: ГЭОТАР-Медиа, 2008 </a:t>
                      </a:r>
                      <a:endParaRPr lang="ru-RU" sz="1200" dirty="0">
                        <a:solidFill>
                          <a:srgbClr val="000000"/>
                        </a:solidFill>
                        <a:effectLst/>
                        <a:latin typeface="Times New Roman"/>
                        <a:ea typeface="Times New Roman"/>
                      </a:endParaRPr>
                    </a:p>
                  </a:txBody>
                  <a:tcPr marL="68580" marR="68580" marT="0" marB="0"/>
                </a:tc>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1266288354"/>
              </p:ext>
            </p:extLst>
          </p:nvPr>
        </p:nvGraphicFramePr>
        <p:xfrm>
          <a:off x="251520" y="4581128"/>
          <a:ext cx="8712968" cy="432048"/>
        </p:xfrm>
        <a:graphic>
          <a:graphicData uri="http://schemas.openxmlformats.org/drawingml/2006/table">
            <a:tbl>
              <a:tblPr firstRow="1" firstCol="1" bandRow="1">
                <a:tableStyleId>{5C22544A-7EE6-4342-B048-85BDC9FD1C3A}</a:tableStyleId>
              </a:tblPr>
              <a:tblGrid>
                <a:gridCol w="520610"/>
                <a:gridCol w="3323401"/>
                <a:gridCol w="2947405"/>
                <a:gridCol w="1921552"/>
              </a:tblGrid>
              <a:tr h="432048">
                <a:tc>
                  <a:txBody>
                    <a:bodyPr/>
                    <a:lstStyle/>
                    <a:p>
                      <a:pPr algn="ctr">
                        <a:lnSpc>
                          <a:spcPct val="115000"/>
                        </a:lnSpc>
                        <a:spcAft>
                          <a:spcPts val="0"/>
                        </a:spcAft>
                        <a:tabLst>
                          <a:tab pos="2969895" algn="ctr"/>
                          <a:tab pos="5940425" algn="r"/>
                        </a:tabLst>
                      </a:pPr>
                      <a:r>
                        <a:rPr lang="ru-RU" sz="1200" kern="50" dirty="0">
                          <a:effectLst/>
                        </a:rPr>
                        <a:t>1</a:t>
                      </a:r>
                      <a:endParaRPr lang="ru-RU" sz="1200" kern="50" dirty="0">
                        <a:effectLst/>
                        <a:latin typeface="Times New Roman"/>
                        <a:ea typeface="Times New Roman"/>
                      </a:endParaRPr>
                    </a:p>
                  </a:txBody>
                  <a:tcPr marL="68580" marR="68580" marT="0" marB="0"/>
                </a:tc>
                <a:tc>
                  <a:txBody>
                    <a:bodyPr/>
                    <a:lstStyle/>
                    <a:p>
                      <a:pPr algn="just">
                        <a:lnSpc>
                          <a:spcPct val="115000"/>
                        </a:lnSpc>
                        <a:spcAft>
                          <a:spcPts val="0"/>
                        </a:spcAft>
                        <a:tabLst>
                          <a:tab pos="2969895" algn="ctr"/>
                          <a:tab pos="5940425" algn="r"/>
                        </a:tabLst>
                      </a:pPr>
                      <a:r>
                        <a:rPr lang="ru-RU" sz="1200" kern="50">
                          <a:effectLst/>
                        </a:rPr>
                        <a:t>Клиническая психология </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dirty="0">
                          <a:effectLst/>
                        </a:rPr>
                        <a:t>под ред. </a:t>
                      </a:r>
                      <a:r>
                        <a:rPr lang="ru-RU" sz="1200" kern="50" dirty="0" err="1">
                          <a:effectLst/>
                        </a:rPr>
                        <a:t>М.Перре</a:t>
                      </a:r>
                      <a:r>
                        <a:rPr lang="ru-RU" sz="1200" kern="50" dirty="0">
                          <a:effectLst/>
                        </a:rPr>
                        <a:t> , </a:t>
                      </a:r>
                      <a:r>
                        <a:rPr lang="ru-RU" sz="1200" kern="50" dirty="0" err="1">
                          <a:effectLst/>
                        </a:rPr>
                        <a:t>У.Бауманна</a:t>
                      </a:r>
                      <a:endParaRPr lang="ru-RU" sz="1200" kern="50" dirty="0">
                        <a:effectLst/>
                        <a:latin typeface="Times New Roman"/>
                        <a:ea typeface="Times New Roman"/>
                      </a:endParaRPr>
                    </a:p>
                  </a:txBody>
                  <a:tcPr marL="68580" marR="68580" marT="0" marB="0"/>
                </a:tc>
                <a:tc>
                  <a:txBody>
                    <a:bodyPr/>
                    <a:lstStyle/>
                    <a:p>
                      <a:pPr algn="just">
                        <a:lnSpc>
                          <a:spcPct val="115000"/>
                        </a:lnSpc>
                        <a:spcAft>
                          <a:spcPts val="0"/>
                        </a:spcAft>
                        <a:tabLst>
                          <a:tab pos="2969895" algn="ctr"/>
                          <a:tab pos="5940425" algn="r"/>
                        </a:tabLst>
                      </a:pPr>
                      <a:r>
                        <a:rPr lang="ru-RU" sz="1200" kern="50" dirty="0">
                          <a:effectLst/>
                        </a:rPr>
                        <a:t>СПб.: Питер, 2007 </a:t>
                      </a:r>
                      <a:endParaRPr lang="ru-RU" sz="1200" kern="50" dirty="0">
                        <a:effectLst/>
                        <a:latin typeface="Times New Roman"/>
                        <a:ea typeface="Times New Roman"/>
                      </a:endParaRPr>
                    </a:p>
                  </a:txBody>
                  <a:tcPr marL="68580" marR="68580" marT="0" marB="0"/>
                </a:tc>
              </a:tr>
            </a:tbl>
          </a:graphicData>
        </a:graphic>
      </p:graphicFrame>
      <p:graphicFrame>
        <p:nvGraphicFramePr>
          <p:cNvPr id="10" name="Таблица 9"/>
          <p:cNvGraphicFramePr>
            <a:graphicFrameLocks noGrp="1"/>
          </p:cNvGraphicFramePr>
          <p:nvPr>
            <p:extLst>
              <p:ext uri="{D42A27DB-BD31-4B8C-83A1-F6EECF244321}">
                <p14:modId xmlns:p14="http://schemas.microsoft.com/office/powerpoint/2010/main" val="1223868250"/>
              </p:ext>
            </p:extLst>
          </p:nvPr>
        </p:nvGraphicFramePr>
        <p:xfrm>
          <a:off x="251520" y="5733256"/>
          <a:ext cx="8572847" cy="740410"/>
        </p:xfrm>
        <a:graphic>
          <a:graphicData uri="http://schemas.openxmlformats.org/drawingml/2006/table">
            <a:tbl>
              <a:tblPr>
                <a:tableStyleId>{5C22544A-7EE6-4342-B048-85BDC9FD1C3A}</a:tableStyleId>
              </a:tblPr>
              <a:tblGrid>
                <a:gridCol w="726843"/>
                <a:gridCol w="7846004"/>
              </a:tblGrid>
              <a:tr h="303530">
                <a:tc>
                  <a:txBody>
                    <a:bodyPr/>
                    <a:lstStyle/>
                    <a:p>
                      <a:pPr>
                        <a:lnSpc>
                          <a:spcPct val="115000"/>
                        </a:lnSpc>
                        <a:spcAft>
                          <a:spcPts val="0"/>
                        </a:spcAft>
                      </a:pPr>
                      <a:r>
                        <a:rPr lang="ru-RU" sz="1200" kern="50" dirty="0">
                          <a:effectLst/>
                        </a:rPr>
                        <a:t>1.</a:t>
                      </a:r>
                      <a:endParaRPr lang="ru-RU" sz="1200" kern="50" dirty="0">
                        <a:effectLst/>
                        <a:latin typeface="Times New Roman"/>
                        <a:ea typeface="Times New Roman"/>
                      </a:endParaRPr>
                    </a:p>
                  </a:txBody>
                  <a:tcPr marL="68580" marR="68580" marT="0" marB="0"/>
                </a:tc>
                <a:tc>
                  <a:txBody>
                    <a:bodyPr/>
                    <a:lstStyle/>
                    <a:p>
                      <a:pPr>
                        <a:lnSpc>
                          <a:spcPct val="115000"/>
                        </a:lnSpc>
                        <a:spcAft>
                          <a:spcPts val="0"/>
                        </a:spcAft>
                      </a:pPr>
                      <a:r>
                        <a:rPr lang="ru-RU" sz="1200" kern="50">
                          <a:effectLst/>
                        </a:rPr>
                        <a:t>ИБС КрасГМУ</a:t>
                      </a:r>
                      <a:endParaRPr lang="ru-RU" sz="1200" kern="50">
                        <a:effectLst/>
                        <a:latin typeface="Times New Roman"/>
                        <a:ea typeface="Times New Roman"/>
                      </a:endParaRPr>
                    </a:p>
                  </a:txBody>
                  <a:tcPr marL="68580" marR="68580" marT="0" marB="0"/>
                </a:tc>
              </a:tr>
              <a:tr h="218440">
                <a:tc>
                  <a:txBody>
                    <a:bodyPr/>
                    <a:lstStyle/>
                    <a:p>
                      <a:pPr>
                        <a:lnSpc>
                          <a:spcPct val="115000"/>
                        </a:lnSpc>
                        <a:spcAft>
                          <a:spcPts val="0"/>
                        </a:spcAft>
                      </a:pPr>
                      <a:r>
                        <a:rPr lang="ru-RU" sz="1200" kern="50">
                          <a:effectLst/>
                        </a:rPr>
                        <a:t>2.</a:t>
                      </a:r>
                      <a:endParaRPr lang="ru-RU" sz="1200" kern="50">
                        <a:effectLst/>
                        <a:latin typeface="Times New Roman"/>
                        <a:ea typeface="Times New Roman"/>
                      </a:endParaRPr>
                    </a:p>
                  </a:txBody>
                  <a:tcPr marL="68580" marR="68580" marT="0" marB="0"/>
                </a:tc>
                <a:tc>
                  <a:txBody>
                    <a:bodyPr/>
                    <a:lstStyle/>
                    <a:p>
                      <a:pPr>
                        <a:lnSpc>
                          <a:spcPct val="115000"/>
                        </a:lnSpc>
                        <a:spcAft>
                          <a:spcPts val="0"/>
                        </a:spcAft>
                      </a:pPr>
                      <a:r>
                        <a:rPr lang="ru-RU" sz="1200" kern="50">
                          <a:effectLst/>
                        </a:rPr>
                        <a:t>БМ МедАрт</a:t>
                      </a:r>
                      <a:endParaRPr lang="ru-RU" sz="1200" kern="50">
                        <a:effectLst/>
                        <a:latin typeface="Times New Roman"/>
                        <a:ea typeface="Times New Roman"/>
                      </a:endParaRPr>
                    </a:p>
                  </a:txBody>
                  <a:tcPr marL="68580" marR="68580" marT="0" marB="0"/>
                </a:tc>
              </a:tr>
              <a:tr h="218440">
                <a:tc>
                  <a:txBody>
                    <a:bodyPr/>
                    <a:lstStyle/>
                    <a:p>
                      <a:pPr>
                        <a:lnSpc>
                          <a:spcPct val="115000"/>
                        </a:lnSpc>
                        <a:spcAft>
                          <a:spcPts val="0"/>
                        </a:spcAft>
                      </a:pPr>
                      <a:r>
                        <a:rPr lang="ru-RU" sz="1200" kern="50">
                          <a:effectLst/>
                        </a:rPr>
                        <a:t>3.</a:t>
                      </a:r>
                      <a:endParaRPr lang="ru-RU" sz="1200" kern="50">
                        <a:effectLst/>
                        <a:latin typeface="Times New Roman"/>
                        <a:ea typeface="Times New Roman"/>
                      </a:endParaRPr>
                    </a:p>
                  </a:txBody>
                  <a:tcPr marL="68580" marR="68580" marT="0" marB="0"/>
                </a:tc>
                <a:tc>
                  <a:txBody>
                    <a:bodyPr/>
                    <a:lstStyle/>
                    <a:p>
                      <a:pPr>
                        <a:lnSpc>
                          <a:spcPct val="115000"/>
                        </a:lnSpc>
                        <a:spcAft>
                          <a:spcPts val="0"/>
                        </a:spcAft>
                      </a:pPr>
                      <a:r>
                        <a:rPr lang="ru-RU" sz="1200" kern="50" dirty="0">
                          <a:effectLst/>
                        </a:rPr>
                        <a:t>БД </a:t>
                      </a:r>
                      <a:r>
                        <a:rPr lang="en-US" sz="1200" kern="50" dirty="0" err="1">
                          <a:effectLst/>
                        </a:rPr>
                        <a:t>Ebsco</a:t>
                      </a:r>
                      <a:endParaRPr lang="ru-RU" sz="1200" kern="50" dirty="0">
                        <a:effectLst/>
                        <a:latin typeface="Times New Roman"/>
                        <a:ea typeface="Times New Roman"/>
                      </a:endParaRPr>
                    </a:p>
                  </a:txBody>
                  <a:tcPr marL="68580" marR="68580" marT="0" marB="0"/>
                </a:tc>
              </a:tr>
            </a:tbl>
          </a:graphicData>
        </a:graphic>
      </p:graphicFrame>
      <p:sp>
        <p:nvSpPr>
          <p:cNvPr id="11" name="Заголовок 1"/>
          <p:cNvSpPr txBox="1">
            <a:spLocks/>
          </p:cNvSpPr>
          <p:nvPr/>
        </p:nvSpPr>
        <p:spPr>
          <a:xfrm>
            <a:off x="467544" y="3933056"/>
            <a:ext cx="8229600" cy="70609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800" dirty="0" smtClean="0"/>
              <a:t>Дополнительная </a:t>
            </a:r>
            <a:endParaRPr lang="ru-RU" sz="2800" dirty="0"/>
          </a:p>
        </p:txBody>
      </p:sp>
      <p:sp>
        <p:nvSpPr>
          <p:cNvPr id="12" name="Заголовок 1"/>
          <p:cNvSpPr txBox="1">
            <a:spLocks/>
          </p:cNvSpPr>
          <p:nvPr/>
        </p:nvSpPr>
        <p:spPr>
          <a:xfrm>
            <a:off x="592520" y="5013176"/>
            <a:ext cx="8229600" cy="70609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800" dirty="0" smtClean="0"/>
              <a:t>Электронные ресурсы </a:t>
            </a:r>
            <a:endParaRPr lang="ru-RU" sz="2800" dirty="0"/>
          </a:p>
        </p:txBody>
      </p:sp>
    </p:spTree>
    <p:extLst>
      <p:ext uri="{BB962C8B-B14F-4D97-AF65-F5344CB8AC3E}">
        <p14:creationId xmlns:p14="http://schemas.microsoft.com/office/powerpoint/2010/main" val="255652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 лекции</a:t>
            </a:r>
            <a:endParaRPr lang="ru-RU" dirty="0"/>
          </a:p>
        </p:txBody>
      </p:sp>
      <p:sp>
        <p:nvSpPr>
          <p:cNvPr id="3" name="Объект 2"/>
          <p:cNvSpPr>
            <a:spLocks noGrp="1"/>
          </p:cNvSpPr>
          <p:nvPr>
            <p:ph idx="1"/>
          </p:nvPr>
        </p:nvSpPr>
        <p:spPr/>
        <p:txBody>
          <a:bodyPr>
            <a:normAutofit lnSpcReduction="10000"/>
          </a:bodyPr>
          <a:lstStyle/>
          <a:p>
            <a:r>
              <a:rPr lang="ru-RU" dirty="0" smtClean="0"/>
              <a:t>Актуальность темы</a:t>
            </a:r>
          </a:p>
          <a:p>
            <a:r>
              <a:rPr lang="ru-RU" dirty="0" smtClean="0"/>
              <a:t>Понятие об </a:t>
            </a:r>
            <a:r>
              <a:rPr lang="ru-RU" dirty="0" smtClean="0"/>
              <a:t>агнозиях</a:t>
            </a:r>
            <a:endParaRPr lang="ru-RU" dirty="0" smtClean="0"/>
          </a:p>
          <a:p>
            <a:r>
              <a:rPr lang="ru-RU" dirty="0" smtClean="0"/>
              <a:t>Классификация </a:t>
            </a:r>
          </a:p>
          <a:p>
            <a:r>
              <a:rPr lang="ru-RU" dirty="0"/>
              <a:t>Восстановление </a:t>
            </a:r>
            <a:r>
              <a:rPr lang="ru-RU" b="1" dirty="0" smtClean="0"/>
              <a:t>зрительных функций</a:t>
            </a:r>
          </a:p>
          <a:p>
            <a:r>
              <a:rPr lang="ru-RU" dirty="0" smtClean="0"/>
              <a:t>Восстановление</a:t>
            </a:r>
            <a:r>
              <a:rPr lang="ru-RU" b="1" dirty="0" smtClean="0"/>
              <a:t> </a:t>
            </a:r>
            <a:r>
              <a:rPr lang="ru-RU" b="1" dirty="0"/>
              <a:t>слуховых </a:t>
            </a:r>
            <a:r>
              <a:rPr lang="ru-RU" b="1" dirty="0" smtClean="0"/>
              <a:t>функций</a:t>
            </a:r>
          </a:p>
          <a:p>
            <a:r>
              <a:rPr lang="ru-RU" dirty="0" smtClean="0"/>
              <a:t>Восстановление </a:t>
            </a:r>
            <a:r>
              <a:rPr lang="ru-RU" b="1" dirty="0" smtClean="0"/>
              <a:t>кожно-кинестетических </a:t>
            </a:r>
            <a:r>
              <a:rPr lang="ru-RU" b="1" dirty="0"/>
              <a:t>функций </a:t>
            </a:r>
          </a:p>
          <a:p>
            <a:r>
              <a:rPr lang="ru-RU" dirty="0" smtClean="0"/>
              <a:t>Выводы</a:t>
            </a:r>
            <a:r>
              <a:rPr lang="ru-RU" dirty="0"/>
              <a:t>.</a:t>
            </a:r>
          </a:p>
          <a:p>
            <a:endParaRPr lang="ru-RU" dirty="0"/>
          </a:p>
        </p:txBody>
      </p:sp>
    </p:spTree>
    <p:extLst>
      <p:ext uri="{BB962C8B-B14F-4D97-AF65-F5344CB8AC3E}">
        <p14:creationId xmlns:p14="http://schemas.microsoft.com/office/powerpoint/2010/main" val="231291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a:t>Спасибо за внимание!</a:t>
            </a:r>
          </a:p>
        </p:txBody>
      </p:sp>
    </p:spTree>
    <p:extLst>
      <p:ext uri="{BB962C8B-B14F-4D97-AF65-F5344CB8AC3E}">
        <p14:creationId xmlns:p14="http://schemas.microsoft.com/office/powerpoint/2010/main" val="3230701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b="1" dirty="0"/>
              <a:t>Агнозии – </a:t>
            </a:r>
            <a:r>
              <a:rPr lang="ru-RU" dirty="0"/>
              <a:t>нарушения различных видов восприятия, возникающие при поражении коры больших полушарий и ближайшей подкорки при сохранности элементарных функций анализаторов.</a:t>
            </a:r>
            <a:endParaRPr lang="ru-RU" b="1" dirty="0"/>
          </a:p>
          <a:p>
            <a:endParaRPr lang="ru-RU" dirty="0"/>
          </a:p>
        </p:txBody>
      </p:sp>
    </p:spTree>
    <p:extLst>
      <p:ext uri="{BB962C8B-B14F-4D97-AF65-F5344CB8AC3E}">
        <p14:creationId xmlns:p14="http://schemas.microsoft.com/office/powerpoint/2010/main" val="798344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Виды зрительных агнозий</a:t>
            </a:r>
            <a:r>
              <a:rPr lang="ru-RU" dirty="0" smtClean="0"/>
              <a:t>:</a:t>
            </a:r>
            <a:endParaRPr lang="ru-RU" dirty="0"/>
          </a:p>
        </p:txBody>
      </p:sp>
      <p:sp>
        <p:nvSpPr>
          <p:cNvPr id="3" name="Объект 2"/>
          <p:cNvSpPr>
            <a:spLocks noGrp="1"/>
          </p:cNvSpPr>
          <p:nvPr>
            <p:ph idx="1"/>
          </p:nvPr>
        </p:nvSpPr>
        <p:spPr/>
        <p:txBody>
          <a:bodyPr>
            <a:normAutofit/>
          </a:bodyPr>
          <a:lstStyle/>
          <a:p>
            <a:pPr marL="0" indent="0">
              <a:buNone/>
            </a:pPr>
            <a:r>
              <a:rPr lang="ru-RU" dirty="0"/>
              <a:t>Виды зрительных агнозий:</a:t>
            </a:r>
          </a:p>
          <a:p>
            <a:pPr lvl="0"/>
            <a:r>
              <a:rPr lang="ru-RU" b="1" dirty="0"/>
              <a:t>Предметная агнозия</a:t>
            </a:r>
            <a:r>
              <a:rPr lang="ru-RU" dirty="0"/>
              <a:t>. </a:t>
            </a:r>
            <a:endParaRPr lang="ru-RU" dirty="0" smtClean="0"/>
          </a:p>
          <a:p>
            <a:pPr lvl="0"/>
            <a:r>
              <a:rPr lang="ru-RU" b="1" dirty="0" smtClean="0"/>
              <a:t>Оптико-пространственная </a:t>
            </a:r>
            <a:r>
              <a:rPr lang="ru-RU" b="1" dirty="0"/>
              <a:t>агнозия</a:t>
            </a:r>
            <a:r>
              <a:rPr lang="ru-RU" dirty="0"/>
              <a:t>. </a:t>
            </a:r>
            <a:endParaRPr lang="ru-RU" dirty="0" smtClean="0"/>
          </a:p>
          <a:p>
            <a:pPr lvl="0"/>
            <a:r>
              <a:rPr lang="ru-RU" b="1" dirty="0" smtClean="0"/>
              <a:t>Буквенная </a:t>
            </a:r>
            <a:r>
              <a:rPr lang="ru-RU" b="1" dirty="0"/>
              <a:t>агнозия (символическая)</a:t>
            </a:r>
            <a:r>
              <a:rPr lang="ru-RU" dirty="0"/>
              <a:t>. </a:t>
            </a:r>
            <a:endParaRPr lang="ru-RU" dirty="0" smtClean="0"/>
          </a:p>
          <a:p>
            <a:pPr lvl="0"/>
            <a:r>
              <a:rPr lang="ru-RU" b="1" dirty="0" smtClean="0"/>
              <a:t>Цветовая агнозия</a:t>
            </a:r>
          </a:p>
          <a:p>
            <a:pPr lvl="0"/>
            <a:r>
              <a:rPr lang="ru-RU" b="1" dirty="0" smtClean="0"/>
              <a:t>Симультанная </a:t>
            </a:r>
            <a:r>
              <a:rPr lang="ru-RU" b="1" dirty="0"/>
              <a:t>агнозия</a:t>
            </a:r>
            <a:r>
              <a:rPr lang="ru-RU" dirty="0"/>
              <a:t>. </a:t>
            </a:r>
            <a:endParaRPr lang="ru-RU" dirty="0" smtClean="0"/>
          </a:p>
          <a:p>
            <a:pPr lvl="0"/>
            <a:r>
              <a:rPr lang="ru-RU" b="1" dirty="0" smtClean="0"/>
              <a:t>Лицевая </a:t>
            </a:r>
            <a:r>
              <a:rPr lang="ru-RU" b="1" dirty="0"/>
              <a:t>агнозия</a:t>
            </a:r>
            <a:r>
              <a:rPr lang="ru-RU" dirty="0"/>
              <a:t>. </a:t>
            </a:r>
          </a:p>
        </p:txBody>
      </p:sp>
    </p:spTree>
    <p:extLst>
      <p:ext uri="{BB962C8B-B14F-4D97-AF65-F5344CB8AC3E}">
        <p14:creationId xmlns:p14="http://schemas.microsoft.com/office/powerpoint/2010/main" val="1881752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Тактильные агнозии</a:t>
            </a:r>
            <a:endParaRPr lang="ru-RU" dirty="0"/>
          </a:p>
        </p:txBody>
      </p:sp>
      <p:sp>
        <p:nvSpPr>
          <p:cNvPr id="3" name="Объект 2"/>
          <p:cNvSpPr>
            <a:spLocks noGrp="1"/>
          </p:cNvSpPr>
          <p:nvPr>
            <p:ph idx="1"/>
          </p:nvPr>
        </p:nvSpPr>
        <p:spPr/>
        <p:txBody>
          <a:bodyPr>
            <a:normAutofit/>
          </a:bodyPr>
          <a:lstStyle/>
          <a:p>
            <a:pPr lvl="0"/>
            <a:r>
              <a:rPr lang="ru-RU" b="1" dirty="0" smtClean="0"/>
              <a:t>Предметная </a:t>
            </a:r>
            <a:r>
              <a:rPr lang="ru-RU" b="1" dirty="0"/>
              <a:t>агнозия</a:t>
            </a:r>
            <a:r>
              <a:rPr lang="ru-RU" dirty="0"/>
              <a:t> (</a:t>
            </a:r>
            <a:r>
              <a:rPr lang="ru-RU" dirty="0" err="1"/>
              <a:t>астереогноз</a:t>
            </a:r>
            <a:r>
              <a:rPr lang="ru-RU" dirty="0"/>
              <a:t>). </a:t>
            </a:r>
            <a:endParaRPr lang="ru-RU" dirty="0" smtClean="0"/>
          </a:p>
          <a:p>
            <a:pPr lvl="0"/>
            <a:r>
              <a:rPr lang="ru-RU" b="1" dirty="0" smtClean="0"/>
              <a:t>Тактильная </a:t>
            </a:r>
            <a:r>
              <a:rPr lang="ru-RU" b="1" dirty="0"/>
              <a:t>агнозия</a:t>
            </a:r>
            <a:r>
              <a:rPr lang="ru-RU" dirty="0"/>
              <a:t> </a:t>
            </a:r>
            <a:r>
              <a:rPr lang="ru-RU" b="1" dirty="0"/>
              <a:t>текстуры </a:t>
            </a:r>
            <a:r>
              <a:rPr lang="ru-RU" b="1" dirty="0" err="1" smtClean="0"/>
              <a:t>объкта</a:t>
            </a:r>
            <a:endParaRPr lang="ru-RU" b="1" dirty="0" smtClean="0"/>
          </a:p>
          <a:p>
            <a:pPr lvl="0"/>
            <a:r>
              <a:rPr lang="ru-RU" b="1" dirty="0" smtClean="0"/>
              <a:t>Пальцевая </a:t>
            </a:r>
            <a:r>
              <a:rPr lang="ru-RU" b="1" dirty="0"/>
              <a:t>агнозия</a:t>
            </a:r>
            <a:r>
              <a:rPr lang="ru-RU" dirty="0"/>
              <a:t>. </a:t>
            </a:r>
            <a:endParaRPr lang="ru-RU" dirty="0" smtClean="0"/>
          </a:p>
          <a:p>
            <a:pPr lvl="0"/>
            <a:r>
              <a:rPr lang="ru-RU" b="1" dirty="0" smtClean="0"/>
              <a:t>Тактильная </a:t>
            </a:r>
            <a:r>
              <a:rPr lang="ru-RU" b="1" dirty="0"/>
              <a:t>алексия</a:t>
            </a:r>
            <a:r>
              <a:rPr lang="ru-RU" dirty="0"/>
              <a:t>. </a:t>
            </a:r>
            <a:endParaRPr lang="ru-RU" dirty="0" smtClean="0"/>
          </a:p>
          <a:p>
            <a:pPr lvl="0"/>
            <a:r>
              <a:rPr lang="ru-RU" b="1" dirty="0" smtClean="0"/>
              <a:t>Тактильная </a:t>
            </a:r>
            <a:r>
              <a:rPr lang="ru-RU" b="1" dirty="0" err="1" smtClean="0"/>
              <a:t>асимболия</a:t>
            </a:r>
            <a:r>
              <a:rPr lang="ru-RU" dirty="0" smtClean="0"/>
              <a:t>.</a:t>
            </a:r>
            <a:endParaRPr lang="ru-RU" dirty="0"/>
          </a:p>
          <a:p>
            <a:pPr lvl="0"/>
            <a:r>
              <a:rPr lang="ru-RU" b="1" dirty="0" err="1" smtClean="0"/>
              <a:t>Соматоагнозия</a:t>
            </a:r>
            <a:endParaRPr lang="ru-RU" dirty="0"/>
          </a:p>
        </p:txBody>
      </p:sp>
    </p:spTree>
    <p:extLst>
      <p:ext uri="{BB962C8B-B14F-4D97-AF65-F5344CB8AC3E}">
        <p14:creationId xmlns:p14="http://schemas.microsoft.com/office/powerpoint/2010/main" val="2352436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548680"/>
            <a:ext cx="8229600" cy="5577483"/>
          </a:xfrm>
        </p:spPr>
        <p:txBody>
          <a:bodyPr>
            <a:normAutofit fontScale="62500" lnSpcReduction="20000"/>
          </a:bodyPr>
          <a:lstStyle/>
          <a:p>
            <a:r>
              <a:rPr lang="ru-RU" dirty="0"/>
              <a:t>Работа по восстановлению нарушенных неречевых функций требует соблюдения общих принципов восстановительного обучения— </a:t>
            </a:r>
            <a:r>
              <a:rPr lang="ru-RU" dirty="0" err="1"/>
              <a:t>поэтапности</a:t>
            </a:r>
            <a:r>
              <a:rPr lang="ru-RU" dirty="0"/>
              <a:t>, системности, </a:t>
            </a:r>
            <a:r>
              <a:rPr lang="ru-RU" dirty="0" err="1"/>
              <a:t>дифференцированности</a:t>
            </a:r>
            <a:r>
              <a:rPr lang="ru-RU" dirty="0"/>
              <a:t>, опоры на </a:t>
            </a:r>
            <a:r>
              <a:rPr lang="ru-RU" dirty="0" err="1"/>
              <a:t>интактные</a:t>
            </a:r>
            <a:r>
              <a:rPr lang="ru-RU" dirty="0"/>
              <a:t> (сохранные) анализаторы и, следовательно, на непострадавшие звенья деятельности с целью осуществления функции на новых, компенсаторных началах. Основным методическим принципом восстановления неречевых функций можно считать опору на речь, в тех случаях, когда неречевые дефекты выступают относительно самостоятельно, т.е. когда в речевой функции больного отсутствуют выраженные нарушения. При таких вариантах расстройств высших психических функций широко используются различные сюжетные обыгрывания невербальных ситуаций, которые сопровождаются вербальными пояснениями той или иной степени сложности. Затем опора на сюжет постепенно «сворачивается» и ставится задача оперирования невербальными понятиями на абстрактном уровне (идея цвета, размера, формы и т.д.).</a:t>
            </a:r>
          </a:p>
          <a:p>
            <a:r>
              <a:rPr lang="ru-RU" dirty="0"/>
              <a:t>Приводим примерные образцы приемов восстановительного обучения, направленного на преодоление «неречевых» нарушений высших психических функций при локальных поражениях мозга</a:t>
            </a:r>
            <a:r>
              <a:rPr lang="ru-RU" dirty="0" smtClean="0"/>
              <a:t>.</a:t>
            </a:r>
            <a:endParaRPr lang="ru-RU" dirty="0"/>
          </a:p>
        </p:txBody>
      </p:sp>
    </p:spTree>
    <p:extLst>
      <p:ext uri="{BB962C8B-B14F-4D97-AF65-F5344CB8AC3E}">
        <p14:creationId xmlns:p14="http://schemas.microsoft.com/office/powerpoint/2010/main" val="386160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Восстановление функции предметного </a:t>
            </a:r>
            <a:r>
              <a:rPr lang="ru-RU" b="1" dirty="0" err="1"/>
              <a:t>гнозиса</a:t>
            </a:r>
            <a:r>
              <a:rPr lang="ru-RU" dirty="0"/>
              <a:t/>
            </a:r>
            <a:br>
              <a:rPr lang="ru-RU" dirty="0"/>
            </a:br>
            <a:endParaRPr lang="ru-RU" dirty="0"/>
          </a:p>
        </p:txBody>
      </p:sp>
      <p:sp>
        <p:nvSpPr>
          <p:cNvPr id="3" name="Объект 2"/>
          <p:cNvSpPr>
            <a:spLocks noGrp="1"/>
          </p:cNvSpPr>
          <p:nvPr>
            <p:ph idx="1"/>
          </p:nvPr>
        </p:nvSpPr>
        <p:spPr>
          <a:xfrm>
            <a:off x="457200" y="1268760"/>
            <a:ext cx="8229600" cy="5589240"/>
          </a:xfrm>
        </p:spPr>
        <p:txBody>
          <a:bodyPr>
            <a:normAutofit fontScale="55000" lnSpcReduction="20000"/>
          </a:bodyPr>
          <a:lstStyle/>
          <a:p>
            <a:r>
              <a:rPr lang="ru-RU" dirty="0" smtClean="0"/>
              <a:t>Основной </a:t>
            </a:r>
            <a:r>
              <a:rPr lang="ru-RU" dirty="0"/>
              <a:t>задачей этого раздела обучения является восстановление обобщенного оптического образа предмета. Для этой цели прежде всего проводится анализ зрительного образа (реальных предметов и их рисованных изображений). Подобная деятельность требует выделения существенных признаков предмета, обусловливающих его категориальную принадлежность, а также его функциональное назначение. Анализируя зрительный образ, например, такого предмета, как стул, необходимо выделение следующих деталей: четыре ножки, спинка, горизонтальная поверхность для сидения. Отсутствие какой-либо из этих существенных деталей служит признаком того, что изображен другой предмет или же того, что изображение дефектно. Так, отсутствие у стула спинки позволяет принять решение о том, что изображен не стул, а табуретка, тогда как отсутствие одной из ножек свидетельствует о </a:t>
            </a:r>
            <a:r>
              <a:rPr lang="ru-RU" dirty="0" err="1"/>
              <a:t>ненормативности</a:t>
            </a:r>
            <a:r>
              <a:rPr lang="ru-RU" dirty="0"/>
              <a:t> изображения. Функциональный признак предмета отрабатывается параллельно. Основной прием — сравнение сходных по зрительному образу предметов, один из которых обладает отрабатываемым признаком, а другой нет. Например, больному предъявляются изображения стола и стула и задается вопрос: «Покажите, на чем сидят». На основании проведенного анализа делается вывод о категориальной отнесенности предмета, в данном случае стула, к классу предметов, в частности, мебели и о его функциональном назначении. Необходимо также соблюдение принципа постепенного усложнения предъявляемых изображений как с точки зрения степени </a:t>
            </a:r>
            <a:r>
              <a:rPr lang="ru-RU" dirty="0" err="1"/>
              <a:t>упроченности</a:t>
            </a:r>
            <a:r>
              <a:rPr lang="ru-RU" dirty="0"/>
              <a:t> воспринимаемого предмета, так и с точки зрения способа его изображения (от знакомого, часто употребляемого — к мало знакомому; от сугубо реалистического изображения — к стилизованному).</a:t>
            </a:r>
          </a:p>
          <a:p>
            <a:endParaRPr lang="ru-RU" dirty="0"/>
          </a:p>
          <a:p>
            <a:endParaRPr lang="ru-RU" dirty="0"/>
          </a:p>
        </p:txBody>
      </p:sp>
    </p:spTree>
    <p:extLst>
      <p:ext uri="{BB962C8B-B14F-4D97-AF65-F5344CB8AC3E}">
        <p14:creationId xmlns:p14="http://schemas.microsoft.com/office/powerpoint/2010/main" val="1248908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Восстановление функции предметного </a:t>
            </a:r>
            <a:r>
              <a:rPr lang="ru-RU" b="1" dirty="0" err="1"/>
              <a:t>гнозиса</a:t>
            </a:r>
            <a:r>
              <a:rPr lang="ru-RU" dirty="0"/>
              <a:t/>
            </a:r>
            <a:br>
              <a:rPr lang="ru-RU" dirty="0"/>
            </a:br>
            <a:endParaRPr lang="ru-RU" dirty="0"/>
          </a:p>
        </p:txBody>
      </p:sp>
      <p:sp>
        <p:nvSpPr>
          <p:cNvPr id="3" name="Объект 2"/>
          <p:cNvSpPr>
            <a:spLocks noGrp="1"/>
          </p:cNvSpPr>
          <p:nvPr>
            <p:ph idx="1"/>
          </p:nvPr>
        </p:nvSpPr>
        <p:spPr>
          <a:xfrm>
            <a:off x="457200" y="1124744"/>
            <a:ext cx="8229600" cy="5733256"/>
          </a:xfrm>
        </p:spPr>
        <p:txBody>
          <a:bodyPr>
            <a:normAutofit fontScale="40000" lnSpcReduction="20000"/>
          </a:bodyPr>
          <a:lstStyle/>
          <a:p>
            <a:r>
              <a:rPr lang="ru-RU" dirty="0"/>
              <a:t>Эффективны также методы:</a:t>
            </a:r>
          </a:p>
          <a:p>
            <a:r>
              <a:rPr lang="ru-RU" dirty="0"/>
              <a:t>§   сравнительного анализа зрительных образов предметов одного класса с выделением дифференциальных признаков, например, изображений чашки и стакана, куста и дерева, собаки и кошки и т.д.;</a:t>
            </a:r>
          </a:p>
          <a:p>
            <a:r>
              <a:rPr lang="ru-RU" dirty="0"/>
              <a:t>§   идентификации зрительных изображений, разностильных по способу изображения. Например, выбрать из набора картинок изображения кошек, домов, людей и т.д. Этот прием работы также предполагает выделение существенных деталей предмета, уточнение функциональной роли предмета и его деталей, подробный анализ формы, предмета и детали, места ее расположения и т.д. Например, больному предъявляют два различных по способу изображения рисунка чайника и предлагают решить, нарисован один и тот же предмет, или разные. В том случае, когда больной способен идентифицировать предъявленные ему изображения, дается задание указать идентичные детали (носик, ручку, крышку) обоих изображений, описать словами, для чего каждая из них предназначена. В случае ошибочного ответа со стороны больного подобный анализ проводится специалистом с соответствующими пояснениями. Затем проводится разбор классификационных ошибок, допущенных больным. Фиксируется его внимание на форме той или иной детали, на расположении снизу, сверху, сбоку и т.д.;</a:t>
            </a:r>
          </a:p>
          <a:p>
            <a:r>
              <a:rPr lang="ru-RU" dirty="0"/>
              <a:t>§   срисовывания предметных изображений, а также рисование их по памяти, с предварительным анализом характерных признаков. Этот вид работы направлен на закрепление образа предмета;</a:t>
            </a:r>
          </a:p>
          <a:p>
            <a:r>
              <a:rPr lang="ru-RU" dirty="0"/>
              <a:t>§   автоматизации слов-названий предметов путем их смыслового обыгрывания (так же, как и при акустико-</a:t>
            </a:r>
            <a:r>
              <a:rPr lang="ru-RU" dirty="0" err="1"/>
              <a:t>мнестической</a:t>
            </a:r>
            <a:r>
              <a:rPr lang="ru-RU" dirty="0"/>
              <a:t> афазии; см. ч. 1);</a:t>
            </a:r>
          </a:p>
          <a:p>
            <a:r>
              <a:rPr lang="ru-RU" dirty="0"/>
              <a:t>§   конструирования заданных предметов со сходными и дискретными признаками из отдельных деталей. Больному предъявляются детали различных предметов и предлагается самостоятельно выбрать «комплект» деталей, необходимый для конструирования того или иного предмета. Задание может быть дано в двух вариантах: 1)— конструирование по образцу; 2) конструирование по названию. Вначале используются дискретные изображения — например, предъявляются детали фигуры человека или животного и детали предмета транспорта, </a:t>
            </a:r>
            <a:r>
              <a:rPr lang="ru-RU" dirty="0" err="1"/>
              <a:t>затемвводятся</a:t>
            </a:r>
            <a:r>
              <a:rPr lang="ru-RU" dirty="0"/>
              <a:t> более близкие изображения, например, стол и стул. Для этого больному даются изолированные изображения: 4 больших ножки, 4 ножки меньшего размера, большая квадратная пластинка, такая же пластинка меньшего размера, одна спинка. Больной должен самостоятельно принять решение о том, какому предмету принадлежит та или иная деталь. С течением времени задания усложняются. На поздних этапах восстановительная работа может вестись на таких трудно дифференцируемых изображениях, как троллейбус и трамвай, ножницы и плоскогубцы, мышь и белка, береза и дуб и т.д. Выделение дифференцированных признаков этих предметов требует достаточно тонкого анализа, способствующего выработке сложного обобщенного образа предмета;</a:t>
            </a:r>
          </a:p>
          <a:p>
            <a:endParaRPr lang="ru-RU" dirty="0"/>
          </a:p>
        </p:txBody>
      </p:sp>
    </p:spTree>
    <p:extLst>
      <p:ext uri="{BB962C8B-B14F-4D97-AF65-F5344CB8AC3E}">
        <p14:creationId xmlns:p14="http://schemas.microsoft.com/office/powerpoint/2010/main" val="3026130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Восстановление функции предметного </a:t>
            </a:r>
            <a:r>
              <a:rPr lang="ru-RU" b="1" dirty="0" err="1"/>
              <a:t>гнозиса</a:t>
            </a:r>
            <a:r>
              <a:rPr lang="ru-RU" dirty="0"/>
              <a:t/>
            </a:r>
            <a:br>
              <a:rPr lang="ru-RU" dirty="0"/>
            </a:br>
            <a:endParaRPr lang="ru-RU" dirty="0"/>
          </a:p>
        </p:txBody>
      </p:sp>
      <p:sp>
        <p:nvSpPr>
          <p:cNvPr id="3" name="Объект 2"/>
          <p:cNvSpPr>
            <a:spLocks noGrp="1"/>
          </p:cNvSpPr>
          <p:nvPr>
            <p:ph idx="1"/>
          </p:nvPr>
        </p:nvSpPr>
        <p:spPr>
          <a:xfrm>
            <a:off x="457200" y="1268760"/>
            <a:ext cx="8229600" cy="5472608"/>
          </a:xfrm>
        </p:spPr>
        <p:txBody>
          <a:bodyPr>
            <a:normAutofit fontScale="47500" lnSpcReduction="20000"/>
          </a:bodyPr>
          <a:lstStyle/>
          <a:p>
            <a:r>
              <a:rPr lang="ru-RU" dirty="0"/>
              <a:t>§   выделение фигуры из фона, вычленение наложенных друг на друга предметов. Этот вид работы проводится на конечных стадиях восстановительного обучения, когда у больных уже сформированы обобщенные образы тех предметов, которые используются в фигурах </a:t>
            </a:r>
            <a:r>
              <a:rPr lang="ru-RU" dirty="0" err="1"/>
              <a:t>Поппельрейтера</a:t>
            </a:r>
            <a:r>
              <a:rPr lang="ru-RU" dirty="0"/>
              <a:t> </a:t>
            </a:r>
            <a:r>
              <a:rPr lang="ru-RU" i="1" dirty="0"/>
              <a:t>(СНОСКА: Перечеркнутые и наложенные друг на друга контурные изображения предметов</a:t>
            </a:r>
            <a:r>
              <a:rPr lang="ru-RU" dirty="0"/>
              <a:t>). В случаях неудачных попыток больного выполнить задание ему предъявляется каждый из наложенных и перечеркнутых предметов, отдельно, без помех, проводится анализ их дифференциальных признаков, а затем они снова демонстрируются в сенсибилизированном виде (наложенными друг на друга). Соблюдается принцип постепенного усложнения задания: от простого способа зашумления — к сложному; от малого количества наложенных друг на друга предметов — к большему;</a:t>
            </a:r>
          </a:p>
          <a:p>
            <a:r>
              <a:rPr lang="ru-RU" dirty="0"/>
              <a:t>§   узнавания больным предмета по его словесному описанию (без предъявления изображения) — прием «загадки». Больного просят опознать предмет сначала по его функциональному признаку, для чего ему задается, например, вопрос: «какой предмет нужен, чтобы узнать время?», а затем по признакам конфигурации, например, «какой предмет имеет циферблат, стрелки» и т.д., а затем уже по категориальным признакам в сочетании с функциональными. Так, больному предъявляется серия предметных изображений и задается вопрос: «какой из этих предметов неодушевленный?; этот изготовлен людьми, обычно небольшого размера, тикает» и т.п.</a:t>
            </a:r>
          </a:p>
          <a:p>
            <a:r>
              <a:rPr lang="ru-RU" dirty="0"/>
              <a:t>Для преодоления предметной агнозии по </a:t>
            </a:r>
            <a:r>
              <a:rPr lang="ru-RU" dirty="0" err="1"/>
              <a:t>субдоминантному</a:t>
            </a:r>
            <a:r>
              <a:rPr lang="ru-RU" dirty="0"/>
              <a:t> типу используются те же упражнения, однако акцент делается на восстановление способности к симультанному схватыванию зрительного образа. Для решения этой задачи вводится </a:t>
            </a:r>
            <a:r>
              <a:rPr lang="ru-RU" dirty="0" err="1"/>
              <a:t>тахистоско-пическое</a:t>
            </a:r>
            <a:r>
              <a:rPr lang="ru-RU" dirty="0"/>
              <a:t> опознание больным предметных изображений. В начале курса занятий предъявляются простые обиходные предметы, сугубо реалистические по способу изображения. Каждое последующее изображение должно быть дискретно по отношению к предъявляемому до него (например, яблоко, стул, собака). На последующих этапах обучения могут предъявляться менее дискретные изображения, а время экспозиции — все более укорачиваться. Кроме того рекомендуется постепенный переход от меньших размеров изображения к большим, поскольку более мелкий рисунок доступнее симультанному охвату взором.</a:t>
            </a:r>
          </a:p>
          <a:p>
            <a:endParaRPr lang="ru-RU" dirty="0"/>
          </a:p>
        </p:txBody>
      </p:sp>
    </p:spTree>
    <p:extLst>
      <p:ext uri="{BB962C8B-B14F-4D97-AF65-F5344CB8AC3E}">
        <p14:creationId xmlns:p14="http://schemas.microsoft.com/office/powerpoint/2010/main" val="151380719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987</Words>
  <Application>Microsoft Office PowerPoint</Application>
  <PresentationFormat>Экран (4:3)</PresentationFormat>
  <Paragraphs>155</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Кафедра нервных болезней с курсом медицинской реабилитации ПО    Тема: «Восстановления и коррекция зрительных, слуховых и кожно-кинестетических функций»    лекция № 4 по дисциплине Спецпрактикум по восстановительному обучению с супервизией для студентов 5 курса, обучающихся по специальности  030401 – Клиническая психология (очная форма обучения)  Ассистент Безденежных А.Ф.      Красноярск, 2013 </vt:lpstr>
      <vt:lpstr>План лекции</vt:lpstr>
      <vt:lpstr>Презентация PowerPoint</vt:lpstr>
      <vt:lpstr>Виды зрительных агнозий:</vt:lpstr>
      <vt:lpstr>Тактильные агнозии</vt:lpstr>
      <vt:lpstr>Презентация PowerPoint</vt:lpstr>
      <vt:lpstr>Восстановление функции предметного гнозиса </vt:lpstr>
      <vt:lpstr>Восстановление функции предметного гнозиса </vt:lpstr>
      <vt:lpstr>Восстановление функции предметного гнозиса </vt:lpstr>
      <vt:lpstr>Восстановление функции лицевого гнозиса </vt:lpstr>
      <vt:lpstr>Восстановление функции цветового гнозиса </vt:lpstr>
      <vt:lpstr>Восстановление функции цветового гнозиса </vt:lpstr>
      <vt:lpstr>ВОССТАНОВЛЕНИЕ ОПТИКО-ПРОСТРАНСТВЕННОЙ ФУНКЦИИ, НАРУШЕННОЙ ПО ДОМИНАНТНОМУ ТИПУ </vt:lpstr>
      <vt:lpstr>ВОССТАНОВЛЕНИЕ ОПТИКО-ПРОСТРАНСТВЕННОЙ ФУНКЦИИ, НАРУШЕННОЙ ПО ДОМИНАНТНОМУ ТИПУ </vt:lpstr>
      <vt:lpstr>ВОССТАНОВЛЕНИЕ КОНСТРУКТИВНОЙ ДЕЯТЕЛЬНОСТИ </vt:lpstr>
      <vt:lpstr>ВОССТАНОВЛЕНИЕ ПРЕДСТАВЛЕНИЙ О СХЕМЕ ТЕЛА </vt:lpstr>
      <vt:lpstr>ВОССТАНОВЛЕНИЕ ПРАКСИЧЕСКИХ И ГНОСТИЧЕСКИХ ФУНКЦИЙ, НАРУШЕННЫХ ПО СУБДОМИНАНТНОМУ ТИПУ </vt:lpstr>
      <vt:lpstr>Презентация PowerPoint</vt:lpstr>
      <vt:lpstr>Литература Основная</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Кафедра нервных болезней с курсом медицинской реабилитации ПО    Тема: «Нейропсихологические синдромы поражения различных отделов мозга. Нейропсихологические синдромы при поражении затылочных долей, теменных долей мозга»    лекция № 2 по дисциплине Клиническая нейропсихология для студентов 3 курса, обучающихся по специальности  030401.65 – Клиническая психология (очно-заочная форма обучения)  Ассистент Безденежных А.Ф.      Красноярск, 2013 </dc:title>
  <dc:creator>Анка</dc:creator>
  <cp:lastModifiedBy>Анка</cp:lastModifiedBy>
  <cp:revision>10</cp:revision>
  <dcterms:created xsi:type="dcterms:W3CDTF">2014-01-12T11:31:58Z</dcterms:created>
  <dcterms:modified xsi:type="dcterms:W3CDTF">2014-01-16T18:21:45Z</dcterms:modified>
</cp:coreProperties>
</file>