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59" r:id="rId5"/>
    <p:sldId id="260" r:id="rId6"/>
    <p:sldId id="297" r:id="rId7"/>
    <p:sldId id="261" r:id="rId8"/>
    <p:sldId id="262" r:id="rId9"/>
    <p:sldId id="299" r:id="rId10"/>
    <p:sldId id="263" r:id="rId11"/>
    <p:sldId id="264" r:id="rId12"/>
    <p:sldId id="296" r:id="rId13"/>
    <p:sldId id="300" r:id="rId14"/>
    <p:sldId id="266" r:id="rId15"/>
    <p:sldId id="267" r:id="rId16"/>
    <p:sldId id="265" r:id="rId17"/>
    <p:sldId id="273" r:id="rId18"/>
    <p:sldId id="272" r:id="rId19"/>
    <p:sldId id="274" r:id="rId20"/>
    <p:sldId id="275" r:id="rId21"/>
    <p:sldId id="276" r:id="rId22"/>
    <p:sldId id="277" r:id="rId23"/>
    <p:sldId id="278" r:id="rId24"/>
    <p:sldId id="279" r:id="rId25"/>
    <p:sldId id="292" r:id="rId26"/>
    <p:sldId id="281" r:id="rId27"/>
    <p:sldId id="282" r:id="rId28"/>
    <p:sldId id="294" r:id="rId29"/>
    <p:sldId id="284" r:id="rId30"/>
    <p:sldId id="286" r:id="rId31"/>
    <p:sldId id="287" r:id="rId32"/>
    <p:sldId id="288" r:id="rId33"/>
    <p:sldId id="295" r:id="rId34"/>
    <p:sldId id="289" r:id="rId35"/>
    <p:sldId id="290" r:id="rId36"/>
    <p:sldId id="291" r:id="rId37"/>
    <p:sldId id="280"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46" autoAdjust="0"/>
  </p:normalViewPr>
  <p:slideViewPr>
    <p:cSldViewPr>
      <p:cViewPr varScale="1">
        <p:scale>
          <a:sx n="149" d="100"/>
          <a:sy n="149" d="100"/>
        </p:scale>
        <p:origin x="212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A8475C-1D7B-42C0-A5F9-11BAD9BDE2A0}" type="datetimeFigureOut">
              <a:rPr lang="ru-RU" smtClean="0"/>
              <a:t>25.01.2024</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9719BC-EC6A-464A-8563-F2D61DCF0EC1}" type="slidenum">
              <a:rPr lang="ru-RU" smtClean="0"/>
              <a:t>‹#›</a:t>
            </a:fld>
            <a:endParaRPr lang="ru-RU"/>
          </a:p>
        </p:txBody>
      </p:sp>
    </p:spTree>
    <p:extLst>
      <p:ext uri="{BB962C8B-B14F-4D97-AF65-F5344CB8AC3E}">
        <p14:creationId xmlns:p14="http://schemas.microsoft.com/office/powerpoint/2010/main" val="477128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None/>
            </a:pPr>
            <a:r>
              <a:rPr lang="ru-RU" dirty="0">
                <a:latin typeface="Times New Roman" pitchFamily="18" charset="0"/>
                <a:cs typeface="Times New Roman" pitchFamily="18" charset="0"/>
              </a:rPr>
              <a:t>Низкоэнергетические повреждения возникают при незначительной травме (например, падение с высоты собственного роста). Причиной таких переломов может быть снижение количества костной ткани и изменение ее качества при, например, остеопорозе, метастатических поражениях костной ткани и тому подобных процессах, сопровождающихся изменением </a:t>
            </a:r>
            <a:r>
              <a:rPr lang="ru-RU" dirty="0" err="1">
                <a:latin typeface="Times New Roman" pitchFamily="18" charset="0"/>
                <a:cs typeface="Times New Roman" pitchFamily="18" charset="0"/>
              </a:rPr>
              <a:t>микроархитектоники</a:t>
            </a:r>
            <a:r>
              <a:rPr lang="ru-RU" dirty="0">
                <a:latin typeface="Times New Roman" pitchFamily="18" charset="0"/>
                <a:cs typeface="Times New Roman" pitchFamily="18" charset="0"/>
              </a:rPr>
              <a:t> трабекул, накоплением их </a:t>
            </a:r>
            <a:r>
              <a:rPr lang="ru-RU" dirty="0" err="1">
                <a:latin typeface="Times New Roman" pitchFamily="18" charset="0"/>
                <a:cs typeface="Times New Roman" pitchFamily="18" charset="0"/>
              </a:rPr>
              <a:t>микропереломов</a:t>
            </a:r>
            <a:r>
              <a:rPr lang="ru-RU" dirty="0">
                <a:latin typeface="Times New Roman" pitchFamily="18" charset="0"/>
                <a:cs typeface="Times New Roman" pitchFamily="18" charset="0"/>
              </a:rPr>
              <a:t>, увеличением </a:t>
            </a:r>
            <a:r>
              <a:rPr lang="ru-RU" dirty="0" err="1">
                <a:latin typeface="Times New Roman" pitchFamily="18" charset="0"/>
                <a:cs typeface="Times New Roman" pitchFamily="18" charset="0"/>
              </a:rPr>
              <a:t>порозности</a:t>
            </a:r>
            <a:r>
              <a:rPr lang="ru-RU" dirty="0">
                <a:latin typeface="Times New Roman" pitchFamily="18" charset="0"/>
                <a:cs typeface="Times New Roman" pitchFamily="18" charset="0"/>
              </a:rPr>
              <a:t> кортикальной кости, </a:t>
            </a:r>
            <a:r>
              <a:rPr lang="ru-RU" b="1" dirty="0">
                <a:latin typeface="Times New Roman" pitchFamily="18" charset="0"/>
                <a:cs typeface="Times New Roman" pitchFamily="18" charset="0"/>
              </a:rPr>
              <a:t>в основном у пациентов старше 60 лет</a:t>
            </a:r>
            <a:r>
              <a:rPr lang="ru-RU" dirty="0">
                <a:latin typeface="Times New Roman" pitchFamily="18" charset="0"/>
                <a:cs typeface="Times New Roman" pitchFamily="18" charset="0"/>
              </a:rPr>
              <a:t>. </a:t>
            </a:r>
          </a:p>
          <a:p>
            <a:pPr marL="0" indent="0">
              <a:buNone/>
            </a:pPr>
            <a:r>
              <a:rPr lang="ru-RU" dirty="0">
                <a:latin typeface="Times New Roman" pitchFamily="18" charset="0"/>
                <a:cs typeface="Times New Roman" pitchFamily="18" charset="0"/>
              </a:rPr>
              <a:t>Высокоэнергетические ППОБК возникают вследствие передачи тканям большого количества кинетической энергии, что приводит к значительному повреждению мягких тканей и кости; такой тип переломов чаще встречается у </a:t>
            </a:r>
            <a:r>
              <a:rPr lang="ru-RU" b="1" dirty="0">
                <a:latin typeface="Times New Roman" pitchFamily="18" charset="0"/>
                <a:cs typeface="Times New Roman" pitchFamily="18" charset="0"/>
              </a:rPr>
              <a:t>пациентов молодого возраста</a:t>
            </a:r>
            <a:r>
              <a:rPr lang="ru-RU" dirty="0">
                <a:latin typeface="Times New Roman" pitchFamily="18" charset="0"/>
                <a:cs typeface="Times New Roman" pitchFamily="18" charset="0"/>
              </a:rPr>
              <a:t>. </a:t>
            </a:r>
          </a:p>
          <a:p>
            <a:endParaRPr lang="ru-RU" dirty="0"/>
          </a:p>
        </p:txBody>
      </p:sp>
      <p:sp>
        <p:nvSpPr>
          <p:cNvPr id="4" name="Номер слайда 3"/>
          <p:cNvSpPr>
            <a:spLocks noGrp="1"/>
          </p:cNvSpPr>
          <p:nvPr>
            <p:ph type="sldNum" sz="quarter" idx="5"/>
          </p:nvPr>
        </p:nvSpPr>
        <p:spPr/>
        <p:txBody>
          <a:bodyPr/>
          <a:lstStyle/>
          <a:p>
            <a:fld id="{719719BC-EC6A-464A-8563-F2D61DCF0EC1}" type="slidenum">
              <a:rPr lang="ru-RU" smtClean="0"/>
              <a:t>4</a:t>
            </a:fld>
            <a:endParaRPr lang="ru-RU"/>
          </a:p>
        </p:txBody>
      </p:sp>
    </p:spTree>
    <p:extLst>
      <p:ext uri="{BB962C8B-B14F-4D97-AF65-F5344CB8AC3E}">
        <p14:creationId xmlns:p14="http://schemas.microsoft.com/office/powerpoint/2010/main" val="877257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a:latin typeface="Times New Roman" pitchFamily="18" charset="0"/>
                <a:cs typeface="Times New Roman" pitchFamily="18" charset="0"/>
              </a:rPr>
              <a:t>В основе классификации переломов ШБК </a:t>
            </a:r>
            <a:r>
              <a:rPr lang="ru-RU" sz="1200" b="1" dirty="0" err="1">
                <a:latin typeface="Times New Roman" pitchFamily="18" charset="0"/>
                <a:cs typeface="Times New Roman" pitchFamily="18" charset="0"/>
              </a:rPr>
              <a:t>Garden</a:t>
            </a:r>
            <a:r>
              <a:rPr lang="ru-RU" sz="1200" dirty="0">
                <a:latin typeface="Times New Roman" pitchFamily="18" charset="0"/>
                <a:cs typeface="Times New Roman" pitchFamily="18" charset="0"/>
              </a:rPr>
              <a:t> лежит степень и характер смещения отломков.</a:t>
            </a:r>
          </a:p>
          <a:p>
            <a:r>
              <a:rPr lang="ru-RU" sz="1200" dirty="0">
                <a:latin typeface="Times New Roman" pitchFamily="18" charset="0"/>
                <a:cs typeface="Times New Roman" pitchFamily="18" charset="0"/>
              </a:rPr>
              <a:t>- I тип – неполные, вколоченные, вальгусные переломы</a:t>
            </a:r>
          </a:p>
          <a:p>
            <a:r>
              <a:rPr lang="ru-RU" sz="1200" dirty="0">
                <a:latin typeface="Times New Roman" pitchFamily="18" charset="0"/>
                <a:cs typeface="Times New Roman" pitchFamily="18" charset="0"/>
              </a:rPr>
              <a:t>- II тип – вальгусные, завершенные, стабильные</a:t>
            </a:r>
          </a:p>
          <a:p>
            <a:r>
              <a:rPr lang="ru-RU" sz="1200" dirty="0">
                <a:latin typeface="Times New Roman" pitchFamily="18" charset="0"/>
                <a:cs typeface="Times New Roman" pitchFamily="18" charset="0"/>
              </a:rPr>
              <a:t>- III тип – </a:t>
            </a:r>
            <a:r>
              <a:rPr lang="ru-RU" sz="1200" dirty="0" err="1">
                <a:latin typeface="Times New Roman" pitchFamily="18" charset="0"/>
                <a:cs typeface="Times New Roman" pitchFamily="18" charset="0"/>
              </a:rPr>
              <a:t>варусные</a:t>
            </a:r>
            <a:r>
              <a:rPr lang="ru-RU" sz="1200" dirty="0">
                <a:latin typeface="Times New Roman" pitchFamily="18" charset="0"/>
                <a:cs typeface="Times New Roman" pitchFamily="18" charset="0"/>
              </a:rPr>
              <a:t> переломы с небольшим смещением</a:t>
            </a:r>
          </a:p>
          <a:p>
            <a:r>
              <a:rPr lang="ru-RU" sz="1200" dirty="0">
                <a:latin typeface="Times New Roman" pitchFamily="18" charset="0"/>
                <a:cs typeface="Times New Roman" pitchFamily="18" charset="0"/>
              </a:rPr>
              <a:t>- IV тип – </a:t>
            </a:r>
            <a:r>
              <a:rPr lang="ru-RU" sz="1200" dirty="0" err="1">
                <a:latin typeface="Times New Roman" pitchFamily="18" charset="0"/>
                <a:cs typeface="Times New Roman" pitchFamily="18" charset="0"/>
              </a:rPr>
              <a:t>варусные</a:t>
            </a:r>
            <a:r>
              <a:rPr lang="ru-RU" sz="1200" dirty="0">
                <a:latin typeface="Times New Roman" pitchFamily="18" charset="0"/>
                <a:cs typeface="Times New Roman" pitchFamily="18" charset="0"/>
              </a:rPr>
              <a:t> переломы со значительным смещением</a:t>
            </a:r>
          </a:p>
          <a:p>
            <a:endParaRPr lang="ru-RU" dirty="0"/>
          </a:p>
        </p:txBody>
      </p:sp>
      <p:sp>
        <p:nvSpPr>
          <p:cNvPr id="4" name="Номер слайда 3"/>
          <p:cNvSpPr>
            <a:spLocks noGrp="1"/>
          </p:cNvSpPr>
          <p:nvPr>
            <p:ph type="sldNum" sz="quarter" idx="5"/>
          </p:nvPr>
        </p:nvSpPr>
        <p:spPr/>
        <p:txBody>
          <a:bodyPr/>
          <a:lstStyle/>
          <a:p>
            <a:fld id="{719719BC-EC6A-464A-8563-F2D61DCF0EC1}" type="slidenum">
              <a:rPr lang="ru-RU" smtClean="0"/>
              <a:t>8</a:t>
            </a:fld>
            <a:endParaRPr lang="ru-RU"/>
          </a:p>
        </p:txBody>
      </p:sp>
    </p:spTree>
    <p:extLst>
      <p:ext uri="{BB962C8B-B14F-4D97-AF65-F5344CB8AC3E}">
        <p14:creationId xmlns:p14="http://schemas.microsoft.com/office/powerpoint/2010/main" val="4123932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Жалобы и анамнез: возникновение боли и прочих симптомов сразу после воздействия повреждающего фактора</a:t>
            </a:r>
          </a:p>
          <a:p>
            <a:r>
              <a:rPr lang="ru-RU" dirty="0" err="1"/>
              <a:t>Физикальное</a:t>
            </a:r>
            <a:r>
              <a:rPr lang="ru-RU" dirty="0"/>
              <a:t> обследование: включает осмотр, измерение АД, термометрию, оценку боли по ВАШ</a:t>
            </a:r>
          </a:p>
          <a:p>
            <a:r>
              <a:rPr lang="ru-RU" dirty="0"/>
              <a:t>Лабораторная диагностика РАК, Б/Х, коагулограмма, группа </a:t>
            </a:r>
            <a:r>
              <a:rPr lang="ru-RU" dirty="0" err="1"/>
              <a:t>крови+резус</a:t>
            </a:r>
            <a:r>
              <a:rPr lang="ru-RU" dirty="0"/>
              <a:t>, ОАМ</a:t>
            </a:r>
          </a:p>
          <a:p>
            <a:r>
              <a:rPr lang="ru-RU" dirty="0"/>
              <a:t>Инструментальное включает рентгенодиагностику, КТ, Эхо, узи сосудов н/к</a:t>
            </a:r>
          </a:p>
        </p:txBody>
      </p:sp>
      <p:sp>
        <p:nvSpPr>
          <p:cNvPr id="4" name="Номер слайда 3"/>
          <p:cNvSpPr>
            <a:spLocks noGrp="1"/>
          </p:cNvSpPr>
          <p:nvPr>
            <p:ph type="sldNum" sz="quarter" idx="5"/>
          </p:nvPr>
        </p:nvSpPr>
        <p:spPr/>
        <p:txBody>
          <a:bodyPr/>
          <a:lstStyle/>
          <a:p>
            <a:fld id="{719719BC-EC6A-464A-8563-F2D61DCF0EC1}" type="slidenum">
              <a:rPr lang="ru-RU" smtClean="0"/>
              <a:t>12</a:t>
            </a:fld>
            <a:endParaRPr lang="ru-RU"/>
          </a:p>
        </p:txBody>
      </p:sp>
    </p:spTree>
    <p:extLst>
      <p:ext uri="{BB962C8B-B14F-4D97-AF65-F5344CB8AC3E}">
        <p14:creationId xmlns:p14="http://schemas.microsoft.com/office/powerpoint/2010/main" val="718725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19719BC-EC6A-464A-8563-F2D61DCF0EC1}" type="slidenum">
              <a:rPr lang="ru-RU" smtClean="0"/>
              <a:t>13</a:t>
            </a:fld>
            <a:endParaRPr lang="ru-RU"/>
          </a:p>
        </p:txBody>
      </p:sp>
    </p:spTree>
    <p:extLst>
      <p:ext uri="{BB962C8B-B14F-4D97-AF65-F5344CB8AC3E}">
        <p14:creationId xmlns:p14="http://schemas.microsoft.com/office/powerpoint/2010/main" val="3955472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buFontTx/>
              <a:buChar char="-"/>
            </a:pPr>
            <a:r>
              <a:rPr lang="ru-RU" dirty="0">
                <a:latin typeface="Times New Roman" pitchFamily="18" charset="0"/>
                <a:cs typeface="Times New Roman" pitchFamily="18" charset="0"/>
              </a:rPr>
              <a:t>Всем пациентам с подозрением на ППОБК с целью формирования диагноза рекомендуется выполнение </a:t>
            </a:r>
            <a:r>
              <a:rPr lang="ru-RU" b="1" dirty="0">
                <a:latin typeface="Times New Roman" pitchFamily="18" charset="0"/>
                <a:cs typeface="Times New Roman" pitchFamily="18" charset="0"/>
              </a:rPr>
              <a:t>обзорной </a:t>
            </a:r>
            <a:r>
              <a:rPr lang="ru-RU" b="1" dirty="0" err="1">
                <a:latin typeface="Times New Roman" pitchFamily="18" charset="0"/>
                <a:cs typeface="Times New Roman" pitchFamily="18" charset="0"/>
              </a:rPr>
              <a:t>рентенографии</a:t>
            </a:r>
            <a:r>
              <a:rPr lang="ru-RU" b="1" dirty="0">
                <a:latin typeface="Times New Roman" pitchFamily="18" charset="0"/>
                <a:cs typeface="Times New Roman" pitchFamily="18" charset="0"/>
              </a:rPr>
              <a:t> таза</a:t>
            </a:r>
            <a:r>
              <a:rPr lang="ru-RU" dirty="0">
                <a:latin typeface="Times New Roman" pitchFamily="18" charset="0"/>
                <a:cs typeface="Times New Roman" pitchFamily="18" charset="0"/>
              </a:rPr>
              <a:t>, </a:t>
            </a:r>
            <a:r>
              <a:rPr lang="ru-RU" b="1" dirty="0">
                <a:latin typeface="Times New Roman" pitchFamily="18" charset="0"/>
                <a:cs typeface="Times New Roman" pitchFamily="18" charset="0"/>
              </a:rPr>
              <a:t>рентгенографии проксимального отдела БК и тазобедренного сустава</a:t>
            </a:r>
            <a:r>
              <a:rPr lang="ru-RU" dirty="0">
                <a:latin typeface="Times New Roman" pitchFamily="18" charset="0"/>
                <a:cs typeface="Times New Roman" pitchFamily="18" charset="0"/>
              </a:rPr>
              <a:t> на стороне повреждения в прямой и аксиальной проекциях.</a:t>
            </a:r>
          </a:p>
          <a:p>
            <a:pPr>
              <a:buFontTx/>
              <a:buChar char="-"/>
            </a:pPr>
            <a:r>
              <a:rPr lang="ru-RU" dirty="0">
                <a:latin typeface="Times New Roman" pitchFamily="18" charset="0"/>
                <a:cs typeface="Times New Roman" pitchFamily="18" charset="0"/>
              </a:rPr>
              <a:t>Всем пациентам, </a:t>
            </a:r>
            <a:r>
              <a:rPr lang="ru-RU" b="1" dirty="0">
                <a:latin typeface="Times New Roman" pitchFamily="18" charset="0"/>
                <a:cs typeface="Times New Roman" pitchFamily="18" charset="0"/>
              </a:rPr>
              <a:t>с несоответствием </a:t>
            </a:r>
            <a:r>
              <a:rPr lang="ru-RU" dirty="0">
                <a:latin typeface="Times New Roman" pitchFamily="18" charset="0"/>
                <a:cs typeface="Times New Roman" pitchFamily="18" charset="0"/>
              </a:rPr>
              <a:t>клинических и рентгенологических данных, с целью верификации диагноза и определения тактики лечения рекомендуется выполнение </a:t>
            </a:r>
            <a:r>
              <a:rPr lang="ru-RU" b="1" dirty="0">
                <a:latin typeface="Times New Roman" pitchFamily="18" charset="0"/>
                <a:cs typeface="Times New Roman" pitchFamily="18" charset="0"/>
              </a:rPr>
              <a:t>КТ тазобедренного сустава</a:t>
            </a:r>
            <a:r>
              <a:rPr lang="ru-RU" dirty="0">
                <a:latin typeface="Times New Roman" pitchFamily="18" charset="0"/>
                <a:cs typeface="Times New Roman" pitchFamily="18" charset="0"/>
              </a:rPr>
              <a:t>.</a:t>
            </a:r>
          </a:p>
          <a:p>
            <a:pPr>
              <a:buFontTx/>
              <a:buChar char="-"/>
            </a:pPr>
            <a:r>
              <a:rPr lang="ru-RU" dirty="0">
                <a:latin typeface="Times New Roman" pitchFamily="18" charset="0"/>
                <a:cs typeface="Times New Roman" pitchFamily="18" charset="0"/>
              </a:rPr>
              <a:t>При подозрении на внутрисуставной ППОБК (</a:t>
            </a:r>
            <a:r>
              <a:rPr lang="ru-RU" b="1" dirty="0">
                <a:latin typeface="Times New Roman" pitchFamily="18" charset="0"/>
                <a:cs typeface="Times New Roman" pitchFamily="18" charset="0"/>
              </a:rPr>
              <a:t>перелом головки БК</a:t>
            </a:r>
            <a:r>
              <a:rPr lang="ru-RU" dirty="0">
                <a:latin typeface="Times New Roman" pitchFamily="18" charset="0"/>
                <a:cs typeface="Times New Roman" pitchFamily="18" charset="0"/>
              </a:rPr>
              <a:t>) для формирования диагноза и определения тактики лечения всем пациентам рекомендуется выполнение </a:t>
            </a:r>
            <a:r>
              <a:rPr lang="ru-RU" b="1" dirty="0">
                <a:latin typeface="Times New Roman" pitchFamily="18" charset="0"/>
                <a:cs typeface="Times New Roman" pitchFamily="18" charset="0"/>
              </a:rPr>
              <a:t>КТ тазобедренного сустава.</a:t>
            </a:r>
          </a:p>
          <a:p>
            <a:pPr>
              <a:buFontTx/>
              <a:buChar char="-"/>
            </a:pPr>
            <a:r>
              <a:rPr lang="ru-RU" dirty="0">
                <a:latin typeface="Times New Roman" pitchFamily="18" charset="0"/>
                <a:cs typeface="Times New Roman" pitchFamily="18" charset="0"/>
              </a:rPr>
              <a:t>Всем пациентам рекомендуется выполнение регистрации </a:t>
            </a:r>
            <a:r>
              <a:rPr lang="ru-RU" b="1" dirty="0">
                <a:latin typeface="Times New Roman" pitchFamily="18" charset="0"/>
                <a:cs typeface="Times New Roman" pitchFamily="18" charset="0"/>
              </a:rPr>
              <a:t>электрокардиограммы</a:t>
            </a:r>
            <a:r>
              <a:rPr lang="ru-RU" dirty="0">
                <a:latin typeface="Times New Roman" pitchFamily="18" charset="0"/>
                <a:cs typeface="Times New Roman" pitchFamily="18" charset="0"/>
              </a:rPr>
              <a:t> с целью исключения острого коронарного синдрома, нарушений ритма и проводимости сердца. (ЭХОКГ на усмотрение кардиолога/терапевта)</a:t>
            </a:r>
          </a:p>
          <a:p>
            <a:pPr>
              <a:buFontTx/>
              <a:buChar char="-"/>
            </a:pPr>
            <a:r>
              <a:rPr lang="ru-RU" b="1" dirty="0">
                <a:latin typeface="Times New Roman" pitchFamily="18" charset="0"/>
                <a:cs typeface="Times New Roman" pitchFamily="18" charset="0"/>
              </a:rPr>
              <a:t>Дуплексное сканирование сосудов </a:t>
            </a:r>
            <a:r>
              <a:rPr lang="ru-RU" dirty="0">
                <a:latin typeface="Times New Roman" pitchFamily="18" charset="0"/>
                <a:cs typeface="Times New Roman" pitchFamily="18" charset="0"/>
              </a:rPr>
              <a:t>(артерий и вен) нижней конечности рекомендуется выполнить в течение 48 часов после поступления пациента с ППОБК в стационар, кроме случаев обязательного выполнения УЗДГ при поступлении: давность травмы свыше 48 часов до поступления, </a:t>
            </a:r>
            <a:r>
              <a:rPr lang="ru-RU" b="1" dirty="0">
                <a:latin typeface="Times New Roman" pitchFamily="18" charset="0"/>
                <a:cs typeface="Times New Roman" pitchFamily="18" charset="0"/>
              </a:rPr>
              <a:t>(!)</a:t>
            </a:r>
            <a:r>
              <a:rPr lang="ru-RU" dirty="0">
                <a:latin typeface="Times New Roman" pitchFamily="18" charset="0"/>
                <a:cs typeface="Times New Roman" pitchFamily="18" charset="0"/>
              </a:rPr>
              <a:t>12 баллов по шкале </a:t>
            </a:r>
            <a:r>
              <a:rPr lang="ru-RU" dirty="0" err="1">
                <a:latin typeface="Times New Roman" pitchFamily="18" charset="0"/>
                <a:cs typeface="Times New Roman" pitchFamily="18" charset="0"/>
              </a:rPr>
              <a:t>Каприни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Caprini</a:t>
            </a:r>
            <a:r>
              <a:rPr lang="ru-RU" dirty="0">
                <a:latin typeface="Times New Roman" pitchFamily="18" charset="0"/>
                <a:cs typeface="Times New Roman" pitchFamily="18" charset="0"/>
              </a:rPr>
              <a:t>) – высокий риск ТЭЛА, для предотвращения тромбоэмболических осложнений.</a:t>
            </a:r>
          </a:p>
          <a:p>
            <a:endParaRPr lang="ru-RU" dirty="0"/>
          </a:p>
        </p:txBody>
      </p:sp>
      <p:sp>
        <p:nvSpPr>
          <p:cNvPr id="4" name="Номер слайда 3"/>
          <p:cNvSpPr>
            <a:spLocks noGrp="1"/>
          </p:cNvSpPr>
          <p:nvPr>
            <p:ph type="sldNum" sz="quarter" idx="5"/>
          </p:nvPr>
        </p:nvSpPr>
        <p:spPr/>
        <p:txBody>
          <a:bodyPr/>
          <a:lstStyle/>
          <a:p>
            <a:fld id="{719719BC-EC6A-464A-8563-F2D61DCF0EC1}" type="slidenum">
              <a:rPr lang="ru-RU" smtClean="0"/>
              <a:t>14</a:t>
            </a:fld>
            <a:endParaRPr lang="ru-RU"/>
          </a:p>
        </p:txBody>
      </p:sp>
    </p:spTree>
    <p:extLst>
      <p:ext uri="{BB962C8B-B14F-4D97-AF65-F5344CB8AC3E}">
        <p14:creationId xmlns:p14="http://schemas.microsoft.com/office/powerpoint/2010/main" val="866486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None/>
            </a:pPr>
            <a:r>
              <a:rPr lang="ru-RU" sz="1200" b="1" dirty="0">
                <a:latin typeface="Times New Roman" pitchFamily="18" charset="0"/>
                <a:cs typeface="Times New Roman" pitchFamily="18" charset="0"/>
              </a:rPr>
              <a:t>Интерпретация:</a:t>
            </a:r>
            <a:r>
              <a:rPr lang="ru-RU" sz="1200" dirty="0">
                <a:latin typeface="Times New Roman" pitchFamily="18" charset="0"/>
                <a:cs typeface="Times New Roman" pitchFamily="18" charset="0"/>
              </a:rPr>
              <a:t> В зависимости от суммы баллов, полученной при сборе анамнеза и обследовании пациента, его относят к той или иной группе риска: </a:t>
            </a:r>
          </a:p>
          <a:p>
            <a:pPr>
              <a:buFontTx/>
              <a:buChar char="-"/>
            </a:pPr>
            <a:r>
              <a:rPr lang="ru-RU" sz="1200" dirty="0">
                <a:latin typeface="Times New Roman" pitchFamily="18" charset="0"/>
                <a:cs typeface="Times New Roman" pitchFamily="18" charset="0"/>
              </a:rPr>
              <a:t>низкий риск: 0 – 1 балл; </a:t>
            </a:r>
          </a:p>
          <a:p>
            <a:pPr>
              <a:buFontTx/>
              <a:buChar char="-"/>
            </a:pPr>
            <a:r>
              <a:rPr lang="ru-RU" sz="1200" dirty="0">
                <a:latin typeface="Times New Roman" pitchFamily="18" charset="0"/>
                <a:cs typeface="Times New Roman" pitchFamily="18" charset="0"/>
              </a:rPr>
              <a:t>умеренный риск: 2 балла; </a:t>
            </a:r>
          </a:p>
          <a:p>
            <a:pPr>
              <a:buFontTx/>
              <a:buChar char="-"/>
            </a:pPr>
            <a:r>
              <a:rPr lang="ru-RU" sz="1200" dirty="0">
                <a:latin typeface="Times New Roman" pitchFamily="18" charset="0"/>
                <a:cs typeface="Times New Roman" pitchFamily="18" charset="0"/>
              </a:rPr>
              <a:t>высокий риск: 3-4 балла; </a:t>
            </a:r>
          </a:p>
          <a:p>
            <a:pPr>
              <a:buFontTx/>
              <a:buChar char="-"/>
            </a:pPr>
            <a:r>
              <a:rPr lang="ru-RU" sz="1200" dirty="0">
                <a:latin typeface="Times New Roman" pitchFamily="18" charset="0"/>
                <a:cs typeface="Times New Roman" pitchFamily="18" charset="0"/>
              </a:rPr>
              <a:t>очень высокий риск: 5 баллов и более.</a:t>
            </a:r>
          </a:p>
          <a:p>
            <a:endParaRPr lang="ru-RU" dirty="0"/>
          </a:p>
        </p:txBody>
      </p:sp>
      <p:sp>
        <p:nvSpPr>
          <p:cNvPr id="4" name="Номер слайда 3"/>
          <p:cNvSpPr>
            <a:spLocks noGrp="1"/>
          </p:cNvSpPr>
          <p:nvPr>
            <p:ph type="sldNum" sz="quarter" idx="5"/>
          </p:nvPr>
        </p:nvSpPr>
        <p:spPr/>
        <p:txBody>
          <a:bodyPr/>
          <a:lstStyle/>
          <a:p>
            <a:fld id="{719719BC-EC6A-464A-8563-F2D61DCF0EC1}" type="slidenum">
              <a:rPr lang="ru-RU" smtClean="0"/>
              <a:t>15</a:t>
            </a:fld>
            <a:endParaRPr lang="ru-RU"/>
          </a:p>
        </p:txBody>
      </p:sp>
    </p:spTree>
    <p:extLst>
      <p:ext uri="{BB962C8B-B14F-4D97-AF65-F5344CB8AC3E}">
        <p14:creationId xmlns:p14="http://schemas.microsoft.com/office/powerpoint/2010/main" val="2221234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buFontTx/>
              <a:buChar char="-"/>
            </a:pPr>
            <a:r>
              <a:rPr lang="ru-RU" sz="1200" dirty="0">
                <a:latin typeface="Times New Roman" pitchFamily="18" charset="0"/>
                <a:cs typeface="Times New Roman" pitchFamily="18" charset="0"/>
              </a:rPr>
              <a:t>Пациентам с ППОБК старше 50 лет наложение скелетного вытяжения не рекомендуется (исключением являются </a:t>
            </a:r>
            <a:r>
              <a:rPr lang="ru-RU" sz="1200" dirty="0" err="1">
                <a:latin typeface="Times New Roman" pitchFamily="18" charset="0"/>
                <a:cs typeface="Times New Roman" pitchFamily="18" charset="0"/>
              </a:rPr>
              <a:t>подвертельные</a:t>
            </a:r>
            <a:r>
              <a:rPr lang="ru-RU" sz="1200" dirty="0">
                <a:latin typeface="Times New Roman" pitchFamily="18" charset="0"/>
                <a:cs typeface="Times New Roman" pitchFamily="18" charset="0"/>
              </a:rPr>
              <a:t> переломы (32A/B/C.1 АО/ОТА)) с целью снижения риска развития делирия, гипостатических и гиподинамических осложнений</a:t>
            </a:r>
          </a:p>
          <a:p>
            <a:pPr>
              <a:buFontTx/>
              <a:buChar char="-"/>
            </a:pPr>
            <a:r>
              <a:rPr lang="ru-RU" sz="1200" dirty="0">
                <a:latin typeface="Times New Roman" pitchFamily="18" charset="0"/>
                <a:cs typeface="Times New Roman" pitchFamily="18" charset="0"/>
              </a:rPr>
              <a:t>Ряд рандомизированных клинических исследований, в которых сравнивались результаты лечения пациентов старше 50 лет с ППОБК, применением и без применения скелетного вытяжения в предоперационном периоде, показали отсутствие каких либо различий в интенсивности болевого синдрома и преимуществ наложения скелетного вытяжения у пациентов с ППОБК старше 50 лет. </a:t>
            </a:r>
          </a:p>
          <a:p>
            <a:endParaRPr lang="ru-RU" dirty="0"/>
          </a:p>
        </p:txBody>
      </p:sp>
      <p:sp>
        <p:nvSpPr>
          <p:cNvPr id="4" name="Номер слайда 3"/>
          <p:cNvSpPr>
            <a:spLocks noGrp="1"/>
          </p:cNvSpPr>
          <p:nvPr>
            <p:ph type="sldNum" sz="quarter" idx="5"/>
          </p:nvPr>
        </p:nvSpPr>
        <p:spPr/>
        <p:txBody>
          <a:bodyPr/>
          <a:lstStyle/>
          <a:p>
            <a:fld id="{719719BC-EC6A-464A-8563-F2D61DCF0EC1}" type="slidenum">
              <a:rPr lang="ru-RU" smtClean="0"/>
              <a:t>19</a:t>
            </a:fld>
            <a:endParaRPr lang="ru-RU"/>
          </a:p>
        </p:txBody>
      </p:sp>
    </p:spTree>
    <p:extLst>
      <p:ext uri="{BB962C8B-B14F-4D97-AF65-F5344CB8AC3E}">
        <p14:creationId xmlns:p14="http://schemas.microsoft.com/office/powerpoint/2010/main" val="1478313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25.01.2024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25.01.2024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25.01.2024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25.01.2024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25.01.2024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25.01.2024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25.01.2024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25.01.2024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25.01.2024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25.01.2024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25.01.2024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25.01.2024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pPr algn="ctr"/>
            <a:r>
              <a:rPr lang="ru-RU"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Федеральное государственное бюджетное образовательное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учреждение высшего профессионального образования</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«Красноярский государственный медицинский университет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имени профессора В. Ф. </a:t>
            </a:r>
            <a:r>
              <a:rPr lang="ru-RU" sz="2200" dirty="0" err="1">
                <a:latin typeface="Times New Roman" panose="02020603050405020304" pitchFamily="18" charset="0"/>
                <a:cs typeface="Times New Roman" panose="02020603050405020304" pitchFamily="18" charset="0"/>
              </a:rPr>
              <a:t>Войно-Ясенецкого</a:t>
            </a:r>
            <a:r>
              <a:rPr lang="ru-RU" sz="2200" dirty="0">
                <a:latin typeface="Times New Roman" panose="02020603050405020304" pitchFamily="18" charset="0"/>
                <a:cs typeface="Times New Roman" panose="02020603050405020304" pitchFamily="18" charset="0"/>
              </a:rPr>
              <a:t>»</a:t>
            </a:r>
          </a:p>
        </p:txBody>
      </p:sp>
      <p:sp>
        <p:nvSpPr>
          <p:cNvPr id="5" name="Объект 4"/>
          <p:cNvSpPr>
            <a:spLocks noGrp="1"/>
          </p:cNvSpPr>
          <p:nvPr>
            <p:ph idx="1"/>
          </p:nvPr>
        </p:nvSpPr>
        <p:spPr/>
        <p:txBody>
          <a:bodyPr>
            <a:normAutofit lnSpcReduction="10000"/>
          </a:bodyPr>
          <a:lstStyle/>
          <a:p>
            <a:pPr marL="0" indent="0" algn="ctr">
              <a:buNone/>
            </a:pPr>
            <a:endParaRPr lang="ru-RU" altLang="ru-RU" sz="2000" dirty="0">
              <a:latin typeface="Times New Roman" panose="02020603050405020304" pitchFamily="18" charset="0"/>
              <a:cs typeface="Times New Roman" panose="02020603050405020304" pitchFamily="18" charset="0"/>
            </a:endParaRPr>
          </a:p>
          <a:p>
            <a:pPr marL="0" indent="0" algn="ctr">
              <a:buNone/>
            </a:pPr>
            <a:r>
              <a:rPr lang="ru-RU" altLang="ru-RU" sz="2000" dirty="0">
                <a:latin typeface="Times New Roman" panose="02020603050405020304" pitchFamily="18" charset="0"/>
                <a:cs typeface="Times New Roman" panose="02020603050405020304" pitchFamily="18" charset="0"/>
              </a:rPr>
              <a:t>Кафедра травматологии, ортопедии и нейрохирургии с курсом ПО</a:t>
            </a:r>
            <a:endParaRPr lang="ru-RU" sz="3200" b="1" dirty="0">
              <a:latin typeface="Times New Roman" panose="02020603050405020304" pitchFamily="18" charset="0"/>
              <a:cs typeface="Times New Roman" panose="02020603050405020304" pitchFamily="18" charset="0"/>
            </a:endParaRPr>
          </a:p>
          <a:p>
            <a:pPr marL="0" indent="0" algn="r">
              <a:buNone/>
            </a:pPr>
            <a:r>
              <a:rPr lang="ru-RU" sz="1600" dirty="0">
                <a:latin typeface="Times New Roman" panose="02020603050405020304" pitchFamily="18" charset="0"/>
                <a:cs typeface="Times New Roman" panose="02020603050405020304" pitchFamily="18" charset="0"/>
              </a:rPr>
              <a:t>Зав. кафедры: ДМН, Профессор </a:t>
            </a:r>
            <a:r>
              <a:rPr lang="ru-RU" sz="1600" dirty="0" err="1">
                <a:latin typeface="Times New Roman" panose="02020603050405020304" pitchFamily="18" charset="0"/>
                <a:cs typeface="Times New Roman" panose="02020603050405020304" pitchFamily="18" charset="0"/>
              </a:rPr>
              <a:t>Шнякин</a:t>
            </a:r>
            <a:r>
              <a:rPr lang="ru-RU" sz="1600" dirty="0">
                <a:latin typeface="Times New Roman" panose="02020603050405020304" pitchFamily="18" charset="0"/>
                <a:cs typeface="Times New Roman" panose="02020603050405020304" pitchFamily="18" charset="0"/>
              </a:rPr>
              <a:t> Павел Геннадьевич</a:t>
            </a:r>
          </a:p>
          <a:p>
            <a:pPr marL="0" indent="0" algn="r">
              <a:buNone/>
            </a:pPr>
            <a:r>
              <a:rPr lang="ru-RU" sz="1600" dirty="0">
                <a:latin typeface="Times New Roman" panose="02020603050405020304" pitchFamily="18" charset="0"/>
                <a:cs typeface="Times New Roman" panose="02020603050405020304" pitchFamily="18" charset="0"/>
              </a:rPr>
              <a:t>Кафедральный руководитель: ДМН, Профессор </a:t>
            </a:r>
            <a:r>
              <a:rPr lang="ru-RU" sz="1600" dirty="0" err="1">
                <a:latin typeface="Times New Roman" panose="02020603050405020304" pitchFamily="18" charset="0"/>
                <a:cs typeface="Times New Roman" panose="02020603050405020304" pitchFamily="18" charset="0"/>
              </a:rPr>
              <a:t>Гатиатулин</a:t>
            </a:r>
            <a:r>
              <a:rPr lang="ru-RU" sz="1600" dirty="0">
                <a:latin typeface="Times New Roman" panose="02020603050405020304" pitchFamily="18" charset="0"/>
                <a:cs typeface="Times New Roman" panose="02020603050405020304" pitchFamily="18" charset="0"/>
              </a:rPr>
              <a:t> Равиль Рафаилович </a:t>
            </a:r>
          </a:p>
          <a:p>
            <a:pPr marL="0" indent="0" algn="ctr">
              <a:buNone/>
            </a:pPr>
            <a:endParaRPr lang="ru-RU" sz="3200" b="1" dirty="0">
              <a:latin typeface="Times New Roman" panose="02020603050405020304" pitchFamily="18" charset="0"/>
              <a:cs typeface="Times New Roman" panose="02020603050405020304" pitchFamily="18" charset="0"/>
            </a:endParaRPr>
          </a:p>
          <a:p>
            <a:pPr marL="0" indent="0" algn="ctr">
              <a:buNone/>
            </a:pPr>
            <a:r>
              <a:rPr lang="ru-RU" sz="3200" b="1" dirty="0">
                <a:latin typeface="Times New Roman" panose="02020603050405020304" pitchFamily="18" charset="0"/>
                <a:cs typeface="Times New Roman" panose="02020603050405020304" pitchFamily="18" charset="0"/>
              </a:rPr>
              <a:t>Тема: Переломы проксимального отдела бедра.</a:t>
            </a:r>
          </a:p>
          <a:p>
            <a:pPr marL="0" indent="0" algn="ctr">
              <a:buNone/>
            </a:pPr>
            <a:endParaRPr lang="ru-RU" sz="3200" b="1" dirty="0">
              <a:latin typeface="Times New Roman" panose="02020603050405020304" pitchFamily="18" charset="0"/>
              <a:cs typeface="Times New Roman" panose="02020603050405020304" pitchFamily="18" charset="0"/>
            </a:endParaRPr>
          </a:p>
          <a:p>
            <a:pPr marL="0" indent="0" algn="r">
              <a:buNone/>
            </a:pPr>
            <a:endParaRPr lang="ru-RU" sz="1800" dirty="0">
              <a:latin typeface="Times New Roman" panose="02020603050405020304" pitchFamily="18" charset="0"/>
              <a:cs typeface="Times New Roman" panose="02020603050405020304" pitchFamily="18" charset="0"/>
            </a:endParaRPr>
          </a:p>
          <a:p>
            <a:pPr marL="0" indent="0" algn="r">
              <a:buNone/>
            </a:pPr>
            <a:r>
              <a:rPr lang="ru-RU" sz="1800" dirty="0">
                <a:latin typeface="Times New Roman" panose="02020603050405020304" pitchFamily="18" charset="0"/>
                <a:cs typeface="Times New Roman" panose="02020603050405020304" pitchFamily="18" charset="0"/>
              </a:rPr>
              <a:t>Выполнил: Кл. ординатор 1 года обучения</a:t>
            </a:r>
          </a:p>
          <a:p>
            <a:pPr marL="0" indent="0" algn="r">
              <a:buNone/>
            </a:pPr>
            <a:r>
              <a:rPr lang="ru-RU" sz="1800" dirty="0">
                <a:latin typeface="Times New Roman" panose="02020603050405020304" pitchFamily="18" charset="0"/>
                <a:cs typeface="Times New Roman" panose="02020603050405020304" pitchFamily="18" charset="0"/>
              </a:rPr>
              <a:t>Трутнев Александр Викторович</a:t>
            </a:r>
          </a:p>
        </p:txBody>
      </p:sp>
    </p:spTree>
    <p:extLst>
      <p:ext uri="{BB962C8B-B14F-4D97-AF65-F5344CB8AC3E}">
        <p14:creationId xmlns:p14="http://schemas.microsoft.com/office/powerpoint/2010/main" val="2612445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88640"/>
            <a:ext cx="8229600" cy="6669360"/>
          </a:xfrm>
        </p:spPr>
        <p:txBody>
          <a:bodyPr>
            <a:normAutofit fontScale="47500" lnSpcReduction="20000"/>
          </a:bodyPr>
          <a:lstStyle/>
          <a:p>
            <a:pPr marL="0" indent="0" algn="ctr">
              <a:buNone/>
            </a:pPr>
            <a:r>
              <a:rPr lang="ru-RU" sz="5900" dirty="0">
                <a:latin typeface="Times New Roman" pitchFamily="18" charset="0"/>
                <a:cs typeface="Times New Roman" pitchFamily="18" charset="0"/>
              </a:rPr>
              <a:t>Классификация АО</a:t>
            </a:r>
          </a:p>
          <a:p>
            <a:pPr marL="0" indent="0" algn="ctr">
              <a:buNone/>
            </a:pPr>
            <a:endParaRPr lang="ru-RU" sz="5900" dirty="0">
              <a:latin typeface="Times New Roman" pitchFamily="18" charset="0"/>
              <a:cs typeface="Times New Roman" pitchFamily="18" charset="0"/>
            </a:endParaRPr>
          </a:p>
          <a:p>
            <a:pPr marL="0" indent="0">
              <a:buNone/>
            </a:pPr>
            <a:r>
              <a:rPr lang="ru-RU" dirty="0">
                <a:latin typeface="Times New Roman" pitchFamily="18" charset="0"/>
                <a:cs typeface="Times New Roman" pitchFamily="18" charset="0"/>
              </a:rPr>
              <a:t>Согласно классификации </a:t>
            </a:r>
            <a:r>
              <a:rPr lang="ru-RU" b="1" dirty="0">
                <a:latin typeface="Times New Roman" pitchFamily="18" charset="0"/>
                <a:cs typeface="Times New Roman" pitchFamily="18" charset="0"/>
              </a:rPr>
              <a:t>АО/ОТА</a:t>
            </a:r>
            <a:r>
              <a:rPr lang="ru-RU" dirty="0">
                <a:latin typeface="Times New Roman" pitchFamily="18" charset="0"/>
                <a:cs typeface="Times New Roman" pitchFamily="18" charset="0"/>
              </a:rPr>
              <a:t>, переломы ШБК имеют кодировку 31B и разделены на 3 типа – B1, B2, B3, которые, в свою очередь, в зависимости от тяжести перелома, подразделяются на 3 подгруппы.</a:t>
            </a:r>
          </a:p>
          <a:p>
            <a:pPr marL="0" indent="0">
              <a:buNone/>
            </a:pPr>
            <a:r>
              <a:rPr lang="ru-RU" dirty="0">
                <a:latin typeface="Times New Roman" pitchFamily="18" charset="0"/>
                <a:cs typeface="Times New Roman" pitchFamily="18" charset="0"/>
              </a:rPr>
              <a:t>- B1 тип – </a:t>
            </a:r>
            <a:r>
              <a:rPr lang="ru-RU" dirty="0" err="1">
                <a:latin typeface="Times New Roman" pitchFamily="18" charset="0"/>
                <a:cs typeface="Times New Roman" pitchFamily="18" charset="0"/>
              </a:rPr>
              <a:t>субкапитальный</a:t>
            </a:r>
            <a:r>
              <a:rPr lang="ru-RU" dirty="0">
                <a:latin typeface="Times New Roman" pitchFamily="18" charset="0"/>
                <a:cs typeface="Times New Roman" pitchFamily="18" charset="0"/>
              </a:rPr>
              <a:t> перелом</a:t>
            </a:r>
          </a:p>
          <a:p>
            <a:pPr marL="0" indent="0">
              <a:buNone/>
            </a:pPr>
            <a:r>
              <a:rPr lang="ru-RU" dirty="0">
                <a:latin typeface="Times New Roman" pitchFamily="18" charset="0"/>
                <a:cs typeface="Times New Roman" pitchFamily="18" charset="0"/>
              </a:rPr>
              <a:t>- B2 тип – </a:t>
            </a:r>
            <a:r>
              <a:rPr lang="ru-RU" dirty="0" err="1">
                <a:latin typeface="Times New Roman" pitchFamily="18" charset="0"/>
                <a:cs typeface="Times New Roman" pitchFamily="18" charset="0"/>
              </a:rPr>
              <a:t>трансцервикальный</a:t>
            </a:r>
            <a:r>
              <a:rPr lang="ru-RU" dirty="0">
                <a:latin typeface="Times New Roman" pitchFamily="18" charset="0"/>
                <a:cs typeface="Times New Roman" pitchFamily="18" charset="0"/>
              </a:rPr>
              <a:t> перелом</a:t>
            </a:r>
          </a:p>
          <a:p>
            <a:pPr marL="0" indent="0">
              <a:buNone/>
            </a:pPr>
            <a:r>
              <a:rPr lang="ru-RU" dirty="0">
                <a:latin typeface="Times New Roman" pitchFamily="18" charset="0"/>
                <a:cs typeface="Times New Roman" pitchFamily="18" charset="0"/>
              </a:rPr>
              <a:t>- B3 тип – </a:t>
            </a:r>
            <a:r>
              <a:rPr lang="ru-RU" dirty="0" err="1">
                <a:latin typeface="Times New Roman" pitchFamily="18" charset="0"/>
                <a:cs typeface="Times New Roman" pitchFamily="18" charset="0"/>
              </a:rPr>
              <a:t>базицервикальный</a:t>
            </a:r>
            <a:r>
              <a:rPr lang="ru-RU" dirty="0">
                <a:latin typeface="Times New Roman" pitchFamily="18" charset="0"/>
                <a:cs typeface="Times New Roman" pitchFamily="18" charset="0"/>
              </a:rPr>
              <a:t> перелом</a:t>
            </a:r>
          </a:p>
          <a:p>
            <a:pPr>
              <a:buFontTx/>
              <a:buChar char="-"/>
            </a:pPr>
            <a:endParaRPr lang="ru-RU" dirty="0">
              <a:latin typeface="Times New Roman" pitchFamily="18" charset="0"/>
              <a:cs typeface="Times New Roman" pitchFamily="18" charset="0"/>
            </a:endParaRPr>
          </a:p>
          <a:p>
            <a:pPr>
              <a:buFontTx/>
              <a:buChar char="-"/>
            </a:pPr>
            <a:endParaRPr lang="ru-RU" dirty="0">
              <a:latin typeface="Times New Roman" pitchFamily="18" charset="0"/>
              <a:cs typeface="Times New Roman" pitchFamily="18" charset="0"/>
            </a:endParaRPr>
          </a:p>
          <a:p>
            <a:pPr>
              <a:buFontTx/>
              <a:buChar char="-"/>
            </a:pPr>
            <a:endParaRPr lang="ru-RU" dirty="0">
              <a:latin typeface="Times New Roman" pitchFamily="18" charset="0"/>
              <a:cs typeface="Times New Roman" pitchFamily="18" charset="0"/>
            </a:endParaRPr>
          </a:p>
          <a:p>
            <a:pPr>
              <a:buFontTx/>
              <a:buChar char="-"/>
            </a:pPr>
            <a:endParaRPr lang="ru-RU" dirty="0">
              <a:latin typeface="Times New Roman" pitchFamily="18" charset="0"/>
              <a:cs typeface="Times New Roman" pitchFamily="18" charset="0"/>
            </a:endParaRPr>
          </a:p>
          <a:p>
            <a:pPr>
              <a:buFontTx/>
              <a:buChar char="-"/>
            </a:pPr>
            <a:endParaRPr lang="ru-RU" dirty="0">
              <a:latin typeface="Times New Roman" pitchFamily="18" charset="0"/>
              <a:cs typeface="Times New Roman" pitchFamily="18" charset="0"/>
            </a:endParaRPr>
          </a:p>
          <a:p>
            <a:pPr>
              <a:buFontTx/>
              <a:buChar char="-"/>
            </a:pPr>
            <a:endParaRPr lang="ru-RU" dirty="0">
              <a:latin typeface="Times New Roman" pitchFamily="18" charset="0"/>
              <a:cs typeface="Times New Roman" pitchFamily="18" charset="0"/>
            </a:endParaRPr>
          </a:p>
          <a:p>
            <a:pPr>
              <a:buFontTx/>
              <a:buChar char="-"/>
            </a:pPr>
            <a:endParaRPr lang="ru-RU" dirty="0">
              <a:latin typeface="Times New Roman" pitchFamily="18" charset="0"/>
              <a:cs typeface="Times New Roman" pitchFamily="18" charset="0"/>
            </a:endParaRPr>
          </a:p>
          <a:p>
            <a:pPr>
              <a:buFontTx/>
              <a:buChar char="-"/>
            </a:pPr>
            <a:endParaRPr lang="ru-RU" dirty="0">
              <a:latin typeface="Times New Roman" pitchFamily="18" charset="0"/>
              <a:cs typeface="Times New Roman" pitchFamily="18" charset="0"/>
            </a:endParaRPr>
          </a:p>
          <a:p>
            <a:pPr>
              <a:buFontTx/>
              <a:buChar char="-"/>
            </a:pPr>
            <a:endParaRPr lang="ru-RU" dirty="0">
              <a:latin typeface="Times New Roman" pitchFamily="18" charset="0"/>
              <a:cs typeface="Times New Roman" pitchFamily="18" charset="0"/>
            </a:endParaRPr>
          </a:p>
          <a:p>
            <a:pPr>
              <a:buFontTx/>
              <a:buChar char="-"/>
            </a:pPr>
            <a:endParaRPr lang="ru-RU" dirty="0">
              <a:latin typeface="Times New Roman" pitchFamily="18" charset="0"/>
              <a:cs typeface="Times New Roman" pitchFamily="18" charset="0"/>
            </a:endParaRPr>
          </a:p>
          <a:p>
            <a:pPr>
              <a:buFontTx/>
              <a:buChar char="-"/>
            </a:pPr>
            <a:endParaRPr lang="ru-RU" dirty="0">
              <a:latin typeface="Times New Roman" pitchFamily="18" charset="0"/>
              <a:cs typeface="Times New Roman" pitchFamily="18" charset="0"/>
            </a:endParaRPr>
          </a:p>
          <a:p>
            <a:pPr>
              <a:buFontTx/>
              <a:buChar char="-"/>
            </a:pPr>
            <a:endParaRPr lang="ru-RU" dirty="0">
              <a:latin typeface="Times New Roman" pitchFamily="18" charset="0"/>
              <a:cs typeface="Times New Roman" pitchFamily="18" charset="0"/>
            </a:endParaRPr>
          </a:p>
          <a:p>
            <a:endParaRPr lang="ru-RU" dirty="0"/>
          </a:p>
          <a:p>
            <a:endParaRPr lang="ru-RU" dirty="0"/>
          </a:p>
          <a:p>
            <a:endParaRPr lang="ru-RU" dirty="0"/>
          </a:p>
          <a:p>
            <a:pPr marL="0" indent="0">
              <a:buNone/>
            </a:pPr>
            <a:r>
              <a:rPr lang="ru-RU" dirty="0">
                <a:latin typeface="Times New Roman" pitchFamily="18" charset="0"/>
                <a:cs typeface="Times New Roman" pitchFamily="18" charset="0"/>
              </a:rPr>
              <a:t>Для классификации переломов типа B2 используют дополнительный параметр, характеризующий величину угла между линией перелома и горизонтальной плоскостью: </a:t>
            </a:r>
          </a:p>
          <a:p>
            <a:pPr marL="0" indent="0">
              <a:buNone/>
            </a:pPr>
            <a:r>
              <a:rPr lang="ru-RU" dirty="0">
                <a:latin typeface="Times New Roman" pitchFamily="18" charset="0"/>
                <a:cs typeface="Times New Roman" pitchFamily="18" charset="0"/>
              </a:rPr>
              <a:t>p – </a:t>
            </a:r>
            <a:r>
              <a:rPr lang="ru-RU" dirty="0" err="1">
                <a:latin typeface="Times New Roman" pitchFamily="18" charset="0"/>
                <a:cs typeface="Times New Roman" pitchFamily="18" charset="0"/>
              </a:rPr>
              <a:t>Pauwels</a:t>
            </a:r>
            <a:r>
              <a:rPr lang="ru-RU" dirty="0">
                <a:latin typeface="Times New Roman" pitchFamily="18" charset="0"/>
                <a:cs typeface="Times New Roman" pitchFamily="18" charset="0"/>
              </a:rPr>
              <a:t> 1 (угол линии перелома с горизонталью &lt; 30°); q – </a:t>
            </a:r>
            <a:r>
              <a:rPr lang="ru-RU" dirty="0" err="1">
                <a:latin typeface="Times New Roman" pitchFamily="18" charset="0"/>
                <a:cs typeface="Times New Roman" pitchFamily="18" charset="0"/>
              </a:rPr>
              <a:t>Pauwels</a:t>
            </a:r>
            <a:r>
              <a:rPr lang="ru-RU" dirty="0">
                <a:latin typeface="Times New Roman" pitchFamily="18" charset="0"/>
                <a:cs typeface="Times New Roman" pitchFamily="18" charset="0"/>
              </a:rPr>
              <a:t> 2 (угол линии перелома с горизонталью 30-70°); r – </a:t>
            </a:r>
            <a:r>
              <a:rPr lang="ru-RU" dirty="0" err="1">
                <a:latin typeface="Times New Roman" pitchFamily="18" charset="0"/>
                <a:cs typeface="Times New Roman" pitchFamily="18" charset="0"/>
              </a:rPr>
              <a:t>Pauwels</a:t>
            </a:r>
            <a:r>
              <a:rPr lang="ru-RU" dirty="0">
                <a:latin typeface="Times New Roman" pitchFamily="18" charset="0"/>
                <a:cs typeface="Times New Roman" pitchFamily="18" charset="0"/>
              </a:rPr>
              <a:t> 3 (угол линии перелома с горизонталью &gt; 70°)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628800"/>
            <a:ext cx="4421268" cy="398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5879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260648"/>
            <a:ext cx="8229600" cy="2980928"/>
          </a:xfrm>
        </p:spPr>
        <p:txBody>
          <a:bodyPr>
            <a:normAutofit fontScale="85000" lnSpcReduction="10000"/>
          </a:bodyPr>
          <a:lstStyle/>
          <a:p>
            <a:pPr marL="0" indent="0">
              <a:buNone/>
            </a:pPr>
            <a:r>
              <a:rPr lang="ru-RU" dirty="0">
                <a:latin typeface="Times New Roman" pitchFamily="18" charset="0"/>
                <a:cs typeface="Times New Roman" pitchFamily="18" charset="0"/>
              </a:rPr>
              <a:t>К </a:t>
            </a:r>
            <a:r>
              <a:rPr lang="ru-RU" dirty="0" err="1">
                <a:latin typeface="Times New Roman" pitchFamily="18" charset="0"/>
                <a:cs typeface="Times New Roman" pitchFamily="18" charset="0"/>
              </a:rPr>
              <a:t>внекапсульным</a:t>
            </a:r>
            <a:r>
              <a:rPr lang="ru-RU" dirty="0">
                <a:latin typeface="Times New Roman" pitchFamily="18" charset="0"/>
                <a:cs typeface="Times New Roman" pitchFamily="18" charset="0"/>
              </a:rPr>
              <a:t> переломам относят </a:t>
            </a:r>
            <a:r>
              <a:rPr lang="ru-RU" dirty="0" err="1">
                <a:latin typeface="Times New Roman" pitchFamily="18" charset="0"/>
                <a:cs typeface="Times New Roman" pitchFamily="18" charset="0"/>
              </a:rPr>
              <a:t>чрезвертельные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межвертельные</a:t>
            </a:r>
            <a:r>
              <a:rPr lang="ru-RU" dirty="0">
                <a:latin typeface="Times New Roman" pitchFamily="18" charset="0"/>
                <a:cs typeface="Times New Roman" pitchFamily="18" charset="0"/>
              </a:rPr>
              <a:t> и </a:t>
            </a:r>
            <a:r>
              <a:rPr lang="ru-RU" dirty="0" err="1">
                <a:latin typeface="Times New Roman" pitchFamily="18" charset="0"/>
                <a:cs typeface="Times New Roman" pitchFamily="18" charset="0"/>
              </a:rPr>
              <a:t>подвертельные</a:t>
            </a:r>
            <a:r>
              <a:rPr lang="ru-RU" dirty="0">
                <a:latin typeface="Times New Roman" pitchFamily="18" charset="0"/>
                <a:cs typeface="Times New Roman" pitchFamily="18" charset="0"/>
              </a:rPr>
              <a:t> переломы. Согласно классификации АО/ОТА, </a:t>
            </a:r>
            <a:r>
              <a:rPr lang="ru-RU" dirty="0" err="1">
                <a:latin typeface="Times New Roman" pitchFamily="18" charset="0"/>
                <a:cs typeface="Times New Roman" pitchFamily="18" charset="0"/>
              </a:rPr>
              <a:t>чрезвертельные</a:t>
            </a:r>
            <a:r>
              <a:rPr lang="ru-RU" dirty="0">
                <a:latin typeface="Times New Roman" pitchFamily="18" charset="0"/>
                <a:cs typeface="Times New Roman" pitchFamily="18" charset="0"/>
              </a:rPr>
              <a:t> переломы имеют кодировку 31A и разделены на 3 типа – A1, A2, A3, которые, в свою очередь, в зависимости от тяжести перелома, подразделяют на 3 подгруппы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636912"/>
            <a:ext cx="44577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124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580699-A1A6-469A-AEA0-ADC344D02C1B}"/>
              </a:ext>
            </a:extLst>
          </p:cNvPr>
          <p:cNvSpPr>
            <a:spLocks noGrp="1"/>
          </p:cNvSpPr>
          <p:nvPr>
            <p:ph type="title"/>
          </p:nvPr>
        </p:nvSpPr>
        <p:spPr/>
        <p:txBody>
          <a:bodyPr/>
          <a:lstStyle/>
          <a:p>
            <a:r>
              <a:rPr lang="ru-RU" dirty="0"/>
              <a:t>Диагностика</a:t>
            </a:r>
          </a:p>
        </p:txBody>
      </p:sp>
      <p:sp>
        <p:nvSpPr>
          <p:cNvPr id="3" name="Объект 2">
            <a:extLst>
              <a:ext uri="{FF2B5EF4-FFF2-40B4-BE49-F238E27FC236}">
                <a16:creationId xmlns:a16="http://schemas.microsoft.com/office/drawing/2014/main" id="{72C2BAA6-0419-49D8-B995-25B64FFF9BF8}"/>
              </a:ext>
            </a:extLst>
          </p:cNvPr>
          <p:cNvSpPr>
            <a:spLocks noGrp="1"/>
          </p:cNvSpPr>
          <p:nvPr>
            <p:ph idx="1"/>
          </p:nvPr>
        </p:nvSpPr>
        <p:spPr/>
        <p:txBody>
          <a:bodyPr/>
          <a:lstStyle/>
          <a:p>
            <a:r>
              <a:rPr lang="ru-RU" dirty="0"/>
              <a:t>Жалобы и анамнез</a:t>
            </a:r>
          </a:p>
          <a:p>
            <a:r>
              <a:rPr lang="ru-RU" dirty="0" err="1"/>
              <a:t>Физикальное</a:t>
            </a:r>
            <a:r>
              <a:rPr lang="ru-RU" dirty="0"/>
              <a:t> обследование</a:t>
            </a:r>
          </a:p>
          <a:p>
            <a:r>
              <a:rPr lang="ru-RU" dirty="0"/>
              <a:t>Лабораторная диагностика</a:t>
            </a:r>
          </a:p>
          <a:p>
            <a:r>
              <a:rPr lang="ru-RU" dirty="0"/>
              <a:t>Инструментальная диагностика</a:t>
            </a:r>
          </a:p>
        </p:txBody>
      </p:sp>
    </p:spTree>
    <p:extLst>
      <p:ext uri="{BB962C8B-B14F-4D97-AF65-F5344CB8AC3E}">
        <p14:creationId xmlns:p14="http://schemas.microsoft.com/office/powerpoint/2010/main" val="2648662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DF9719-8473-41DD-8550-C451DAEC6028}"/>
              </a:ext>
            </a:extLst>
          </p:cNvPr>
          <p:cNvSpPr>
            <a:spLocks noGrp="1"/>
          </p:cNvSpPr>
          <p:nvPr>
            <p:ph type="title"/>
          </p:nvPr>
        </p:nvSpPr>
        <p:spPr>
          <a:xfrm>
            <a:off x="457200" y="161289"/>
            <a:ext cx="8229600" cy="1143000"/>
          </a:xfrm>
        </p:spPr>
        <p:txBody>
          <a:bodyPr/>
          <a:lstStyle/>
          <a:p>
            <a:r>
              <a:rPr lang="ru-RU" dirty="0" err="1"/>
              <a:t>Рентгендиагностика</a:t>
            </a:r>
            <a:endParaRPr lang="ru-RU" dirty="0"/>
          </a:p>
        </p:txBody>
      </p:sp>
      <p:pic>
        <p:nvPicPr>
          <p:cNvPr id="5" name="Объект 4">
            <a:extLst>
              <a:ext uri="{FF2B5EF4-FFF2-40B4-BE49-F238E27FC236}">
                <a16:creationId xmlns:a16="http://schemas.microsoft.com/office/drawing/2014/main" id="{23494D8C-268E-4098-872A-2D1FE7376F7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2702" y="1628800"/>
            <a:ext cx="3589138" cy="3633267"/>
          </a:xfrm>
        </p:spPr>
      </p:pic>
      <p:pic>
        <p:nvPicPr>
          <p:cNvPr id="7" name="Рисунок 6">
            <a:extLst>
              <a:ext uri="{FF2B5EF4-FFF2-40B4-BE49-F238E27FC236}">
                <a16:creationId xmlns:a16="http://schemas.microsoft.com/office/drawing/2014/main" id="{5B375E8C-D043-4236-BAE0-77FCB26EAB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1920" y="1411660"/>
            <a:ext cx="4530080" cy="2548170"/>
          </a:xfrm>
          <a:prstGeom prst="rect">
            <a:avLst/>
          </a:prstGeom>
        </p:spPr>
      </p:pic>
      <p:pic>
        <p:nvPicPr>
          <p:cNvPr id="9" name="Рисунок 8">
            <a:extLst>
              <a:ext uri="{FF2B5EF4-FFF2-40B4-BE49-F238E27FC236}">
                <a16:creationId xmlns:a16="http://schemas.microsoft.com/office/drawing/2014/main" id="{84C427E2-6AFA-4E80-9A3C-5B90E599E6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8269" y="3977590"/>
            <a:ext cx="4928531" cy="2748604"/>
          </a:xfrm>
          <a:prstGeom prst="rect">
            <a:avLst/>
          </a:prstGeom>
        </p:spPr>
      </p:pic>
    </p:spTree>
    <p:extLst>
      <p:ext uri="{BB962C8B-B14F-4D97-AF65-F5344CB8AC3E}">
        <p14:creationId xmlns:p14="http://schemas.microsoft.com/office/powerpoint/2010/main" val="3670915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16632"/>
            <a:ext cx="7427168" cy="850106"/>
          </a:xfrm>
        </p:spPr>
        <p:txBody>
          <a:bodyPr>
            <a:normAutofit fontScale="90000"/>
          </a:bodyPr>
          <a:lstStyle/>
          <a:p>
            <a:r>
              <a:rPr lang="ru-RU" sz="3200" dirty="0">
                <a:latin typeface="Times New Roman" pitchFamily="18" charset="0"/>
                <a:cs typeface="Times New Roman" pitchFamily="18" charset="0"/>
              </a:rPr>
              <a:t>Диагностика и диагностические критерии</a:t>
            </a:r>
          </a:p>
        </p:txBody>
      </p:sp>
      <p:sp>
        <p:nvSpPr>
          <p:cNvPr id="3" name="Объект 2"/>
          <p:cNvSpPr>
            <a:spLocks noGrp="1"/>
          </p:cNvSpPr>
          <p:nvPr>
            <p:ph idx="1"/>
          </p:nvPr>
        </p:nvSpPr>
        <p:spPr>
          <a:xfrm>
            <a:off x="457200" y="1052736"/>
            <a:ext cx="8229600" cy="4525963"/>
          </a:xfrm>
        </p:spPr>
        <p:txBody>
          <a:bodyPr>
            <a:normAutofit/>
          </a:bodyPr>
          <a:lstStyle/>
          <a:p>
            <a:pPr marL="0" indent="0" algn="ctr">
              <a:buNone/>
            </a:pPr>
            <a:r>
              <a:rPr lang="ru-RU" sz="2000" dirty="0">
                <a:latin typeface="Times New Roman" pitchFamily="18" charset="0"/>
                <a:cs typeface="Times New Roman" pitchFamily="18" charset="0"/>
              </a:rPr>
              <a:t>Всем пациентам с подозрением на ППОБК с целью формирования диагноза рекомендуется выполнение:</a:t>
            </a:r>
          </a:p>
          <a:p>
            <a:pPr marL="457200" indent="-457200">
              <a:buAutoNum type="arabicParenR"/>
            </a:pPr>
            <a:r>
              <a:rPr lang="ru-RU" sz="2000" dirty="0">
                <a:latin typeface="Times New Roman" pitchFamily="18" charset="0"/>
                <a:cs typeface="Times New Roman" pitchFamily="18" charset="0"/>
              </a:rPr>
              <a:t>Обзорной рентгенографии костей таза, проксимального отдела БК и тазобедренного сустава в прямой и аксиальной проекции</a:t>
            </a:r>
          </a:p>
          <a:p>
            <a:pPr marL="457200" indent="-457200">
              <a:buAutoNum type="arabicParenR"/>
            </a:pPr>
            <a:r>
              <a:rPr lang="ru-RU" sz="2000" dirty="0">
                <a:latin typeface="Times New Roman" pitchFamily="18" charset="0"/>
                <a:cs typeface="Times New Roman" pitchFamily="18" charset="0"/>
              </a:rPr>
              <a:t>При несоответствии клинических проявлений и рентген-картины рекомендуется КТ тазобедренного сустава</a:t>
            </a:r>
          </a:p>
          <a:p>
            <a:pPr marL="457200" indent="-457200">
              <a:buAutoNum type="arabicParenR"/>
            </a:pPr>
            <a:r>
              <a:rPr lang="ru-RU" sz="2000" dirty="0">
                <a:latin typeface="Times New Roman" pitchFamily="18" charset="0"/>
                <a:cs typeface="Times New Roman" pitchFamily="18" charset="0"/>
              </a:rPr>
              <a:t>При подозрении на внутрисуставной перелом рекомендуется КТ тазобедренного сустава</a:t>
            </a:r>
          </a:p>
          <a:p>
            <a:pPr marL="457200" indent="-457200">
              <a:buAutoNum type="arabicParenR"/>
            </a:pPr>
            <a:r>
              <a:rPr lang="ru-RU" sz="2000" dirty="0">
                <a:latin typeface="Times New Roman" pitchFamily="18" charset="0"/>
                <a:cs typeface="Times New Roman" pitchFamily="18" charset="0"/>
              </a:rPr>
              <a:t>Всем пациентам рекомендовано ЭКГ</a:t>
            </a:r>
          </a:p>
          <a:p>
            <a:pPr marL="457200" indent="-457200">
              <a:buAutoNum type="arabicParenR"/>
            </a:pPr>
            <a:r>
              <a:rPr lang="ru-RU" sz="2000" dirty="0">
                <a:latin typeface="Times New Roman" pitchFamily="18" charset="0"/>
                <a:cs typeface="Times New Roman" pitchFamily="18" charset="0"/>
              </a:rPr>
              <a:t>Рекомендуется УЗИ сосудов Н/К всем пациентам в течение 48 часов с момента поступления для профилактики ВТЭО (Оценка риска по шкале </a:t>
            </a:r>
            <a:r>
              <a:rPr lang="ru-RU" sz="2000" dirty="0" err="1">
                <a:latin typeface="Times New Roman" pitchFamily="18" charset="0"/>
                <a:cs typeface="Times New Roman" pitchFamily="18" charset="0"/>
              </a:rPr>
              <a:t>Каприни</a:t>
            </a:r>
            <a:r>
              <a:rPr lang="ru-RU" sz="2000" dirty="0">
                <a:latin typeface="Times New Roman" pitchFamily="18" charset="0"/>
                <a:cs typeface="Times New Roman" pitchFamily="18" charset="0"/>
              </a:rPr>
              <a:t>)</a:t>
            </a:r>
          </a:p>
        </p:txBody>
      </p:sp>
    </p:spTree>
    <p:extLst>
      <p:ext uri="{BB962C8B-B14F-4D97-AF65-F5344CB8AC3E}">
        <p14:creationId xmlns:p14="http://schemas.microsoft.com/office/powerpoint/2010/main" val="1156850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88640"/>
            <a:ext cx="6851104" cy="864096"/>
          </a:xfrm>
        </p:spPr>
        <p:txBody>
          <a:bodyPr>
            <a:normAutofit fontScale="90000"/>
          </a:bodyPr>
          <a:lstStyle/>
          <a:p>
            <a:br>
              <a:rPr lang="ru-RU" sz="2000" b="1" dirty="0">
                <a:latin typeface="Times New Roman" pitchFamily="18" charset="0"/>
                <a:cs typeface="Times New Roman" pitchFamily="18" charset="0"/>
              </a:rPr>
            </a:br>
            <a:r>
              <a:rPr lang="ru-RU" sz="2000" b="1" dirty="0">
                <a:latin typeface="Times New Roman" pitchFamily="18" charset="0"/>
                <a:cs typeface="Times New Roman" pitchFamily="18" charset="0"/>
              </a:rPr>
              <a:t>Шкала индивидуальной оценки риска развития венозных</a:t>
            </a:r>
            <a:br>
              <a:rPr lang="ru-RU" sz="2000" b="1" dirty="0">
                <a:latin typeface="Times New Roman" pitchFamily="18" charset="0"/>
                <a:cs typeface="Times New Roman" pitchFamily="18" charset="0"/>
              </a:rPr>
            </a:br>
            <a:r>
              <a:rPr lang="ru-RU" sz="2000" b="1" dirty="0">
                <a:latin typeface="Times New Roman" pitchFamily="18" charset="0"/>
                <a:cs typeface="Times New Roman" pitchFamily="18" charset="0"/>
              </a:rPr>
              <a:t>тромбоэмболических осложнений по </a:t>
            </a:r>
            <a:r>
              <a:rPr lang="ru-RU" sz="2000" b="1" dirty="0" err="1">
                <a:latin typeface="Times New Roman" pitchFamily="18" charset="0"/>
                <a:cs typeface="Times New Roman" pitchFamily="18" charset="0"/>
              </a:rPr>
              <a:t>Каприни</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Caprini</a:t>
            </a:r>
            <a:r>
              <a:rPr lang="ru-RU" sz="2000" b="1" dirty="0">
                <a:latin typeface="Times New Roman" pitchFamily="18" charset="0"/>
                <a:cs typeface="Times New Roman" pitchFamily="18" charset="0"/>
              </a:rPr>
              <a:t> J.)</a:t>
            </a:r>
          </a:p>
        </p:txBody>
      </p:sp>
      <p:pic>
        <p:nvPicPr>
          <p:cNvPr id="8194" name="Picture 2" descr="https://present5.com/presentation/bf4ede13b562804e29a7db7b71fcaa60/image-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146" y="1196752"/>
            <a:ext cx="7136043" cy="5352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686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260648"/>
            <a:ext cx="5842992" cy="706090"/>
          </a:xfrm>
        </p:spPr>
        <p:txBody>
          <a:bodyPr>
            <a:normAutofit fontScale="90000"/>
          </a:bodyPr>
          <a:lstStyle/>
          <a:p>
            <a:r>
              <a:rPr lang="ru-RU" dirty="0">
                <a:latin typeface="Times New Roman" pitchFamily="18" charset="0"/>
                <a:cs typeface="Times New Roman" pitchFamily="18" charset="0"/>
              </a:rPr>
              <a:t>Клиническая картина</a:t>
            </a:r>
          </a:p>
        </p:txBody>
      </p:sp>
      <p:sp>
        <p:nvSpPr>
          <p:cNvPr id="3" name="Объект 2"/>
          <p:cNvSpPr>
            <a:spLocks noGrp="1"/>
          </p:cNvSpPr>
          <p:nvPr>
            <p:ph idx="1"/>
          </p:nvPr>
        </p:nvSpPr>
        <p:spPr/>
        <p:txBody>
          <a:bodyPr>
            <a:normAutofit fontScale="92500" lnSpcReduction="10000"/>
          </a:bodyPr>
          <a:lstStyle/>
          <a:p>
            <a:pPr marL="514350" indent="-514350">
              <a:buAutoNum type="arabicPeriod"/>
            </a:pPr>
            <a:r>
              <a:rPr lang="ru-RU" dirty="0">
                <a:latin typeface="Times New Roman" pitchFamily="18" charset="0"/>
                <a:cs typeface="Times New Roman" pitchFamily="18" charset="0"/>
              </a:rPr>
              <a:t>Резкая боль в паховой области и/или области верхней трети бедра, болезненной пальпацией области тазобедренного сустава</a:t>
            </a:r>
          </a:p>
          <a:p>
            <a:pPr marL="514350" indent="-514350">
              <a:buAutoNum type="arabicPeriod"/>
            </a:pPr>
            <a:r>
              <a:rPr lang="ru-RU" dirty="0">
                <a:latin typeface="Times New Roman" pitchFamily="18" charset="0"/>
                <a:cs typeface="Times New Roman" pitchFamily="18" charset="0"/>
              </a:rPr>
              <a:t>Отсутствие движений из-за боли</a:t>
            </a:r>
          </a:p>
          <a:p>
            <a:pPr marL="514350" indent="-514350">
              <a:buAutoNum type="arabicPeriod"/>
            </a:pPr>
            <a:r>
              <a:rPr lang="ru-RU" dirty="0">
                <a:latin typeface="Times New Roman" pitchFamily="18" charset="0"/>
                <a:cs typeface="Times New Roman" pitchFamily="18" charset="0"/>
              </a:rPr>
              <a:t>Симптом "прилипшей пятки"</a:t>
            </a:r>
          </a:p>
          <a:p>
            <a:pPr marL="514350" indent="-514350">
              <a:buAutoNum type="arabicPeriod"/>
            </a:pPr>
            <a:r>
              <a:rPr lang="ru-RU" dirty="0">
                <a:latin typeface="Times New Roman" pitchFamily="18" charset="0"/>
                <a:cs typeface="Times New Roman" pitchFamily="18" charset="0"/>
              </a:rPr>
              <a:t>Наружная ротация голени и стопы</a:t>
            </a:r>
          </a:p>
          <a:p>
            <a:pPr marL="514350" indent="-514350">
              <a:buAutoNum type="arabicPeriod"/>
            </a:pPr>
            <a:r>
              <a:rPr lang="ru-RU" dirty="0">
                <a:latin typeface="Times New Roman" pitchFamily="18" charset="0"/>
                <a:cs typeface="Times New Roman" pitchFamily="18" charset="0"/>
              </a:rPr>
              <a:t>Укорочение поврежденной ноги</a:t>
            </a:r>
          </a:p>
          <a:p>
            <a:pPr marL="514350" indent="-514350">
              <a:buAutoNum type="arabicPeriod"/>
            </a:pPr>
            <a:r>
              <a:rPr lang="ru-RU" dirty="0">
                <a:latin typeface="Times New Roman" pitchFamily="18" charset="0"/>
                <a:cs typeface="Times New Roman" pitchFamily="18" charset="0"/>
              </a:rPr>
              <a:t>При перемещении пациента, патологическая подвижность</a:t>
            </a:r>
          </a:p>
          <a:p>
            <a:pPr marL="0" indent="0">
              <a:buNone/>
            </a:pP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4063075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Times New Roman" pitchFamily="18" charset="0"/>
                <a:cs typeface="Times New Roman" pitchFamily="18" charset="0"/>
              </a:rPr>
              <a:t>Маршрутизация</a:t>
            </a:r>
          </a:p>
        </p:txBody>
      </p:sp>
      <p:sp>
        <p:nvSpPr>
          <p:cNvPr id="3" name="Объект 2"/>
          <p:cNvSpPr>
            <a:spLocks noGrp="1"/>
          </p:cNvSpPr>
          <p:nvPr>
            <p:ph idx="1"/>
          </p:nvPr>
        </p:nvSpPr>
        <p:spPr/>
        <p:txBody>
          <a:bodyPr>
            <a:normAutofit/>
          </a:bodyPr>
          <a:lstStyle/>
          <a:p>
            <a:pPr marL="0" indent="0">
              <a:buNone/>
            </a:pPr>
            <a:r>
              <a:rPr lang="ru-RU" sz="2400" dirty="0">
                <a:latin typeface="Times New Roman" pitchFamily="18" charset="0"/>
                <a:cs typeface="Times New Roman" pitchFamily="18" charset="0"/>
              </a:rPr>
              <a:t>В Красноярском крае маршрутизация регулируется Приказом </a:t>
            </a:r>
            <a:r>
              <a:rPr lang="ru-RU" sz="2400" dirty="0" err="1">
                <a:latin typeface="Times New Roman" pitchFamily="18" charset="0"/>
                <a:cs typeface="Times New Roman" pitchFamily="18" charset="0"/>
              </a:rPr>
              <a:t>мин.здрава</a:t>
            </a:r>
            <a:r>
              <a:rPr lang="ru-RU" sz="2400" dirty="0">
                <a:latin typeface="Times New Roman" pitchFamily="18" charset="0"/>
                <a:cs typeface="Times New Roman" pitchFamily="18" charset="0"/>
              </a:rPr>
              <a:t> Красноярского края №607.</a:t>
            </a:r>
          </a:p>
          <a:p>
            <a:pPr marL="0" indent="0">
              <a:buNone/>
            </a:pPr>
            <a:endParaRPr lang="ru-RU" sz="2400" dirty="0">
              <a:latin typeface="Times New Roman" pitchFamily="18" charset="0"/>
              <a:cs typeface="Times New Roman" pitchFamily="18" charset="0"/>
            </a:endParaRPr>
          </a:p>
          <a:p>
            <a:pPr marL="0" indent="0">
              <a:buNone/>
            </a:pPr>
            <a:r>
              <a:rPr lang="ru-RU" sz="2400" dirty="0">
                <a:latin typeface="Times New Roman" pitchFamily="18" charset="0"/>
                <a:cs typeface="Times New Roman" pitchFamily="18" charset="0"/>
              </a:rPr>
              <a:t>В городе: госпитализация в профильные стационары (КМКБСМП, ККБ), при тяжелом состоянии пациента ближайший центр.</a:t>
            </a:r>
          </a:p>
          <a:p>
            <a:pPr marL="0" indent="0">
              <a:buNone/>
            </a:pPr>
            <a:endParaRPr lang="ru-RU" sz="2400" dirty="0">
              <a:latin typeface="Times New Roman" pitchFamily="18" charset="0"/>
              <a:cs typeface="Times New Roman" pitchFamily="18" charset="0"/>
            </a:endParaRPr>
          </a:p>
          <a:p>
            <a:pPr marL="0" indent="0">
              <a:buNone/>
            </a:pPr>
            <a:r>
              <a:rPr lang="ru-RU" sz="2400" dirty="0">
                <a:latin typeface="Times New Roman" pitchFamily="18" charset="0"/>
                <a:cs typeface="Times New Roman" pitchFamily="18" charset="0"/>
              </a:rPr>
              <a:t>В сельской местности: госпитализация в ЦРБ - оказание квалифицированной или специализированной помощи с дальнейшим переводом в </a:t>
            </a:r>
            <a:r>
              <a:rPr lang="ru-RU" sz="2400" dirty="0" err="1">
                <a:latin typeface="Times New Roman" pitchFamily="18" charset="0"/>
                <a:cs typeface="Times New Roman" pitchFamily="18" charset="0"/>
              </a:rPr>
              <a:t>травмацентры</a:t>
            </a:r>
            <a:r>
              <a:rPr lang="ru-RU" sz="2400" dirty="0">
                <a:latin typeface="Times New Roman" pitchFamily="18" charset="0"/>
                <a:cs typeface="Times New Roman" pitchFamily="18" charset="0"/>
              </a:rPr>
              <a:t> </a:t>
            </a:r>
            <a:r>
              <a:rPr lang="en-US" sz="2400" dirty="0">
                <a:latin typeface="Times New Roman" pitchFamily="18" charset="0"/>
                <a:cs typeface="Times New Roman" pitchFamily="18" charset="0"/>
              </a:rPr>
              <a:t>II </a:t>
            </a:r>
            <a:r>
              <a:rPr lang="ru-RU" sz="2400" dirty="0">
                <a:latin typeface="Times New Roman" pitchFamily="18" charset="0"/>
                <a:cs typeface="Times New Roman" pitchFamily="18" charset="0"/>
              </a:rPr>
              <a:t>и </a:t>
            </a:r>
            <a:r>
              <a:rPr lang="en-US" sz="2400" dirty="0">
                <a:latin typeface="Times New Roman" pitchFamily="18" charset="0"/>
                <a:cs typeface="Times New Roman" pitchFamily="18" charset="0"/>
              </a:rPr>
              <a:t>I </a:t>
            </a:r>
            <a:r>
              <a:rPr lang="ru-RU" sz="2400" dirty="0">
                <a:latin typeface="Times New Roman" pitchFamily="18" charset="0"/>
                <a:cs typeface="Times New Roman" pitchFamily="18" charset="0"/>
              </a:rPr>
              <a:t>уровней</a:t>
            </a:r>
          </a:p>
          <a:p>
            <a:pPr marL="0" indent="0">
              <a:buNone/>
            </a:pPr>
            <a:endParaRPr lang="ru-RU" sz="2400" dirty="0"/>
          </a:p>
        </p:txBody>
      </p:sp>
    </p:spTree>
    <p:extLst>
      <p:ext uri="{BB962C8B-B14F-4D97-AF65-F5344CB8AC3E}">
        <p14:creationId xmlns:p14="http://schemas.microsoft.com/office/powerpoint/2010/main" val="4136579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8003232" cy="778098"/>
          </a:xfrm>
        </p:spPr>
        <p:txBody>
          <a:bodyPr/>
          <a:lstStyle/>
          <a:p>
            <a:r>
              <a:rPr lang="ru-RU" dirty="0">
                <a:latin typeface="Times New Roman" pitchFamily="18" charset="0"/>
                <a:cs typeface="Times New Roman" pitchFamily="18" charset="0"/>
              </a:rPr>
              <a:t>Консервативное лечение</a:t>
            </a:r>
          </a:p>
        </p:txBody>
      </p:sp>
      <p:sp>
        <p:nvSpPr>
          <p:cNvPr id="3" name="Объект 2"/>
          <p:cNvSpPr>
            <a:spLocks noGrp="1"/>
          </p:cNvSpPr>
          <p:nvPr>
            <p:ph idx="1"/>
          </p:nvPr>
        </p:nvSpPr>
        <p:spPr>
          <a:xfrm>
            <a:off x="853294" y="1052736"/>
            <a:ext cx="7437412" cy="4135189"/>
          </a:xfrm>
        </p:spPr>
        <p:txBody>
          <a:bodyPr>
            <a:normAutofit/>
          </a:bodyPr>
          <a:lstStyle/>
          <a:p>
            <a:pPr>
              <a:buFontTx/>
              <a:buChar char="-"/>
            </a:pPr>
            <a:r>
              <a:rPr lang="ru-RU" sz="2400" dirty="0">
                <a:latin typeface="Times New Roman" pitchFamily="18" charset="0"/>
                <a:cs typeface="Times New Roman" pitchFamily="18" charset="0"/>
              </a:rPr>
              <a:t>Первоочередные задачи:</a:t>
            </a:r>
          </a:p>
          <a:p>
            <a:pPr>
              <a:buFontTx/>
              <a:buChar char="-"/>
            </a:pPr>
            <a:r>
              <a:rPr lang="ru-RU" sz="2000" dirty="0">
                <a:latin typeface="Times New Roman" pitchFamily="18" charset="0"/>
                <a:cs typeface="Times New Roman" pitchFamily="18" charset="0"/>
              </a:rPr>
              <a:t>Обеспечение пациенту температурного комфорта</a:t>
            </a:r>
          </a:p>
          <a:p>
            <a:pPr>
              <a:buFontTx/>
              <a:buChar char="-"/>
            </a:pPr>
            <a:r>
              <a:rPr lang="ru-RU" sz="2000" dirty="0">
                <a:latin typeface="Times New Roman" pitchFamily="18" charset="0"/>
                <a:cs typeface="Times New Roman" pitchFamily="18" charset="0"/>
              </a:rPr>
              <a:t>Полноценное обезболивание для обеспечения психоэмоционального комфорта и возможности смены позиции и транспортировки пациента</a:t>
            </a:r>
          </a:p>
          <a:p>
            <a:pPr>
              <a:buFontTx/>
              <a:buChar char="-"/>
            </a:pPr>
            <a:r>
              <a:rPr lang="ru-RU" sz="2000" dirty="0">
                <a:latin typeface="Times New Roman" pitchFamily="18" charset="0"/>
                <a:cs typeface="Times New Roman" pitchFamily="18" charset="0"/>
              </a:rPr>
              <a:t>Коррекция </a:t>
            </a:r>
            <a:r>
              <a:rPr lang="ru-RU" sz="2000" dirty="0" err="1">
                <a:latin typeface="Times New Roman" pitchFamily="18" charset="0"/>
                <a:cs typeface="Times New Roman" pitchFamily="18" charset="0"/>
              </a:rPr>
              <a:t>волемических</a:t>
            </a:r>
            <a:r>
              <a:rPr lang="ru-RU" sz="2000" dirty="0">
                <a:latin typeface="Times New Roman" pitchFamily="18" charset="0"/>
                <a:cs typeface="Times New Roman" pitchFamily="18" charset="0"/>
              </a:rPr>
              <a:t> и электролитных нарушений (при невозможности проведения этой коррекции в ПО, она проводится в отделении травматологии или в отделении реанимации и интенсивной терапии)</a:t>
            </a:r>
          </a:p>
        </p:txBody>
      </p:sp>
    </p:spTree>
    <p:extLst>
      <p:ext uri="{BB962C8B-B14F-4D97-AF65-F5344CB8AC3E}">
        <p14:creationId xmlns:p14="http://schemas.microsoft.com/office/powerpoint/2010/main" val="1600689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Times New Roman" pitchFamily="18" charset="0"/>
                <a:cs typeface="Times New Roman" pitchFamily="18" charset="0"/>
              </a:rPr>
              <a:t>Скелетное вытяжение</a:t>
            </a:r>
          </a:p>
        </p:txBody>
      </p:sp>
      <p:sp>
        <p:nvSpPr>
          <p:cNvPr id="3" name="Объект 2"/>
          <p:cNvSpPr>
            <a:spLocks noGrp="1"/>
          </p:cNvSpPr>
          <p:nvPr>
            <p:ph idx="1"/>
          </p:nvPr>
        </p:nvSpPr>
        <p:spPr/>
        <p:txBody>
          <a:bodyPr>
            <a:normAutofit/>
          </a:bodyPr>
          <a:lstStyle/>
          <a:p>
            <a:pPr>
              <a:buFontTx/>
              <a:buChar char="-"/>
            </a:pPr>
            <a:r>
              <a:rPr lang="ru-RU" sz="1800" dirty="0">
                <a:latin typeface="Times New Roman" pitchFamily="18" charset="0"/>
                <a:cs typeface="Times New Roman" pitchFamily="18" charset="0"/>
              </a:rPr>
              <a:t>Пациентам с ППОБК старше 50 лет наложение скелетного вытяжения не рекомендуется (исключением являются </a:t>
            </a:r>
            <a:r>
              <a:rPr lang="ru-RU" sz="1800" dirty="0" err="1">
                <a:latin typeface="Times New Roman" pitchFamily="18" charset="0"/>
                <a:cs typeface="Times New Roman" pitchFamily="18" charset="0"/>
              </a:rPr>
              <a:t>подвертельные</a:t>
            </a:r>
            <a:r>
              <a:rPr lang="ru-RU" sz="1800" dirty="0">
                <a:latin typeface="Times New Roman" pitchFamily="18" charset="0"/>
                <a:cs typeface="Times New Roman" pitchFamily="18" charset="0"/>
              </a:rPr>
              <a:t> переломы (32A/B/C.1 АО/ОТА)) с целью снижения риска развития делирия, гипостатических и гиподинамических осложнений</a:t>
            </a:r>
          </a:p>
          <a:p>
            <a:pPr>
              <a:buFontTx/>
              <a:buChar char="-"/>
            </a:pPr>
            <a:endParaRPr lang="ru-RU" sz="1800" dirty="0">
              <a:latin typeface="Times New Roman" pitchFamily="18" charset="0"/>
              <a:cs typeface="Times New Roman" pitchFamily="18" charset="0"/>
            </a:endParaRPr>
          </a:p>
          <a:p>
            <a:pPr>
              <a:buFontTx/>
              <a:buChar char="-"/>
            </a:pPr>
            <a:endParaRPr lang="ru-RU" dirty="0">
              <a:latin typeface="Times New Roman" pitchFamily="18" charset="0"/>
              <a:cs typeface="Times New Roman" pitchFamily="18" charset="0"/>
            </a:endParaRPr>
          </a:p>
        </p:txBody>
      </p:sp>
      <p:pic>
        <p:nvPicPr>
          <p:cNvPr id="5" name="Рисунок 4">
            <a:extLst>
              <a:ext uri="{FF2B5EF4-FFF2-40B4-BE49-F238E27FC236}">
                <a16:creationId xmlns:a16="http://schemas.microsoft.com/office/drawing/2014/main" id="{234B24AB-9F21-4365-83F9-F9A5FBB0DB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0235" y="2852936"/>
            <a:ext cx="5663530" cy="3586902"/>
          </a:xfrm>
          <a:prstGeom prst="rect">
            <a:avLst/>
          </a:prstGeom>
        </p:spPr>
      </p:pic>
    </p:spTree>
    <p:extLst>
      <p:ext uri="{BB962C8B-B14F-4D97-AF65-F5344CB8AC3E}">
        <p14:creationId xmlns:p14="http://schemas.microsoft.com/office/powerpoint/2010/main" val="3512264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Times New Roman" pitchFamily="18" charset="0"/>
                <a:cs typeface="Times New Roman" pitchFamily="18" charset="0"/>
              </a:rPr>
              <a:t>План</a:t>
            </a:r>
          </a:p>
        </p:txBody>
      </p:sp>
      <p:sp>
        <p:nvSpPr>
          <p:cNvPr id="3" name="Объект 2"/>
          <p:cNvSpPr>
            <a:spLocks noGrp="1"/>
          </p:cNvSpPr>
          <p:nvPr>
            <p:ph idx="1"/>
          </p:nvPr>
        </p:nvSpPr>
        <p:spPr/>
        <p:txBody>
          <a:bodyPr>
            <a:normAutofit fontScale="92500" lnSpcReduction="20000"/>
          </a:bodyPr>
          <a:lstStyle/>
          <a:p>
            <a:pPr marL="514350" indent="-514350">
              <a:buAutoNum type="arabicPeriod"/>
            </a:pPr>
            <a:r>
              <a:rPr lang="ru-RU" dirty="0">
                <a:latin typeface="Times New Roman" pitchFamily="18" charset="0"/>
                <a:cs typeface="Times New Roman" pitchFamily="18" charset="0"/>
              </a:rPr>
              <a:t>Актуальность</a:t>
            </a:r>
          </a:p>
          <a:p>
            <a:pPr marL="514350" indent="-514350">
              <a:buAutoNum type="arabicPeriod"/>
            </a:pPr>
            <a:r>
              <a:rPr lang="ru-RU" dirty="0">
                <a:latin typeface="Times New Roman" pitchFamily="18" charset="0"/>
                <a:cs typeface="Times New Roman" pitchFamily="18" charset="0"/>
              </a:rPr>
              <a:t>Этиология</a:t>
            </a:r>
          </a:p>
          <a:p>
            <a:pPr marL="514350" indent="-514350">
              <a:buAutoNum type="arabicPeriod"/>
            </a:pPr>
            <a:r>
              <a:rPr lang="ru-RU" dirty="0">
                <a:latin typeface="Times New Roman" pitchFamily="18" charset="0"/>
                <a:cs typeface="Times New Roman" pitchFamily="18" charset="0"/>
              </a:rPr>
              <a:t>Классификация</a:t>
            </a:r>
          </a:p>
          <a:p>
            <a:pPr marL="514350" indent="-514350">
              <a:buFont typeface="Arial" pitchFamily="34" charset="0"/>
              <a:buAutoNum type="arabicPeriod"/>
            </a:pPr>
            <a:r>
              <a:rPr lang="ru-RU" dirty="0">
                <a:latin typeface="Times New Roman" pitchFamily="18" charset="0"/>
                <a:cs typeface="Times New Roman" pitchFamily="18" charset="0"/>
              </a:rPr>
              <a:t>Диагностика и диагностические критерии</a:t>
            </a:r>
          </a:p>
          <a:p>
            <a:pPr marL="514350" indent="-514350">
              <a:buAutoNum type="arabicPeriod"/>
            </a:pPr>
            <a:r>
              <a:rPr lang="ru-RU" dirty="0">
                <a:latin typeface="Times New Roman" pitchFamily="18" charset="0"/>
                <a:cs typeface="Times New Roman" pitchFamily="18" charset="0"/>
              </a:rPr>
              <a:t>Клиническая картина</a:t>
            </a:r>
          </a:p>
          <a:p>
            <a:pPr marL="514350" indent="-514350">
              <a:buAutoNum type="arabicPeriod"/>
            </a:pPr>
            <a:r>
              <a:rPr lang="ru-RU" dirty="0">
                <a:latin typeface="Times New Roman" pitchFamily="18" charset="0"/>
                <a:cs typeface="Times New Roman" pitchFamily="18" charset="0"/>
              </a:rPr>
              <a:t>Консервативное лечение</a:t>
            </a:r>
          </a:p>
          <a:p>
            <a:pPr marL="514350" indent="-514350">
              <a:buAutoNum type="arabicPeriod"/>
            </a:pPr>
            <a:r>
              <a:rPr lang="ru-RU" dirty="0">
                <a:latin typeface="Times New Roman" pitchFamily="18" charset="0"/>
                <a:cs typeface="Times New Roman" pitchFamily="18" charset="0"/>
              </a:rPr>
              <a:t>Хирургическое лечение</a:t>
            </a:r>
          </a:p>
          <a:p>
            <a:pPr marL="514350" indent="-514350">
              <a:buAutoNum type="arabicPeriod"/>
            </a:pPr>
            <a:r>
              <a:rPr lang="ru-RU" dirty="0">
                <a:latin typeface="Times New Roman" pitchFamily="18" charset="0"/>
                <a:cs typeface="Times New Roman" pitchFamily="18" charset="0"/>
              </a:rPr>
              <a:t>Реабилитация</a:t>
            </a:r>
          </a:p>
          <a:p>
            <a:pPr marL="514350" indent="-514350">
              <a:buAutoNum type="arabicPeriod"/>
            </a:pPr>
            <a:r>
              <a:rPr lang="ru-RU" dirty="0">
                <a:latin typeface="Times New Roman" pitchFamily="18" charset="0"/>
                <a:cs typeface="Times New Roman" pitchFamily="18" charset="0"/>
              </a:rPr>
              <a:t>Источники</a:t>
            </a:r>
          </a:p>
          <a:p>
            <a:pPr marL="514350" indent="-514350">
              <a:buAutoNum type="arabicPeriod"/>
            </a:pP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216528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Times New Roman" pitchFamily="18" charset="0"/>
                <a:cs typeface="Times New Roman" pitchFamily="18" charset="0"/>
              </a:rPr>
              <a:t>Внешняя фиксация</a:t>
            </a:r>
          </a:p>
        </p:txBody>
      </p:sp>
      <p:sp>
        <p:nvSpPr>
          <p:cNvPr id="3" name="Объект 2"/>
          <p:cNvSpPr>
            <a:spLocks noGrp="1"/>
          </p:cNvSpPr>
          <p:nvPr>
            <p:ph idx="1"/>
          </p:nvPr>
        </p:nvSpPr>
        <p:spPr>
          <a:xfrm>
            <a:off x="457200" y="1700808"/>
            <a:ext cx="8229600" cy="5040560"/>
          </a:xfrm>
        </p:spPr>
        <p:txBody>
          <a:bodyPr/>
          <a:lstStyle/>
          <a:p>
            <a:pPr marL="0" indent="0">
              <a:buNone/>
            </a:pPr>
            <a:r>
              <a:rPr lang="ru-RU" dirty="0">
                <a:latin typeface="Times New Roman" pitchFamily="18" charset="0"/>
                <a:cs typeface="Times New Roman" pitchFamily="18" charset="0"/>
              </a:rPr>
              <a:t>- </a:t>
            </a:r>
            <a:r>
              <a:rPr lang="ru-RU" sz="2800" dirty="0">
                <a:latin typeface="Times New Roman" pitchFamily="18" charset="0"/>
                <a:cs typeface="Times New Roman" pitchFamily="18" charset="0"/>
              </a:rPr>
              <a:t>При невозможности выполнить окончательную фиксацию </a:t>
            </a:r>
            <a:r>
              <a:rPr lang="ru-RU" sz="2800" dirty="0" err="1">
                <a:latin typeface="Times New Roman" pitchFamily="18" charset="0"/>
                <a:cs typeface="Times New Roman" pitchFamily="18" charset="0"/>
              </a:rPr>
              <a:t>подвертельного</a:t>
            </a:r>
            <a:r>
              <a:rPr lang="ru-RU" sz="2800" dirty="0">
                <a:latin typeface="Times New Roman" pitchFamily="18" charset="0"/>
                <a:cs typeface="Times New Roman" pitchFamily="18" charset="0"/>
              </a:rPr>
              <a:t> перелома в течение 12 часов после поступления в стационар, рекомендуется наложение стержневого аппарата внешней фиксации костей таза, бедренной кости с целью стабилизации костных фрагментов</a:t>
            </a:r>
          </a:p>
        </p:txBody>
      </p:sp>
    </p:spTree>
    <p:extLst>
      <p:ext uri="{BB962C8B-B14F-4D97-AF65-F5344CB8AC3E}">
        <p14:creationId xmlns:p14="http://schemas.microsoft.com/office/powerpoint/2010/main" val="485411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Times New Roman" pitchFamily="18" charset="0"/>
                <a:cs typeface="Times New Roman" pitchFamily="18" charset="0"/>
              </a:rPr>
              <a:t>Обезболивание</a:t>
            </a:r>
          </a:p>
        </p:txBody>
      </p:sp>
      <p:sp>
        <p:nvSpPr>
          <p:cNvPr id="3" name="Объект 2"/>
          <p:cNvSpPr>
            <a:spLocks noGrp="1"/>
          </p:cNvSpPr>
          <p:nvPr>
            <p:ph idx="1"/>
          </p:nvPr>
        </p:nvSpPr>
        <p:spPr/>
        <p:txBody>
          <a:bodyPr>
            <a:normAutofit fontScale="62500" lnSpcReduction="20000"/>
          </a:bodyPr>
          <a:lstStyle/>
          <a:p>
            <a:pPr marL="0" indent="0">
              <a:buNone/>
            </a:pPr>
            <a:r>
              <a:rPr lang="ru-RU" dirty="0">
                <a:latin typeface="Times New Roman" pitchFamily="18" charset="0"/>
                <a:cs typeface="Times New Roman" pitchFamily="18" charset="0"/>
              </a:rPr>
              <a:t>Рекомендована следующая схема предоперационной анальгезии у пациентов с ППОБК: </a:t>
            </a:r>
          </a:p>
          <a:p>
            <a:r>
              <a:rPr lang="ru-RU" b="1" dirty="0">
                <a:latin typeface="Times New Roman" pitchFamily="18" charset="0"/>
                <a:cs typeface="Times New Roman" pitchFamily="18" charset="0"/>
              </a:rPr>
              <a:t>1-3 балла по шкале ЦРШ </a:t>
            </a:r>
            <a:r>
              <a:rPr lang="ru-RU" dirty="0">
                <a:latin typeface="Times New Roman" pitchFamily="18" charset="0"/>
                <a:cs typeface="Times New Roman" pitchFamily="18" charset="0"/>
              </a:rPr>
              <a:t>(слабая боль по ВРШ) – анальгезия не требуется. </a:t>
            </a:r>
          </a:p>
          <a:p>
            <a:r>
              <a:rPr lang="ru-RU" b="1" dirty="0">
                <a:latin typeface="Times New Roman" pitchFamily="18" charset="0"/>
                <a:cs typeface="Times New Roman" pitchFamily="18" charset="0"/>
              </a:rPr>
              <a:t>4 – балла по шкале ЦРШ </a:t>
            </a:r>
            <a:r>
              <a:rPr lang="ru-RU" dirty="0">
                <a:latin typeface="Times New Roman" pitchFamily="18" charset="0"/>
                <a:cs typeface="Times New Roman" pitchFamily="18" charset="0"/>
              </a:rPr>
              <a:t>(умеренная боль по ВРШ) – парацетамол по 1 г внутривенно </a:t>
            </a:r>
            <a:r>
              <a:rPr lang="ru-RU" dirty="0" err="1">
                <a:latin typeface="Times New Roman" pitchFamily="18" charset="0"/>
                <a:cs typeface="Times New Roman" pitchFamily="18" charset="0"/>
              </a:rPr>
              <a:t>инфузионно</a:t>
            </a:r>
            <a:r>
              <a:rPr lang="ru-RU" dirty="0">
                <a:latin typeface="Times New Roman" pitchFamily="18" charset="0"/>
                <a:cs typeface="Times New Roman" pitchFamily="18" charset="0"/>
              </a:rPr>
              <a:t> в течение 15 мин 2-3 раза в сутки. </a:t>
            </a:r>
          </a:p>
          <a:p>
            <a:r>
              <a:rPr lang="ru-RU" b="1" dirty="0">
                <a:latin typeface="Times New Roman" pitchFamily="18" charset="0"/>
                <a:cs typeface="Times New Roman" pitchFamily="18" charset="0"/>
              </a:rPr>
              <a:t>5-6 баллов по шкале ЦРШ </a:t>
            </a:r>
            <a:r>
              <a:rPr lang="ru-RU" dirty="0">
                <a:latin typeface="Times New Roman" pitchFamily="18" charset="0"/>
                <a:cs typeface="Times New Roman" pitchFamily="18" charset="0"/>
              </a:rPr>
              <a:t>(сильная боль по ВРШ) – парацетамол по 1 г внутривенно </a:t>
            </a:r>
            <a:r>
              <a:rPr lang="ru-RU" dirty="0" err="1">
                <a:latin typeface="Times New Roman" pitchFamily="18" charset="0"/>
                <a:cs typeface="Times New Roman" pitchFamily="18" charset="0"/>
              </a:rPr>
              <a:t>инфузионно</a:t>
            </a:r>
            <a:r>
              <a:rPr lang="ru-RU" dirty="0">
                <a:latin typeface="Times New Roman" pitchFamily="18" charset="0"/>
                <a:cs typeface="Times New Roman" pitchFamily="18" charset="0"/>
              </a:rPr>
              <a:t> в течение 15 мин 3-4 раза в сутки и при болевом синдроме сильной интенсивности, не купируемом другими лекарственными средствами </a:t>
            </a:r>
            <a:r>
              <a:rPr lang="ru-RU" dirty="0" err="1">
                <a:latin typeface="Times New Roman" pitchFamily="18" charset="0"/>
                <a:cs typeface="Times New Roman" pitchFamily="18" charset="0"/>
              </a:rPr>
              <a:t>опиоиды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трамадол</a:t>
            </a:r>
            <a:r>
              <a:rPr lang="ru-RU" dirty="0">
                <a:latin typeface="Times New Roman" pitchFamily="18" charset="0"/>
                <a:cs typeface="Times New Roman" pitchFamily="18" charset="0"/>
              </a:rPr>
              <a:t> по 100 мг внутримышечно или внутривенно 2-3 раза в сутки или </a:t>
            </a:r>
            <a:r>
              <a:rPr lang="ru-RU" dirty="0" err="1">
                <a:latin typeface="Times New Roman" pitchFamily="18" charset="0"/>
                <a:cs typeface="Times New Roman" pitchFamily="18" charset="0"/>
              </a:rPr>
              <a:t>тримеперидин</a:t>
            </a:r>
            <a:r>
              <a:rPr lang="ru-RU" dirty="0">
                <a:latin typeface="Times New Roman" pitchFamily="18" charset="0"/>
                <a:cs typeface="Times New Roman" pitchFamily="18" charset="0"/>
              </a:rPr>
              <a:t> по 20 мг 2 раза в сутки внутримышечно. </a:t>
            </a:r>
          </a:p>
          <a:p>
            <a:r>
              <a:rPr lang="ru-RU" b="1" dirty="0">
                <a:latin typeface="Times New Roman" pitchFamily="18" charset="0"/>
                <a:cs typeface="Times New Roman" pitchFamily="18" charset="0"/>
              </a:rPr>
              <a:t>7 и более баллов по шкале ЦРШ </a:t>
            </a:r>
            <a:r>
              <a:rPr lang="ru-RU" dirty="0">
                <a:latin typeface="Times New Roman" pitchFamily="18" charset="0"/>
                <a:cs typeface="Times New Roman" pitchFamily="18" charset="0"/>
              </a:rPr>
              <a:t>(очень сильная и нестерпимая боль по ВРШ) – при болевом синдроме сильной интенсивности, не купируемом другими лекарственными средствами возможно применять морфин 10 мг подкожно, максимальная суточная доза 50 мг </a:t>
            </a:r>
          </a:p>
        </p:txBody>
      </p:sp>
    </p:spTree>
    <p:extLst>
      <p:ext uri="{BB962C8B-B14F-4D97-AF65-F5344CB8AC3E}">
        <p14:creationId xmlns:p14="http://schemas.microsoft.com/office/powerpoint/2010/main" val="683524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a:latin typeface="Times New Roman" pitchFamily="18" charset="0"/>
                <a:cs typeface="Times New Roman" pitchFamily="18" charset="0"/>
              </a:rPr>
              <a:t>Хирургическое лечение</a:t>
            </a: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Предоперационный период</a:t>
            </a:r>
          </a:p>
        </p:txBody>
      </p:sp>
      <p:sp>
        <p:nvSpPr>
          <p:cNvPr id="3" name="Объект 2"/>
          <p:cNvSpPr>
            <a:spLocks noGrp="1"/>
          </p:cNvSpPr>
          <p:nvPr>
            <p:ph idx="1"/>
          </p:nvPr>
        </p:nvSpPr>
        <p:spPr/>
        <p:txBody>
          <a:bodyPr/>
          <a:lstStyle/>
          <a:p>
            <a:pPr>
              <a:buFontTx/>
              <a:buChar char="-"/>
            </a:pPr>
            <a:r>
              <a:rPr lang="ru-RU" dirty="0">
                <a:latin typeface="Times New Roman" pitchFamily="18" charset="0"/>
                <a:cs typeface="Times New Roman" pitchFamily="18" charset="0"/>
              </a:rPr>
              <a:t>Длительность предоперационного периода рекомендуется минимизировать (у пациентов давностью травмы менее 24 часов наиболее оптимальна – 6-8 часов с момента поступления в стационар), но не превышать 48 часов.</a:t>
            </a:r>
          </a:p>
          <a:p>
            <a:pPr>
              <a:buFontTx/>
              <a:buChar char="-"/>
            </a:pP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707102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latin typeface="Times New Roman" pitchFamily="18" charset="0"/>
                <a:cs typeface="Times New Roman" pitchFamily="18" charset="0"/>
              </a:rPr>
              <a:t>Переломы головки бедренной кости </a:t>
            </a:r>
            <a:r>
              <a:rPr lang="ru-RU" dirty="0" err="1">
                <a:latin typeface="Times New Roman" pitchFamily="18" charset="0"/>
                <a:cs typeface="Times New Roman" pitchFamily="18" charset="0"/>
              </a:rPr>
              <a:t>Pipkin</a:t>
            </a:r>
            <a:r>
              <a:rPr lang="ru-RU" dirty="0">
                <a:latin typeface="Times New Roman" pitchFamily="18" charset="0"/>
                <a:cs typeface="Times New Roman" pitchFamily="18" charset="0"/>
              </a:rPr>
              <a:t> I-IV</a:t>
            </a:r>
          </a:p>
        </p:txBody>
      </p:sp>
      <p:sp>
        <p:nvSpPr>
          <p:cNvPr id="3" name="Объект 2"/>
          <p:cNvSpPr>
            <a:spLocks noGrp="1"/>
          </p:cNvSpPr>
          <p:nvPr>
            <p:ph idx="1"/>
          </p:nvPr>
        </p:nvSpPr>
        <p:spPr/>
        <p:txBody>
          <a:bodyPr>
            <a:normAutofit fontScale="55000" lnSpcReduction="20000"/>
          </a:bodyPr>
          <a:lstStyle/>
          <a:p>
            <a:pPr marL="0" indent="0">
              <a:buNone/>
            </a:pPr>
            <a:r>
              <a:rPr lang="ru-RU" dirty="0">
                <a:latin typeface="Times New Roman" pitchFamily="18" charset="0"/>
                <a:cs typeface="Times New Roman" pitchFamily="18" charset="0"/>
              </a:rPr>
              <a:t>У пациентов </a:t>
            </a:r>
            <a:r>
              <a:rPr lang="ru-RU" b="1" dirty="0">
                <a:latin typeface="Times New Roman" pitchFamily="18" charset="0"/>
                <a:cs typeface="Times New Roman" pitchFamily="18" charset="0"/>
              </a:rPr>
              <a:t>моложе 60 </a:t>
            </a:r>
            <a:r>
              <a:rPr lang="ru-RU" dirty="0">
                <a:latin typeface="Times New Roman" pitchFamily="18" charset="0"/>
                <a:cs typeface="Times New Roman" pitchFamily="18" charset="0"/>
              </a:rPr>
              <a:t>лет при переломах головки БК рекомендуется применять следующие методы лечения: </a:t>
            </a:r>
          </a:p>
          <a:p>
            <a:r>
              <a:rPr lang="ru-RU" dirty="0">
                <a:latin typeface="Times New Roman" pitchFamily="18" charset="0"/>
                <a:cs typeface="Times New Roman" pitchFamily="18" charset="0"/>
              </a:rPr>
              <a:t>При переломах головки </a:t>
            </a:r>
            <a:r>
              <a:rPr lang="ru-RU" dirty="0" err="1">
                <a:latin typeface="Times New Roman" pitchFamily="18" charset="0"/>
                <a:cs typeface="Times New Roman" pitchFamily="18" charset="0"/>
              </a:rPr>
              <a:t>дистальнее</a:t>
            </a:r>
            <a:r>
              <a:rPr lang="ru-RU" dirty="0">
                <a:latin typeface="Times New Roman" pitchFamily="18" charset="0"/>
                <a:cs typeface="Times New Roman" pitchFamily="18" charset="0"/>
              </a:rPr>
              <a:t> ямки головки бедренной кости (</a:t>
            </a:r>
            <a:r>
              <a:rPr lang="ru-RU" b="1" dirty="0" err="1">
                <a:latin typeface="Times New Roman" pitchFamily="18" charset="0"/>
                <a:cs typeface="Times New Roman" pitchFamily="18" charset="0"/>
              </a:rPr>
              <a:t>Pipkin</a:t>
            </a:r>
            <a:r>
              <a:rPr lang="ru-RU" b="1" dirty="0">
                <a:latin typeface="Times New Roman" pitchFamily="18" charset="0"/>
                <a:cs typeface="Times New Roman" pitchFamily="18" charset="0"/>
              </a:rPr>
              <a:t> I</a:t>
            </a:r>
            <a:r>
              <a:rPr lang="ru-RU" dirty="0">
                <a:latin typeface="Times New Roman" pitchFamily="18" charset="0"/>
                <a:cs typeface="Times New Roman" pitchFamily="18" charset="0"/>
              </a:rPr>
              <a:t>) – удаление фрагмента головки, в том числе </a:t>
            </a:r>
            <a:r>
              <a:rPr lang="ru-RU" dirty="0" err="1">
                <a:latin typeface="Times New Roman" pitchFamily="18" charset="0"/>
                <a:cs typeface="Times New Roman" pitchFamily="18" charset="0"/>
              </a:rPr>
              <a:t>артроскопическое</a:t>
            </a:r>
            <a:r>
              <a:rPr lang="ru-RU" dirty="0">
                <a:latin typeface="Times New Roman" pitchFamily="18" charset="0"/>
                <a:cs typeface="Times New Roman" pitchFamily="18" charset="0"/>
              </a:rPr>
              <a:t>. Операция удаления фрагмента головки может быть выполнена в плановом порядке. </a:t>
            </a:r>
          </a:p>
          <a:p>
            <a:r>
              <a:rPr lang="ru-RU" dirty="0">
                <a:latin typeface="Times New Roman" pitchFamily="18" charset="0"/>
                <a:cs typeface="Times New Roman" pitchFamily="18" charset="0"/>
              </a:rPr>
              <a:t>При переломах </a:t>
            </a:r>
            <a:r>
              <a:rPr lang="ru-RU" dirty="0" err="1">
                <a:latin typeface="Times New Roman" pitchFamily="18" charset="0"/>
                <a:cs typeface="Times New Roman" pitchFamily="18" charset="0"/>
              </a:rPr>
              <a:t>проксимальнее</a:t>
            </a:r>
            <a:r>
              <a:rPr lang="ru-RU" dirty="0">
                <a:latin typeface="Times New Roman" pitchFamily="18" charset="0"/>
                <a:cs typeface="Times New Roman" pitchFamily="18" charset="0"/>
              </a:rPr>
              <a:t> ямки головки бедренной кости (</a:t>
            </a:r>
            <a:r>
              <a:rPr lang="ru-RU" b="1" dirty="0" err="1">
                <a:latin typeface="Times New Roman" pitchFamily="18" charset="0"/>
                <a:cs typeface="Times New Roman" pitchFamily="18" charset="0"/>
              </a:rPr>
              <a:t>Pipkin</a:t>
            </a:r>
            <a:r>
              <a:rPr lang="ru-RU" b="1" dirty="0">
                <a:latin typeface="Times New Roman" pitchFamily="18" charset="0"/>
                <a:cs typeface="Times New Roman" pitchFamily="18" charset="0"/>
              </a:rPr>
              <a:t> II</a:t>
            </a:r>
            <a:r>
              <a:rPr lang="ru-RU" dirty="0">
                <a:latin typeface="Times New Roman" pitchFamily="18" charset="0"/>
                <a:cs typeface="Times New Roman" pitchFamily="18" charset="0"/>
              </a:rPr>
              <a:t>) – остеосинтез фрагментов головки при помощи </a:t>
            </a:r>
            <a:r>
              <a:rPr lang="ru-RU" dirty="0" err="1">
                <a:latin typeface="Times New Roman" pitchFamily="18" charset="0"/>
                <a:cs typeface="Times New Roman" pitchFamily="18" charset="0"/>
              </a:rPr>
              <a:t>канюлированных</a:t>
            </a:r>
            <a:r>
              <a:rPr lang="ru-RU" dirty="0">
                <a:latin typeface="Times New Roman" pitchFamily="18" charset="0"/>
                <a:cs typeface="Times New Roman" pitchFamily="18" charset="0"/>
              </a:rPr>
              <a:t> компрессирующих винтов (винт костный ортопедический, </a:t>
            </a:r>
            <a:r>
              <a:rPr lang="ru-RU" dirty="0" err="1">
                <a:latin typeface="Times New Roman" pitchFamily="18" charset="0"/>
                <a:cs typeface="Times New Roman" pitchFamily="18" charset="0"/>
              </a:rPr>
              <a:t>нерассасывающийся</a:t>
            </a:r>
            <a:r>
              <a:rPr lang="ru-RU" dirty="0">
                <a:latin typeface="Times New Roman" pitchFamily="18" charset="0"/>
                <a:cs typeface="Times New Roman" pitchFamily="18" charset="0"/>
              </a:rPr>
              <a:t>, стерильный) с возможностью </a:t>
            </a:r>
            <a:r>
              <a:rPr lang="ru-RU" dirty="0" err="1">
                <a:latin typeface="Times New Roman" pitchFamily="18" charset="0"/>
                <a:cs typeface="Times New Roman" pitchFamily="18" charset="0"/>
              </a:rPr>
              <a:t>субхондрального</a:t>
            </a:r>
            <a:r>
              <a:rPr lang="ru-RU" dirty="0">
                <a:latin typeface="Times New Roman" pitchFamily="18" charset="0"/>
                <a:cs typeface="Times New Roman" pitchFamily="18" charset="0"/>
              </a:rPr>
              <a:t> их погружения. </a:t>
            </a:r>
          </a:p>
          <a:p>
            <a:r>
              <a:rPr lang="ru-RU" dirty="0">
                <a:latin typeface="Times New Roman" pitchFamily="18" charset="0"/>
                <a:cs typeface="Times New Roman" pitchFamily="18" charset="0"/>
              </a:rPr>
              <a:t>При переломах головки, сочетающихся с переломами шейки бедренной кости (</a:t>
            </a:r>
            <a:r>
              <a:rPr lang="ru-RU" b="1" dirty="0" err="1">
                <a:latin typeface="Times New Roman" pitchFamily="18" charset="0"/>
                <a:cs typeface="Times New Roman" pitchFamily="18" charset="0"/>
              </a:rPr>
              <a:t>Pipkin</a:t>
            </a:r>
            <a:r>
              <a:rPr lang="ru-RU" b="1" dirty="0">
                <a:latin typeface="Times New Roman" pitchFamily="18" charset="0"/>
                <a:cs typeface="Times New Roman" pitchFamily="18" charset="0"/>
              </a:rPr>
              <a:t> III</a:t>
            </a:r>
            <a:r>
              <a:rPr lang="ru-RU" dirty="0">
                <a:latin typeface="Times New Roman" pitchFamily="18" charset="0"/>
                <a:cs typeface="Times New Roman" pitchFamily="18" charset="0"/>
              </a:rPr>
              <a:t>), – первичное тотальное </a:t>
            </a:r>
            <a:r>
              <a:rPr lang="ru-RU" dirty="0" err="1">
                <a:latin typeface="Times New Roman" pitchFamily="18" charset="0"/>
                <a:cs typeface="Times New Roman" pitchFamily="18" charset="0"/>
              </a:rPr>
              <a:t>эндопротезирование</a:t>
            </a:r>
            <a:r>
              <a:rPr lang="ru-RU" dirty="0">
                <a:latin typeface="Times New Roman" pitchFamily="18" charset="0"/>
                <a:cs typeface="Times New Roman" pitchFamily="18" charset="0"/>
              </a:rPr>
              <a:t> т/с. </a:t>
            </a:r>
          </a:p>
          <a:p>
            <a:r>
              <a:rPr lang="ru-RU" dirty="0">
                <a:latin typeface="Times New Roman" pitchFamily="18" charset="0"/>
                <a:cs typeface="Times New Roman" pitchFamily="18" charset="0"/>
              </a:rPr>
              <a:t>При переломах головки бедренной кости, сочетающихся с переломами вертлужной впадины (</a:t>
            </a:r>
            <a:r>
              <a:rPr lang="ru-RU" b="1" dirty="0" err="1">
                <a:latin typeface="Times New Roman" pitchFamily="18" charset="0"/>
                <a:cs typeface="Times New Roman" pitchFamily="18" charset="0"/>
              </a:rPr>
              <a:t>Pipkin</a:t>
            </a:r>
            <a:r>
              <a:rPr lang="ru-RU" b="1" dirty="0">
                <a:latin typeface="Times New Roman" pitchFamily="18" charset="0"/>
                <a:cs typeface="Times New Roman" pitchFamily="18" charset="0"/>
              </a:rPr>
              <a:t> IV</a:t>
            </a:r>
            <a:r>
              <a:rPr lang="ru-RU" dirty="0">
                <a:latin typeface="Times New Roman" pitchFamily="18" charset="0"/>
                <a:cs typeface="Times New Roman" pitchFamily="18" charset="0"/>
              </a:rPr>
              <a:t>), выбор метода лечения определяется типом перелома головки БК. При переломах головки </a:t>
            </a:r>
            <a:r>
              <a:rPr lang="ru-RU" dirty="0" err="1">
                <a:latin typeface="Times New Roman" pitchFamily="18" charset="0"/>
                <a:cs typeface="Times New Roman" pitchFamily="18" charset="0"/>
              </a:rPr>
              <a:t>дистальнее</a:t>
            </a:r>
            <a:r>
              <a:rPr lang="ru-RU" dirty="0">
                <a:latin typeface="Times New Roman" pitchFamily="18" charset="0"/>
                <a:cs typeface="Times New Roman" pitchFamily="18" charset="0"/>
              </a:rPr>
              <a:t> ямки головки бедренной кости производят удаление фрагмента головки и остеосинтез фрагментов вертлужной впадины. При переломах </a:t>
            </a:r>
            <a:r>
              <a:rPr lang="ru-RU" dirty="0" err="1">
                <a:latin typeface="Times New Roman" pitchFamily="18" charset="0"/>
                <a:cs typeface="Times New Roman" pitchFamily="18" charset="0"/>
              </a:rPr>
              <a:t>проксимальнее</a:t>
            </a:r>
            <a:r>
              <a:rPr lang="ru-RU" dirty="0">
                <a:latin typeface="Times New Roman" pitchFamily="18" charset="0"/>
                <a:cs typeface="Times New Roman" pitchFamily="18" charset="0"/>
              </a:rPr>
              <a:t> ямки головки БК рекомендуется выполнять остеосинтез фрагментов головки и вертлужной впадины </a:t>
            </a:r>
          </a:p>
        </p:txBody>
      </p:sp>
    </p:spTree>
    <p:extLst>
      <p:ext uri="{BB962C8B-B14F-4D97-AF65-F5344CB8AC3E}">
        <p14:creationId xmlns:p14="http://schemas.microsoft.com/office/powerpoint/2010/main" val="697432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latin typeface="Times New Roman" pitchFamily="18" charset="0"/>
                <a:cs typeface="Times New Roman" pitchFamily="18" charset="0"/>
              </a:rPr>
              <a:t>Переломы головки бедренной кости </a:t>
            </a:r>
            <a:r>
              <a:rPr lang="ru-RU" dirty="0" err="1">
                <a:latin typeface="Times New Roman" pitchFamily="18" charset="0"/>
                <a:cs typeface="Times New Roman" pitchFamily="18" charset="0"/>
              </a:rPr>
              <a:t>Pipkin</a:t>
            </a:r>
            <a:r>
              <a:rPr lang="ru-RU" dirty="0">
                <a:latin typeface="Times New Roman" pitchFamily="18" charset="0"/>
                <a:cs typeface="Times New Roman" pitchFamily="18" charset="0"/>
              </a:rPr>
              <a:t> I-IV</a:t>
            </a:r>
          </a:p>
        </p:txBody>
      </p:sp>
      <p:sp>
        <p:nvSpPr>
          <p:cNvPr id="3" name="Объект 2"/>
          <p:cNvSpPr>
            <a:spLocks noGrp="1"/>
          </p:cNvSpPr>
          <p:nvPr>
            <p:ph idx="1"/>
          </p:nvPr>
        </p:nvSpPr>
        <p:spPr/>
        <p:txBody>
          <a:bodyPr>
            <a:normAutofit fontScale="70000" lnSpcReduction="20000"/>
          </a:bodyPr>
          <a:lstStyle/>
          <a:p>
            <a:pPr marL="0" indent="0">
              <a:buNone/>
            </a:pPr>
            <a:r>
              <a:rPr lang="ru-RU" dirty="0">
                <a:latin typeface="Times New Roman" pitchFamily="18" charset="0"/>
                <a:cs typeface="Times New Roman" pitchFamily="18" charset="0"/>
              </a:rPr>
              <a:t>У пациентов </a:t>
            </a:r>
            <a:r>
              <a:rPr lang="ru-RU" b="1" dirty="0">
                <a:latin typeface="Times New Roman" pitchFamily="18" charset="0"/>
                <a:cs typeface="Times New Roman" pitchFamily="18" charset="0"/>
              </a:rPr>
              <a:t>старше 60 </a:t>
            </a:r>
            <a:r>
              <a:rPr lang="ru-RU" dirty="0">
                <a:latin typeface="Times New Roman" pitchFamily="18" charset="0"/>
                <a:cs typeface="Times New Roman" pitchFamily="18" charset="0"/>
              </a:rPr>
              <a:t>лет при переломах головки БК рекомендуется применять следующие методы лечения: </a:t>
            </a:r>
          </a:p>
          <a:p>
            <a:r>
              <a:rPr lang="ru-RU" dirty="0">
                <a:latin typeface="Times New Roman" pitchFamily="18" charset="0"/>
                <a:cs typeface="Times New Roman" pitchFamily="18" charset="0"/>
              </a:rPr>
              <a:t>У пациентов старше 60 лет при переломах типа </a:t>
            </a:r>
            <a:r>
              <a:rPr lang="ru-RU" b="1" dirty="0" err="1">
                <a:latin typeface="Times New Roman" pitchFamily="18" charset="0"/>
                <a:cs typeface="Times New Roman" pitchFamily="18" charset="0"/>
              </a:rPr>
              <a:t>Pipkin</a:t>
            </a:r>
            <a:r>
              <a:rPr lang="ru-RU" b="1" dirty="0">
                <a:latin typeface="Times New Roman" pitchFamily="18" charset="0"/>
                <a:cs typeface="Times New Roman" pitchFamily="18" charset="0"/>
              </a:rPr>
              <a:t> I</a:t>
            </a:r>
            <a:r>
              <a:rPr lang="ru-RU" dirty="0">
                <a:latin typeface="Times New Roman" pitchFamily="18" charset="0"/>
                <a:cs typeface="Times New Roman" pitchFamily="18" charset="0"/>
              </a:rPr>
              <a:t> рекомендуется удаление фрагмента головки бедренной кости</a:t>
            </a:r>
          </a:p>
          <a:p>
            <a:r>
              <a:rPr lang="ru-RU" dirty="0">
                <a:latin typeface="Times New Roman" pitchFamily="18" charset="0"/>
                <a:cs typeface="Times New Roman" pitchFamily="18" charset="0"/>
              </a:rPr>
              <a:t>при переломах типа </a:t>
            </a:r>
            <a:r>
              <a:rPr lang="ru-RU" b="1" dirty="0" err="1">
                <a:latin typeface="Times New Roman" pitchFamily="18" charset="0"/>
                <a:cs typeface="Times New Roman" pitchFamily="18" charset="0"/>
              </a:rPr>
              <a:t>Pipkin</a:t>
            </a:r>
            <a:r>
              <a:rPr lang="ru-RU" b="1" dirty="0">
                <a:latin typeface="Times New Roman" pitchFamily="18" charset="0"/>
                <a:cs typeface="Times New Roman" pitchFamily="18" charset="0"/>
              </a:rPr>
              <a:t> II-III</a:t>
            </a:r>
            <a:r>
              <a:rPr lang="ru-RU" dirty="0">
                <a:latin typeface="Times New Roman" pitchFamily="18" charset="0"/>
                <a:cs typeface="Times New Roman" pitchFamily="18" charset="0"/>
              </a:rPr>
              <a:t> – тотальное </a:t>
            </a:r>
            <a:r>
              <a:rPr lang="ru-RU" dirty="0" err="1">
                <a:latin typeface="Times New Roman" pitchFamily="18" charset="0"/>
                <a:cs typeface="Times New Roman" pitchFamily="18" charset="0"/>
              </a:rPr>
              <a:t>эндопротезирование</a:t>
            </a:r>
            <a:r>
              <a:rPr lang="ru-RU" dirty="0">
                <a:latin typeface="Times New Roman" pitchFamily="18" charset="0"/>
                <a:cs typeface="Times New Roman" pitchFamily="18" charset="0"/>
              </a:rPr>
              <a:t> т/с</a:t>
            </a:r>
          </a:p>
          <a:p>
            <a:r>
              <a:rPr lang="ru-RU" dirty="0">
                <a:latin typeface="Times New Roman" pitchFamily="18" charset="0"/>
                <a:cs typeface="Times New Roman" pitchFamily="18" charset="0"/>
              </a:rPr>
              <a:t>При переломах типа </a:t>
            </a:r>
            <a:r>
              <a:rPr lang="ru-RU" b="1" dirty="0" err="1">
                <a:latin typeface="Times New Roman" pitchFamily="18" charset="0"/>
                <a:cs typeface="Times New Roman" pitchFamily="18" charset="0"/>
              </a:rPr>
              <a:t>Pipkin</a:t>
            </a:r>
            <a:r>
              <a:rPr lang="ru-RU" b="1" dirty="0">
                <a:latin typeface="Times New Roman" pitchFamily="18" charset="0"/>
                <a:cs typeface="Times New Roman" pitchFamily="18" charset="0"/>
              </a:rPr>
              <a:t> IV </a:t>
            </a:r>
            <a:r>
              <a:rPr lang="ru-RU" dirty="0">
                <a:latin typeface="Times New Roman" pitchFamily="18" charset="0"/>
                <a:cs typeface="Times New Roman" pitchFamily="18" charset="0"/>
              </a:rPr>
              <a:t>рекомендуется выполнить остеосинтез перелома вертлужной впадины и тотальное </a:t>
            </a:r>
            <a:r>
              <a:rPr lang="ru-RU" dirty="0" err="1">
                <a:latin typeface="Times New Roman" pitchFamily="18" charset="0"/>
                <a:cs typeface="Times New Roman" pitchFamily="18" charset="0"/>
              </a:rPr>
              <a:t>эндопротезирование</a:t>
            </a:r>
            <a:r>
              <a:rPr lang="ru-RU" dirty="0">
                <a:latin typeface="Times New Roman" pitchFamily="18" charset="0"/>
                <a:cs typeface="Times New Roman" pitchFamily="18" charset="0"/>
              </a:rPr>
              <a:t> т/с </a:t>
            </a:r>
            <a:r>
              <a:rPr lang="ru-RU" dirty="0" err="1">
                <a:latin typeface="Times New Roman" pitchFamily="18" charset="0"/>
                <a:cs typeface="Times New Roman" pitchFamily="18" charset="0"/>
              </a:rPr>
              <a:t>с</a:t>
            </a:r>
            <a:r>
              <a:rPr lang="ru-RU" dirty="0">
                <a:latin typeface="Times New Roman" pitchFamily="18" charset="0"/>
                <a:cs typeface="Times New Roman" pitchFamily="18" charset="0"/>
              </a:rPr>
              <a:t> использованием </a:t>
            </a:r>
            <a:r>
              <a:rPr lang="ru-RU" dirty="0" err="1">
                <a:latin typeface="Times New Roman" pitchFamily="18" charset="0"/>
                <a:cs typeface="Times New Roman" pitchFamily="18" charset="0"/>
              </a:rPr>
              <a:t>бесцементной</a:t>
            </a:r>
            <a:r>
              <a:rPr lang="ru-RU" dirty="0">
                <a:latin typeface="Times New Roman" pitchFamily="18" charset="0"/>
                <a:cs typeface="Times New Roman" pitchFamily="18" charset="0"/>
              </a:rPr>
              <a:t> или гибридной фиксации. Выбор типа фиксации компонентов </a:t>
            </a:r>
            <a:r>
              <a:rPr lang="ru-RU" dirty="0" err="1">
                <a:latin typeface="Times New Roman" pitchFamily="18" charset="0"/>
                <a:cs typeface="Times New Roman" pitchFamily="18" charset="0"/>
              </a:rPr>
              <a:t>эндопротеза</a:t>
            </a:r>
            <a:r>
              <a:rPr lang="ru-RU" dirty="0">
                <a:latin typeface="Times New Roman" pitchFamily="18" charset="0"/>
                <a:cs typeface="Times New Roman" pitchFamily="18" charset="0"/>
              </a:rPr>
              <a:t> определяется видом перелома, качеством фиксации костных отломков, степенью выраженности остеопороза. </a:t>
            </a:r>
          </a:p>
        </p:txBody>
      </p:sp>
    </p:spTree>
    <p:extLst>
      <p:ext uri="{BB962C8B-B14F-4D97-AF65-F5344CB8AC3E}">
        <p14:creationId xmlns:p14="http://schemas.microsoft.com/office/powerpoint/2010/main" val="1390539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a:latin typeface="Times New Roman" pitchFamily="18" charset="0"/>
                <a:cs typeface="Times New Roman" pitchFamily="18" charset="0"/>
              </a:rPr>
              <a:t>Алгоритм выбора тактики лечения пациентов с переломами головки</a:t>
            </a:r>
            <a:br>
              <a:rPr lang="ru-RU" sz="2000" b="1" dirty="0">
                <a:latin typeface="Times New Roman" pitchFamily="18" charset="0"/>
                <a:cs typeface="Times New Roman" pitchFamily="18" charset="0"/>
              </a:rPr>
            </a:br>
            <a:r>
              <a:rPr lang="ru-RU" sz="2000" b="1" dirty="0">
                <a:latin typeface="Times New Roman" pitchFamily="18" charset="0"/>
                <a:cs typeface="Times New Roman" pitchFamily="18" charset="0"/>
              </a:rPr>
              <a:t>бедренной кости</a:t>
            </a:r>
            <a:br>
              <a:rPr lang="ru-RU" sz="2000" b="1" dirty="0">
                <a:latin typeface="Times New Roman" pitchFamily="18" charset="0"/>
                <a:cs typeface="Times New Roman" pitchFamily="18" charset="0"/>
              </a:rPr>
            </a:br>
            <a:endParaRPr lang="ru-RU" sz="2000" b="1"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4" y="1554386"/>
            <a:ext cx="6120680"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a:extLst>
              <a:ext uri="{FF2B5EF4-FFF2-40B4-BE49-F238E27FC236}">
                <a16:creationId xmlns:a16="http://schemas.microsoft.com/office/drawing/2014/main" id="{64189D0A-DFFC-4B47-B65E-F0CA5BC2FA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675731"/>
            <a:ext cx="2728898" cy="388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1522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latin typeface="Times New Roman" pitchFamily="18" charset="0"/>
                <a:cs typeface="Times New Roman" pitchFamily="18" charset="0"/>
              </a:rPr>
              <a:t>Медиальные переломы </a:t>
            </a:r>
            <a:r>
              <a:rPr lang="ru-RU" dirty="0" err="1">
                <a:latin typeface="Times New Roman" pitchFamily="18" charset="0"/>
                <a:cs typeface="Times New Roman" pitchFamily="18" charset="0"/>
              </a:rPr>
              <a:t>Garden</a:t>
            </a:r>
            <a:r>
              <a:rPr lang="ru-RU" dirty="0">
                <a:latin typeface="Times New Roman" pitchFamily="18" charset="0"/>
                <a:cs typeface="Times New Roman" pitchFamily="18" charset="0"/>
              </a:rPr>
              <a:t> I-II, </a:t>
            </a:r>
            <a:r>
              <a:rPr lang="ru-RU" dirty="0" err="1">
                <a:latin typeface="Times New Roman" pitchFamily="18" charset="0"/>
                <a:cs typeface="Times New Roman" pitchFamily="18" charset="0"/>
              </a:rPr>
              <a:t>Pauwels</a:t>
            </a:r>
            <a:r>
              <a:rPr lang="ru-RU" dirty="0">
                <a:latin typeface="Times New Roman" pitchFamily="18" charset="0"/>
                <a:cs typeface="Times New Roman" pitchFamily="18" charset="0"/>
              </a:rPr>
              <a:t> I</a:t>
            </a:r>
          </a:p>
        </p:txBody>
      </p:sp>
      <p:sp>
        <p:nvSpPr>
          <p:cNvPr id="3" name="Объект 2"/>
          <p:cNvSpPr>
            <a:spLocks noGrp="1"/>
          </p:cNvSpPr>
          <p:nvPr>
            <p:ph idx="1"/>
          </p:nvPr>
        </p:nvSpPr>
        <p:spPr>
          <a:xfrm>
            <a:off x="457200" y="1600200"/>
            <a:ext cx="8579296" cy="4997152"/>
          </a:xfrm>
        </p:spPr>
        <p:txBody>
          <a:bodyPr>
            <a:normAutofit fontScale="62500" lnSpcReduction="20000"/>
          </a:bodyPr>
          <a:lstStyle/>
          <a:p>
            <a:r>
              <a:rPr lang="ru-RU" dirty="0">
                <a:latin typeface="Times New Roman" pitchFamily="18" charset="0"/>
                <a:cs typeface="Times New Roman" pitchFamily="18" charset="0"/>
              </a:rPr>
              <a:t>К переломам ШБК типа </a:t>
            </a:r>
            <a:r>
              <a:rPr lang="ru-RU" dirty="0" err="1">
                <a:latin typeface="Times New Roman" pitchFamily="18" charset="0"/>
                <a:cs typeface="Times New Roman" pitchFamily="18" charset="0"/>
              </a:rPr>
              <a:t>Garden</a:t>
            </a:r>
            <a:r>
              <a:rPr lang="ru-RU" dirty="0">
                <a:latin typeface="Times New Roman" pitchFamily="18" charset="0"/>
                <a:cs typeface="Times New Roman" pitchFamily="18" charset="0"/>
              </a:rPr>
              <a:t> I-II (</a:t>
            </a:r>
            <a:r>
              <a:rPr lang="ru-RU" dirty="0" err="1">
                <a:latin typeface="Times New Roman" pitchFamily="18" charset="0"/>
                <a:cs typeface="Times New Roman" pitchFamily="18" charset="0"/>
              </a:rPr>
              <a:t>Pauwels</a:t>
            </a:r>
            <a:r>
              <a:rPr lang="ru-RU" dirty="0">
                <a:latin typeface="Times New Roman" pitchFamily="18" charset="0"/>
                <a:cs typeface="Times New Roman" pitchFamily="18" charset="0"/>
              </a:rPr>
              <a:t> I) относят вколоченные переломы с вальгусным смещением и переломы без смещения отломков. Эти типы переломов ШБК характеризуются благоприятным прогнозом консолидации отломков ввиду их стабильности и минимальных нарушений кровоснабжения головки БК. Тем не менее, из-за высокого (31%) риска вторичных смещений рекомендуется применение активной хирургической тактики с остеосинтезом костных фрагментов.</a:t>
            </a:r>
          </a:p>
          <a:p>
            <a:r>
              <a:rPr lang="ru-RU" dirty="0">
                <a:latin typeface="Times New Roman" pitchFamily="18" charset="0"/>
                <a:cs typeface="Times New Roman" pitchFamily="18" charset="0"/>
              </a:rPr>
              <a:t>При остеосинтезе </a:t>
            </a:r>
            <a:r>
              <a:rPr lang="ru-RU" dirty="0" err="1">
                <a:latin typeface="Times New Roman" pitchFamily="18" charset="0"/>
                <a:cs typeface="Times New Roman" pitchFamily="18" charset="0"/>
              </a:rPr>
              <a:t>преломов</a:t>
            </a:r>
            <a:r>
              <a:rPr lang="ru-RU" dirty="0">
                <a:latin typeface="Times New Roman" pitchFamily="18" charset="0"/>
                <a:cs typeface="Times New Roman" pitchFamily="18" charset="0"/>
              </a:rPr>
              <a:t> ШБК типов </a:t>
            </a:r>
            <a:r>
              <a:rPr lang="ru-RU" dirty="0" err="1">
                <a:latin typeface="Times New Roman" pitchFamily="18" charset="0"/>
                <a:cs typeface="Times New Roman" pitchFamily="18" charset="0"/>
              </a:rPr>
              <a:t>Garden</a:t>
            </a:r>
            <a:r>
              <a:rPr lang="ru-RU" dirty="0">
                <a:latin typeface="Times New Roman" pitchFamily="18" charset="0"/>
                <a:cs typeface="Times New Roman" pitchFamily="18" charset="0"/>
              </a:rPr>
              <a:t> I и II рекомендуется использовать введенные параллельно </a:t>
            </a:r>
            <a:r>
              <a:rPr lang="ru-RU" dirty="0" err="1">
                <a:latin typeface="Times New Roman" pitchFamily="18" charset="0"/>
                <a:cs typeface="Times New Roman" pitchFamily="18" charset="0"/>
              </a:rPr>
              <a:t>спонгиозные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канюлированные</a:t>
            </a:r>
            <a:r>
              <a:rPr lang="ru-RU" dirty="0">
                <a:latin typeface="Times New Roman" pitchFamily="18" charset="0"/>
                <a:cs typeface="Times New Roman" pitchFamily="18" charset="0"/>
              </a:rPr>
              <a:t> винты с шайбами, системой динамического бедренного винта, три винта костных динамических, введенных параллельно, фиксированных в пластине. </a:t>
            </a:r>
            <a:r>
              <a:rPr lang="ru-RU" dirty="0" err="1">
                <a:latin typeface="Times New Roman" pitchFamily="18" charset="0"/>
                <a:cs typeface="Times New Roman" pitchFamily="18" charset="0"/>
              </a:rPr>
              <a:t>Метаанализ</a:t>
            </a:r>
            <a:r>
              <a:rPr lang="ru-RU" dirty="0">
                <a:latin typeface="Times New Roman" pitchFamily="18" charset="0"/>
                <a:cs typeface="Times New Roman" pitchFamily="18" charset="0"/>
              </a:rPr>
              <a:t> результатов 25 </a:t>
            </a:r>
            <a:r>
              <a:rPr lang="ru-RU" dirty="0" err="1">
                <a:latin typeface="Times New Roman" pitchFamily="18" charset="0"/>
                <a:cs typeface="Times New Roman" pitchFamily="18" charset="0"/>
              </a:rPr>
              <a:t>рандомизированных</a:t>
            </a:r>
            <a:r>
              <a:rPr lang="ru-RU" dirty="0">
                <a:latin typeface="Times New Roman" pitchFamily="18" charset="0"/>
                <a:cs typeface="Times New Roman" pitchFamily="18" charset="0"/>
              </a:rPr>
              <a:t> контролируемых исследований, включавший оценку исходов лечения 4925 пациентов, не выявил преимуществ </a:t>
            </a:r>
            <a:r>
              <a:rPr lang="ru-RU" dirty="0" err="1">
                <a:latin typeface="Times New Roman" pitchFamily="18" charset="0"/>
                <a:cs typeface="Times New Roman" pitchFamily="18" charset="0"/>
              </a:rPr>
              <a:t>спонгиозных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канюлированных</a:t>
            </a:r>
            <a:r>
              <a:rPr lang="ru-RU" dirty="0">
                <a:latin typeface="Times New Roman" pitchFamily="18" charset="0"/>
                <a:cs typeface="Times New Roman" pitchFamily="18" charset="0"/>
              </a:rPr>
              <a:t> винтов по отношению к динамическому бедренному винту </a:t>
            </a:r>
          </a:p>
          <a:p>
            <a:r>
              <a:rPr lang="ru-RU" dirty="0">
                <a:latin typeface="Times New Roman" pitchFamily="18" charset="0"/>
                <a:cs typeface="Times New Roman" pitchFamily="18" charset="0"/>
              </a:rPr>
              <a:t>Не рекомендуется использовать трехлопастные гвозди или Г-образные пластины для фиксации костных отломков при медиальных переломах ШБК без смещения</a:t>
            </a:r>
          </a:p>
        </p:txBody>
      </p:sp>
    </p:spTree>
    <p:extLst>
      <p:ext uri="{BB962C8B-B14F-4D97-AF65-F5344CB8AC3E}">
        <p14:creationId xmlns:p14="http://schemas.microsoft.com/office/powerpoint/2010/main" val="11811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latin typeface="Times New Roman" pitchFamily="18" charset="0"/>
                <a:cs typeface="Times New Roman" pitchFamily="18" charset="0"/>
              </a:rPr>
              <a:t>Медиальные переломы типа </a:t>
            </a:r>
            <a:r>
              <a:rPr lang="ru-RU" dirty="0" err="1">
                <a:latin typeface="Times New Roman" pitchFamily="18" charset="0"/>
                <a:cs typeface="Times New Roman" pitchFamily="18" charset="0"/>
              </a:rPr>
              <a:t>Garden</a:t>
            </a:r>
            <a:r>
              <a:rPr lang="ru-RU" dirty="0">
                <a:latin typeface="Times New Roman" pitchFamily="18" charset="0"/>
                <a:cs typeface="Times New Roman" pitchFamily="18" charset="0"/>
              </a:rPr>
              <a:t> III-IV (</a:t>
            </a:r>
            <a:r>
              <a:rPr lang="ru-RU" dirty="0" err="1">
                <a:latin typeface="Times New Roman" pitchFamily="18" charset="0"/>
                <a:cs typeface="Times New Roman" pitchFamily="18" charset="0"/>
              </a:rPr>
              <a:t>Pauwels</a:t>
            </a:r>
            <a:r>
              <a:rPr lang="ru-RU" dirty="0">
                <a:latin typeface="Times New Roman" pitchFamily="18" charset="0"/>
                <a:cs typeface="Times New Roman" pitchFamily="18" charset="0"/>
              </a:rPr>
              <a:t> II-III)</a:t>
            </a:r>
          </a:p>
        </p:txBody>
      </p:sp>
      <p:sp>
        <p:nvSpPr>
          <p:cNvPr id="3" name="Объект 2"/>
          <p:cNvSpPr>
            <a:spLocks noGrp="1"/>
          </p:cNvSpPr>
          <p:nvPr>
            <p:ph idx="1"/>
          </p:nvPr>
        </p:nvSpPr>
        <p:spPr/>
        <p:txBody>
          <a:bodyPr>
            <a:normAutofit fontScale="62500" lnSpcReduction="20000"/>
          </a:bodyPr>
          <a:lstStyle/>
          <a:p>
            <a:r>
              <a:rPr lang="ru-RU" dirty="0">
                <a:latin typeface="Times New Roman" pitchFamily="18" charset="0"/>
                <a:cs typeface="Times New Roman" pitchFamily="18" charset="0"/>
              </a:rPr>
              <a:t>К медиальным переломам </a:t>
            </a:r>
            <a:r>
              <a:rPr lang="ru-RU" dirty="0" err="1">
                <a:latin typeface="Times New Roman" pitchFamily="18" charset="0"/>
                <a:cs typeface="Times New Roman" pitchFamily="18" charset="0"/>
              </a:rPr>
              <a:t>Garden</a:t>
            </a:r>
            <a:r>
              <a:rPr lang="ru-RU" dirty="0">
                <a:latin typeface="Times New Roman" pitchFamily="18" charset="0"/>
                <a:cs typeface="Times New Roman" pitchFamily="18" charset="0"/>
              </a:rPr>
              <a:t> III-IV (</a:t>
            </a:r>
            <a:r>
              <a:rPr lang="ru-RU" dirty="0" err="1">
                <a:latin typeface="Times New Roman" pitchFamily="18" charset="0"/>
                <a:cs typeface="Times New Roman" pitchFamily="18" charset="0"/>
              </a:rPr>
              <a:t>Pauwels</a:t>
            </a:r>
            <a:r>
              <a:rPr lang="ru-RU" dirty="0">
                <a:latin typeface="Times New Roman" pitchFamily="18" charset="0"/>
                <a:cs typeface="Times New Roman" pitchFamily="18" charset="0"/>
              </a:rPr>
              <a:t> II-III) относят переломы ШБК с неполным </a:t>
            </a:r>
            <a:r>
              <a:rPr lang="ru-RU" dirty="0" err="1">
                <a:latin typeface="Times New Roman" pitchFamily="18" charset="0"/>
                <a:cs typeface="Times New Roman" pitchFamily="18" charset="0"/>
              </a:rPr>
              <a:t>варусным</a:t>
            </a:r>
            <a:r>
              <a:rPr lang="ru-RU" dirty="0">
                <a:latin typeface="Times New Roman" pitchFamily="18" charset="0"/>
                <a:cs typeface="Times New Roman" pitchFamily="18" charset="0"/>
              </a:rPr>
              <a:t> и/или полным смещением с разобщением отломков. Такие переломы имеют неблагоприятный прогноз сращения вследствие нарушения кровоснабжения головки БК, однако у </a:t>
            </a:r>
            <a:r>
              <a:rPr lang="ru-RU" b="1" dirty="0">
                <a:latin typeface="Times New Roman" pitchFamily="18" charset="0"/>
                <a:cs typeface="Times New Roman" pitchFamily="18" charset="0"/>
              </a:rPr>
              <a:t>пациентов моложе 60 лет </a:t>
            </a:r>
            <a:r>
              <a:rPr lang="ru-RU" dirty="0">
                <a:latin typeface="Times New Roman" pitchFamily="18" charset="0"/>
                <a:cs typeface="Times New Roman" pitchFamily="18" charset="0"/>
              </a:rPr>
              <a:t>возможно выполнение остеосинтеза </a:t>
            </a:r>
            <a:r>
              <a:rPr lang="ru-RU" b="1" dirty="0">
                <a:latin typeface="Times New Roman" pitchFamily="18" charset="0"/>
                <a:cs typeface="Times New Roman" pitchFamily="18" charset="0"/>
              </a:rPr>
              <a:t>по экстренным показаниям.</a:t>
            </a:r>
          </a:p>
          <a:p>
            <a:r>
              <a:rPr lang="ru-RU" dirty="0">
                <a:latin typeface="Times New Roman" pitchFamily="18" charset="0"/>
                <a:cs typeface="Times New Roman" pitchFamily="18" charset="0"/>
              </a:rPr>
              <a:t>Пациентам </a:t>
            </a:r>
            <a:r>
              <a:rPr lang="ru-RU" b="1" dirty="0">
                <a:latin typeface="Times New Roman" pitchFamily="18" charset="0"/>
                <a:cs typeface="Times New Roman" pitchFamily="18" charset="0"/>
              </a:rPr>
              <a:t>моложе 60 лет </a:t>
            </a:r>
            <a:r>
              <a:rPr lang="ru-RU" dirty="0">
                <a:latin typeface="Times New Roman" pitchFamily="18" charset="0"/>
                <a:cs typeface="Times New Roman" pitchFamily="18" charset="0"/>
              </a:rPr>
              <a:t>рекомендуется выполнять остеосинтез с использованием трех </a:t>
            </a:r>
            <a:r>
              <a:rPr lang="ru-RU" dirty="0" err="1">
                <a:latin typeface="Times New Roman" pitchFamily="18" charset="0"/>
                <a:cs typeface="Times New Roman" pitchFamily="18" charset="0"/>
              </a:rPr>
              <a:t>спонгиозных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канюлированных</a:t>
            </a:r>
            <a:r>
              <a:rPr lang="ru-RU" dirty="0">
                <a:latin typeface="Times New Roman" pitchFamily="18" charset="0"/>
                <a:cs typeface="Times New Roman" pitchFamily="18" charset="0"/>
              </a:rPr>
              <a:t> винтов, системы динамического бедренного винта или трех винтов костных динамических, введенных параллельно, фиксированных в пластине. Доказаны одинаковые исходы результатов применения трех </a:t>
            </a:r>
            <a:r>
              <a:rPr lang="ru-RU" dirty="0" err="1">
                <a:latin typeface="Times New Roman" pitchFamily="18" charset="0"/>
                <a:cs typeface="Times New Roman" pitchFamily="18" charset="0"/>
              </a:rPr>
              <a:t>спонгиозных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канюлированных</a:t>
            </a:r>
            <a:r>
              <a:rPr lang="ru-RU" dirty="0">
                <a:latin typeface="Times New Roman" pitchFamily="18" charset="0"/>
                <a:cs typeface="Times New Roman" pitchFamily="18" charset="0"/>
              </a:rPr>
              <a:t> винтов и системы динамического бедренного винта (даже без дополнительного </a:t>
            </a:r>
            <a:r>
              <a:rPr lang="ru-RU" dirty="0" err="1">
                <a:latin typeface="Times New Roman" pitchFamily="18" charset="0"/>
                <a:cs typeface="Times New Roman" pitchFamily="18" charset="0"/>
              </a:rPr>
              <a:t>деротационного</a:t>
            </a:r>
            <a:r>
              <a:rPr lang="ru-RU" dirty="0">
                <a:latin typeface="Times New Roman" pitchFamily="18" charset="0"/>
                <a:cs typeface="Times New Roman" pitchFamily="18" charset="0"/>
              </a:rPr>
              <a:t> винта). Три винта костных динамических, введенных параллельно, фиксированных в пластине имеют преимущество за счет осевой и ротационной стабильности винтов в пластине</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1505834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a:latin typeface="Times New Roman" pitchFamily="18" charset="0"/>
                <a:cs typeface="Times New Roman" pitchFamily="18" charset="0"/>
              </a:rPr>
              <a:t>Алгоритм выбора тактики лечения переломов шейки бедренной кости</a:t>
            </a:r>
            <a:br>
              <a:rPr lang="ru-RU" sz="2000" b="1" dirty="0">
                <a:latin typeface="Times New Roman" pitchFamily="18" charset="0"/>
                <a:cs typeface="Times New Roman" pitchFamily="18" charset="0"/>
              </a:rPr>
            </a:br>
            <a:endParaRPr lang="ru-RU" sz="2000" b="1" dirty="0">
              <a:latin typeface="Times New Roman" pitchFamily="18" charset="0"/>
              <a:cs typeface="Times New Roman" pitchFamily="18" charset="0"/>
            </a:endParaRP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7713788" cy="4190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6254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latin typeface="Times New Roman" pitchFamily="18" charset="0"/>
                <a:cs typeface="Times New Roman" pitchFamily="18" charset="0"/>
              </a:rPr>
              <a:t>Эндопротезирование</a:t>
            </a:r>
            <a:r>
              <a:rPr lang="ru-RU" dirty="0">
                <a:latin typeface="Times New Roman" pitchFamily="18" charset="0"/>
                <a:cs typeface="Times New Roman" pitchFamily="18" charset="0"/>
              </a:rPr>
              <a:t> тазобедренного сустава</a:t>
            </a:r>
          </a:p>
        </p:txBody>
      </p:sp>
      <p:sp>
        <p:nvSpPr>
          <p:cNvPr id="3" name="Объект 2"/>
          <p:cNvSpPr>
            <a:spLocks noGrp="1"/>
          </p:cNvSpPr>
          <p:nvPr>
            <p:ph idx="1"/>
          </p:nvPr>
        </p:nvSpPr>
        <p:spPr/>
        <p:txBody>
          <a:bodyPr>
            <a:normAutofit fontScale="62500" lnSpcReduction="20000"/>
          </a:bodyPr>
          <a:lstStyle/>
          <a:p>
            <a:r>
              <a:rPr lang="ru-RU" dirty="0" err="1">
                <a:latin typeface="Times New Roman" pitchFamily="18" charset="0"/>
                <a:cs typeface="Times New Roman" pitchFamily="18" charset="0"/>
              </a:rPr>
              <a:t>Эндопротезирование</a:t>
            </a:r>
            <a:r>
              <a:rPr lang="ru-RU" dirty="0">
                <a:latin typeface="Times New Roman" pitchFamily="18" charset="0"/>
                <a:cs typeface="Times New Roman" pitchFamily="18" charset="0"/>
              </a:rPr>
              <a:t> тазобедренного сустава тотальное при нестабильном переломе ШБК рекомендуется проводить пациентам, которые могут передвигаться самостоятельно, при отсутствии выраженных нарушений когнитивных функций. Пациентам старческого возраста, с выраженными когнитивными нарушениями рекомендуется выполнять </a:t>
            </a:r>
            <a:r>
              <a:rPr lang="ru-RU" dirty="0" err="1">
                <a:latin typeface="Times New Roman" pitchFamily="18" charset="0"/>
                <a:cs typeface="Times New Roman" pitchFamily="18" charset="0"/>
              </a:rPr>
              <a:t>гемиэндопротезирование</a:t>
            </a:r>
            <a:r>
              <a:rPr lang="ru-RU" dirty="0">
                <a:latin typeface="Times New Roman" pitchFamily="18" charset="0"/>
                <a:cs typeface="Times New Roman" pitchFamily="18" charset="0"/>
              </a:rPr>
              <a:t> тазобедренного сустава</a:t>
            </a:r>
          </a:p>
          <a:p>
            <a:r>
              <a:rPr lang="ru-RU" dirty="0">
                <a:latin typeface="Times New Roman" pitchFamily="18" charset="0"/>
                <a:cs typeface="Times New Roman" pitchFamily="18" charset="0"/>
              </a:rPr>
              <a:t>Сравнительная оценка результатов тотального и </a:t>
            </a:r>
            <a:r>
              <a:rPr lang="ru-RU" dirty="0" err="1">
                <a:latin typeface="Times New Roman" pitchFamily="18" charset="0"/>
                <a:cs typeface="Times New Roman" pitchFamily="18" charset="0"/>
              </a:rPr>
              <a:t>гемиэндопротезирования</a:t>
            </a:r>
            <a:r>
              <a:rPr lang="ru-RU" dirty="0">
                <a:latin typeface="Times New Roman" pitchFamily="18" charset="0"/>
                <a:cs typeface="Times New Roman" pitchFamily="18" charset="0"/>
              </a:rPr>
              <a:t> у пациентов с переломами ШБК старше 70 лет показала, что </a:t>
            </a:r>
            <a:r>
              <a:rPr lang="ru-RU" dirty="0" err="1">
                <a:latin typeface="Times New Roman" pitchFamily="18" charset="0"/>
                <a:cs typeface="Times New Roman" pitchFamily="18" charset="0"/>
              </a:rPr>
              <a:t>монополярное</a:t>
            </a:r>
            <a:r>
              <a:rPr lang="ru-RU" dirty="0">
                <a:latin typeface="Times New Roman" pitchFamily="18" charset="0"/>
                <a:cs typeface="Times New Roman" pitchFamily="18" charset="0"/>
              </a:rPr>
              <a:t> (однополюсное) </a:t>
            </a:r>
            <a:r>
              <a:rPr lang="ru-RU" dirty="0" err="1">
                <a:latin typeface="Times New Roman" pitchFamily="18" charset="0"/>
                <a:cs typeface="Times New Roman" pitchFamily="18" charset="0"/>
              </a:rPr>
              <a:t>эндопротезирование</a:t>
            </a:r>
            <a:r>
              <a:rPr lang="ru-RU" dirty="0">
                <a:latin typeface="Times New Roman" pitchFamily="18" charset="0"/>
                <a:cs typeface="Times New Roman" pitchFamily="18" charset="0"/>
              </a:rPr>
              <a:t> рекомендуется выполнять пациентам с низким уровнем двигательной активности, когнитивной дисфункцией, тяжелой соматической патологией. </a:t>
            </a:r>
            <a:r>
              <a:rPr lang="ru-RU" dirty="0" err="1">
                <a:latin typeface="Times New Roman" pitchFamily="18" charset="0"/>
                <a:cs typeface="Times New Roman" pitchFamily="18" charset="0"/>
              </a:rPr>
              <a:t>Гемиэндопротезирование</a:t>
            </a:r>
            <a:r>
              <a:rPr lang="ru-RU" dirty="0">
                <a:latin typeface="Times New Roman" pitchFamily="18" charset="0"/>
                <a:cs typeface="Times New Roman" pitchFamily="18" charset="0"/>
              </a:rPr>
              <a:t>, в сравнении с тотальным </a:t>
            </a:r>
            <a:r>
              <a:rPr lang="ru-RU" dirty="0" err="1">
                <a:latin typeface="Times New Roman" pitchFamily="18" charset="0"/>
                <a:cs typeface="Times New Roman" pitchFamily="18" charset="0"/>
              </a:rPr>
              <a:t>эндопротезированием</a:t>
            </a:r>
            <a:r>
              <a:rPr lang="ru-RU" dirty="0">
                <a:latin typeface="Times New Roman" pitchFamily="18" charset="0"/>
                <a:cs typeface="Times New Roman" pitchFamily="18" charset="0"/>
              </a:rPr>
              <a:t>, характеризуется сокращением длительности операции, более низкой </a:t>
            </a:r>
            <a:r>
              <a:rPr lang="ru-RU" dirty="0" err="1">
                <a:latin typeface="Times New Roman" pitchFamily="18" charset="0"/>
                <a:cs typeface="Times New Roman" pitchFamily="18" charset="0"/>
              </a:rPr>
              <a:t>интраоперационной</a:t>
            </a:r>
            <a:r>
              <a:rPr lang="ru-RU" dirty="0">
                <a:latin typeface="Times New Roman" pitchFamily="18" charset="0"/>
                <a:cs typeface="Times New Roman" pitchFamily="18" charset="0"/>
              </a:rPr>
              <a:t> кровопотерей, низким риском вывихов </a:t>
            </a:r>
            <a:r>
              <a:rPr lang="ru-RU" dirty="0" err="1">
                <a:latin typeface="Times New Roman" pitchFamily="18" charset="0"/>
                <a:cs typeface="Times New Roman" pitchFamily="18" charset="0"/>
              </a:rPr>
              <a:t>эндопротеза</a:t>
            </a:r>
            <a:r>
              <a:rPr lang="ru-RU" dirty="0">
                <a:latin typeface="Times New Roman" pitchFamily="18" charset="0"/>
                <a:cs typeface="Times New Roman" pitchFamily="18" charset="0"/>
              </a:rPr>
              <a:t>.</a:t>
            </a:r>
          </a:p>
        </p:txBody>
      </p:sp>
    </p:spTree>
    <p:extLst>
      <p:ext uri="{BB962C8B-B14F-4D97-AF65-F5344CB8AC3E}">
        <p14:creationId xmlns:p14="http://schemas.microsoft.com/office/powerpoint/2010/main" val="558248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60648"/>
            <a:ext cx="7283152" cy="706090"/>
          </a:xfrm>
        </p:spPr>
        <p:txBody>
          <a:bodyPr>
            <a:normAutofit fontScale="90000"/>
          </a:bodyPr>
          <a:lstStyle/>
          <a:p>
            <a:r>
              <a:rPr lang="ru-RU" dirty="0">
                <a:latin typeface="Times New Roman" pitchFamily="18" charset="0"/>
                <a:cs typeface="Times New Roman" pitchFamily="18" charset="0"/>
              </a:rPr>
              <a:t>Актуальность </a:t>
            </a:r>
          </a:p>
        </p:txBody>
      </p:sp>
      <p:sp>
        <p:nvSpPr>
          <p:cNvPr id="3" name="Объект 2"/>
          <p:cNvSpPr>
            <a:spLocks noGrp="1"/>
          </p:cNvSpPr>
          <p:nvPr>
            <p:ph idx="1"/>
          </p:nvPr>
        </p:nvSpPr>
        <p:spPr>
          <a:xfrm>
            <a:off x="467544" y="1124745"/>
            <a:ext cx="8229600" cy="3744415"/>
          </a:xfrm>
        </p:spPr>
        <p:txBody>
          <a:bodyPr>
            <a:normAutofit fontScale="70000" lnSpcReduction="20000"/>
          </a:bodyPr>
          <a:lstStyle/>
          <a:p>
            <a:pPr marL="0" indent="0">
              <a:buNone/>
            </a:pPr>
            <a:r>
              <a:rPr lang="ru-RU" dirty="0"/>
              <a:t>ППОБК — это очень серьёзное событие для пожилых пациентов, которое изменяет жизнь, лишает их и без того потенциально ослабленной самостоятельности и активности. </a:t>
            </a:r>
            <a:r>
              <a:rPr lang="ru-RU" dirty="0">
                <a:latin typeface="Times New Roman" pitchFamily="18" charset="0"/>
                <a:cs typeface="Times New Roman" pitchFamily="18" charset="0"/>
              </a:rPr>
              <a:t>Ежегодно в мире регистрируется порядка 1700000 случаев ППОБК. </a:t>
            </a:r>
            <a:r>
              <a:rPr lang="ru-RU" dirty="0"/>
              <a:t>В качестве причины стабильности показателя и продолжающегося роста числа переломов ряд исследователей рассматривают такой фактор, как увеличение продолжительности жизни и, соответственно, популяции лиц пожилого и старческого возраста, что характерно и для России в том числе. </a:t>
            </a:r>
            <a:r>
              <a:rPr lang="ru-RU" dirty="0">
                <a:latin typeface="Times New Roman" pitchFamily="18" charset="0"/>
                <a:cs typeface="Times New Roman" pitchFamily="18" charset="0"/>
              </a:rPr>
              <a:t> В России, по данным эпидемиологических исследований населения старше 50 лет, частота ППОБК составляет 174,78 случаев на 100 тысяч населения у мужчин и 275,92 – у женщин, и этот показатель постоянно увеличивается. </a:t>
            </a:r>
          </a:p>
        </p:txBody>
      </p:sp>
      <p:pic>
        <p:nvPicPr>
          <p:cNvPr id="1026" name="Picture 2" descr="https://cdn.fishki.net/upload/post/2022/12/29/4328755/3ec7d26b1590f1b62f287f2dcc0e53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4437112"/>
            <a:ext cx="2700300"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406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latin typeface="Times New Roman" pitchFamily="18" charset="0"/>
                <a:cs typeface="Times New Roman" pitchFamily="18" charset="0"/>
              </a:rPr>
              <a:t>Стабильные </a:t>
            </a:r>
            <a:r>
              <a:rPr lang="ru-RU" dirty="0" err="1">
                <a:latin typeface="Times New Roman" pitchFamily="18" charset="0"/>
                <a:cs typeface="Times New Roman" pitchFamily="18" charset="0"/>
              </a:rPr>
              <a:t>чрезвертельные</a:t>
            </a:r>
            <a:r>
              <a:rPr lang="ru-RU" dirty="0">
                <a:latin typeface="Times New Roman" pitchFamily="18" charset="0"/>
                <a:cs typeface="Times New Roman" pitchFamily="18" charset="0"/>
              </a:rPr>
              <a:t> переломы</a:t>
            </a:r>
          </a:p>
        </p:txBody>
      </p:sp>
      <p:sp>
        <p:nvSpPr>
          <p:cNvPr id="3" name="Объект 2"/>
          <p:cNvSpPr>
            <a:spLocks noGrp="1"/>
          </p:cNvSpPr>
          <p:nvPr>
            <p:ph idx="1"/>
          </p:nvPr>
        </p:nvSpPr>
        <p:spPr/>
        <p:txBody>
          <a:bodyPr>
            <a:normAutofit fontScale="85000" lnSpcReduction="20000"/>
          </a:bodyPr>
          <a:lstStyle/>
          <a:p>
            <a:pPr marL="0" indent="0">
              <a:buNone/>
            </a:pPr>
            <a:r>
              <a:rPr lang="ru-RU" dirty="0">
                <a:latin typeface="Times New Roman" pitchFamily="18" charset="0"/>
                <a:cs typeface="Times New Roman" pitchFamily="18" charset="0"/>
              </a:rPr>
              <a:t>В качестве метода выбора при лечении стабильных </a:t>
            </a:r>
            <a:r>
              <a:rPr lang="ru-RU" dirty="0" err="1">
                <a:latin typeface="Times New Roman" pitchFamily="18" charset="0"/>
                <a:cs typeface="Times New Roman" pitchFamily="18" charset="0"/>
              </a:rPr>
              <a:t>чрезвертельных</a:t>
            </a:r>
            <a:r>
              <a:rPr lang="ru-RU" dirty="0">
                <a:latin typeface="Times New Roman" pitchFamily="18" charset="0"/>
                <a:cs typeface="Times New Roman" pitchFamily="18" charset="0"/>
              </a:rPr>
              <a:t> переломов рекомендуется остеосинтез системой DHS. Преимуществ методики остеосинтеза DHS над стержнями проксимальными бедренными выявлено не было, однако установлено, что при фиксации стабильных </a:t>
            </a:r>
            <a:r>
              <a:rPr lang="ru-RU" dirty="0" err="1">
                <a:latin typeface="Times New Roman" pitchFamily="18" charset="0"/>
                <a:cs typeface="Times New Roman" pitchFamily="18" charset="0"/>
              </a:rPr>
              <a:t>чрезвертельных</a:t>
            </a:r>
            <a:r>
              <a:rPr lang="ru-RU" dirty="0">
                <a:latin typeface="Times New Roman" pitchFamily="18" charset="0"/>
                <a:cs typeface="Times New Roman" pitchFamily="18" charset="0"/>
              </a:rPr>
              <a:t> переломов при помощи DHS объем кровопотери и длительность операции были меньше, по сравнению с применением стержней проксимальных бедренных.</a:t>
            </a:r>
          </a:p>
          <a:p>
            <a:pPr marL="0" indent="0">
              <a:buNone/>
            </a:pPr>
            <a:r>
              <a:rPr lang="ru-RU" dirty="0">
                <a:latin typeface="Times New Roman" pitchFamily="18" charset="0"/>
                <a:cs typeface="Times New Roman" pitchFamily="18" charset="0"/>
              </a:rPr>
              <a:t>К стабильным </a:t>
            </a:r>
            <a:r>
              <a:rPr lang="ru-RU" dirty="0" err="1">
                <a:latin typeface="Times New Roman" pitchFamily="18" charset="0"/>
                <a:cs typeface="Times New Roman" pitchFamily="18" charset="0"/>
              </a:rPr>
              <a:t>чрезвертельным</a:t>
            </a:r>
            <a:r>
              <a:rPr lang="ru-RU" dirty="0">
                <a:latin typeface="Times New Roman" pitchFamily="18" charset="0"/>
                <a:cs typeface="Times New Roman" pitchFamily="18" charset="0"/>
              </a:rPr>
              <a:t> переломам относят переломы типа 31A1.2 по АО/ОТА с возможностью обеспечения медиальной опоры (малый вертел </a:t>
            </a:r>
            <a:r>
              <a:rPr lang="ru-RU" dirty="0" err="1">
                <a:latin typeface="Times New Roman" pitchFamily="18" charset="0"/>
                <a:cs typeface="Times New Roman" pitchFamily="18" charset="0"/>
              </a:rPr>
              <a:t>интактен</a:t>
            </a:r>
            <a:r>
              <a:rPr lang="ru-RU" dirty="0">
                <a:latin typeface="Times New Roman" pitchFamily="18" charset="0"/>
                <a:cs typeface="Times New Roman" pitchFamily="18" charset="0"/>
              </a:rPr>
              <a:t>)</a:t>
            </a:r>
          </a:p>
        </p:txBody>
      </p:sp>
    </p:spTree>
    <p:extLst>
      <p:ext uri="{BB962C8B-B14F-4D97-AF65-F5344CB8AC3E}">
        <p14:creationId xmlns:p14="http://schemas.microsoft.com/office/powerpoint/2010/main" val="2683480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latin typeface="Times New Roman" pitchFamily="18" charset="0"/>
                <a:cs typeface="Times New Roman" pitchFamily="18" charset="0"/>
              </a:rPr>
              <a:t>Нестабильные </a:t>
            </a:r>
            <a:r>
              <a:rPr lang="ru-RU" dirty="0" err="1">
                <a:latin typeface="Times New Roman" pitchFamily="18" charset="0"/>
                <a:cs typeface="Times New Roman" pitchFamily="18" charset="0"/>
              </a:rPr>
              <a:t>чрезвертельные</a:t>
            </a:r>
            <a:r>
              <a:rPr lang="ru-RU" dirty="0">
                <a:latin typeface="Times New Roman" pitchFamily="18" charset="0"/>
                <a:cs typeface="Times New Roman" pitchFamily="18" charset="0"/>
              </a:rPr>
              <a:t> переломы</a:t>
            </a:r>
          </a:p>
        </p:txBody>
      </p:sp>
      <p:sp>
        <p:nvSpPr>
          <p:cNvPr id="3" name="Объект 2"/>
          <p:cNvSpPr>
            <a:spLocks noGrp="1"/>
          </p:cNvSpPr>
          <p:nvPr>
            <p:ph idx="1"/>
          </p:nvPr>
        </p:nvSpPr>
        <p:spPr/>
        <p:txBody>
          <a:bodyPr>
            <a:normAutofit fontScale="70000" lnSpcReduction="20000"/>
          </a:bodyPr>
          <a:lstStyle/>
          <a:p>
            <a:pPr>
              <a:buFontTx/>
              <a:buChar char="-"/>
            </a:pPr>
            <a:r>
              <a:rPr lang="ru-RU" dirty="0">
                <a:latin typeface="Times New Roman" pitchFamily="18" charset="0"/>
                <a:cs typeface="Times New Roman" pitchFamily="18" charset="0"/>
              </a:rPr>
              <a:t>При нестабильном характере </a:t>
            </a:r>
            <a:r>
              <a:rPr lang="ru-RU" dirty="0" err="1">
                <a:latin typeface="Times New Roman" pitchFamily="18" charset="0"/>
                <a:cs typeface="Times New Roman" pitchFamily="18" charset="0"/>
              </a:rPr>
              <a:t>чрезвертельного</a:t>
            </a:r>
            <a:r>
              <a:rPr lang="ru-RU" dirty="0">
                <a:latin typeface="Times New Roman" pitchFamily="18" charset="0"/>
                <a:cs typeface="Times New Roman" pitchFamily="18" charset="0"/>
              </a:rPr>
              <a:t> перелома рекомендуется применение интрамедуллярного блокируемого остеосинтеза стержнем проксимальный бедренным</a:t>
            </a:r>
          </a:p>
          <a:p>
            <a:pPr>
              <a:buFontTx/>
              <a:buChar char="-"/>
            </a:pPr>
            <a:r>
              <a:rPr lang="ru-RU" dirty="0">
                <a:latin typeface="Times New Roman" pitchFamily="18" charset="0"/>
                <a:cs typeface="Times New Roman" pitchFamily="18" charset="0"/>
              </a:rPr>
              <a:t>К нестабильным </a:t>
            </a:r>
            <a:r>
              <a:rPr lang="ru-RU" dirty="0" err="1">
                <a:latin typeface="Times New Roman" pitchFamily="18" charset="0"/>
                <a:cs typeface="Times New Roman" pitchFamily="18" charset="0"/>
              </a:rPr>
              <a:t>чрезвертельным</a:t>
            </a:r>
            <a:r>
              <a:rPr lang="ru-RU" dirty="0">
                <a:latin typeface="Times New Roman" pitchFamily="18" charset="0"/>
                <a:cs typeface="Times New Roman" pitchFamily="18" charset="0"/>
              </a:rPr>
              <a:t> переломам относят переломы 31A1.3, 31A2 по классификации АО/ОТА; такие переломы характеризуются </a:t>
            </a:r>
            <a:r>
              <a:rPr lang="ru-RU" dirty="0" err="1">
                <a:latin typeface="Times New Roman" pitchFamily="18" charset="0"/>
                <a:cs typeface="Times New Roman" pitchFamily="18" charset="0"/>
              </a:rPr>
              <a:t>оскольчатым</a:t>
            </a:r>
            <a:r>
              <a:rPr lang="ru-RU" dirty="0">
                <a:latin typeface="Times New Roman" pitchFamily="18" charset="0"/>
                <a:cs typeface="Times New Roman" pitchFamily="18" charset="0"/>
              </a:rPr>
              <a:t> характером с повреждением медиальной опоры</a:t>
            </a:r>
          </a:p>
          <a:p>
            <a:pPr>
              <a:buFontTx/>
              <a:buChar char="-"/>
            </a:pPr>
            <a:r>
              <a:rPr lang="ru-RU" dirty="0">
                <a:latin typeface="Times New Roman" pitchFamily="18" charset="0"/>
                <a:cs typeface="Times New Roman" pitchFamily="18" charset="0"/>
              </a:rPr>
              <a:t>Для профилактики </a:t>
            </a:r>
            <a:r>
              <a:rPr lang="ru-RU" dirty="0" err="1">
                <a:latin typeface="Times New Roman" pitchFamily="18" charset="0"/>
                <a:cs typeface="Times New Roman" pitchFamily="18" charset="0"/>
              </a:rPr>
              <a:t>периимплантных</a:t>
            </a:r>
            <a:r>
              <a:rPr lang="ru-RU" dirty="0">
                <a:latin typeface="Times New Roman" pitchFamily="18" charset="0"/>
                <a:cs typeface="Times New Roman" pitchFamily="18" charset="0"/>
              </a:rPr>
              <a:t> переломов рекомендуется использовать версии стержней проксимальных бедренных длиной не менее 210 мм</a:t>
            </a:r>
          </a:p>
          <a:p>
            <a:pPr>
              <a:buFontTx/>
              <a:buChar char="-"/>
            </a:pPr>
            <a:r>
              <a:rPr lang="ru-RU" dirty="0">
                <a:latin typeface="Times New Roman" pitchFamily="18" charset="0"/>
                <a:cs typeface="Times New Roman" pitchFamily="18" charset="0"/>
              </a:rPr>
              <a:t>У пациентов старше 60 лет при использовании стержней проксимальных бедренных с шеечным элементом в виде спирального клинка риск прорезывания имплантата ниже</a:t>
            </a:r>
          </a:p>
        </p:txBody>
      </p:sp>
    </p:spTree>
    <p:extLst>
      <p:ext uri="{BB962C8B-B14F-4D97-AF65-F5344CB8AC3E}">
        <p14:creationId xmlns:p14="http://schemas.microsoft.com/office/powerpoint/2010/main" val="1581823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txBody>
          <a:bodyPr>
            <a:noAutofit/>
          </a:bodyPr>
          <a:lstStyle/>
          <a:p>
            <a:r>
              <a:rPr lang="ru-RU" sz="2400" dirty="0" err="1">
                <a:latin typeface="Times New Roman" pitchFamily="18" charset="0"/>
                <a:cs typeface="Times New Roman" pitchFamily="18" charset="0"/>
              </a:rPr>
              <a:t>Подвертельные</a:t>
            </a:r>
            <a:r>
              <a:rPr lang="ru-RU" sz="2400" dirty="0">
                <a:latin typeface="Times New Roman" pitchFamily="18" charset="0"/>
                <a:cs typeface="Times New Roman" pitchFamily="18" charset="0"/>
              </a:rPr>
              <a:t> АО/ОТА 32-A/B/C.1, поперечные и реверсивные косые </a:t>
            </a:r>
            <a:r>
              <a:rPr lang="ru-RU" sz="2400" dirty="0" err="1">
                <a:latin typeface="Times New Roman" pitchFamily="18" charset="0"/>
                <a:cs typeface="Times New Roman" pitchFamily="18" charset="0"/>
              </a:rPr>
              <a:t>межвертельные</a:t>
            </a:r>
            <a:r>
              <a:rPr lang="ru-RU" sz="2400" dirty="0">
                <a:latin typeface="Times New Roman" pitchFamily="18" charset="0"/>
                <a:cs typeface="Times New Roman" pitchFamily="18" charset="0"/>
              </a:rPr>
              <a:t> переломы (АО/ОТА 31-A3)</a:t>
            </a:r>
          </a:p>
        </p:txBody>
      </p:sp>
      <p:sp>
        <p:nvSpPr>
          <p:cNvPr id="3" name="Объект 2"/>
          <p:cNvSpPr>
            <a:spLocks noGrp="1"/>
          </p:cNvSpPr>
          <p:nvPr>
            <p:ph idx="1"/>
          </p:nvPr>
        </p:nvSpPr>
        <p:spPr/>
        <p:txBody>
          <a:bodyPr>
            <a:normAutofit fontScale="85000" lnSpcReduction="10000"/>
          </a:bodyPr>
          <a:lstStyle/>
          <a:p>
            <a:pPr>
              <a:buFontTx/>
              <a:buChar char="-"/>
            </a:pPr>
            <a:r>
              <a:rPr lang="ru-RU" dirty="0">
                <a:latin typeface="Times New Roman" pitchFamily="18" charset="0"/>
                <a:cs typeface="Times New Roman" pitchFamily="18" charset="0"/>
              </a:rPr>
              <a:t>С целью фиксации костных отломков при </a:t>
            </a:r>
            <a:r>
              <a:rPr lang="ru-RU" dirty="0" err="1">
                <a:latin typeface="Times New Roman" pitchFamily="18" charset="0"/>
                <a:cs typeface="Times New Roman" pitchFamily="18" charset="0"/>
              </a:rPr>
              <a:t>подвертельных</a:t>
            </a:r>
            <a:r>
              <a:rPr lang="ru-RU" dirty="0">
                <a:latin typeface="Times New Roman" pitchFamily="18" charset="0"/>
                <a:cs typeface="Times New Roman" pitchFamily="18" charset="0"/>
              </a:rPr>
              <a:t> переломах и переломах типа 31A.3 рекомендуется применение стержней проксимальных бедренных</a:t>
            </a:r>
          </a:p>
          <a:p>
            <a:pPr>
              <a:buFontTx/>
              <a:buChar char="-"/>
            </a:pPr>
            <a:r>
              <a:rPr lang="ru-RU" dirty="0">
                <a:latin typeface="Times New Roman" pitchFamily="18" charset="0"/>
                <a:cs typeface="Times New Roman" pitchFamily="18" charset="0"/>
              </a:rPr>
              <a:t>Установка короткой версии стержней проксимальных бедренных при переломе типа 31.A.3 и </a:t>
            </a:r>
            <a:r>
              <a:rPr lang="ru-RU" dirty="0" err="1">
                <a:latin typeface="Times New Roman" pitchFamily="18" charset="0"/>
                <a:cs typeface="Times New Roman" pitchFamily="18" charset="0"/>
              </a:rPr>
              <a:t>подвертельных</a:t>
            </a:r>
            <a:r>
              <a:rPr lang="ru-RU" dirty="0">
                <a:latin typeface="Times New Roman" pitchFamily="18" charset="0"/>
                <a:cs typeface="Times New Roman" pitchFamily="18" charset="0"/>
              </a:rPr>
              <a:t> переломах сопровождается высоким риском развития </a:t>
            </a:r>
            <a:r>
              <a:rPr lang="ru-RU" dirty="0" err="1">
                <a:latin typeface="Times New Roman" pitchFamily="18" charset="0"/>
                <a:cs typeface="Times New Roman" pitchFamily="18" charset="0"/>
              </a:rPr>
              <a:t>периимплантного</a:t>
            </a:r>
            <a:r>
              <a:rPr lang="ru-RU" dirty="0">
                <a:latin typeface="Times New Roman" pitchFamily="18" charset="0"/>
                <a:cs typeface="Times New Roman" pitchFamily="18" charset="0"/>
              </a:rPr>
              <a:t> перелома, поэтому, дистальный конец фиксатора необходимо располагать на 0,5-2 см </a:t>
            </a:r>
            <a:r>
              <a:rPr lang="ru-RU" dirty="0" err="1">
                <a:latin typeface="Times New Roman" pitchFamily="18" charset="0"/>
                <a:cs typeface="Times New Roman" pitchFamily="18" charset="0"/>
              </a:rPr>
              <a:t>проксимальнее</a:t>
            </a:r>
            <a:r>
              <a:rPr lang="ru-RU" dirty="0">
                <a:latin typeface="Times New Roman" pitchFamily="18" charset="0"/>
                <a:cs typeface="Times New Roman" pitchFamily="18" charset="0"/>
              </a:rPr>
              <a:t> свода межмыщелковой ямки (линии </a:t>
            </a:r>
            <a:r>
              <a:rPr lang="ru-RU" dirty="0" err="1">
                <a:latin typeface="Times New Roman" pitchFamily="18" charset="0"/>
                <a:cs typeface="Times New Roman" pitchFamily="18" charset="0"/>
              </a:rPr>
              <a:t>Блюменсаата</a:t>
            </a:r>
            <a:r>
              <a:rPr lang="ru-RU" dirty="0">
                <a:latin typeface="Times New Roman" pitchFamily="18" charset="0"/>
                <a:cs typeface="Times New Roman" pitchFamily="18" charset="0"/>
              </a:rPr>
              <a:t>)</a:t>
            </a:r>
          </a:p>
        </p:txBody>
      </p:sp>
    </p:spTree>
    <p:extLst>
      <p:ext uri="{BB962C8B-B14F-4D97-AF65-F5344CB8AC3E}">
        <p14:creationId xmlns:p14="http://schemas.microsoft.com/office/powerpoint/2010/main" val="3535670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b="1" dirty="0">
                <a:latin typeface="Times New Roman" pitchFamily="18" charset="0"/>
                <a:cs typeface="Times New Roman" pitchFamily="18" charset="0"/>
              </a:rPr>
              <a:t>Алгоритм выбора тактики лечения пациентов с переломами вертельной области</a:t>
            </a:r>
            <a:br>
              <a:rPr lang="ru-RU" sz="2000" b="1" dirty="0">
                <a:latin typeface="Times New Roman" pitchFamily="18" charset="0"/>
                <a:cs typeface="Times New Roman" pitchFamily="18" charset="0"/>
              </a:rPr>
            </a:br>
            <a:r>
              <a:rPr lang="ru-RU" sz="2000" b="1" dirty="0">
                <a:latin typeface="Times New Roman" pitchFamily="18" charset="0"/>
                <a:cs typeface="Times New Roman" pitchFamily="18" charset="0"/>
              </a:rPr>
              <a:t>Переломы вертельной области</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911393"/>
            <a:ext cx="7201747"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6556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54162"/>
          </a:xfrm>
        </p:spPr>
        <p:txBody>
          <a:bodyPr>
            <a:normAutofit/>
          </a:bodyPr>
          <a:lstStyle/>
          <a:p>
            <a:r>
              <a:rPr lang="ru-RU" sz="2800" b="1" dirty="0">
                <a:latin typeface="Times New Roman" pitchFamily="18" charset="0"/>
                <a:cs typeface="Times New Roman" pitchFamily="18" charset="0"/>
              </a:rPr>
              <a:t>Реабилитация</a:t>
            </a:r>
            <a:br>
              <a:rPr lang="ru-RU" sz="2400" b="1" dirty="0">
                <a:latin typeface="Times New Roman" pitchFamily="18" charset="0"/>
                <a:cs typeface="Times New Roman" pitchFamily="18" charset="0"/>
              </a:rPr>
            </a:br>
            <a:r>
              <a:rPr lang="ru-RU" sz="2400" dirty="0" err="1">
                <a:latin typeface="Times New Roman" pitchFamily="18" charset="0"/>
                <a:cs typeface="Times New Roman" pitchFamily="18" charset="0"/>
              </a:rPr>
              <a:t>Чрезвертельные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межвертельные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подвертельные</a:t>
            </a:r>
            <a:r>
              <a:rPr lang="ru-RU" sz="2400" dirty="0">
                <a:latin typeface="Times New Roman" pitchFamily="18" charset="0"/>
                <a:cs typeface="Times New Roman" pitchFamily="18" charset="0"/>
              </a:rPr>
              <a:t> переломы:</a:t>
            </a:r>
          </a:p>
        </p:txBody>
      </p:sp>
      <p:sp>
        <p:nvSpPr>
          <p:cNvPr id="3" name="Объект 2"/>
          <p:cNvSpPr>
            <a:spLocks noGrp="1"/>
          </p:cNvSpPr>
          <p:nvPr>
            <p:ph idx="1"/>
          </p:nvPr>
        </p:nvSpPr>
        <p:spPr>
          <a:xfrm>
            <a:off x="457200" y="2057399"/>
            <a:ext cx="8229600" cy="4525963"/>
          </a:xfrm>
        </p:spPr>
        <p:txBody>
          <a:bodyPr>
            <a:normAutofit/>
          </a:bodyPr>
          <a:lstStyle/>
          <a:p>
            <a:r>
              <a:rPr lang="ru-RU" sz="2400" dirty="0">
                <a:latin typeface="Times New Roman" pitchFamily="18" charset="0"/>
                <a:cs typeface="Times New Roman" pitchFamily="18" charset="0"/>
              </a:rPr>
              <a:t>У пациентов моложе 60 лет рекомендуется применение статической фиксации и нагрузки весом тела сразу после операции в размере 15%. Полную нагрузку весом тела рекомендуется разрешать исходя из </a:t>
            </a:r>
            <a:r>
              <a:rPr lang="ru-RU" sz="2400" dirty="0" err="1">
                <a:latin typeface="Times New Roman" pitchFamily="18" charset="0"/>
                <a:cs typeface="Times New Roman" pitchFamily="18" charset="0"/>
              </a:rPr>
              <a:t>ренгтенологических</a:t>
            </a:r>
            <a:r>
              <a:rPr lang="ru-RU" sz="2400" dirty="0">
                <a:latin typeface="Times New Roman" pitchFamily="18" charset="0"/>
                <a:cs typeface="Times New Roman" pitchFamily="18" charset="0"/>
              </a:rPr>
              <a:t> данных о консолидации перелома, в среднем через 12 недель после операции</a:t>
            </a:r>
          </a:p>
          <a:p>
            <a:r>
              <a:rPr lang="ru-RU" sz="2400" dirty="0">
                <a:latin typeface="Times New Roman" pitchFamily="18" charset="0"/>
                <a:cs typeface="Times New Roman" pitchFamily="18" charset="0"/>
              </a:rPr>
              <a:t>У пациентов старше 60 лет рекомендуется применение динамической фиксации и полной нагрузки весом тела сразу после операции</a:t>
            </a:r>
          </a:p>
        </p:txBody>
      </p:sp>
    </p:spTree>
    <p:extLst>
      <p:ext uri="{BB962C8B-B14F-4D97-AF65-F5344CB8AC3E}">
        <p14:creationId xmlns:p14="http://schemas.microsoft.com/office/powerpoint/2010/main" val="3937043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a:latin typeface="Times New Roman" pitchFamily="18" charset="0"/>
                <a:cs typeface="Times New Roman" pitchFamily="18" charset="0"/>
              </a:rPr>
              <a:t>Переломы ШБК:</a:t>
            </a:r>
          </a:p>
        </p:txBody>
      </p:sp>
      <p:sp>
        <p:nvSpPr>
          <p:cNvPr id="3" name="Объект 2"/>
          <p:cNvSpPr>
            <a:spLocks noGrp="1"/>
          </p:cNvSpPr>
          <p:nvPr>
            <p:ph idx="1"/>
          </p:nvPr>
        </p:nvSpPr>
        <p:spPr>
          <a:xfrm>
            <a:off x="457200" y="1600200"/>
            <a:ext cx="8229600" cy="4925144"/>
          </a:xfrm>
        </p:spPr>
        <p:txBody>
          <a:bodyPr>
            <a:normAutofit fontScale="62500" lnSpcReduction="20000"/>
          </a:bodyPr>
          <a:lstStyle/>
          <a:p>
            <a:r>
              <a:rPr lang="ru-RU" dirty="0">
                <a:latin typeface="Times New Roman" pitchFamily="18" charset="0"/>
                <a:cs typeface="Times New Roman" pitchFamily="18" charset="0"/>
              </a:rPr>
              <a:t>После остеосинтеза переломов ШБК </a:t>
            </a:r>
            <a:r>
              <a:rPr lang="ru-RU" dirty="0" err="1">
                <a:latin typeface="Times New Roman" pitchFamily="18" charset="0"/>
                <a:cs typeface="Times New Roman" pitchFamily="18" charset="0"/>
              </a:rPr>
              <a:t>канюлированными</a:t>
            </a:r>
            <a:r>
              <a:rPr lang="ru-RU" dirty="0">
                <a:latin typeface="Times New Roman" pitchFamily="18" charset="0"/>
                <a:cs typeface="Times New Roman" pitchFamily="18" charset="0"/>
              </a:rPr>
              <a:t> винтами и динамическим бедренным винтом у пациентов моложе 60 лет исключают нагрузку весом тела в течение 12 недель, после 12 недель рекомендуется дозированная нагрузка весом тела исходя из динамики консолидации перелома по данным рентгенографии и/или компьютерной томографии</a:t>
            </a:r>
          </a:p>
          <a:p>
            <a:r>
              <a:rPr lang="ru-RU" dirty="0">
                <a:latin typeface="Times New Roman" pitchFamily="18" charset="0"/>
                <a:cs typeface="Times New Roman" pitchFamily="18" charset="0"/>
              </a:rPr>
              <a:t>После остеосинтеза тремя винтами костными динамическими, введенными параллельно, фиксированными в пластине у пациентов моложе 60 лет рекомендуется дозированная, постепенно возрастающая нагрузка. Полную нагрузку разрешают через 6 недель после операции</a:t>
            </a:r>
          </a:p>
          <a:p>
            <a:r>
              <a:rPr lang="ru-RU" dirty="0">
                <a:latin typeface="Times New Roman" pitchFamily="18" charset="0"/>
                <a:cs typeface="Times New Roman" pitchFamily="18" charset="0"/>
              </a:rPr>
              <a:t>При остеосинтезе у пациентов старше 60 лет рекомендуется полная нагрузка весом тела сразу после операции. Пациенты старше 60 лет не могут дозировать нагрузку. Для них нужна стабильная внутренняя фиксация, которая позволяет немедленную полную нагрузку весом тела</a:t>
            </a:r>
          </a:p>
          <a:p>
            <a:r>
              <a:rPr lang="ru-RU" dirty="0">
                <a:latin typeface="Times New Roman" pitchFamily="18" charset="0"/>
                <a:cs typeface="Times New Roman" pitchFamily="18" charset="0"/>
              </a:rPr>
              <a:t>После </a:t>
            </a:r>
            <a:r>
              <a:rPr lang="ru-RU" dirty="0" err="1">
                <a:latin typeface="Times New Roman" pitchFamily="18" charset="0"/>
                <a:cs typeface="Times New Roman" pitchFamily="18" charset="0"/>
              </a:rPr>
              <a:t>эндопротезирования</a:t>
            </a:r>
            <a:r>
              <a:rPr lang="ru-RU" dirty="0">
                <a:latin typeface="Times New Roman" pitchFamily="18" charset="0"/>
                <a:cs typeface="Times New Roman" pitchFamily="18" charset="0"/>
              </a:rPr>
              <a:t> при переломах ШБК рекомендуется полная нагрузка весом тела сразу после операции</a:t>
            </a:r>
          </a:p>
        </p:txBody>
      </p:sp>
    </p:spTree>
    <p:extLst>
      <p:ext uri="{BB962C8B-B14F-4D97-AF65-F5344CB8AC3E}">
        <p14:creationId xmlns:p14="http://schemas.microsoft.com/office/powerpoint/2010/main" val="27855503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latin typeface="Times New Roman" pitchFamily="18" charset="0"/>
                <a:cs typeface="Times New Roman" pitchFamily="18" charset="0"/>
              </a:rPr>
              <a:t>Переломы головки бедренной кости</a:t>
            </a:r>
          </a:p>
        </p:txBody>
      </p:sp>
      <p:sp>
        <p:nvSpPr>
          <p:cNvPr id="3" name="Объект 2"/>
          <p:cNvSpPr>
            <a:spLocks noGrp="1"/>
          </p:cNvSpPr>
          <p:nvPr>
            <p:ph idx="1"/>
          </p:nvPr>
        </p:nvSpPr>
        <p:spPr/>
        <p:txBody>
          <a:bodyPr>
            <a:normAutofit fontScale="62500" lnSpcReduction="20000"/>
          </a:bodyPr>
          <a:lstStyle/>
          <a:p>
            <a:pPr>
              <a:buFontTx/>
              <a:buChar char="-"/>
            </a:pPr>
            <a:r>
              <a:rPr lang="ru-RU" dirty="0">
                <a:latin typeface="Times New Roman" pitchFamily="18" charset="0"/>
                <a:cs typeface="Times New Roman" pitchFamily="18" charset="0"/>
              </a:rPr>
              <a:t>После удаления фрагментов головки бедренной кости при переломах </a:t>
            </a:r>
            <a:r>
              <a:rPr lang="ru-RU" dirty="0" err="1">
                <a:latin typeface="Times New Roman" pitchFamily="18" charset="0"/>
                <a:cs typeface="Times New Roman" pitchFamily="18" charset="0"/>
              </a:rPr>
              <a:t>Pipkin</a:t>
            </a:r>
            <a:r>
              <a:rPr lang="ru-RU" dirty="0">
                <a:latin typeface="Times New Roman" pitchFamily="18" charset="0"/>
                <a:cs typeface="Times New Roman" pitchFamily="18" charset="0"/>
              </a:rPr>
              <a:t> I дозированная нагрузка весом тела рекомендуется сразу после операции, уровень нагрузки зависит от болевого синдрома у пациента и подбирается индивидуально</a:t>
            </a:r>
          </a:p>
          <a:p>
            <a:pPr>
              <a:buFontTx/>
              <a:buChar char="-"/>
            </a:pPr>
            <a:r>
              <a:rPr lang="ru-RU" dirty="0">
                <a:latin typeface="Times New Roman" pitchFamily="18" charset="0"/>
                <a:cs typeface="Times New Roman" pitchFamily="18" charset="0"/>
              </a:rPr>
              <a:t>После остеосинтеза при переломах </a:t>
            </a:r>
            <a:r>
              <a:rPr lang="ru-RU" dirty="0" err="1">
                <a:latin typeface="Times New Roman" pitchFamily="18" charset="0"/>
                <a:cs typeface="Times New Roman" pitchFamily="18" charset="0"/>
              </a:rPr>
              <a:t>Pipkin</a:t>
            </a:r>
            <a:r>
              <a:rPr lang="ru-RU" dirty="0">
                <a:latin typeface="Times New Roman" pitchFamily="18" charset="0"/>
                <a:cs typeface="Times New Roman" pitchFamily="18" charset="0"/>
              </a:rPr>
              <a:t> I, II, IV нагрузку весом тела исключают на срок 12 недель. После 12 недель рекомендуется дозированная нагрузка весом тела, исходя из динамики консолидации перелома по данным рентгенографии и/или компьютерной томографии</a:t>
            </a:r>
          </a:p>
          <a:p>
            <a:pPr>
              <a:buFontTx/>
              <a:buChar char="-"/>
            </a:pPr>
            <a:r>
              <a:rPr lang="ru-RU" dirty="0">
                <a:latin typeface="Times New Roman" pitchFamily="18" charset="0"/>
                <a:cs typeface="Times New Roman" pitchFamily="18" charset="0"/>
              </a:rPr>
              <a:t>После </a:t>
            </a:r>
            <a:r>
              <a:rPr lang="ru-RU" dirty="0" err="1">
                <a:latin typeface="Times New Roman" pitchFamily="18" charset="0"/>
                <a:cs typeface="Times New Roman" pitchFamily="18" charset="0"/>
              </a:rPr>
              <a:t>эндопротезирования</a:t>
            </a:r>
            <a:r>
              <a:rPr lang="ru-RU" dirty="0">
                <a:latin typeface="Times New Roman" pitchFamily="18" charset="0"/>
                <a:cs typeface="Times New Roman" pitchFamily="18" charset="0"/>
              </a:rPr>
              <a:t> при переломах </a:t>
            </a:r>
            <a:r>
              <a:rPr lang="ru-RU" dirty="0" err="1">
                <a:latin typeface="Times New Roman" pitchFamily="18" charset="0"/>
                <a:cs typeface="Times New Roman" pitchFamily="18" charset="0"/>
              </a:rPr>
              <a:t>Pipkin</a:t>
            </a:r>
            <a:r>
              <a:rPr lang="ru-RU" dirty="0">
                <a:latin typeface="Times New Roman" pitchFamily="18" charset="0"/>
                <a:cs typeface="Times New Roman" pitchFamily="18" charset="0"/>
              </a:rPr>
              <a:t> II-III рекомендуется полная нагрузка весом тела сразу после операции</a:t>
            </a:r>
          </a:p>
          <a:p>
            <a:pPr>
              <a:buFontTx/>
              <a:buChar char="-"/>
            </a:pPr>
            <a:r>
              <a:rPr lang="ru-RU" dirty="0">
                <a:latin typeface="Times New Roman" pitchFamily="18" charset="0"/>
                <a:cs typeface="Times New Roman" pitchFamily="18" charset="0"/>
              </a:rPr>
              <a:t>После </a:t>
            </a:r>
            <a:r>
              <a:rPr lang="ru-RU" dirty="0" err="1">
                <a:latin typeface="Times New Roman" pitchFamily="18" charset="0"/>
                <a:cs typeface="Times New Roman" pitchFamily="18" charset="0"/>
              </a:rPr>
              <a:t>эндопротезирования</a:t>
            </a:r>
            <a:r>
              <a:rPr lang="ru-RU" dirty="0">
                <a:latin typeface="Times New Roman" pitchFamily="18" charset="0"/>
                <a:cs typeface="Times New Roman" pitchFamily="18" charset="0"/>
              </a:rPr>
              <a:t>, сочетающегося с остеосинтезом перелома вертлужной впадины, нагрузку весом тела рекомендуется исключить на срок 12 недель. После 12 недель рекомендуется разрешить дозированную нагрузку весом тела, исходя из динамики консолидации перелома вертлужной впадины по данным рентгенографии и/или компьютерной томографии</a:t>
            </a:r>
          </a:p>
        </p:txBody>
      </p:sp>
    </p:spTree>
    <p:extLst>
      <p:ext uri="{BB962C8B-B14F-4D97-AF65-F5344CB8AC3E}">
        <p14:creationId xmlns:p14="http://schemas.microsoft.com/office/powerpoint/2010/main" val="440292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721499"/>
          </a:xfrm>
        </p:spPr>
        <p:txBody>
          <a:bodyPr>
            <a:normAutofit/>
          </a:bodyPr>
          <a:lstStyle/>
          <a:p>
            <a:pPr marL="0" indent="0" algn="ctr">
              <a:buNone/>
            </a:pPr>
            <a:r>
              <a:rPr lang="ru-RU" b="1" dirty="0">
                <a:latin typeface="Times New Roman" pitchFamily="18" charset="0"/>
                <a:cs typeface="Times New Roman" pitchFamily="18" charset="0"/>
              </a:rPr>
              <a:t>Источники</a:t>
            </a:r>
          </a:p>
          <a:p>
            <a:pPr marL="514350" indent="-514350">
              <a:buAutoNum type="arabicPeriod"/>
            </a:pPr>
            <a:r>
              <a:rPr lang="ru-RU" sz="1200" dirty="0" err="1">
                <a:latin typeface="Times New Roman" pitchFamily="18" charset="0"/>
                <a:cs typeface="Times New Roman" pitchFamily="18" charset="0"/>
              </a:rPr>
              <a:t>А.В.Каплан</a:t>
            </a:r>
            <a:r>
              <a:rPr lang="ru-RU" sz="1200" dirty="0">
                <a:latin typeface="Times New Roman" pitchFamily="18" charset="0"/>
                <a:cs typeface="Times New Roman" pitchFamily="18" charset="0"/>
              </a:rPr>
              <a:t> «Повреждения костей и суставов» 2019г</a:t>
            </a:r>
          </a:p>
          <a:p>
            <a:pPr marL="514350" indent="-514350">
              <a:buAutoNum type="arabicPeriod"/>
            </a:pPr>
            <a:r>
              <a:rPr lang="ru-RU" sz="1200" dirty="0">
                <a:latin typeface="Times New Roman" pitchFamily="18" charset="0"/>
                <a:cs typeface="Times New Roman" pitchFamily="18" charset="0"/>
              </a:rPr>
              <a:t>Томас П. </a:t>
            </a:r>
            <a:r>
              <a:rPr lang="ru-RU" sz="1200" dirty="0" err="1">
                <a:latin typeface="Times New Roman" pitchFamily="18" charset="0"/>
                <a:cs typeface="Times New Roman" pitchFamily="18" charset="0"/>
              </a:rPr>
              <a:t>Рюди</a:t>
            </a:r>
            <a:r>
              <a:rPr lang="ru-RU" sz="1200" dirty="0">
                <a:latin typeface="Times New Roman" pitchFamily="18" charset="0"/>
                <a:cs typeface="Times New Roman" pitchFamily="18" charset="0"/>
              </a:rPr>
              <a:t>, Ричард Э. </a:t>
            </a:r>
            <a:r>
              <a:rPr lang="ru-RU" sz="1200" dirty="0" err="1">
                <a:latin typeface="Times New Roman" pitchFamily="18" charset="0"/>
                <a:cs typeface="Times New Roman" pitchFamily="18" charset="0"/>
              </a:rPr>
              <a:t>Бакли</a:t>
            </a:r>
            <a:r>
              <a:rPr lang="ru-RU" sz="1200" dirty="0">
                <a:latin typeface="Times New Roman" pitchFamily="18" charset="0"/>
                <a:cs typeface="Times New Roman" pitchFamily="18" charset="0"/>
              </a:rPr>
              <a:t>, Кристофер Г. </a:t>
            </a:r>
            <a:r>
              <a:rPr lang="ru-RU" sz="1200" dirty="0" err="1">
                <a:latin typeface="Times New Roman" pitchFamily="18" charset="0"/>
                <a:cs typeface="Times New Roman" pitchFamily="18" charset="0"/>
              </a:rPr>
              <a:t>Моран</a:t>
            </a:r>
            <a:r>
              <a:rPr lang="ru-RU" sz="1200" dirty="0">
                <a:latin typeface="Times New Roman" pitchFamily="18" charset="0"/>
                <a:cs typeface="Times New Roman" pitchFamily="18" charset="0"/>
              </a:rPr>
              <a:t> «АО – Принципы лечения переломов» Том 2</a:t>
            </a:r>
          </a:p>
          <a:p>
            <a:pPr marL="514350" indent="-514350">
              <a:buAutoNum type="arabicPeriod"/>
            </a:pPr>
            <a:r>
              <a:rPr lang="ru-RU" sz="1200" dirty="0">
                <a:latin typeface="Times New Roman" pitchFamily="18" charset="0"/>
                <a:cs typeface="Times New Roman" pitchFamily="18" charset="0"/>
              </a:rPr>
              <a:t>Клинические рекомендации – Переломы проксимального отдела бедренной кости – 2021-2022-2023 (13.01.2023) – Утверждены Минздравом РФ</a:t>
            </a:r>
          </a:p>
          <a:p>
            <a:pPr marL="514350" indent="-514350">
              <a:buAutoNum type="arabicPeriod"/>
            </a:pPr>
            <a:r>
              <a:rPr lang="ru-RU" sz="1200" dirty="0"/>
              <a:t>Ершова О.Б., Белова К.Ю., Белов М.В., и др. Эпидемиология переломов проксимального отдела бедренной кости у городского населения Российской Федерации: результаты много-центрового исследования, Сентябрь 23–25, 2012; Санкт-Петербург, Россия. Санкт-Петербург, 2012. С. 23–27</a:t>
            </a:r>
            <a:endParaRPr lang="ru-RU" sz="1200" dirty="0">
              <a:latin typeface="Times New Roman" pitchFamily="18" charset="0"/>
              <a:cs typeface="Times New Roman" pitchFamily="18" charset="0"/>
            </a:endParaRPr>
          </a:p>
          <a:p>
            <a:pPr marL="514350" indent="-514350">
              <a:buAutoNum type="arabicPeriod"/>
            </a:pPr>
            <a:r>
              <a:rPr lang="ru-RU" sz="1200" dirty="0"/>
              <a:t>Родионова С.С., Аси Х.З.А., Кривова А.В., Самарин М.А., </a:t>
            </a:r>
            <a:r>
              <a:rPr lang="ru-RU" sz="1200" dirty="0" err="1"/>
              <a:t>Соломянник</a:t>
            </a:r>
            <a:r>
              <a:rPr lang="ru-RU" sz="1200" dirty="0"/>
              <a:t> И.А. Низкоэнергетический перелом проксимального отдела бедренной кости у лиц старших возрастных групп как фактор избыточной смертности: обзор литературы // Вестник травматологии и ортопедии им. Н.Н. Приорова. 2022. Т. 29, </a:t>
            </a:r>
            <a:r>
              <a:rPr lang="ru-RU" sz="1200" dirty="0" err="1"/>
              <a:t>No</a:t>
            </a:r>
            <a:r>
              <a:rPr lang="ru-RU" sz="1200" dirty="0"/>
              <a:t> 3. С. 297−30</a:t>
            </a:r>
          </a:p>
          <a:p>
            <a:pPr marL="514350" indent="-514350">
              <a:buAutoNum type="arabicPeriod"/>
            </a:pPr>
            <a:r>
              <a:rPr lang="ru-RU" sz="1200" dirty="0"/>
              <a:t> Дубров В.Э., </a:t>
            </a:r>
            <a:r>
              <a:rPr lang="ru-RU" sz="1200" dirty="0" err="1"/>
              <a:t>Шелупаев</a:t>
            </a:r>
            <a:r>
              <a:rPr lang="ru-RU" sz="1200" dirty="0"/>
              <a:t> А.А., Арутюнов Г.П., Белов М.В., </a:t>
            </a:r>
            <a:r>
              <a:rPr lang="ru-RU" sz="1200" dirty="0" err="1"/>
              <a:t>Богопольская</a:t>
            </a:r>
            <a:r>
              <a:rPr lang="ru-RU" sz="1200" dirty="0"/>
              <a:t> А.С., </a:t>
            </a:r>
            <a:r>
              <a:rPr lang="ru-RU" sz="1200" dirty="0" err="1"/>
              <a:t>Божкова</a:t>
            </a:r>
            <a:r>
              <a:rPr lang="ru-RU" sz="1200" dirty="0"/>
              <a:t> С.А., </a:t>
            </a:r>
            <a:r>
              <a:rPr lang="ru-RU" sz="1200" dirty="0" err="1"/>
              <a:t>Боярков</a:t>
            </a:r>
            <a:r>
              <a:rPr lang="ru-RU" sz="1200" dirty="0"/>
              <a:t> А.В., Воронцова Т.Н., </a:t>
            </a:r>
            <a:r>
              <a:rPr lang="ru-RU" sz="1200" dirty="0" err="1"/>
              <a:t>Гильфанов</a:t>
            </a:r>
            <a:r>
              <a:rPr lang="ru-RU" sz="1200" dirty="0"/>
              <a:t> С.И., Губин А.В., За-</a:t>
            </a:r>
            <a:r>
              <a:rPr lang="ru-RU" sz="1200" dirty="0" err="1"/>
              <a:t>городний</a:t>
            </a:r>
            <a:r>
              <a:rPr lang="ru-RU" sz="1200" dirty="0"/>
              <a:t> Н.В., Злобина Ю.С., </a:t>
            </a:r>
            <a:r>
              <a:rPr lang="ru-RU" sz="1200" dirty="0" err="1"/>
              <a:t>Корячкин</a:t>
            </a:r>
            <a:r>
              <a:rPr lang="ru-RU" sz="1200" dirty="0"/>
              <a:t> В.А., Костюк Г.П., Литвина Е.А., Проценко Д.Н., </a:t>
            </a:r>
            <a:r>
              <a:rPr lang="ru-RU" sz="1200" dirty="0" err="1"/>
              <a:t>Рунихина</a:t>
            </a:r>
            <a:r>
              <a:rPr lang="ru-RU" sz="1200" dirty="0"/>
              <a:t> Н.К., </a:t>
            </a:r>
            <a:r>
              <a:rPr lang="ru-RU" sz="1200" dirty="0" err="1"/>
              <a:t>Соломянник</a:t>
            </a:r>
            <a:r>
              <a:rPr lang="ru-RU" sz="1200" dirty="0"/>
              <a:t> И.А., Стафеев Д.В., </a:t>
            </a:r>
            <a:r>
              <a:rPr lang="ru-RU" sz="1200" dirty="0" err="1"/>
              <a:t>Тихилов</a:t>
            </a:r>
            <a:r>
              <a:rPr lang="ru-RU" sz="1200" dirty="0"/>
              <a:t> Р.М., Ткачева О.Н., </a:t>
            </a:r>
            <a:r>
              <a:rPr lang="ru-RU" sz="1200" dirty="0" err="1"/>
              <a:t>Цыкунов</a:t>
            </a:r>
            <a:r>
              <a:rPr lang="ru-RU" sz="1200" dirty="0"/>
              <a:t> М.Б., </a:t>
            </a:r>
            <a:r>
              <a:rPr lang="ru-RU" sz="1200" dirty="0" err="1"/>
              <a:t>Шубняков</a:t>
            </a:r>
            <a:r>
              <a:rPr lang="ru-RU" sz="1200" dirty="0"/>
              <a:t> И.И. Переломы проксимального отдела бедренной кости. Клиника, диагностика и лечение // Вестник травматологии и ортопедии им. Н.Н. Приорова. 2021. Т. 28, </a:t>
            </a:r>
            <a:r>
              <a:rPr lang="ru-RU" sz="1200" dirty="0" err="1"/>
              <a:t>No</a:t>
            </a:r>
            <a:r>
              <a:rPr lang="ru-RU" sz="1200" dirty="0"/>
              <a:t> 4. С. 49−89.</a:t>
            </a:r>
          </a:p>
          <a:p>
            <a:pPr marL="514350" indent="-514350">
              <a:buAutoNum type="arabicPeriod"/>
            </a:pPr>
            <a:r>
              <a:rPr lang="ru-RU" sz="1200" dirty="0"/>
              <a:t>Национальное руководство по травматологии и ортопедии. Под редакцией акад. РАН Г.П. Котельникова, акад. РАН С.П. Миронова 4-е издание, переработанное и дополненное. Москва. Издательская группа «ГЭОТАР-Медиа» 2022.</a:t>
            </a:r>
          </a:p>
          <a:p>
            <a:pPr marL="514350" indent="-514350">
              <a:buAutoNum type="arabicPeriod"/>
            </a:pPr>
            <a:r>
              <a:rPr lang="ru-RU" sz="1200" dirty="0"/>
              <a:t>Современные классификации переломов костей нижней конечности : учеб. пособие / Под ред. Е. В. </a:t>
            </a:r>
            <a:r>
              <a:rPr lang="ru-RU" sz="1200" dirty="0" err="1"/>
              <a:t>Помогаевой</a:t>
            </a:r>
            <a:r>
              <a:rPr lang="ru-RU" sz="1200" dirty="0"/>
              <a:t>; ФГБОУ ВО УГМУ Минздрава России. — Екатеринбург : Изд-во УГМУ, 2016. — 56 с.</a:t>
            </a:r>
            <a:br>
              <a:rPr lang="ru-RU" sz="1200" dirty="0"/>
            </a:br>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2724807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260648"/>
            <a:ext cx="5194920" cy="562074"/>
          </a:xfrm>
        </p:spPr>
        <p:txBody>
          <a:bodyPr>
            <a:normAutofit fontScale="90000"/>
          </a:bodyPr>
          <a:lstStyle/>
          <a:p>
            <a:r>
              <a:rPr lang="ru-RU" dirty="0">
                <a:latin typeface="Times New Roman" pitchFamily="18" charset="0"/>
                <a:cs typeface="Times New Roman" pitchFamily="18" charset="0"/>
              </a:rPr>
              <a:t>Этиология</a:t>
            </a:r>
          </a:p>
        </p:txBody>
      </p:sp>
      <p:sp>
        <p:nvSpPr>
          <p:cNvPr id="3" name="Объект 2"/>
          <p:cNvSpPr>
            <a:spLocks noGrp="1"/>
          </p:cNvSpPr>
          <p:nvPr>
            <p:ph idx="1"/>
          </p:nvPr>
        </p:nvSpPr>
        <p:spPr>
          <a:xfrm>
            <a:off x="683568" y="908720"/>
            <a:ext cx="7704856" cy="1152128"/>
          </a:xfrm>
        </p:spPr>
        <p:txBody>
          <a:bodyPr>
            <a:normAutofit/>
          </a:bodyPr>
          <a:lstStyle/>
          <a:p>
            <a:pPr marL="0" indent="0" algn="ctr">
              <a:buNone/>
            </a:pPr>
            <a:r>
              <a:rPr lang="ru-RU" sz="2800" dirty="0">
                <a:latin typeface="Times New Roman" pitchFamily="18" charset="0"/>
                <a:cs typeface="Times New Roman" pitchFamily="18" charset="0"/>
              </a:rPr>
              <a:t>ППОБК разделяют на </a:t>
            </a:r>
            <a:r>
              <a:rPr lang="ru-RU" sz="2800" b="1" dirty="0">
                <a:latin typeface="Times New Roman" pitchFamily="18" charset="0"/>
                <a:cs typeface="Times New Roman" pitchFamily="18" charset="0"/>
              </a:rPr>
              <a:t>низкоэнергетические</a:t>
            </a:r>
            <a:r>
              <a:rPr lang="ru-RU" sz="2800" dirty="0">
                <a:latin typeface="Times New Roman" pitchFamily="18" charset="0"/>
                <a:cs typeface="Times New Roman" pitchFamily="18" charset="0"/>
              </a:rPr>
              <a:t> и </a:t>
            </a:r>
            <a:r>
              <a:rPr lang="ru-RU" sz="2800" b="1" dirty="0">
                <a:latin typeface="Times New Roman" pitchFamily="18" charset="0"/>
                <a:cs typeface="Times New Roman" pitchFamily="18" charset="0"/>
              </a:rPr>
              <a:t>высокоэнергетические</a:t>
            </a:r>
            <a:r>
              <a:rPr lang="ru-RU" sz="2800" dirty="0">
                <a:latin typeface="Times New Roman" pitchFamily="18" charset="0"/>
                <a:cs typeface="Times New Roman" pitchFamily="18" charset="0"/>
              </a:rPr>
              <a:t> повреждения. </a:t>
            </a:r>
          </a:p>
        </p:txBody>
      </p:sp>
      <p:cxnSp>
        <p:nvCxnSpPr>
          <p:cNvPr id="5" name="Прямая со стрелкой 4">
            <a:extLst>
              <a:ext uri="{FF2B5EF4-FFF2-40B4-BE49-F238E27FC236}">
                <a16:creationId xmlns:a16="http://schemas.microsoft.com/office/drawing/2014/main" id="{159CDE97-4A8B-4C67-B9AD-CE3A0E89622D}"/>
              </a:ext>
            </a:extLst>
          </p:cNvPr>
          <p:cNvCxnSpPr>
            <a:cxnSpLocks/>
          </p:cNvCxnSpPr>
          <p:nvPr/>
        </p:nvCxnSpPr>
        <p:spPr>
          <a:xfrm flipH="1">
            <a:off x="3059832" y="2072885"/>
            <a:ext cx="1368152" cy="996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a:extLst>
              <a:ext uri="{FF2B5EF4-FFF2-40B4-BE49-F238E27FC236}">
                <a16:creationId xmlns:a16="http://schemas.microsoft.com/office/drawing/2014/main" id="{8B7DFF40-8DD0-457B-B08A-0E36C732796F}"/>
              </a:ext>
            </a:extLst>
          </p:cNvPr>
          <p:cNvCxnSpPr>
            <a:stCxn id="3" idx="2"/>
          </p:cNvCxnSpPr>
          <p:nvPr/>
        </p:nvCxnSpPr>
        <p:spPr>
          <a:xfrm>
            <a:off x="4535996" y="2060848"/>
            <a:ext cx="1404156" cy="1008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9B4D433-72F1-41BB-AE67-A2E2E03C3C40}"/>
              </a:ext>
            </a:extLst>
          </p:cNvPr>
          <p:cNvSpPr txBox="1"/>
          <p:nvPr/>
        </p:nvSpPr>
        <p:spPr>
          <a:xfrm>
            <a:off x="192466" y="3212976"/>
            <a:ext cx="4235518" cy="646331"/>
          </a:xfrm>
          <a:prstGeom prst="rect">
            <a:avLst/>
          </a:prstGeom>
          <a:noFill/>
        </p:spPr>
        <p:txBody>
          <a:bodyPr wrap="none" rtlCol="0">
            <a:spAutoFit/>
          </a:bodyPr>
          <a:lstStyle/>
          <a:p>
            <a:r>
              <a:rPr lang="ru-RU" dirty="0"/>
              <a:t>Низкоэнергетические переломы:</a:t>
            </a:r>
          </a:p>
          <a:p>
            <a:pPr marL="285750" indent="-285750">
              <a:buFont typeface="Arial" panose="020B0604020202020204" pitchFamily="34" charset="0"/>
              <a:buChar char="•"/>
            </a:pPr>
            <a:r>
              <a:rPr lang="ru-RU" dirty="0"/>
              <a:t>Падение с высоты собственного роста</a:t>
            </a:r>
          </a:p>
        </p:txBody>
      </p:sp>
      <p:sp>
        <p:nvSpPr>
          <p:cNvPr id="10" name="TextBox 9">
            <a:extLst>
              <a:ext uri="{FF2B5EF4-FFF2-40B4-BE49-F238E27FC236}">
                <a16:creationId xmlns:a16="http://schemas.microsoft.com/office/drawing/2014/main" id="{06194B1F-1DF3-4870-BC39-26EB1E552490}"/>
              </a:ext>
            </a:extLst>
          </p:cNvPr>
          <p:cNvSpPr txBox="1"/>
          <p:nvPr/>
        </p:nvSpPr>
        <p:spPr>
          <a:xfrm>
            <a:off x="4644008" y="3154114"/>
            <a:ext cx="4176464" cy="1200329"/>
          </a:xfrm>
          <a:prstGeom prst="rect">
            <a:avLst/>
          </a:prstGeom>
          <a:noFill/>
        </p:spPr>
        <p:txBody>
          <a:bodyPr wrap="square" rtlCol="0">
            <a:spAutoFit/>
          </a:bodyPr>
          <a:lstStyle/>
          <a:p>
            <a:r>
              <a:rPr lang="ru-RU" dirty="0"/>
              <a:t>Высокоэнергетические:</a:t>
            </a:r>
          </a:p>
          <a:p>
            <a:pPr marL="285750" indent="-285750">
              <a:buFont typeface="Arial" panose="020B0604020202020204" pitchFamily="34" charset="0"/>
              <a:buChar char="•"/>
            </a:pPr>
            <a:r>
              <a:rPr lang="ru-RU" dirty="0"/>
              <a:t>Падение с высоты превышающую собственный рост</a:t>
            </a:r>
          </a:p>
          <a:p>
            <a:pPr marL="285750" indent="-285750">
              <a:buFont typeface="Arial" panose="020B0604020202020204" pitchFamily="34" charset="0"/>
              <a:buChar char="•"/>
            </a:pPr>
            <a:r>
              <a:rPr lang="ru-RU" dirty="0"/>
              <a:t>Автодорожная травма</a:t>
            </a:r>
          </a:p>
        </p:txBody>
      </p:sp>
    </p:spTree>
    <p:extLst>
      <p:ext uri="{BB962C8B-B14F-4D97-AF65-F5344CB8AC3E}">
        <p14:creationId xmlns:p14="http://schemas.microsoft.com/office/powerpoint/2010/main" val="4128978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5776" y="260648"/>
            <a:ext cx="4258816" cy="706090"/>
          </a:xfrm>
        </p:spPr>
        <p:txBody>
          <a:bodyPr>
            <a:normAutofit fontScale="90000"/>
          </a:bodyPr>
          <a:lstStyle/>
          <a:p>
            <a:r>
              <a:rPr lang="ru-RU" dirty="0">
                <a:latin typeface="Times New Roman" pitchFamily="18" charset="0"/>
                <a:cs typeface="Times New Roman" pitchFamily="18" charset="0"/>
              </a:rPr>
              <a:t>Классификация</a:t>
            </a:r>
          </a:p>
        </p:txBody>
      </p:sp>
      <p:sp>
        <p:nvSpPr>
          <p:cNvPr id="3" name="Объект 2"/>
          <p:cNvSpPr>
            <a:spLocks noGrp="1"/>
          </p:cNvSpPr>
          <p:nvPr>
            <p:ph idx="1"/>
          </p:nvPr>
        </p:nvSpPr>
        <p:spPr>
          <a:xfrm>
            <a:off x="457200" y="1124744"/>
            <a:ext cx="8507288" cy="5472607"/>
          </a:xfrm>
        </p:spPr>
        <p:txBody>
          <a:bodyPr>
            <a:normAutofit fontScale="85000" lnSpcReduction="10000"/>
          </a:bodyPr>
          <a:lstStyle/>
          <a:p>
            <a:pPr marL="0" indent="0">
              <a:buNone/>
            </a:pPr>
            <a:r>
              <a:rPr lang="ru-RU" dirty="0">
                <a:latin typeface="Times New Roman" pitchFamily="18" charset="0"/>
                <a:cs typeface="Times New Roman" pitchFamily="18" charset="0"/>
              </a:rPr>
              <a:t>ППОБК подразделяют на </a:t>
            </a:r>
          </a:p>
          <a:p>
            <a:pPr>
              <a:buFontTx/>
              <a:buChar char="-"/>
            </a:pPr>
            <a:r>
              <a:rPr lang="ru-RU" dirty="0">
                <a:latin typeface="Times New Roman" pitchFamily="18" charset="0"/>
                <a:cs typeface="Times New Roman" pitchFamily="18" charset="0"/>
              </a:rPr>
              <a:t>распространяющиеся на суставную поверхность (переломы головки БК); </a:t>
            </a:r>
          </a:p>
          <a:p>
            <a:pPr>
              <a:buFontTx/>
              <a:buChar char="-"/>
            </a:pPr>
            <a:r>
              <a:rPr lang="ru-RU" dirty="0">
                <a:latin typeface="Times New Roman" pitchFamily="18" charset="0"/>
                <a:cs typeface="Times New Roman" pitchFamily="18" charset="0"/>
              </a:rPr>
              <a:t>не распространяющиеся на суставную поверхность (переломы ШБК и вертельной области БК). </a:t>
            </a:r>
          </a:p>
          <a:p>
            <a:pPr marL="0" indent="0">
              <a:buNone/>
            </a:pPr>
            <a:r>
              <a:rPr lang="ru-RU" dirty="0">
                <a:latin typeface="Times New Roman" pitchFamily="18" charset="0"/>
                <a:cs typeface="Times New Roman" pitchFamily="18" charset="0"/>
              </a:rPr>
              <a:t>В зависимости от локализации линии перелома по отношению к линии прикрепления капсулы тазобедренного сустава, внесуставные переломы делятся на </a:t>
            </a:r>
          </a:p>
          <a:p>
            <a:pPr>
              <a:buFontTx/>
              <a:buChar char="-"/>
            </a:pPr>
            <a:r>
              <a:rPr lang="ru-RU" dirty="0" err="1">
                <a:latin typeface="Times New Roman" pitchFamily="18" charset="0"/>
                <a:cs typeface="Times New Roman" pitchFamily="18" charset="0"/>
              </a:rPr>
              <a:t>внутрикапсульные</a:t>
            </a:r>
            <a:r>
              <a:rPr lang="ru-RU" dirty="0">
                <a:latin typeface="Times New Roman" pitchFamily="18" charset="0"/>
                <a:cs typeface="Times New Roman" pitchFamily="18" charset="0"/>
              </a:rPr>
              <a:t> (переломы головки БК и ШБК) </a:t>
            </a:r>
          </a:p>
          <a:p>
            <a:pPr>
              <a:buFontTx/>
              <a:buChar char="-"/>
            </a:pPr>
            <a:r>
              <a:rPr lang="ru-RU" dirty="0" err="1">
                <a:latin typeface="Times New Roman" pitchFamily="18" charset="0"/>
                <a:cs typeface="Times New Roman" pitchFamily="18" charset="0"/>
              </a:rPr>
              <a:t>внекапсульные</a:t>
            </a:r>
            <a:r>
              <a:rPr lang="ru-RU" dirty="0">
                <a:latin typeface="Times New Roman" pitchFamily="18" charset="0"/>
                <a:cs typeface="Times New Roman" pitchFamily="18" charset="0"/>
              </a:rPr>
              <a:t> переломы (переломы вертельной области БК)</a:t>
            </a:r>
          </a:p>
        </p:txBody>
      </p:sp>
    </p:spTree>
    <p:extLst>
      <p:ext uri="{BB962C8B-B14F-4D97-AF65-F5344CB8AC3E}">
        <p14:creationId xmlns:p14="http://schemas.microsoft.com/office/powerpoint/2010/main" val="4179449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EF913F-409D-4DB2-A781-17DF9143B859}"/>
              </a:ext>
            </a:extLst>
          </p:cNvPr>
          <p:cNvSpPr>
            <a:spLocks noGrp="1"/>
          </p:cNvSpPr>
          <p:nvPr>
            <p:ph type="title"/>
          </p:nvPr>
        </p:nvSpPr>
        <p:spPr/>
        <p:txBody>
          <a:bodyPr/>
          <a:lstStyle/>
          <a:p>
            <a:r>
              <a:rPr lang="ru-RU" dirty="0"/>
              <a:t>Классификация МКБ</a:t>
            </a:r>
          </a:p>
        </p:txBody>
      </p:sp>
      <p:sp>
        <p:nvSpPr>
          <p:cNvPr id="3" name="Объект 2">
            <a:extLst>
              <a:ext uri="{FF2B5EF4-FFF2-40B4-BE49-F238E27FC236}">
                <a16:creationId xmlns:a16="http://schemas.microsoft.com/office/drawing/2014/main" id="{7E03017E-28E9-41AE-A1EF-AD60C531C4D2}"/>
              </a:ext>
            </a:extLst>
          </p:cNvPr>
          <p:cNvSpPr>
            <a:spLocks noGrp="1"/>
          </p:cNvSpPr>
          <p:nvPr>
            <p:ph idx="1"/>
          </p:nvPr>
        </p:nvSpPr>
        <p:spPr>
          <a:xfrm>
            <a:off x="457200" y="1772816"/>
            <a:ext cx="8229600" cy="4353347"/>
          </a:xfrm>
        </p:spPr>
        <p:txBody>
          <a:bodyPr/>
          <a:lstStyle/>
          <a:p>
            <a:r>
              <a:rPr lang="en-US" dirty="0"/>
              <a:t>S72.0 </a:t>
            </a:r>
            <a:r>
              <a:rPr lang="ru-RU" dirty="0"/>
              <a:t>Перелом шейки бедра, перелом в области тазобедренного сустава</a:t>
            </a:r>
            <a:endParaRPr lang="en-US" dirty="0"/>
          </a:p>
          <a:p>
            <a:r>
              <a:rPr lang="en-US" dirty="0"/>
              <a:t>S72.1</a:t>
            </a:r>
            <a:r>
              <a:rPr lang="ru-RU" dirty="0"/>
              <a:t> </a:t>
            </a:r>
            <a:r>
              <a:rPr lang="ru-RU" dirty="0" err="1"/>
              <a:t>Чрезвертельный</a:t>
            </a:r>
            <a:r>
              <a:rPr lang="ru-RU" dirty="0"/>
              <a:t> перелом, </a:t>
            </a:r>
            <a:r>
              <a:rPr lang="ru-RU" dirty="0" err="1"/>
              <a:t>межвертельный</a:t>
            </a:r>
            <a:r>
              <a:rPr lang="ru-RU" dirty="0"/>
              <a:t> перелом</a:t>
            </a:r>
            <a:endParaRPr lang="en-US" dirty="0"/>
          </a:p>
          <a:p>
            <a:r>
              <a:rPr lang="en-US" dirty="0"/>
              <a:t>S72.2</a:t>
            </a:r>
            <a:r>
              <a:rPr lang="ru-RU" dirty="0"/>
              <a:t> </a:t>
            </a:r>
            <a:r>
              <a:rPr lang="ru-RU" dirty="0" err="1"/>
              <a:t>Подвертельный</a:t>
            </a:r>
            <a:r>
              <a:rPr lang="ru-RU" dirty="0"/>
              <a:t> перелом</a:t>
            </a:r>
          </a:p>
        </p:txBody>
      </p:sp>
    </p:spTree>
    <p:extLst>
      <p:ext uri="{BB962C8B-B14F-4D97-AF65-F5344CB8AC3E}">
        <p14:creationId xmlns:p14="http://schemas.microsoft.com/office/powerpoint/2010/main" val="3444423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7"/>
            <a:ext cx="8579296" cy="2592287"/>
          </a:xfrm>
        </p:spPr>
        <p:txBody>
          <a:bodyPr>
            <a:normAutofit fontScale="55000" lnSpcReduction="20000"/>
          </a:bodyPr>
          <a:lstStyle/>
          <a:p>
            <a:pPr marL="0" indent="0" algn="ctr">
              <a:buNone/>
            </a:pPr>
            <a:r>
              <a:rPr lang="ru-RU" sz="4500" dirty="0">
                <a:latin typeface="Times New Roman" pitchFamily="18" charset="0"/>
                <a:cs typeface="Times New Roman" pitchFamily="18" charset="0"/>
              </a:rPr>
              <a:t>Классификация </a:t>
            </a:r>
            <a:r>
              <a:rPr lang="en-US" sz="4500" dirty="0">
                <a:latin typeface="Times New Roman" pitchFamily="18" charset="0"/>
                <a:cs typeface="Times New Roman" pitchFamily="18" charset="0"/>
              </a:rPr>
              <a:t>Pipkin</a:t>
            </a:r>
            <a:endParaRPr lang="ru-RU" sz="4500" dirty="0">
              <a:latin typeface="Times New Roman" pitchFamily="18" charset="0"/>
              <a:cs typeface="Times New Roman" pitchFamily="18" charset="0"/>
            </a:endParaRPr>
          </a:p>
          <a:p>
            <a:pPr marL="0" indent="0" algn="ctr">
              <a:buNone/>
            </a:pPr>
            <a:endParaRPr lang="ru-RU" sz="4500" dirty="0">
              <a:latin typeface="Times New Roman" pitchFamily="18" charset="0"/>
              <a:cs typeface="Times New Roman" pitchFamily="18" charset="0"/>
            </a:endParaRPr>
          </a:p>
          <a:p>
            <a:pPr marL="0" indent="0">
              <a:buNone/>
            </a:pPr>
            <a:r>
              <a:rPr lang="ru-RU" dirty="0">
                <a:latin typeface="Times New Roman" pitchFamily="18" charset="0"/>
                <a:cs typeface="Times New Roman" pitchFamily="18" charset="0"/>
              </a:rPr>
              <a:t>- I тип – переломы головки БК, </a:t>
            </a:r>
            <a:r>
              <a:rPr lang="ru-RU" dirty="0" err="1">
                <a:latin typeface="Times New Roman" pitchFamily="18" charset="0"/>
                <a:cs typeface="Times New Roman" pitchFamily="18" charset="0"/>
              </a:rPr>
              <a:t>дистальнее</a:t>
            </a:r>
            <a:r>
              <a:rPr lang="ru-RU" dirty="0">
                <a:latin typeface="Times New Roman" pitchFamily="18" charset="0"/>
                <a:cs typeface="Times New Roman" pitchFamily="18" charset="0"/>
              </a:rPr>
              <a:t> ямки головки бедренной кости</a:t>
            </a:r>
          </a:p>
          <a:p>
            <a:pPr marL="0" indent="0">
              <a:buNone/>
            </a:pPr>
            <a:r>
              <a:rPr lang="ru-RU" dirty="0">
                <a:latin typeface="Times New Roman" pitchFamily="18" charset="0"/>
                <a:cs typeface="Times New Roman" pitchFamily="18" charset="0"/>
              </a:rPr>
              <a:t>- II тип – переломы головки БК, </a:t>
            </a:r>
            <a:r>
              <a:rPr lang="ru-RU" dirty="0" err="1">
                <a:latin typeface="Times New Roman" pitchFamily="18" charset="0"/>
                <a:cs typeface="Times New Roman" pitchFamily="18" charset="0"/>
              </a:rPr>
              <a:t>проксимальнее</a:t>
            </a:r>
            <a:r>
              <a:rPr lang="ru-RU" dirty="0">
                <a:latin typeface="Times New Roman" pitchFamily="18" charset="0"/>
                <a:cs typeface="Times New Roman" pitchFamily="18" charset="0"/>
              </a:rPr>
              <a:t> ямки головки бедренной кости</a:t>
            </a:r>
          </a:p>
          <a:p>
            <a:pPr marL="0" indent="0">
              <a:buNone/>
            </a:pPr>
            <a:r>
              <a:rPr lang="ru-RU" dirty="0">
                <a:latin typeface="Times New Roman" pitchFamily="18" charset="0"/>
                <a:cs typeface="Times New Roman" pitchFamily="18" charset="0"/>
              </a:rPr>
              <a:t>- III тип – переломы головки БК, сочетающиеся с переломом шейки бедренной кости</a:t>
            </a:r>
          </a:p>
          <a:p>
            <a:pPr marL="0" indent="0">
              <a:buNone/>
            </a:pPr>
            <a:r>
              <a:rPr lang="ru-RU" dirty="0">
                <a:latin typeface="Times New Roman" pitchFamily="18" charset="0"/>
                <a:cs typeface="Times New Roman" pitchFamily="18" charset="0"/>
              </a:rPr>
              <a:t>- IV тип – переломы головки БК, сочетающиеся с переломом вертлужной впадины</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514" y="2348880"/>
            <a:ext cx="7184971" cy="428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2560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568952" cy="792089"/>
          </a:xfrm>
        </p:spPr>
        <p:txBody>
          <a:bodyPr>
            <a:normAutofit/>
          </a:bodyPr>
          <a:lstStyle/>
          <a:p>
            <a:pPr marL="0" indent="0" algn="ctr">
              <a:buNone/>
            </a:pPr>
            <a:r>
              <a:rPr lang="ru-RU" dirty="0">
                <a:latin typeface="Times New Roman" pitchFamily="18" charset="0"/>
                <a:cs typeface="Times New Roman" pitchFamily="18" charset="0"/>
              </a:rPr>
              <a:t>Классификация </a:t>
            </a:r>
            <a:r>
              <a:rPr lang="en-US" dirty="0">
                <a:latin typeface="Times New Roman" pitchFamily="18" charset="0"/>
                <a:cs typeface="Times New Roman" pitchFamily="18" charset="0"/>
              </a:rPr>
              <a:t>Garden</a:t>
            </a:r>
            <a:endParaRPr lang="ru-RU" dirty="0">
              <a:latin typeface="Times New Roman" pitchFamily="18" charset="0"/>
              <a:cs typeface="Times New Roman" pitchFamily="18" charset="0"/>
            </a:endParaRPr>
          </a:p>
        </p:txBody>
      </p:sp>
      <p:pic>
        <p:nvPicPr>
          <p:cNvPr id="5" name="Рисунок 4">
            <a:extLst>
              <a:ext uri="{FF2B5EF4-FFF2-40B4-BE49-F238E27FC236}">
                <a16:creationId xmlns:a16="http://schemas.microsoft.com/office/drawing/2014/main" id="{F5940566-EAAD-44DC-98D4-A12C261C4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588" y="980729"/>
            <a:ext cx="7200800" cy="5856538"/>
          </a:xfrm>
          <a:prstGeom prst="rect">
            <a:avLst/>
          </a:prstGeom>
        </p:spPr>
      </p:pic>
    </p:spTree>
    <p:extLst>
      <p:ext uri="{BB962C8B-B14F-4D97-AF65-F5344CB8AC3E}">
        <p14:creationId xmlns:p14="http://schemas.microsoft.com/office/powerpoint/2010/main" val="2063434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52E081-60F7-4B0E-B342-69CE36A1D037}"/>
              </a:ext>
            </a:extLst>
          </p:cNvPr>
          <p:cNvSpPr>
            <a:spLocks noGrp="1"/>
          </p:cNvSpPr>
          <p:nvPr>
            <p:ph type="title"/>
          </p:nvPr>
        </p:nvSpPr>
        <p:spPr/>
        <p:txBody>
          <a:bodyPr/>
          <a:lstStyle/>
          <a:p>
            <a:r>
              <a:rPr lang="ru-RU" dirty="0"/>
              <a:t>Классификация </a:t>
            </a:r>
            <a:r>
              <a:rPr lang="en-US" dirty="0" err="1"/>
              <a:t>Paulews</a:t>
            </a:r>
            <a:endParaRPr lang="ru-RU" dirty="0"/>
          </a:p>
        </p:txBody>
      </p:sp>
      <p:sp>
        <p:nvSpPr>
          <p:cNvPr id="4" name="TextBox 3">
            <a:extLst>
              <a:ext uri="{FF2B5EF4-FFF2-40B4-BE49-F238E27FC236}">
                <a16:creationId xmlns:a16="http://schemas.microsoft.com/office/drawing/2014/main" id="{EAEB323B-32BE-4058-940A-324141E08CBE}"/>
              </a:ext>
            </a:extLst>
          </p:cNvPr>
          <p:cNvSpPr txBox="1"/>
          <p:nvPr/>
        </p:nvSpPr>
        <p:spPr>
          <a:xfrm>
            <a:off x="647563" y="1449299"/>
            <a:ext cx="7848872" cy="1169551"/>
          </a:xfrm>
          <a:prstGeom prst="rect">
            <a:avLst/>
          </a:prstGeom>
          <a:noFill/>
        </p:spPr>
        <p:txBody>
          <a:bodyPr wrap="square" rtlCol="0">
            <a:spAutoFit/>
          </a:bodyPr>
          <a:lstStyle/>
          <a:p>
            <a:r>
              <a:rPr lang="ru-RU" sz="1400" dirty="0">
                <a:latin typeface="Times New Roman" pitchFamily="18" charset="0"/>
                <a:cs typeface="Times New Roman" pitchFamily="18" charset="0"/>
              </a:rPr>
              <a:t>В основе еще одной популярной классификации переломов ШБК, классификации </a:t>
            </a:r>
            <a:r>
              <a:rPr lang="ru-RU" sz="1400" b="1" dirty="0" err="1">
                <a:latin typeface="Times New Roman" pitchFamily="18" charset="0"/>
                <a:cs typeface="Times New Roman" pitchFamily="18" charset="0"/>
              </a:rPr>
              <a:t>Pauwels</a:t>
            </a:r>
            <a:r>
              <a:rPr lang="ru-RU" sz="1400" dirty="0">
                <a:latin typeface="Times New Roman" pitchFamily="18" charset="0"/>
                <a:cs typeface="Times New Roman" pitchFamily="18" charset="0"/>
              </a:rPr>
              <a:t>, лежит направление или угол линии перелома по отношению к горизонтальной плоскости:</a:t>
            </a:r>
          </a:p>
          <a:p>
            <a:r>
              <a:rPr lang="ru-RU" sz="1400" dirty="0">
                <a:latin typeface="Times New Roman" pitchFamily="18" charset="0"/>
                <a:cs typeface="Times New Roman" pitchFamily="18" charset="0"/>
              </a:rPr>
              <a:t>- I тип – угол линии перелома с горизонталью до 30°</a:t>
            </a:r>
          </a:p>
          <a:p>
            <a:r>
              <a:rPr lang="ru-RU" sz="1400" dirty="0">
                <a:latin typeface="Times New Roman" pitchFamily="18" charset="0"/>
                <a:cs typeface="Times New Roman" pitchFamily="18" charset="0"/>
              </a:rPr>
              <a:t>- II тип – угол линии перелома с горизонталью до 50°</a:t>
            </a:r>
          </a:p>
          <a:p>
            <a:r>
              <a:rPr lang="ru-RU" sz="1400" dirty="0">
                <a:latin typeface="Times New Roman" pitchFamily="18" charset="0"/>
                <a:cs typeface="Times New Roman" pitchFamily="18" charset="0"/>
              </a:rPr>
              <a:t>- III тип – угол линии перелома с горизонталью до 70°</a:t>
            </a:r>
            <a:endParaRPr lang="ru-RU" dirty="0"/>
          </a:p>
        </p:txBody>
      </p:sp>
      <p:pic>
        <p:nvPicPr>
          <p:cNvPr id="5" name="Picture 3">
            <a:extLst>
              <a:ext uri="{FF2B5EF4-FFF2-40B4-BE49-F238E27FC236}">
                <a16:creationId xmlns:a16="http://schemas.microsoft.com/office/drawing/2014/main" id="{2F68A326-F510-475B-934E-BBBBEEE00F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3606" y="2996952"/>
            <a:ext cx="5576788" cy="3343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646432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2877</TotalTime>
  <Words>3299</Words>
  <Application>Microsoft Office PowerPoint</Application>
  <PresentationFormat>Экран (4:3)</PresentationFormat>
  <Paragraphs>208</Paragraphs>
  <Slides>37</Slides>
  <Notes>7</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37</vt:i4>
      </vt:variant>
    </vt:vector>
  </HeadingPairs>
  <TitlesOfParts>
    <vt:vector size="41" baseType="lpstr">
      <vt:lpstr>Arial</vt:lpstr>
      <vt:lpstr>Calibri</vt:lpstr>
      <vt:lpstr>Times New Roman</vt:lpstr>
      <vt:lpstr>Тема Office</vt:lpstr>
      <vt:lpstr> Федеральное государственное бюджетное образовательное                 учреждение высшего профессионального образования        «Красноярский государственный медицинский университет                       имени профессора В. Ф. Войно-Ясенецкого»</vt:lpstr>
      <vt:lpstr>План</vt:lpstr>
      <vt:lpstr>Актуальность </vt:lpstr>
      <vt:lpstr>Этиология</vt:lpstr>
      <vt:lpstr>Классификация</vt:lpstr>
      <vt:lpstr>Классификация МКБ</vt:lpstr>
      <vt:lpstr>Презентация PowerPoint</vt:lpstr>
      <vt:lpstr>Презентация PowerPoint</vt:lpstr>
      <vt:lpstr>Классификация Paulews</vt:lpstr>
      <vt:lpstr>Презентация PowerPoint</vt:lpstr>
      <vt:lpstr>Презентация PowerPoint</vt:lpstr>
      <vt:lpstr>Диагностика</vt:lpstr>
      <vt:lpstr>Рентгендиагностика</vt:lpstr>
      <vt:lpstr>Диагностика и диагностические критерии</vt:lpstr>
      <vt:lpstr> Шкала индивидуальной оценки риска развития венозных тромбоэмболических осложнений по Каприни (Caprini J.)</vt:lpstr>
      <vt:lpstr>Клиническая картина</vt:lpstr>
      <vt:lpstr>Маршрутизация</vt:lpstr>
      <vt:lpstr>Консервативное лечение</vt:lpstr>
      <vt:lpstr>Скелетное вытяжение</vt:lpstr>
      <vt:lpstr>Внешняя фиксация</vt:lpstr>
      <vt:lpstr>Обезболивание</vt:lpstr>
      <vt:lpstr>Хирургическое лечение Предоперационный период</vt:lpstr>
      <vt:lpstr>Переломы головки бедренной кости Pipkin I-IV</vt:lpstr>
      <vt:lpstr>Переломы головки бедренной кости Pipkin I-IV</vt:lpstr>
      <vt:lpstr>Алгоритм выбора тактики лечения пациентов с переломами головки бедренной кости </vt:lpstr>
      <vt:lpstr>Медиальные переломы Garden I-II, Pauwels I</vt:lpstr>
      <vt:lpstr>Медиальные переломы типа Garden III-IV (Pauwels II-III)</vt:lpstr>
      <vt:lpstr>Алгоритм выбора тактики лечения переломов шейки бедренной кости </vt:lpstr>
      <vt:lpstr>Эндопротезирование тазобедренного сустава</vt:lpstr>
      <vt:lpstr>Стабильные чрезвертельные переломы</vt:lpstr>
      <vt:lpstr>Нестабильные чрезвертельные переломы</vt:lpstr>
      <vt:lpstr>Подвертельные АО/ОТА 32-A/B/C.1, поперечные и реверсивные косые межвертельные переломы (АО/ОТА 31-A3)</vt:lpstr>
      <vt:lpstr>Алгоритм выбора тактики лечения пациентов с переломами вертельной области Переломы вертельной области</vt:lpstr>
      <vt:lpstr>Реабилитация Чрезвертельные, межвертельные, подвертельные переломы:</vt:lpstr>
      <vt:lpstr>Переломы ШБК:</vt:lpstr>
      <vt:lpstr>Переломы головки бедренной кости</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Федеральное государственное бюджетное образовательное                 учреждение высшего профессионального образования        «Красноярский государственный медицинский университет                       имени профессора В. Ф. Войно-Ясенецкого»</dc:title>
  <dc:creator>Мед Сестра</dc:creator>
  <cp:lastModifiedBy>User</cp:lastModifiedBy>
  <cp:revision>76</cp:revision>
  <dcterms:created xsi:type="dcterms:W3CDTF">2023-06-13T03:49:10Z</dcterms:created>
  <dcterms:modified xsi:type="dcterms:W3CDTF">2024-01-25T16:05:32Z</dcterms:modified>
</cp:coreProperties>
</file>