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>
        <p:scale>
          <a:sx n="66" d="100"/>
          <a:sy n="66" d="100"/>
        </p:scale>
        <p:origin x="83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8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56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24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26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9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72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86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10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3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3322-62BD-4CBA-B100-9CE7948F0FB9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19DE-E040-4E98-9A9D-3A5D0D6792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50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6477" y="251088"/>
            <a:ext cx="11985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образования "Красноярский государственный медицинский университет имени профессора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В.Ф.Войно-Ясенецкого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Министерства здравоохранения Российской Федерации Фармацевтический колледж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84671" y="2642870"/>
            <a:ext cx="975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Концентрированные растворы. Приготовление растворов, микстур с использованием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растворовконцентратов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ароматных вод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6299" y="5118100"/>
            <a:ext cx="5281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Работу </a:t>
            </a:r>
            <a:r>
              <a:rPr lang="ru-RU" dirty="0" err="1" smtClean="0"/>
              <a:t>выполнила:Томилова</a:t>
            </a:r>
            <a:r>
              <a:rPr lang="ru-RU" dirty="0" smtClean="0"/>
              <a:t> Юлия Николаевна</a:t>
            </a:r>
          </a:p>
          <a:p>
            <a:r>
              <a:rPr lang="ru-RU" dirty="0" smtClean="0"/>
              <a:t>Руководитель: </a:t>
            </a:r>
            <a:r>
              <a:rPr lang="ru-RU" dirty="0" err="1" smtClean="0"/>
              <a:t>Ванчурина</a:t>
            </a:r>
            <a:r>
              <a:rPr lang="ru-RU" dirty="0" smtClean="0"/>
              <a:t> Наталья Александровна</a:t>
            </a:r>
          </a:p>
          <a:p>
            <a:r>
              <a:rPr lang="ru-RU" dirty="0" smtClean="0"/>
              <a:t>Группа 304_1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4721858" y="6337300"/>
            <a:ext cx="2468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Красноярск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530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445" y="0"/>
            <a:ext cx="109138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жидких лекарственных форм на основе растворов-концентратов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77218"/>
            <a:ext cx="80427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Sol.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chloridi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5% - 200 ml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Convallariae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Valerianaeaa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ml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M.D.S.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 столовой ложке 3 раза в день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300" y="2893100"/>
            <a:ext cx="1036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Vобщ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= 220 мл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Раствор-концентрат Кальция хлорида: 50% (1:2)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10,0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= 20 мл Объём воды = 200 – 20 = 180 мл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300" y="4457492"/>
            <a:ext cx="11300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Т.О. Это ЖЛФ для внутреннего применения; это дисперсная гетерогенная система. Готовить будем на основании приказа №308 с применением растворов-концентратов. Приготовление микстуры ведётся объёмным способом.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51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1591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Т.П. Отмериваем с помощью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бюреточной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180 мл воды очищенной в отпускной флакон. Затем с помощью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бюреточной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отмериваем 20 мл Кальция хлорида. Затем отмериваем настойку Ландыша 10 мл и потом настойку Валерианы 10 мл. Герметически укупориваем флакон. По памяти заполняем ППК: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475" y="2468360"/>
            <a:ext cx="588952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 №10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0.12.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180 ml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Sol.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chloridi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50% (1:2) – 20 ml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Tincturae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Convallariae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ml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Tincturae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Valerianae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ml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общ=220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576903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Оформляем флакон основной этикеткой «Внутреннее» с зелёной сигнальной полосой и дополнительными этикетками «Хранить в тёмном прохладном месте» и «Перед употреблением взбалтывать»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476" y="2568481"/>
            <a:ext cx="5889523" cy="29083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7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3542" y="2496457"/>
            <a:ext cx="7444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92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497" y="882709"/>
            <a:ext cx="11988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Концентрированные растворы или растворы-концентраты – это заранее изготовленные растворы лекарственных веществ более высокой концентрации, чем концентрация, в которой эти вещества выписываются в рецептах.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Концентраты предназначены для быстрого и качественного изготовления ЖЛФ. Рекомендуется изготавливать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растворыконцентраты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веществ гигроскопичных, выветривающихся, содержащих значительное количество кристаллизационной воды и веществ, которые часто прописываются в рецептах ЖЛФ и в зависимости от растворимости.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Номенклатура концентрированных растворов определяется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спецификой рецептуры и объёмом работы аптеки 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утверждается в соответствии с требованиями действующей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нструкции.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0235" y="297934"/>
            <a:ext cx="60107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Концентрированные растворы </a:t>
            </a:r>
            <a:endParaRPr lang="ru-RU" sz="3200" dirty="0"/>
          </a:p>
        </p:txBody>
      </p:sp>
      <p:pic>
        <p:nvPicPr>
          <p:cNvPr id="1026" name="Picture 2" descr="https://sun9-19.userapi.com/c855420/v855420198/149de4/D2jkwF4ql3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658" y="4396658"/>
            <a:ext cx="2461342" cy="246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77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Растворы-концентраты готовят по мере необходимости с учётом срока их годности. Перечень концентрированных растворов и ряда жидких лекарственных средств, рекомендованных для использования при изготовлении в аптеках ЖЛФ, условия их хранения и сроки годности приведены в приложениях приказа №308.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Концентрированные растворы готовят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-объёмным методом в мерной посуде в асептических условиях в соответствии с требованиями приказа №308, используя свежеполученную воду очищенную. В случае отсутствия мерной посуды объём воды очищенной рассчитывают, используя значение плотности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растворовконцентратов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КУО этого вещества.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Изготовленные растворы подвергают полному химическому контролю. Здесь обязательно фильтруют и проверяют на отсутствие механических включений. При изготовлении концентрированных растворов следует избегать концентраций, близких к насыщенным, т.к. при понижении температуры возможна кристаллизация растворённого вещества. Отклонения концентрации растворов допускается в пределах: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6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Фильтруют растворы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штангласы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оформляют этикеткой (на белом фоне чёрные буквы):</a:t>
            </a:r>
          </a:p>
          <a:p>
            <a:endParaRPr lang="ru-RU" sz="2800" dirty="0" smtClean="0"/>
          </a:p>
          <a:p>
            <a:r>
              <a:rPr lang="ru-RU" sz="2800" dirty="0"/>
              <a:t> </a:t>
            </a:r>
            <a:r>
              <a:rPr lang="ru-RU" sz="2800" dirty="0" smtClean="0"/>
              <a:t>      </a:t>
            </a:r>
            <a:r>
              <a:rPr lang="en-US" sz="2800" dirty="0" err="1" smtClean="0"/>
              <a:t>Solutio</a:t>
            </a:r>
            <a:r>
              <a:rPr lang="en-US" sz="2800" dirty="0" smtClean="0"/>
              <a:t> </a:t>
            </a:r>
            <a:r>
              <a:rPr lang="en-US" sz="2800" dirty="0" err="1" smtClean="0"/>
              <a:t>Kalii</a:t>
            </a:r>
            <a:r>
              <a:rPr lang="en-US" sz="2800" dirty="0" smtClean="0"/>
              <a:t> </a:t>
            </a:r>
            <a:r>
              <a:rPr lang="en-US" sz="2800" dirty="0" err="1" smtClean="0"/>
              <a:t>bromidi</a:t>
            </a:r>
            <a:endParaRPr lang="ru-RU" sz="2800" dirty="0" smtClean="0"/>
          </a:p>
          <a:p>
            <a:r>
              <a:rPr lang="ru-RU" sz="2800" dirty="0"/>
              <a:t> </a:t>
            </a:r>
            <a:r>
              <a:rPr lang="ru-RU" sz="2800" dirty="0" smtClean="0"/>
              <a:t>             </a:t>
            </a:r>
            <a:r>
              <a:rPr lang="en-US" sz="2800" dirty="0" smtClean="0"/>
              <a:t> 20% (1:5)</a:t>
            </a:r>
            <a:endParaRPr lang="ru-RU" sz="2800" dirty="0" smtClean="0"/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обратной стороне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штангласа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паспорт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штангласа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котором указывается: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•дата приготовления;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•№ анализа;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•№ серии;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•роспись приготовившего;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•роспись проверившего;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•срок годности.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8800" y="1219200"/>
            <a:ext cx="3162300" cy="11303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://images.myshared.ru/89/1385835/slide_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903" t="-45420" r="176364" b="40990"/>
          <a:stretch/>
        </p:blipFill>
        <p:spPr bwMode="auto">
          <a:xfrm>
            <a:off x="1600917" y="656303"/>
            <a:ext cx="2174670" cy="44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ages.myshared.ru/89/1385835/slide_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05"/>
          <a:stretch/>
        </p:blipFill>
        <p:spPr bwMode="auto">
          <a:xfrm>
            <a:off x="9786974" y="2349500"/>
            <a:ext cx="220182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57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Готовим растворы-концентраты из веществ, которые хорошо растворяются в воде, которые очень гигроскопичны и очень сильно притягивают влагу из воздуха и также из веществ, которые хорошо растворимы в воде, но не так быстро, что замедляет приготовление микстур и растворов.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веществом является Натрия гидрокарбонат. Его концентрация в растворе – 5%.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Растворы-концентраты могут быть процентной концентрации: 5%, 10%, 20%, 25%, 40% и 50%, т.е. эти цифры хорошо считать и 100% удобно делить на эти процентные концентрации.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images.myshared.ru/89/1385835/slide_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82" t="20237" r="5852" b="22535"/>
          <a:stretch/>
        </p:blipFill>
        <p:spPr bwMode="auto">
          <a:xfrm>
            <a:off x="9013371" y="3970318"/>
            <a:ext cx="2336800" cy="245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ds04.infourok.ru/uploads/ex/02e9/0018ce90-359a27b5/img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" t="53489" r="5193" b="7358"/>
          <a:stretch/>
        </p:blipFill>
        <p:spPr bwMode="auto">
          <a:xfrm>
            <a:off x="387803" y="3970318"/>
            <a:ext cx="8567511" cy="268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82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 Приготовить 1л 20% раствора Натрия бромида. Для изготовления 1 литра раствора потребуется Натрия бромида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100мл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1000мл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20,0             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1299" y="1428234"/>
            <a:ext cx="3007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200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8744" y="1428234"/>
            <a:ext cx="8557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246768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Приготовление растворов-концентратов при отсутствии мерной посуды ведётся с учётом КУО: КУО Натрия бромида = 0,26200,0 = 52 мл Объём воды = 1000 – 52 = 948 мл Т.П. При приготовлении данного раствора-концентрата, если в аптеке нет мерной посуды, то можно и нужно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отвешать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948 г воды (или отмерить 948 мл). Отвешиваем 200 г Натрия бромида, высыпаем в подставку, растворяем. X мл 1000мл 20,0 100  Хорошо перемешиваем и отдаём на анализ и отливаем После положительного результата раствор фильтруем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штанглас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ватно-марлевый тампон и складчатый фильтр (комбинированный фильтр). После этого закрываем притёртой пробкой.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9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Если в аптеке нет КУО, а есть данные плотности.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1,149 г /мл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плотность мы находим вес 20% раствора Натрия бромида 1 литр и таким образом найдём вес воды, когда от веса раствора отнимаем вес порошка.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869" y="2246769"/>
            <a:ext cx="1549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P=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2199" y="1923603"/>
            <a:ext cx="1492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1112199" y="2449176"/>
            <a:ext cx="6254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75643" y="2246768"/>
            <a:ext cx="4273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= p * V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155616"/>
            <a:ext cx="99404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 раствора Натрия бромида = 1,149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 мл = 1149 г Объём воды = 1149 – 200 = 949 г (мл)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493537"/>
            <a:ext cx="75802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Т.П. Та же самая, по общим правилам.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presentacii.ru/documents_2/e69e83a247ec9f5066819df89d595562/img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4" t="41397" r="16708" b="9841"/>
          <a:stretch/>
        </p:blipFill>
        <p:spPr bwMode="auto">
          <a:xfrm>
            <a:off x="6386285" y="3632669"/>
            <a:ext cx="5109029" cy="278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87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094" y="0"/>
            <a:ext cx="5713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Бюреточная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59048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Бюреточная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– установка из металлической вертушки на опорной стойке в виде треноги.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ручным приводом для дозирования концентрированных растворов, воды очищенной (галеновых 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новогаленовых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средств).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Аптечные бюретки выпускают вместимостью 10, 20, 60, 100, 200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нулевой шкалы в низу нет.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 бюретки от 12-32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высота всех бюреток независимо от вместимости и диаметра 450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отмеривание середина шкалы бюретки находится на уровни глаз фармацевта работающего сидя, что позволяет уменьшить ошибку дозирования.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требуемого объема контролируется визуально по шкале бюретки, каждая бюретка и питающая трубка крепится в гнездах соответствующего крана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958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9756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.Каждый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кран имеет два диафрагменных клапана - заполняющий и сливной. Клапанами управляют с помощью двух механических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тросиковых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приводов с пружинными захватами, нажимая на клавиши "наполнение" или "слив", смонтированные на основании треноги вертушки.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отмеривание жидкости по разности объема.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im0-tub-ru.yandex.net/i?id=55c7a98deddfb3394e679d16979e6aa0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659" y="2246769"/>
            <a:ext cx="6295391" cy="397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ae01.alicdn.com/kf/HTB1gQMzXfWG3KVjSZFgq6zTspXa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06" t="953"/>
          <a:stretch/>
        </p:blipFill>
        <p:spPr bwMode="auto">
          <a:xfrm>
            <a:off x="1001486" y="2246769"/>
            <a:ext cx="2714171" cy="426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323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1027</Words>
  <Application>Microsoft Office PowerPoint</Application>
  <PresentationFormat>Широкоэкранный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7</cp:revision>
  <dcterms:created xsi:type="dcterms:W3CDTF">2020-12-21T12:19:04Z</dcterms:created>
  <dcterms:modified xsi:type="dcterms:W3CDTF">2020-12-21T13:56:26Z</dcterms:modified>
</cp:coreProperties>
</file>