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80" y="175260"/>
            <a:ext cx="1226820" cy="13411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175260"/>
            <a:ext cx="1295400" cy="13030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50289" y="394080"/>
            <a:ext cx="7416298" cy="327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61846">
              <a:lnSpc>
                <a:spcPct val="100000"/>
              </a:lnSpc>
            </a:pPr>
            <a:r>
              <a:rPr lang="en-US" altLang="zh-CN" sz="2400" dirty="0" err="1" smtClean="0">
                <a:solidFill>
                  <a:srgbClr val="7D7D7D"/>
                </a:solidFill>
                <a:latin typeface="Calibri"/>
                <a:ea typeface="Calibri"/>
              </a:rPr>
              <a:t>Союз</a:t>
            </a:r>
            <a:r>
              <a:rPr lang="en-US" altLang="zh-CN" sz="2400" spc="-89" dirty="0" smtClean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Calibri"/>
                <a:ea typeface="Calibri"/>
              </a:rPr>
              <a:t>реабилитологов</a:t>
            </a:r>
            <a:r>
              <a:rPr lang="en-US" altLang="zh-CN" sz="2400" spc="-94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Calibri"/>
                <a:ea typeface="Calibri"/>
              </a:rPr>
              <a:t>России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 indent="224053">
              <a:lnSpc>
                <a:spcPct val="100000"/>
              </a:lnSpc>
            </a:pP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Разработка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проведение</a:t>
            </a:r>
            <a:r>
              <a:rPr lang="en-US" altLang="zh-CN" sz="2800" b="1" spc="-1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тренинга</a:t>
            </a:r>
          </a:p>
          <a:p>
            <a:pPr marL="0">
              <a:lnSpc>
                <a:spcPct val="100000"/>
              </a:lnSpc>
            </a:pPr>
            <a:r>
              <a:rPr lang="en-US" altLang="zh-CN" sz="2800" b="1" spc="-15" dirty="0">
                <a:solidFill>
                  <a:srgbClr val="7D7D7D"/>
                </a:solidFill>
                <a:latin typeface="Arial"/>
                <a:ea typeface="Arial"/>
              </a:rPr>
              <a:t>мультидисциплинарного</a:t>
            </a:r>
            <a:r>
              <a:rPr lang="en-US" altLang="zh-CN" sz="2800" b="1" spc="3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7D7D7D"/>
                </a:solidFill>
                <a:latin typeface="Arial"/>
                <a:ea typeface="Arial"/>
              </a:rPr>
              <a:t>обсуждения</a:t>
            </a:r>
          </a:p>
          <a:p>
            <a:pPr marL="0" indent="365785">
              <a:lnSpc>
                <a:spcPct val="100000"/>
              </a:lnSpc>
            </a:pP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проблем</a:t>
            </a:r>
            <a:r>
              <a:rPr lang="en-US" altLang="zh-CN" sz="2800" b="1" spc="-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пациента,</a:t>
            </a:r>
            <a:r>
              <a:rPr lang="en-US" altLang="zh-CN" sz="2800" b="1" spc="-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целей</a:t>
            </a:r>
            <a:r>
              <a:rPr lang="en-US" altLang="zh-CN" sz="2800" b="1" spc="-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800" b="1" spc="-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7D7D7D"/>
                </a:solidFill>
                <a:latin typeface="Arial"/>
                <a:ea typeface="Arial"/>
              </a:rPr>
              <a:t>задач</a:t>
            </a:r>
          </a:p>
          <a:p>
            <a:pPr marL="0" indent="838479">
              <a:lnSpc>
                <a:spcPct val="100000"/>
              </a:lnSpc>
            </a:pPr>
            <a:r>
              <a:rPr lang="en-US" altLang="zh-CN" sz="2800" b="1" spc="-5" dirty="0">
                <a:solidFill>
                  <a:srgbClr val="7D7D7D"/>
                </a:solidFill>
                <a:latin typeface="Arial"/>
                <a:ea typeface="Arial"/>
              </a:rPr>
              <a:t>медицинской</a:t>
            </a:r>
            <a:r>
              <a:rPr lang="en-US" altLang="zh-CN" sz="2800" b="1" spc="4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" dirty="0">
                <a:solidFill>
                  <a:srgbClr val="7D7D7D"/>
                </a:solidFill>
                <a:latin typeface="Arial"/>
                <a:ea typeface="Arial"/>
              </a:rPr>
              <a:t>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133850" y="3270250"/>
            <a:ext cx="2940050" cy="539750"/>
          </a:xfrm>
          <a:custGeom>
            <a:avLst/>
            <a:gdLst>
              <a:gd name="connsiteX0" fmla="*/ 107441 w 2940050"/>
              <a:gd name="connsiteY0" fmla="*/ 546100 h 539750"/>
              <a:gd name="connsiteX1" fmla="*/ 2858007 w 2940050"/>
              <a:gd name="connsiteY1" fmla="*/ 546100 h 539750"/>
              <a:gd name="connsiteX2" fmla="*/ 2948051 w 2940050"/>
              <a:gd name="connsiteY2" fmla="*/ 456184 h 539750"/>
              <a:gd name="connsiteX3" fmla="*/ 2948051 w 2940050"/>
              <a:gd name="connsiteY3" fmla="*/ 6350 h 539750"/>
              <a:gd name="connsiteX4" fmla="*/ 17526 w 2940050"/>
              <a:gd name="connsiteY4" fmla="*/ 6350 h 539750"/>
              <a:gd name="connsiteX5" fmla="*/ 17526 w 2940050"/>
              <a:gd name="connsiteY5" fmla="*/ 456184 h 539750"/>
              <a:gd name="connsiteX6" fmla="*/ 107441 w 2940050"/>
              <a:gd name="connsiteY6" fmla="*/ 54610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050" h="539750">
                <a:moveTo>
                  <a:pt x="107441" y="546100"/>
                </a:moveTo>
                <a:lnTo>
                  <a:pt x="2858007" y="546100"/>
                </a:lnTo>
                <a:lnTo>
                  <a:pt x="2948051" y="456184"/>
                </a:lnTo>
                <a:lnTo>
                  <a:pt x="2948051" y="6350"/>
                </a:lnTo>
                <a:lnTo>
                  <a:pt x="17526" y="6350"/>
                </a:lnTo>
                <a:lnTo>
                  <a:pt x="17526" y="456184"/>
                </a:lnTo>
                <a:lnTo>
                  <a:pt x="107441" y="546100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127500" y="3263900"/>
            <a:ext cx="2946400" cy="546100"/>
          </a:xfrm>
          <a:custGeom>
            <a:avLst/>
            <a:gdLst>
              <a:gd name="connsiteX0" fmla="*/ 113791 w 2946400"/>
              <a:gd name="connsiteY0" fmla="*/ 552450 h 546100"/>
              <a:gd name="connsiteX1" fmla="*/ 2864357 w 2946400"/>
              <a:gd name="connsiteY1" fmla="*/ 552450 h 546100"/>
              <a:gd name="connsiteX2" fmla="*/ 2954401 w 2946400"/>
              <a:gd name="connsiteY2" fmla="*/ 462534 h 546100"/>
              <a:gd name="connsiteX3" fmla="*/ 2954401 w 2946400"/>
              <a:gd name="connsiteY3" fmla="*/ 12700 h 546100"/>
              <a:gd name="connsiteX4" fmla="*/ 23876 w 2946400"/>
              <a:gd name="connsiteY4" fmla="*/ 12700 h 546100"/>
              <a:gd name="connsiteX5" fmla="*/ 23876 w 2946400"/>
              <a:gd name="connsiteY5" fmla="*/ 462534 h 546100"/>
              <a:gd name="connsiteX6" fmla="*/ 113791 w 2946400"/>
              <a:gd name="connsiteY6" fmla="*/ 55245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546100">
                <a:moveTo>
                  <a:pt x="113791" y="552450"/>
                </a:moveTo>
                <a:lnTo>
                  <a:pt x="2864357" y="552450"/>
                </a:lnTo>
                <a:lnTo>
                  <a:pt x="2954401" y="462534"/>
                </a:lnTo>
                <a:lnTo>
                  <a:pt x="2954401" y="12700"/>
                </a:lnTo>
                <a:lnTo>
                  <a:pt x="23876" y="12700"/>
                </a:lnTo>
                <a:lnTo>
                  <a:pt x="23876" y="462534"/>
                </a:lnTo>
                <a:lnTo>
                  <a:pt x="113791" y="55245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74800" y="2311400"/>
            <a:ext cx="1358900" cy="1498600"/>
          </a:xfrm>
          <a:custGeom>
            <a:avLst/>
            <a:gdLst>
              <a:gd name="connsiteX0" fmla="*/ 15875 w 1358900"/>
              <a:gd name="connsiteY0" fmla="*/ 248920 h 1498600"/>
              <a:gd name="connsiteX1" fmla="*/ 241045 w 1358900"/>
              <a:gd name="connsiteY1" fmla="*/ 23876 h 1498600"/>
              <a:gd name="connsiteX2" fmla="*/ 1141729 w 1358900"/>
              <a:gd name="connsiteY2" fmla="*/ 23876 h 1498600"/>
              <a:gd name="connsiteX3" fmla="*/ 1366773 w 1358900"/>
              <a:gd name="connsiteY3" fmla="*/ 248920 h 1498600"/>
              <a:gd name="connsiteX4" fmla="*/ 1366773 w 1358900"/>
              <a:gd name="connsiteY4" fmla="*/ 1276604 h 1498600"/>
              <a:gd name="connsiteX5" fmla="*/ 1141729 w 1358900"/>
              <a:gd name="connsiteY5" fmla="*/ 1501775 h 1498600"/>
              <a:gd name="connsiteX6" fmla="*/ 241045 w 1358900"/>
              <a:gd name="connsiteY6" fmla="*/ 1501775 h 1498600"/>
              <a:gd name="connsiteX7" fmla="*/ 15875 w 1358900"/>
              <a:gd name="connsiteY7" fmla="*/ 1276604 h 1498600"/>
              <a:gd name="connsiteX8" fmla="*/ 15875 w 1358900"/>
              <a:gd name="connsiteY8" fmla="*/ 24892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900" h="1498600">
                <a:moveTo>
                  <a:pt x="15875" y="248920"/>
                </a:moveTo>
                <a:cubicBezTo>
                  <a:pt x="15875" y="124587"/>
                  <a:pt x="116713" y="23876"/>
                  <a:pt x="241045" y="23876"/>
                </a:cubicBezTo>
                <a:lnTo>
                  <a:pt x="1141729" y="23876"/>
                </a:lnTo>
                <a:cubicBezTo>
                  <a:pt x="1266063" y="23876"/>
                  <a:pt x="1366773" y="124587"/>
                  <a:pt x="1366773" y="248920"/>
                </a:cubicBezTo>
                <a:lnTo>
                  <a:pt x="1366773" y="1276604"/>
                </a:lnTo>
                <a:cubicBezTo>
                  <a:pt x="1366773" y="1400937"/>
                  <a:pt x="1266063" y="1501775"/>
                  <a:pt x="1141729" y="1501775"/>
                </a:cubicBezTo>
                <a:lnTo>
                  <a:pt x="241045" y="1501775"/>
                </a:lnTo>
                <a:cubicBezTo>
                  <a:pt x="116713" y="1501775"/>
                  <a:pt x="15875" y="1400937"/>
                  <a:pt x="15875" y="1276604"/>
                </a:cubicBezTo>
                <a:lnTo>
                  <a:pt x="15875" y="248920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74800" y="2311400"/>
            <a:ext cx="1358900" cy="1498600"/>
          </a:xfrm>
          <a:custGeom>
            <a:avLst/>
            <a:gdLst>
              <a:gd name="connsiteX0" fmla="*/ 15875 w 1358900"/>
              <a:gd name="connsiteY0" fmla="*/ 248920 h 1498600"/>
              <a:gd name="connsiteX1" fmla="*/ 241045 w 1358900"/>
              <a:gd name="connsiteY1" fmla="*/ 23876 h 1498600"/>
              <a:gd name="connsiteX2" fmla="*/ 1141729 w 1358900"/>
              <a:gd name="connsiteY2" fmla="*/ 23876 h 1498600"/>
              <a:gd name="connsiteX3" fmla="*/ 1366773 w 1358900"/>
              <a:gd name="connsiteY3" fmla="*/ 248920 h 1498600"/>
              <a:gd name="connsiteX4" fmla="*/ 1366773 w 1358900"/>
              <a:gd name="connsiteY4" fmla="*/ 1276604 h 1498600"/>
              <a:gd name="connsiteX5" fmla="*/ 1141729 w 1358900"/>
              <a:gd name="connsiteY5" fmla="*/ 1501775 h 1498600"/>
              <a:gd name="connsiteX6" fmla="*/ 241045 w 1358900"/>
              <a:gd name="connsiteY6" fmla="*/ 1501775 h 1498600"/>
              <a:gd name="connsiteX7" fmla="*/ 15875 w 1358900"/>
              <a:gd name="connsiteY7" fmla="*/ 1276604 h 1498600"/>
              <a:gd name="connsiteX8" fmla="*/ 15875 w 1358900"/>
              <a:gd name="connsiteY8" fmla="*/ 24892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900" h="1498600">
                <a:moveTo>
                  <a:pt x="15875" y="248920"/>
                </a:moveTo>
                <a:cubicBezTo>
                  <a:pt x="15875" y="124587"/>
                  <a:pt x="116713" y="23876"/>
                  <a:pt x="241045" y="23876"/>
                </a:cubicBezTo>
                <a:lnTo>
                  <a:pt x="1141729" y="23876"/>
                </a:lnTo>
                <a:cubicBezTo>
                  <a:pt x="1266063" y="23876"/>
                  <a:pt x="1366773" y="124587"/>
                  <a:pt x="1366773" y="248920"/>
                </a:cubicBezTo>
                <a:lnTo>
                  <a:pt x="1366773" y="1276604"/>
                </a:lnTo>
                <a:cubicBezTo>
                  <a:pt x="1366773" y="1400937"/>
                  <a:pt x="1266063" y="1501775"/>
                  <a:pt x="1141729" y="1501775"/>
                </a:cubicBezTo>
                <a:lnTo>
                  <a:pt x="241045" y="1501775"/>
                </a:lnTo>
                <a:cubicBezTo>
                  <a:pt x="116713" y="1501775"/>
                  <a:pt x="15875" y="1400937"/>
                  <a:pt x="15875" y="1276604"/>
                </a:cubicBezTo>
                <a:lnTo>
                  <a:pt x="15875" y="24892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4127500" y="2311400"/>
            <a:ext cx="2946400" cy="558800"/>
          </a:xfrm>
          <a:custGeom>
            <a:avLst/>
            <a:gdLst>
              <a:gd name="connsiteX0" fmla="*/ 114046 w 2946400"/>
              <a:gd name="connsiteY0" fmla="*/ 23876 h 558800"/>
              <a:gd name="connsiteX1" fmla="*/ 2864104 w 2946400"/>
              <a:gd name="connsiteY1" fmla="*/ 23876 h 558800"/>
              <a:gd name="connsiteX2" fmla="*/ 2954401 w 2946400"/>
              <a:gd name="connsiteY2" fmla="*/ 114046 h 558800"/>
              <a:gd name="connsiteX3" fmla="*/ 2954401 w 2946400"/>
              <a:gd name="connsiteY3" fmla="*/ 565150 h 558800"/>
              <a:gd name="connsiteX4" fmla="*/ 23876 w 2946400"/>
              <a:gd name="connsiteY4" fmla="*/ 565150 h 558800"/>
              <a:gd name="connsiteX5" fmla="*/ 23876 w 2946400"/>
              <a:gd name="connsiteY5" fmla="*/ 114046 h 558800"/>
              <a:gd name="connsiteX6" fmla="*/ 114046 w 2946400"/>
              <a:gd name="connsiteY6" fmla="*/ 23876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558800">
                <a:moveTo>
                  <a:pt x="114046" y="23876"/>
                </a:moveTo>
                <a:lnTo>
                  <a:pt x="2864104" y="23876"/>
                </a:lnTo>
                <a:lnTo>
                  <a:pt x="2954401" y="114046"/>
                </a:lnTo>
                <a:lnTo>
                  <a:pt x="2954401" y="565150"/>
                </a:lnTo>
                <a:lnTo>
                  <a:pt x="23876" y="565150"/>
                </a:lnTo>
                <a:lnTo>
                  <a:pt x="23876" y="114046"/>
                </a:lnTo>
                <a:lnTo>
                  <a:pt x="114046" y="2387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4127500" y="2311400"/>
            <a:ext cx="2946400" cy="558800"/>
          </a:xfrm>
          <a:custGeom>
            <a:avLst/>
            <a:gdLst>
              <a:gd name="connsiteX0" fmla="*/ 114046 w 2946400"/>
              <a:gd name="connsiteY0" fmla="*/ 23876 h 558800"/>
              <a:gd name="connsiteX1" fmla="*/ 2864104 w 2946400"/>
              <a:gd name="connsiteY1" fmla="*/ 23876 h 558800"/>
              <a:gd name="connsiteX2" fmla="*/ 2954401 w 2946400"/>
              <a:gd name="connsiteY2" fmla="*/ 114046 h 558800"/>
              <a:gd name="connsiteX3" fmla="*/ 2954401 w 2946400"/>
              <a:gd name="connsiteY3" fmla="*/ 565150 h 558800"/>
              <a:gd name="connsiteX4" fmla="*/ 23876 w 2946400"/>
              <a:gd name="connsiteY4" fmla="*/ 565150 h 558800"/>
              <a:gd name="connsiteX5" fmla="*/ 23876 w 2946400"/>
              <a:gd name="connsiteY5" fmla="*/ 114046 h 558800"/>
              <a:gd name="connsiteX6" fmla="*/ 114046 w 2946400"/>
              <a:gd name="connsiteY6" fmla="*/ 23876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558800">
                <a:moveTo>
                  <a:pt x="114046" y="23876"/>
                </a:moveTo>
                <a:lnTo>
                  <a:pt x="2864104" y="23876"/>
                </a:lnTo>
                <a:lnTo>
                  <a:pt x="2954401" y="114046"/>
                </a:lnTo>
                <a:lnTo>
                  <a:pt x="2954401" y="565150"/>
                </a:lnTo>
                <a:lnTo>
                  <a:pt x="23876" y="565150"/>
                </a:lnTo>
                <a:lnTo>
                  <a:pt x="23876" y="114046"/>
                </a:lnTo>
                <a:lnTo>
                  <a:pt x="114046" y="23876"/>
                </a:lnTo>
                <a:close/>
              </a:path>
            </a:pathLst>
          </a:custGeom>
          <a:solidFill>
            <a:srgbClr val="0000B6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924300" y="4432300"/>
            <a:ext cx="3225800" cy="533400"/>
          </a:xfrm>
          <a:custGeom>
            <a:avLst/>
            <a:gdLst>
              <a:gd name="connsiteX0" fmla="*/ 15875 w 3225800"/>
              <a:gd name="connsiteY0" fmla="*/ 99441 h 533400"/>
              <a:gd name="connsiteX1" fmla="*/ 102615 w 3225800"/>
              <a:gd name="connsiteY1" fmla="*/ 12700 h 533400"/>
              <a:gd name="connsiteX2" fmla="*/ 3150107 w 3225800"/>
              <a:gd name="connsiteY2" fmla="*/ 12700 h 533400"/>
              <a:gd name="connsiteX3" fmla="*/ 3236976 w 3225800"/>
              <a:gd name="connsiteY3" fmla="*/ 99441 h 533400"/>
              <a:gd name="connsiteX4" fmla="*/ 3236976 w 3225800"/>
              <a:gd name="connsiteY4" fmla="*/ 446659 h 533400"/>
              <a:gd name="connsiteX5" fmla="*/ 3150107 w 3225800"/>
              <a:gd name="connsiteY5" fmla="*/ 533400 h 533400"/>
              <a:gd name="connsiteX6" fmla="*/ 102615 w 3225800"/>
              <a:gd name="connsiteY6" fmla="*/ 533400 h 533400"/>
              <a:gd name="connsiteX7" fmla="*/ 15875 w 3225800"/>
              <a:gd name="connsiteY7" fmla="*/ 446659 h 533400"/>
              <a:gd name="connsiteX8" fmla="*/ 15875 w 3225800"/>
              <a:gd name="connsiteY8" fmla="*/ 9944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800" h="533400">
                <a:moveTo>
                  <a:pt x="15875" y="99441"/>
                </a:moveTo>
                <a:cubicBezTo>
                  <a:pt x="15875" y="51562"/>
                  <a:pt x="54736" y="12700"/>
                  <a:pt x="102615" y="12700"/>
                </a:cubicBezTo>
                <a:lnTo>
                  <a:pt x="3150107" y="12700"/>
                </a:lnTo>
                <a:cubicBezTo>
                  <a:pt x="3198114" y="12700"/>
                  <a:pt x="3236976" y="51562"/>
                  <a:pt x="3236976" y="99441"/>
                </a:cubicBezTo>
                <a:lnTo>
                  <a:pt x="3236976" y="446659"/>
                </a:lnTo>
                <a:cubicBezTo>
                  <a:pt x="3236976" y="494538"/>
                  <a:pt x="3198114" y="533400"/>
                  <a:pt x="3150107" y="533400"/>
                </a:cubicBezTo>
                <a:lnTo>
                  <a:pt x="102615" y="533400"/>
                </a:lnTo>
                <a:cubicBezTo>
                  <a:pt x="54736" y="533400"/>
                  <a:pt x="15875" y="494538"/>
                  <a:pt x="15875" y="446659"/>
                </a:cubicBezTo>
                <a:lnTo>
                  <a:pt x="15875" y="99441"/>
                </a:lnTo>
                <a:close/>
              </a:path>
            </a:pathLst>
          </a:custGeom>
          <a:solidFill>
            <a:srgbClr val="00AEE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924300" y="4432300"/>
            <a:ext cx="3225800" cy="533400"/>
          </a:xfrm>
          <a:custGeom>
            <a:avLst/>
            <a:gdLst>
              <a:gd name="connsiteX0" fmla="*/ 15875 w 3225800"/>
              <a:gd name="connsiteY0" fmla="*/ 99441 h 533400"/>
              <a:gd name="connsiteX1" fmla="*/ 102615 w 3225800"/>
              <a:gd name="connsiteY1" fmla="*/ 12700 h 533400"/>
              <a:gd name="connsiteX2" fmla="*/ 3150107 w 3225800"/>
              <a:gd name="connsiteY2" fmla="*/ 12700 h 533400"/>
              <a:gd name="connsiteX3" fmla="*/ 3236976 w 3225800"/>
              <a:gd name="connsiteY3" fmla="*/ 99441 h 533400"/>
              <a:gd name="connsiteX4" fmla="*/ 3236976 w 3225800"/>
              <a:gd name="connsiteY4" fmla="*/ 446659 h 533400"/>
              <a:gd name="connsiteX5" fmla="*/ 3150107 w 3225800"/>
              <a:gd name="connsiteY5" fmla="*/ 533400 h 533400"/>
              <a:gd name="connsiteX6" fmla="*/ 102615 w 3225800"/>
              <a:gd name="connsiteY6" fmla="*/ 533400 h 533400"/>
              <a:gd name="connsiteX7" fmla="*/ 15875 w 3225800"/>
              <a:gd name="connsiteY7" fmla="*/ 446659 h 533400"/>
              <a:gd name="connsiteX8" fmla="*/ 15875 w 3225800"/>
              <a:gd name="connsiteY8" fmla="*/ 9944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800" h="533400">
                <a:moveTo>
                  <a:pt x="15875" y="99441"/>
                </a:moveTo>
                <a:cubicBezTo>
                  <a:pt x="15875" y="51562"/>
                  <a:pt x="54736" y="12700"/>
                  <a:pt x="102615" y="12700"/>
                </a:cubicBezTo>
                <a:lnTo>
                  <a:pt x="3150107" y="12700"/>
                </a:lnTo>
                <a:cubicBezTo>
                  <a:pt x="3198114" y="12700"/>
                  <a:pt x="3236976" y="51562"/>
                  <a:pt x="3236976" y="99441"/>
                </a:cubicBezTo>
                <a:lnTo>
                  <a:pt x="3236976" y="446659"/>
                </a:lnTo>
                <a:cubicBezTo>
                  <a:pt x="3236976" y="494538"/>
                  <a:pt x="3198114" y="533400"/>
                  <a:pt x="3150107" y="533400"/>
                </a:cubicBezTo>
                <a:lnTo>
                  <a:pt x="102615" y="533400"/>
                </a:lnTo>
                <a:cubicBezTo>
                  <a:pt x="54736" y="533400"/>
                  <a:pt x="15875" y="494538"/>
                  <a:pt x="15875" y="446659"/>
                </a:cubicBezTo>
                <a:lnTo>
                  <a:pt x="15875" y="99441"/>
                </a:lnTo>
                <a:close/>
              </a:path>
            </a:pathLst>
          </a:custGeom>
          <a:solidFill>
            <a:srgbClr val="000024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3848100" y="5613400"/>
            <a:ext cx="3403600" cy="495300"/>
          </a:xfrm>
          <a:custGeom>
            <a:avLst/>
            <a:gdLst>
              <a:gd name="connsiteX0" fmla="*/ 20573 w 3403600"/>
              <a:gd name="connsiteY0" fmla="*/ 506412 h 495300"/>
              <a:gd name="connsiteX1" fmla="*/ 143636 w 3403600"/>
              <a:gd name="connsiteY1" fmla="*/ 14287 h 495300"/>
              <a:gd name="connsiteX2" fmla="*/ 3411601 w 3403600"/>
              <a:gd name="connsiteY2" fmla="*/ 14287 h 495300"/>
              <a:gd name="connsiteX3" fmla="*/ 3288538 w 3403600"/>
              <a:gd name="connsiteY3" fmla="*/ 506412 h 495300"/>
              <a:gd name="connsiteX4" fmla="*/ 20573 w 3403600"/>
              <a:gd name="connsiteY4" fmla="*/ 506412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3600" h="495300">
                <a:moveTo>
                  <a:pt x="20573" y="506412"/>
                </a:moveTo>
                <a:lnTo>
                  <a:pt x="143636" y="14287"/>
                </a:lnTo>
                <a:lnTo>
                  <a:pt x="3411601" y="14287"/>
                </a:lnTo>
                <a:lnTo>
                  <a:pt x="3288538" y="506412"/>
                </a:lnTo>
                <a:lnTo>
                  <a:pt x="20573" y="506412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848100" y="5613400"/>
            <a:ext cx="3403600" cy="495300"/>
          </a:xfrm>
          <a:custGeom>
            <a:avLst/>
            <a:gdLst>
              <a:gd name="connsiteX0" fmla="*/ 20573 w 3403600"/>
              <a:gd name="connsiteY0" fmla="*/ 506412 h 495300"/>
              <a:gd name="connsiteX1" fmla="*/ 143636 w 3403600"/>
              <a:gd name="connsiteY1" fmla="*/ 14287 h 495300"/>
              <a:gd name="connsiteX2" fmla="*/ 3411601 w 3403600"/>
              <a:gd name="connsiteY2" fmla="*/ 14287 h 495300"/>
              <a:gd name="connsiteX3" fmla="*/ 3288538 w 3403600"/>
              <a:gd name="connsiteY3" fmla="*/ 506412 h 495300"/>
              <a:gd name="connsiteX4" fmla="*/ 20573 w 3403600"/>
              <a:gd name="connsiteY4" fmla="*/ 506412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3600" h="495300">
                <a:moveTo>
                  <a:pt x="20573" y="506412"/>
                </a:moveTo>
                <a:lnTo>
                  <a:pt x="143636" y="14287"/>
                </a:lnTo>
                <a:lnTo>
                  <a:pt x="3411601" y="14287"/>
                </a:lnTo>
                <a:lnTo>
                  <a:pt x="3288538" y="506412"/>
                </a:lnTo>
                <a:lnTo>
                  <a:pt x="20573" y="506412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08600" y="3860800"/>
            <a:ext cx="508000" cy="419100"/>
          </a:xfrm>
          <a:custGeom>
            <a:avLst/>
            <a:gdLst>
              <a:gd name="connsiteX0" fmla="*/ 14351 w 508000"/>
              <a:gd name="connsiteY0" fmla="*/ 226187 h 419100"/>
              <a:gd name="connsiteX1" fmla="*/ 137667 w 508000"/>
              <a:gd name="connsiteY1" fmla="*/ 226187 h 419100"/>
              <a:gd name="connsiteX2" fmla="*/ 137667 w 508000"/>
              <a:gd name="connsiteY2" fmla="*/ 23876 h 419100"/>
              <a:gd name="connsiteX3" fmla="*/ 384555 w 508000"/>
              <a:gd name="connsiteY3" fmla="*/ 23876 h 419100"/>
              <a:gd name="connsiteX4" fmla="*/ 384555 w 508000"/>
              <a:gd name="connsiteY4" fmla="*/ 226187 h 419100"/>
              <a:gd name="connsiteX5" fmla="*/ 508000 w 508000"/>
              <a:gd name="connsiteY5" fmla="*/ 226187 h 419100"/>
              <a:gd name="connsiteX6" fmla="*/ 261111 w 508000"/>
              <a:gd name="connsiteY6" fmla="*/ 428625 h 419100"/>
              <a:gd name="connsiteX7" fmla="*/ 14351 w 508000"/>
              <a:gd name="connsiteY7" fmla="*/ 226187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419100">
                <a:moveTo>
                  <a:pt x="14351" y="226187"/>
                </a:moveTo>
                <a:lnTo>
                  <a:pt x="137667" y="226187"/>
                </a:lnTo>
                <a:lnTo>
                  <a:pt x="137667" y="23876"/>
                </a:lnTo>
                <a:lnTo>
                  <a:pt x="384555" y="23876"/>
                </a:lnTo>
                <a:lnTo>
                  <a:pt x="384555" y="226187"/>
                </a:lnTo>
                <a:lnTo>
                  <a:pt x="508000" y="226187"/>
                </a:lnTo>
                <a:lnTo>
                  <a:pt x="261111" y="428625"/>
                </a:lnTo>
                <a:lnTo>
                  <a:pt x="14351" y="226187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5308600" y="3860800"/>
            <a:ext cx="508000" cy="419100"/>
          </a:xfrm>
          <a:custGeom>
            <a:avLst/>
            <a:gdLst>
              <a:gd name="connsiteX0" fmla="*/ 14351 w 508000"/>
              <a:gd name="connsiteY0" fmla="*/ 226187 h 419100"/>
              <a:gd name="connsiteX1" fmla="*/ 137667 w 508000"/>
              <a:gd name="connsiteY1" fmla="*/ 226187 h 419100"/>
              <a:gd name="connsiteX2" fmla="*/ 137667 w 508000"/>
              <a:gd name="connsiteY2" fmla="*/ 23876 h 419100"/>
              <a:gd name="connsiteX3" fmla="*/ 384555 w 508000"/>
              <a:gd name="connsiteY3" fmla="*/ 23876 h 419100"/>
              <a:gd name="connsiteX4" fmla="*/ 384555 w 508000"/>
              <a:gd name="connsiteY4" fmla="*/ 226187 h 419100"/>
              <a:gd name="connsiteX5" fmla="*/ 508000 w 508000"/>
              <a:gd name="connsiteY5" fmla="*/ 226187 h 419100"/>
              <a:gd name="connsiteX6" fmla="*/ 261111 w 508000"/>
              <a:gd name="connsiteY6" fmla="*/ 428625 h 419100"/>
              <a:gd name="connsiteX7" fmla="*/ 14351 w 508000"/>
              <a:gd name="connsiteY7" fmla="*/ 226187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419100">
                <a:moveTo>
                  <a:pt x="14351" y="226187"/>
                </a:moveTo>
                <a:lnTo>
                  <a:pt x="137667" y="226187"/>
                </a:lnTo>
                <a:lnTo>
                  <a:pt x="137667" y="23876"/>
                </a:lnTo>
                <a:lnTo>
                  <a:pt x="384555" y="23876"/>
                </a:lnTo>
                <a:lnTo>
                  <a:pt x="384555" y="226187"/>
                </a:lnTo>
                <a:lnTo>
                  <a:pt x="508000" y="226187"/>
                </a:lnTo>
                <a:lnTo>
                  <a:pt x="261111" y="428625"/>
                </a:lnTo>
                <a:lnTo>
                  <a:pt x="14351" y="226187"/>
                </a:lnTo>
                <a:close/>
              </a:path>
            </a:pathLst>
          </a:custGeom>
          <a:solidFill>
            <a:srgbClr val="0000ED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5308600" y="5080000"/>
            <a:ext cx="508000" cy="419100"/>
          </a:xfrm>
          <a:custGeom>
            <a:avLst/>
            <a:gdLst>
              <a:gd name="connsiteX0" fmla="*/ 14351 w 508000"/>
              <a:gd name="connsiteY0" fmla="*/ 220726 h 419100"/>
              <a:gd name="connsiteX1" fmla="*/ 137667 w 508000"/>
              <a:gd name="connsiteY1" fmla="*/ 220726 h 419100"/>
              <a:gd name="connsiteX2" fmla="*/ 137667 w 508000"/>
              <a:gd name="connsiteY2" fmla="*/ 17399 h 419100"/>
              <a:gd name="connsiteX3" fmla="*/ 384555 w 508000"/>
              <a:gd name="connsiteY3" fmla="*/ 17399 h 419100"/>
              <a:gd name="connsiteX4" fmla="*/ 384555 w 508000"/>
              <a:gd name="connsiteY4" fmla="*/ 220726 h 419100"/>
              <a:gd name="connsiteX5" fmla="*/ 508000 w 508000"/>
              <a:gd name="connsiteY5" fmla="*/ 220726 h 419100"/>
              <a:gd name="connsiteX6" fmla="*/ 261111 w 508000"/>
              <a:gd name="connsiteY6" fmla="*/ 423926 h 419100"/>
              <a:gd name="connsiteX7" fmla="*/ 14351 w 508000"/>
              <a:gd name="connsiteY7" fmla="*/ 220726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419100">
                <a:moveTo>
                  <a:pt x="14351" y="220726"/>
                </a:moveTo>
                <a:lnTo>
                  <a:pt x="137667" y="220726"/>
                </a:lnTo>
                <a:lnTo>
                  <a:pt x="137667" y="17399"/>
                </a:lnTo>
                <a:lnTo>
                  <a:pt x="384555" y="17399"/>
                </a:lnTo>
                <a:lnTo>
                  <a:pt x="384555" y="220726"/>
                </a:lnTo>
                <a:lnTo>
                  <a:pt x="508000" y="220726"/>
                </a:lnTo>
                <a:lnTo>
                  <a:pt x="261111" y="423926"/>
                </a:lnTo>
                <a:lnTo>
                  <a:pt x="14351" y="220726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5308600" y="5080000"/>
            <a:ext cx="508000" cy="419100"/>
          </a:xfrm>
          <a:custGeom>
            <a:avLst/>
            <a:gdLst>
              <a:gd name="connsiteX0" fmla="*/ 14351 w 508000"/>
              <a:gd name="connsiteY0" fmla="*/ 220726 h 419100"/>
              <a:gd name="connsiteX1" fmla="*/ 137667 w 508000"/>
              <a:gd name="connsiteY1" fmla="*/ 220726 h 419100"/>
              <a:gd name="connsiteX2" fmla="*/ 137667 w 508000"/>
              <a:gd name="connsiteY2" fmla="*/ 17399 h 419100"/>
              <a:gd name="connsiteX3" fmla="*/ 384555 w 508000"/>
              <a:gd name="connsiteY3" fmla="*/ 17399 h 419100"/>
              <a:gd name="connsiteX4" fmla="*/ 384555 w 508000"/>
              <a:gd name="connsiteY4" fmla="*/ 220726 h 419100"/>
              <a:gd name="connsiteX5" fmla="*/ 508000 w 508000"/>
              <a:gd name="connsiteY5" fmla="*/ 220726 h 419100"/>
              <a:gd name="connsiteX6" fmla="*/ 261111 w 508000"/>
              <a:gd name="connsiteY6" fmla="*/ 423926 h 419100"/>
              <a:gd name="connsiteX7" fmla="*/ 14351 w 508000"/>
              <a:gd name="connsiteY7" fmla="*/ 220726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0" h="419100">
                <a:moveTo>
                  <a:pt x="14351" y="220726"/>
                </a:moveTo>
                <a:lnTo>
                  <a:pt x="137667" y="220726"/>
                </a:lnTo>
                <a:lnTo>
                  <a:pt x="137667" y="17399"/>
                </a:lnTo>
                <a:lnTo>
                  <a:pt x="384555" y="17399"/>
                </a:lnTo>
                <a:lnTo>
                  <a:pt x="384555" y="220726"/>
                </a:lnTo>
                <a:lnTo>
                  <a:pt x="508000" y="220726"/>
                </a:lnTo>
                <a:lnTo>
                  <a:pt x="261111" y="423926"/>
                </a:lnTo>
                <a:lnTo>
                  <a:pt x="14351" y="220726"/>
                </a:lnTo>
                <a:close/>
              </a:path>
            </a:pathLst>
          </a:custGeom>
          <a:solidFill>
            <a:srgbClr val="000024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225800" y="2781300"/>
            <a:ext cx="673100" cy="469900"/>
          </a:xfrm>
          <a:custGeom>
            <a:avLst/>
            <a:gdLst>
              <a:gd name="connsiteX0" fmla="*/ 452373 w 673100"/>
              <a:gd name="connsiteY0" fmla="*/ 476250 h 469900"/>
              <a:gd name="connsiteX1" fmla="*/ 452373 w 673100"/>
              <a:gd name="connsiteY1" fmla="*/ 362712 h 469900"/>
              <a:gd name="connsiteX2" fmla="*/ 20573 w 673100"/>
              <a:gd name="connsiteY2" fmla="*/ 362712 h 469900"/>
              <a:gd name="connsiteX3" fmla="*/ 20573 w 673100"/>
              <a:gd name="connsiteY3" fmla="*/ 135763 h 469900"/>
              <a:gd name="connsiteX4" fmla="*/ 452373 w 673100"/>
              <a:gd name="connsiteY4" fmla="*/ 135763 h 469900"/>
              <a:gd name="connsiteX5" fmla="*/ 452373 w 673100"/>
              <a:gd name="connsiteY5" fmla="*/ 22225 h 469900"/>
              <a:gd name="connsiteX6" fmla="*/ 679450 w 673100"/>
              <a:gd name="connsiteY6" fmla="*/ 249174 h 469900"/>
              <a:gd name="connsiteX7" fmla="*/ 452373 w 673100"/>
              <a:gd name="connsiteY7" fmla="*/ 47625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100" h="469900">
                <a:moveTo>
                  <a:pt x="452373" y="476250"/>
                </a:moveTo>
                <a:lnTo>
                  <a:pt x="452373" y="362712"/>
                </a:lnTo>
                <a:lnTo>
                  <a:pt x="20573" y="362712"/>
                </a:lnTo>
                <a:lnTo>
                  <a:pt x="20573" y="135763"/>
                </a:lnTo>
                <a:lnTo>
                  <a:pt x="452373" y="135763"/>
                </a:lnTo>
                <a:lnTo>
                  <a:pt x="452373" y="22225"/>
                </a:lnTo>
                <a:lnTo>
                  <a:pt x="679450" y="249174"/>
                </a:lnTo>
                <a:lnTo>
                  <a:pt x="452373" y="476250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3225800" y="2781300"/>
            <a:ext cx="673100" cy="469900"/>
          </a:xfrm>
          <a:custGeom>
            <a:avLst/>
            <a:gdLst>
              <a:gd name="connsiteX0" fmla="*/ 452373 w 673100"/>
              <a:gd name="connsiteY0" fmla="*/ 476250 h 469900"/>
              <a:gd name="connsiteX1" fmla="*/ 452373 w 673100"/>
              <a:gd name="connsiteY1" fmla="*/ 362712 h 469900"/>
              <a:gd name="connsiteX2" fmla="*/ 20573 w 673100"/>
              <a:gd name="connsiteY2" fmla="*/ 362712 h 469900"/>
              <a:gd name="connsiteX3" fmla="*/ 20573 w 673100"/>
              <a:gd name="connsiteY3" fmla="*/ 135763 h 469900"/>
              <a:gd name="connsiteX4" fmla="*/ 452373 w 673100"/>
              <a:gd name="connsiteY4" fmla="*/ 135763 h 469900"/>
              <a:gd name="connsiteX5" fmla="*/ 452373 w 673100"/>
              <a:gd name="connsiteY5" fmla="*/ 22225 h 469900"/>
              <a:gd name="connsiteX6" fmla="*/ 679450 w 673100"/>
              <a:gd name="connsiteY6" fmla="*/ 249174 h 469900"/>
              <a:gd name="connsiteX7" fmla="*/ 452373 w 673100"/>
              <a:gd name="connsiteY7" fmla="*/ 47625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100" h="469900">
                <a:moveTo>
                  <a:pt x="452373" y="476250"/>
                </a:moveTo>
                <a:lnTo>
                  <a:pt x="452373" y="362712"/>
                </a:lnTo>
                <a:lnTo>
                  <a:pt x="20573" y="362712"/>
                </a:lnTo>
                <a:lnTo>
                  <a:pt x="20573" y="135763"/>
                </a:lnTo>
                <a:lnTo>
                  <a:pt x="452373" y="135763"/>
                </a:lnTo>
                <a:lnTo>
                  <a:pt x="452373" y="22225"/>
                </a:lnTo>
                <a:lnTo>
                  <a:pt x="679450" y="249174"/>
                </a:lnTo>
                <a:lnTo>
                  <a:pt x="452373" y="476250"/>
                </a:lnTo>
                <a:close/>
              </a:path>
            </a:pathLst>
          </a:custGeom>
          <a:solidFill>
            <a:srgbClr val="0000ED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752246" y="556290"/>
            <a:ext cx="7650566" cy="2205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Роль</a:t>
            </a:r>
            <a:r>
              <a:rPr lang="en-US" altLang="zh-CN" sz="3200" b="1" spc="-8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выбора</a:t>
            </a:r>
            <a:r>
              <a:rPr lang="en-US" altLang="zh-CN" sz="3200" b="1" spc="-8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в</a:t>
            </a:r>
            <a:r>
              <a:rPr lang="en-US" altLang="zh-CN" sz="3200" b="1" spc="-8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изменении</a:t>
            </a:r>
            <a:r>
              <a:rPr lang="en-US" altLang="zh-CN" sz="3200" b="1" spc="-9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поведения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9"/>
              </a:lnSpc>
            </a:pPr>
            <a:endParaRPr lang="en-US" dirty="0" smtClean="0"/>
          </a:p>
          <a:p>
            <a:pPr marL="0" indent="3910304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Times New Roman"/>
                <a:ea typeface="Times New Roman"/>
              </a:rPr>
              <a:t>Ответственнос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ть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21433" y="2943586"/>
            <a:ext cx="1065584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FEFEFE"/>
                </a:solidFill>
                <a:latin typeface="Times New Roman"/>
                <a:ea typeface="Times New Roman"/>
              </a:rPr>
              <a:t>ВЫ</a:t>
            </a:r>
            <a:r>
              <a:rPr lang="en-US" altLang="zh-CN" sz="2000" b="1" dirty="0">
                <a:solidFill>
                  <a:srgbClr val="FEFEFE"/>
                </a:solidFill>
                <a:latin typeface="Times New Roman"/>
                <a:ea typeface="Times New Roman"/>
              </a:rPr>
              <a:t>БОР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58360" y="2942023"/>
            <a:ext cx="2734368" cy="3120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13434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FE0000"/>
                </a:solidFill>
                <a:latin typeface="Times New Roman"/>
                <a:ea typeface="Times New Roman"/>
              </a:rPr>
              <a:t>+</a:t>
            </a:r>
          </a:p>
          <a:p>
            <a:pPr>
              <a:lnSpc>
                <a:spcPts val="864"/>
              </a:lnSpc>
            </a:pPr>
            <a:endParaRPr lang="en-US" dirty="0" smtClean="0"/>
          </a:p>
          <a:p>
            <a:pPr marL="0" indent="539496">
              <a:lnSpc>
                <a:spcPct val="100000"/>
              </a:lnSpc>
            </a:pPr>
            <a:r>
              <a:rPr lang="en-US" altLang="zh-CN" sz="2000" spc="10" dirty="0">
                <a:solidFill>
                  <a:srgbClr val="7D7D7D"/>
                </a:solidFill>
                <a:latin typeface="Times New Roman"/>
                <a:ea typeface="Times New Roman"/>
              </a:rPr>
              <a:t>Осозна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нность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Произвольное</a:t>
            </a:r>
            <a:r>
              <a:rPr lang="en-US" altLang="zh-CN" sz="2000" spc="-3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поведение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544448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Times New Roman"/>
                <a:ea typeface="Times New Roman"/>
              </a:rPr>
              <a:t>Воля</a:t>
            </a:r>
            <a:r>
              <a:rPr lang="en-US" altLang="zh-CN" sz="2000" b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Times New Roman"/>
                <a:ea typeface="Times New Roman"/>
              </a:rPr>
              <a:t>=</a:t>
            </a:r>
            <a:r>
              <a:rPr lang="en-US" altLang="zh-CN" sz="2000" b="1" spc="-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FEFEFE"/>
                </a:solidFill>
                <a:latin typeface="Times New Roman"/>
                <a:ea typeface="Times New Roman"/>
              </a:rPr>
              <a:t>Свобода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9"/>
          <p:cNvSpPr/>
          <p:nvPr/>
        </p:nvSpPr>
        <p:spPr>
          <a:xfrm>
            <a:off x="6381750" y="5314950"/>
            <a:ext cx="1568450" cy="1111250"/>
          </a:xfrm>
          <a:custGeom>
            <a:avLst/>
            <a:gdLst>
              <a:gd name="connsiteX0" fmla="*/ 11048 w 1568450"/>
              <a:gd name="connsiteY0" fmla="*/ 9525 h 1111250"/>
              <a:gd name="connsiteX1" fmla="*/ 1577975 w 1568450"/>
              <a:gd name="connsiteY1" fmla="*/ 287337 h 1111250"/>
              <a:gd name="connsiteX2" fmla="*/ 1577975 w 1568450"/>
              <a:gd name="connsiteY2" fmla="*/ 1120775 h 1111250"/>
              <a:gd name="connsiteX3" fmla="*/ 11048 w 1568450"/>
              <a:gd name="connsiteY3" fmla="*/ 842962 h 1111250"/>
              <a:gd name="connsiteX4" fmla="*/ 11048 w 1568450"/>
              <a:gd name="connsiteY4" fmla="*/ 9525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450" h="1111250">
                <a:moveTo>
                  <a:pt x="11048" y="9525"/>
                </a:moveTo>
                <a:lnTo>
                  <a:pt x="1577975" y="287337"/>
                </a:lnTo>
                <a:lnTo>
                  <a:pt x="1577975" y="1120775"/>
                </a:lnTo>
                <a:lnTo>
                  <a:pt x="11048" y="842962"/>
                </a:lnTo>
                <a:lnTo>
                  <a:pt x="11048" y="9525"/>
                </a:lnTo>
                <a:close/>
              </a:path>
            </a:pathLst>
          </a:custGeom>
          <a:solidFill>
            <a:srgbClr val="DC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7124700" y="3771900"/>
            <a:ext cx="50800" cy="1943100"/>
          </a:xfrm>
          <a:custGeom>
            <a:avLst/>
            <a:gdLst>
              <a:gd name="connsiteX0" fmla="*/ 44450 w 50800"/>
              <a:gd name="connsiteY0" fmla="*/ 39751 h 1943100"/>
              <a:gd name="connsiteX1" fmla="*/ 61976 w 50800"/>
              <a:gd name="connsiteY1" fmla="*/ 1946275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943100">
                <a:moveTo>
                  <a:pt x="44450" y="39751"/>
                </a:moveTo>
                <a:lnTo>
                  <a:pt x="61976" y="1946275"/>
                </a:lnTo>
              </a:path>
            </a:pathLst>
          </a:custGeom>
          <a:ln w="76200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6261100" y="3835400"/>
            <a:ext cx="1879600" cy="609600"/>
          </a:xfrm>
          <a:custGeom>
            <a:avLst/>
            <a:gdLst>
              <a:gd name="connsiteX0" fmla="*/ 45592 w 1879600"/>
              <a:gd name="connsiteY0" fmla="*/ 407289 h 609600"/>
              <a:gd name="connsiteX1" fmla="*/ 225933 w 1879600"/>
              <a:gd name="connsiteY1" fmla="*/ 48768 h 609600"/>
              <a:gd name="connsiteX2" fmla="*/ 1891156 w 1879600"/>
              <a:gd name="connsiteY2" fmla="*/ 253111 h 609600"/>
              <a:gd name="connsiteX3" fmla="*/ 1710817 w 1879600"/>
              <a:gd name="connsiteY3" fmla="*/ 611632 h 609600"/>
              <a:gd name="connsiteX4" fmla="*/ 45592 w 1879600"/>
              <a:gd name="connsiteY4" fmla="*/ 407289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600" h="609600">
                <a:moveTo>
                  <a:pt x="45592" y="407289"/>
                </a:moveTo>
                <a:lnTo>
                  <a:pt x="225933" y="48768"/>
                </a:lnTo>
                <a:lnTo>
                  <a:pt x="1891156" y="253111"/>
                </a:lnTo>
                <a:lnTo>
                  <a:pt x="1710817" y="611632"/>
                </a:lnTo>
                <a:lnTo>
                  <a:pt x="45592" y="407289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0" y="3985260"/>
            <a:ext cx="883919" cy="274320"/>
          </a:xfrm>
          <a:prstGeom prst="rect">
            <a:avLst/>
          </a:prstGeom>
        </p:spPr>
      </p:pic>
      <p:sp>
        <p:nvSpPr>
          <p:cNvPr id="2" name="Freeform 43"/>
          <p:cNvSpPr/>
          <p:nvPr/>
        </p:nvSpPr>
        <p:spPr>
          <a:xfrm>
            <a:off x="6121400" y="4330700"/>
            <a:ext cx="2006600" cy="622300"/>
          </a:xfrm>
          <a:custGeom>
            <a:avLst/>
            <a:gdLst>
              <a:gd name="connsiteX0" fmla="*/ 39751 w 2006600"/>
              <a:gd name="connsiteY0" fmla="*/ 405384 h 622300"/>
              <a:gd name="connsiteX1" fmla="*/ 220090 w 2006600"/>
              <a:gd name="connsiteY1" fmla="*/ 46863 h 622300"/>
              <a:gd name="connsiteX2" fmla="*/ 2019172 w 2006600"/>
              <a:gd name="connsiteY2" fmla="*/ 267716 h 622300"/>
              <a:gd name="connsiteX3" fmla="*/ 1838832 w 2006600"/>
              <a:gd name="connsiteY3" fmla="*/ 626237 h 622300"/>
              <a:gd name="connsiteX4" fmla="*/ 39751 w 2006600"/>
              <a:gd name="connsiteY4" fmla="*/ 405384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622300">
                <a:moveTo>
                  <a:pt x="39751" y="405384"/>
                </a:moveTo>
                <a:lnTo>
                  <a:pt x="220090" y="46863"/>
                </a:lnTo>
                <a:lnTo>
                  <a:pt x="2019172" y="267716"/>
                </a:lnTo>
                <a:lnTo>
                  <a:pt x="1838832" y="626237"/>
                </a:lnTo>
                <a:lnTo>
                  <a:pt x="39751" y="405384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20" y="4518660"/>
            <a:ext cx="1135380" cy="29717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20" y="4175760"/>
            <a:ext cx="220979" cy="9144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488179"/>
            <a:ext cx="236220" cy="99060"/>
          </a:xfrm>
          <a:prstGeom prst="rect">
            <a:avLst/>
          </a:prstGeom>
        </p:spPr>
      </p:pic>
      <p:sp>
        <p:nvSpPr>
          <p:cNvPr id="3" name="Freeform 47"/>
          <p:cNvSpPr/>
          <p:nvPr/>
        </p:nvSpPr>
        <p:spPr>
          <a:xfrm>
            <a:off x="5816600" y="2019300"/>
            <a:ext cx="2578100" cy="1117600"/>
          </a:xfrm>
          <a:custGeom>
            <a:avLst/>
            <a:gdLst>
              <a:gd name="connsiteX0" fmla="*/ 49276 w 2578100"/>
              <a:gd name="connsiteY0" fmla="*/ 219837 h 1117600"/>
              <a:gd name="connsiteX1" fmla="*/ 229361 w 2578100"/>
              <a:gd name="connsiteY1" fmla="*/ 39751 h 1117600"/>
              <a:gd name="connsiteX2" fmla="*/ 2401061 w 2578100"/>
              <a:gd name="connsiteY2" fmla="*/ 39751 h 1117600"/>
              <a:gd name="connsiteX3" fmla="*/ 2581275 w 2578100"/>
              <a:gd name="connsiteY3" fmla="*/ 219837 h 1117600"/>
              <a:gd name="connsiteX4" fmla="*/ 2581275 w 2578100"/>
              <a:gd name="connsiteY4" fmla="*/ 940562 h 1117600"/>
              <a:gd name="connsiteX5" fmla="*/ 2401061 w 2578100"/>
              <a:gd name="connsiteY5" fmla="*/ 1120775 h 1117600"/>
              <a:gd name="connsiteX6" fmla="*/ 229361 w 2578100"/>
              <a:gd name="connsiteY6" fmla="*/ 1120775 h 1117600"/>
              <a:gd name="connsiteX7" fmla="*/ 49276 w 2578100"/>
              <a:gd name="connsiteY7" fmla="*/ 940562 h 1117600"/>
              <a:gd name="connsiteX8" fmla="*/ 49276 w 2578100"/>
              <a:gd name="connsiteY8" fmla="*/ 2198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100" h="1117600">
                <a:moveTo>
                  <a:pt x="49276" y="219837"/>
                </a:moveTo>
                <a:cubicBezTo>
                  <a:pt x="49276" y="120396"/>
                  <a:pt x="129921" y="39751"/>
                  <a:pt x="229361" y="39751"/>
                </a:cubicBezTo>
                <a:lnTo>
                  <a:pt x="2401061" y="39751"/>
                </a:lnTo>
                <a:cubicBezTo>
                  <a:pt x="2500630" y="39751"/>
                  <a:pt x="2581275" y="120396"/>
                  <a:pt x="2581275" y="219837"/>
                </a:cubicBezTo>
                <a:lnTo>
                  <a:pt x="2581275" y="940562"/>
                </a:lnTo>
                <a:cubicBezTo>
                  <a:pt x="2581275" y="1040130"/>
                  <a:pt x="2500630" y="1120775"/>
                  <a:pt x="2401061" y="1120775"/>
                </a:cubicBezTo>
                <a:lnTo>
                  <a:pt x="229361" y="1120775"/>
                </a:lnTo>
                <a:cubicBezTo>
                  <a:pt x="129921" y="1120775"/>
                  <a:pt x="49276" y="1040130"/>
                  <a:pt x="49276" y="940562"/>
                </a:cubicBezTo>
                <a:lnTo>
                  <a:pt x="49276" y="219837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5816600" y="2019300"/>
            <a:ext cx="2578100" cy="1117600"/>
          </a:xfrm>
          <a:custGeom>
            <a:avLst/>
            <a:gdLst>
              <a:gd name="connsiteX0" fmla="*/ 49276 w 2578100"/>
              <a:gd name="connsiteY0" fmla="*/ 219837 h 1117600"/>
              <a:gd name="connsiteX1" fmla="*/ 229361 w 2578100"/>
              <a:gd name="connsiteY1" fmla="*/ 39751 h 1117600"/>
              <a:gd name="connsiteX2" fmla="*/ 2401061 w 2578100"/>
              <a:gd name="connsiteY2" fmla="*/ 39751 h 1117600"/>
              <a:gd name="connsiteX3" fmla="*/ 2581275 w 2578100"/>
              <a:gd name="connsiteY3" fmla="*/ 219837 h 1117600"/>
              <a:gd name="connsiteX4" fmla="*/ 2581275 w 2578100"/>
              <a:gd name="connsiteY4" fmla="*/ 940562 h 1117600"/>
              <a:gd name="connsiteX5" fmla="*/ 2401061 w 2578100"/>
              <a:gd name="connsiteY5" fmla="*/ 1120775 h 1117600"/>
              <a:gd name="connsiteX6" fmla="*/ 229361 w 2578100"/>
              <a:gd name="connsiteY6" fmla="*/ 1120775 h 1117600"/>
              <a:gd name="connsiteX7" fmla="*/ 49276 w 2578100"/>
              <a:gd name="connsiteY7" fmla="*/ 940562 h 1117600"/>
              <a:gd name="connsiteX8" fmla="*/ 49276 w 2578100"/>
              <a:gd name="connsiteY8" fmla="*/ 2198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100" h="1117600">
                <a:moveTo>
                  <a:pt x="49276" y="219837"/>
                </a:moveTo>
                <a:cubicBezTo>
                  <a:pt x="49276" y="120396"/>
                  <a:pt x="129921" y="39751"/>
                  <a:pt x="229361" y="39751"/>
                </a:cubicBezTo>
                <a:lnTo>
                  <a:pt x="2401061" y="39751"/>
                </a:lnTo>
                <a:cubicBezTo>
                  <a:pt x="2500630" y="39751"/>
                  <a:pt x="2581275" y="120396"/>
                  <a:pt x="2581275" y="219837"/>
                </a:cubicBezTo>
                <a:lnTo>
                  <a:pt x="2581275" y="940562"/>
                </a:lnTo>
                <a:cubicBezTo>
                  <a:pt x="2581275" y="1040130"/>
                  <a:pt x="2500630" y="1120775"/>
                  <a:pt x="2401061" y="1120775"/>
                </a:cubicBezTo>
                <a:lnTo>
                  <a:pt x="229361" y="1120775"/>
                </a:lnTo>
                <a:cubicBezTo>
                  <a:pt x="129921" y="1120775"/>
                  <a:pt x="49276" y="1040130"/>
                  <a:pt x="49276" y="940562"/>
                </a:cubicBezTo>
                <a:lnTo>
                  <a:pt x="49276" y="219837"/>
                </a:lnTo>
                <a:close/>
              </a:path>
            </a:pathLst>
          </a:custGeom>
          <a:solidFill>
            <a:srgbClr val="0000DD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380" y="1623060"/>
            <a:ext cx="2232660" cy="2164080"/>
          </a:xfrm>
          <a:prstGeom prst="rect">
            <a:avLst/>
          </a:prstGeom>
        </p:spPr>
      </p:pic>
      <p:sp>
        <p:nvSpPr>
          <p:cNvPr id="4" name="Freeform 50"/>
          <p:cNvSpPr/>
          <p:nvPr/>
        </p:nvSpPr>
        <p:spPr>
          <a:xfrm>
            <a:off x="431800" y="2146300"/>
            <a:ext cx="3225800" cy="609600"/>
          </a:xfrm>
          <a:custGeom>
            <a:avLst/>
            <a:gdLst>
              <a:gd name="connsiteX0" fmla="*/ 47625 w 3225800"/>
              <a:gd name="connsiteY0" fmla="*/ 137287 h 609600"/>
              <a:gd name="connsiteX1" fmla="*/ 143675 w 3225800"/>
              <a:gd name="connsiteY1" fmla="*/ 41275 h 609600"/>
              <a:gd name="connsiteX2" fmla="*/ 3129788 w 3225800"/>
              <a:gd name="connsiteY2" fmla="*/ 41275 h 609600"/>
              <a:gd name="connsiteX3" fmla="*/ 3225800 w 3225800"/>
              <a:gd name="connsiteY3" fmla="*/ 137287 h 609600"/>
              <a:gd name="connsiteX4" fmla="*/ 3225800 w 3225800"/>
              <a:gd name="connsiteY4" fmla="*/ 521462 h 609600"/>
              <a:gd name="connsiteX5" fmla="*/ 3129788 w 3225800"/>
              <a:gd name="connsiteY5" fmla="*/ 617474 h 609600"/>
              <a:gd name="connsiteX6" fmla="*/ 143675 w 3225800"/>
              <a:gd name="connsiteY6" fmla="*/ 617474 h 609600"/>
              <a:gd name="connsiteX7" fmla="*/ 47625 w 3225800"/>
              <a:gd name="connsiteY7" fmla="*/ 521462 h 609600"/>
              <a:gd name="connsiteX8" fmla="*/ 47625 w 3225800"/>
              <a:gd name="connsiteY8" fmla="*/ 13728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800" h="609600">
                <a:moveTo>
                  <a:pt x="47625" y="137287"/>
                </a:moveTo>
                <a:cubicBezTo>
                  <a:pt x="47625" y="84328"/>
                  <a:pt x="90627" y="41275"/>
                  <a:pt x="143675" y="41275"/>
                </a:cubicBezTo>
                <a:lnTo>
                  <a:pt x="3129788" y="41275"/>
                </a:lnTo>
                <a:cubicBezTo>
                  <a:pt x="3182746" y="41275"/>
                  <a:pt x="3225800" y="84328"/>
                  <a:pt x="3225800" y="137287"/>
                </a:cubicBezTo>
                <a:lnTo>
                  <a:pt x="3225800" y="521462"/>
                </a:lnTo>
                <a:cubicBezTo>
                  <a:pt x="3225800" y="574548"/>
                  <a:pt x="3182746" y="617474"/>
                  <a:pt x="3129788" y="617474"/>
                </a:cubicBezTo>
                <a:lnTo>
                  <a:pt x="143675" y="617474"/>
                </a:lnTo>
                <a:cubicBezTo>
                  <a:pt x="90627" y="617474"/>
                  <a:pt x="47625" y="574548"/>
                  <a:pt x="47625" y="521462"/>
                </a:cubicBezTo>
                <a:lnTo>
                  <a:pt x="47625" y="137287"/>
                </a:lnTo>
                <a:close/>
              </a:path>
            </a:pathLst>
          </a:custGeom>
          <a:solidFill>
            <a:srgbClr val="DBE5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431800" y="2146300"/>
            <a:ext cx="3225800" cy="609600"/>
          </a:xfrm>
          <a:custGeom>
            <a:avLst/>
            <a:gdLst>
              <a:gd name="connsiteX0" fmla="*/ 47625 w 3225800"/>
              <a:gd name="connsiteY0" fmla="*/ 137287 h 609600"/>
              <a:gd name="connsiteX1" fmla="*/ 143675 w 3225800"/>
              <a:gd name="connsiteY1" fmla="*/ 41275 h 609600"/>
              <a:gd name="connsiteX2" fmla="*/ 3129788 w 3225800"/>
              <a:gd name="connsiteY2" fmla="*/ 41275 h 609600"/>
              <a:gd name="connsiteX3" fmla="*/ 3225800 w 3225800"/>
              <a:gd name="connsiteY3" fmla="*/ 137287 h 609600"/>
              <a:gd name="connsiteX4" fmla="*/ 3225800 w 3225800"/>
              <a:gd name="connsiteY4" fmla="*/ 521462 h 609600"/>
              <a:gd name="connsiteX5" fmla="*/ 3129788 w 3225800"/>
              <a:gd name="connsiteY5" fmla="*/ 617474 h 609600"/>
              <a:gd name="connsiteX6" fmla="*/ 143675 w 3225800"/>
              <a:gd name="connsiteY6" fmla="*/ 617474 h 609600"/>
              <a:gd name="connsiteX7" fmla="*/ 47625 w 3225800"/>
              <a:gd name="connsiteY7" fmla="*/ 521462 h 609600"/>
              <a:gd name="connsiteX8" fmla="*/ 47625 w 3225800"/>
              <a:gd name="connsiteY8" fmla="*/ 137287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800" h="609600">
                <a:moveTo>
                  <a:pt x="47625" y="137287"/>
                </a:moveTo>
                <a:cubicBezTo>
                  <a:pt x="47625" y="84328"/>
                  <a:pt x="90627" y="41275"/>
                  <a:pt x="143675" y="41275"/>
                </a:cubicBezTo>
                <a:lnTo>
                  <a:pt x="3129788" y="41275"/>
                </a:lnTo>
                <a:cubicBezTo>
                  <a:pt x="3182746" y="41275"/>
                  <a:pt x="3225800" y="84328"/>
                  <a:pt x="3225800" y="137287"/>
                </a:cubicBezTo>
                <a:lnTo>
                  <a:pt x="3225800" y="521462"/>
                </a:lnTo>
                <a:cubicBezTo>
                  <a:pt x="3225800" y="574548"/>
                  <a:pt x="3182746" y="617474"/>
                  <a:pt x="3129788" y="617474"/>
                </a:cubicBezTo>
                <a:lnTo>
                  <a:pt x="143675" y="617474"/>
                </a:lnTo>
                <a:cubicBezTo>
                  <a:pt x="90627" y="617474"/>
                  <a:pt x="47625" y="574548"/>
                  <a:pt x="47625" y="521462"/>
                </a:cubicBezTo>
                <a:lnTo>
                  <a:pt x="47625" y="13728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444500" y="3733800"/>
            <a:ext cx="2501900" cy="609600"/>
          </a:xfrm>
          <a:custGeom>
            <a:avLst/>
            <a:gdLst>
              <a:gd name="connsiteX0" fmla="*/ 49212 w 2501900"/>
              <a:gd name="connsiteY0" fmla="*/ 134112 h 609600"/>
              <a:gd name="connsiteX1" fmla="*/ 145262 w 2501900"/>
              <a:gd name="connsiteY1" fmla="*/ 38100 h 609600"/>
              <a:gd name="connsiteX2" fmla="*/ 2413761 w 2501900"/>
              <a:gd name="connsiteY2" fmla="*/ 38100 h 609600"/>
              <a:gd name="connsiteX3" fmla="*/ 2509901 w 2501900"/>
              <a:gd name="connsiteY3" fmla="*/ 134112 h 609600"/>
              <a:gd name="connsiteX4" fmla="*/ 2509901 w 2501900"/>
              <a:gd name="connsiteY4" fmla="*/ 518287 h 609600"/>
              <a:gd name="connsiteX5" fmla="*/ 2413761 w 2501900"/>
              <a:gd name="connsiteY5" fmla="*/ 614299 h 609600"/>
              <a:gd name="connsiteX6" fmla="*/ 145262 w 2501900"/>
              <a:gd name="connsiteY6" fmla="*/ 614299 h 609600"/>
              <a:gd name="connsiteX7" fmla="*/ 49212 w 2501900"/>
              <a:gd name="connsiteY7" fmla="*/ 518287 h 609600"/>
              <a:gd name="connsiteX8" fmla="*/ 49212 w 2501900"/>
              <a:gd name="connsiteY8" fmla="*/ 13411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609600">
                <a:moveTo>
                  <a:pt x="49212" y="134112"/>
                </a:moveTo>
                <a:cubicBezTo>
                  <a:pt x="49212" y="81153"/>
                  <a:pt x="92214" y="38100"/>
                  <a:pt x="145262" y="38100"/>
                </a:cubicBezTo>
                <a:lnTo>
                  <a:pt x="2413761" y="38100"/>
                </a:lnTo>
                <a:cubicBezTo>
                  <a:pt x="2466848" y="38100"/>
                  <a:pt x="2509901" y="81153"/>
                  <a:pt x="2509901" y="134112"/>
                </a:cubicBezTo>
                <a:lnTo>
                  <a:pt x="2509901" y="518287"/>
                </a:lnTo>
                <a:cubicBezTo>
                  <a:pt x="2509901" y="571373"/>
                  <a:pt x="2466848" y="614299"/>
                  <a:pt x="2413761" y="614299"/>
                </a:cubicBezTo>
                <a:lnTo>
                  <a:pt x="145262" y="614299"/>
                </a:lnTo>
                <a:cubicBezTo>
                  <a:pt x="92214" y="614299"/>
                  <a:pt x="49212" y="571373"/>
                  <a:pt x="49212" y="518287"/>
                </a:cubicBezTo>
                <a:lnTo>
                  <a:pt x="49212" y="134112"/>
                </a:lnTo>
                <a:close/>
              </a:path>
            </a:pathLst>
          </a:custGeom>
          <a:solidFill>
            <a:srgbClr val="DBE5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444500" y="3733800"/>
            <a:ext cx="2501900" cy="609600"/>
          </a:xfrm>
          <a:custGeom>
            <a:avLst/>
            <a:gdLst>
              <a:gd name="connsiteX0" fmla="*/ 49212 w 2501900"/>
              <a:gd name="connsiteY0" fmla="*/ 134112 h 609600"/>
              <a:gd name="connsiteX1" fmla="*/ 145262 w 2501900"/>
              <a:gd name="connsiteY1" fmla="*/ 38100 h 609600"/>
              <a:gd name="connsiteX2" fmla="*/ 2413761 w 2501900"/>
              <a:gd name="connsiteY2" fmla="*/ 38100 h 609600"/>
              <a:gd name="connsiteX3" fmla="*/ 2509901 w 2501900"/>
              <a:gd name="connsiteY3" fmla="*/ 134112 h 609600"/>
              <a:gd name="connsiteX4" fmla="*/ 2509901 w 2501900"/>
              <a:gd name="connsiteY4" fmla="*/ 518287 h 609600"/>
              <a:gd name="connsiteX5" fmla="*/ 2413761 w 2501900"/>
              <a:gd name="connsiteY5" fmla="*/ 614299 h 609600"/>
              <a:gd name="connsiteX6" fmla="*/ 145262 w 2501900"/>
              <a:gd name="connsiteY6" fmla="*/ 614299 h 609600"/>
              <a:gd name="connsiteX7" fmla="*/ 49212 w 2501900"/>
              <a:gd name="connsiteY7" fmla="*/ 518287 h 609600"/>
              <a:gd name="connsiteX8" fmla="*/ 49212 w 2501900"/>
              <a:gd name="connsiteY8" fmla="*/ 13411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609600">
                <a:moveTo>
                  <a:pt x="49212" y="134112"/>
                </a:moveTo>
                <a:cubicBezTo>
                  <a:pt x="49212" y="81153"/>
                  <a:pt x="92214" y="38100"/>
                  <a:pt x="145262" y="38100"/>
                </a:cubicBezTo>
                <a:lnTo>
                  <a:pt x="2413761" y="38100"/>
                </a:lnTo>
                <a:cubicBezTo>
                  <a:pt x="2466848" y="38100"/>
                  <a:pt x="2509901" y="81153"/>
                  <a:pt x="2509901" y="134112"/>
                </a:cubicBezTo>
                <a:lnTo>
                  <a:pt x="2509901" y="518287"/>
                </a:lnTo>
                <a:cubicBezTo>
                  <a:pt x="2509901" y="571373"/>
                  <a:pt x="2466848" y="614299"/>
                  <a:pt x="2413761" y="614299"/>
                </a:cubicBezTo>
                <a:lnTo>
                  <a:pt x="145262" y="614299"/>
                </a:lnTo>
                <a:cubicBezTo>
                  <a:pt x="92214" y="614299"/>
                  <a:pt x="49212" y="571373"/>
                  <a:pt x="49212" y="518287"/>
                </a:cubicBezTo>
                <a:lnTo>
                  <a:pt x="49212" y="13411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46320"/>
            <a:ext cx="5577840" cy="2011680"/>
          </a:xfrm>
          <a:prstGeom prst="rect">
            <a:avLst/>
          </a:prstGeom>
        </p:spPr>
      </p:pic>
      <p:sp>
        <p:nvSpPr>
          <p:cNvPr id="5" name="TextBox 55"/>
          <p:cNvSpPr txBox="1"/>
          <p:nvPr/>
        </p:nvSpPr>
        <p:spPr>
          <a:xfrm>
            <a:off x="1495044" y="556290"/>
            <a:ext cx="625265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Тактика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побуждения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</a:t>
            </a:r>
            <a:r>
              <a:rPr lang="en-US" altLang="zh-CN" sz="3200" b="1" spc="-16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выбору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37641" y="2311866"/>
            <a:ext cx="2804379" cy="1859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Предлагайте</a:t>
            </a:r>
            <a:r>
              <a:rPr lang="en-US" altLang="zh-CN" sz="1800" spc="-8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информацию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0" indent="92049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Предлагайте</a:t>
            </a:r>
            <a:r>
              <a:rPr lang="en-US" altLang="zh-CN" sz="1800" spc="-2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путь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21195" y="2184083"/>
            <a:ext cx="1653502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FEFEFE"/>
                </a:solidFill>
                <a:latin typeface="Times New Roman"/>
                <a:ea typeface="Times New Roman"/>
              </a:rPr>
              <a:t>даптиров</a:t>
            </a:r>
            <a:r>
              <a:rPr lang="en-US" altLang="zh-CN" sz="1600" dirty="0">
                <a:solidFill>
                  <a:srgbClr val="FEFEFE"/>
                </a:solidFill>
                <a:latin typeface="Times New Roman"/>
                <a:ea typeface="Times New Roman"/>
              </a:rPr>
              <a:t>анность</a:t>
            </a:r>
          </a:p>
          <a:p>
            <a:pPr marL="0" indent="102108">
              <a:lnSpc>
                <a:spcPct val="100000"/>
              </a:lnSpc>
            </a:pPr>
            <a:r>
              <a:rPr lang="en-US" altLang="zh-CN" sz="1600" spc="-10" dirty="0">
                <a:solidFill>
                  <a:srgbClr val="FEFEFE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1600" spc="-5" dirty="0">
                <a:solidFill>
                  <a:srgbClr val="FEFEFE"/>
                </a:solidFill>
                <a:latin typeface="Times New Roman"/>
                <a:ea typeface="Times New Roman"/>
              </a:rPr>
              <a:t>туальность</a:t>
            </a:r>
          </a:p>
          <a:p>
            <a:pPr marL="0" indent="202692">
              <a:lnSpc>
                <a:spcPct val="100000"/>
              </a:lnSpc>
            </a:pPr>
            <a:r>
              <a:rPr lang="en-US" altLang="zh-CN" sz="1600" spc="-10" dirty="0">
                <a:solidFill>
                  <a:srgbClr val="FEFEFE"/>
                </a:solidFill>
                <a:latin typeface="Times New Roman"/>
                <a:ea typeface="Times New Roman"/>
              </a:rPr>
              <a:t>льтер</a:t>
            </a:r>
            <a:r>
              <a:rPr lang="en-US" altLang="zh-CN" sz="1600" spc="-5" dirty="0">
                <a:solidFill>
                  <a:srgbClr val="FEFEFE"/>
                </a:solidFill>
                <a:latin typeface="Times New Roman"/>
                <a:ea typeface="Times New Roman"/>
              </a:rPr>
              <a:t>нативность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26566" y="5298652"/>
            <a:ext cx="401773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210411" algn="l"/>
                <a:tab pos="2280259" algn="l"/>
                <a:tab pos="3667353" algn="l"/>
              </a:tabLst>
            </a:pPr>
            <a:r>
              <a:rPr lang="en-US" altLang="zh-CN" sz="1800" spc="-5" dirty="0">
                <a:solidFill>
                  <a:srgbClr val="575757"/>
                </a:solidFill>
                <a:latin typeface="Times New Roman"/>
                <a:ea typeface="Times New Roman"/>
              </a:rPr>
              <a:t>Пациент	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решает	</a:t>
            </a:r>
            <a:r>
              <a:rPr lang="en-US" altLang="zh-CN" sz="1800" spc="-15" dirty="0">
                <a:solidFill>
                  <a:srgbClr val="575757"/>
                </a:solidFill>
                <a:latin typeface="Times New Roman"/>
                <a:ea typeface="Times New Roman"/>
              </a:rPr>
              <a:t>следовать/	</a:t>
            </a:r>
            <a:r>
              <a:rPr lang="en-US" altLang="zh-CN" sz="1800" spc="-25" dirty="0">
                <a:solidFill>
                  <a:srgbClr val="575757"/>
                </a:solidFill>
                <a:latin typeface="Times New Roman"/>
                <a:ea typeface="Times New Roman"/>
              </a:rPr>
              <a:t>не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26566" y="5572973"/>
            <a:ext cx="3960510" cy="82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следовать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рекомендациям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основе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информации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о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перспективах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того</a:t>
            </a:r>
            <a:r>
              <a:rPr lang="en-US" altLang="zh-CN" sz="1800" spc="-100" dirty="0">
                <a:solidFill>
                  <a:srgbClr val="575757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или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-5" dirty="0">
                <a:solidFill>
                  <a:srgbClr val="575757"/>
                </a:solidFill>
                <a:latin typeface="Times New Roman"/>
                <a:ea typeface="Times New Roman"/>
              </a:rPr>
              <a:t>иного</a:t>
            </a:r>
            <a:r>
              <a:rPr lang="en-US" altLang="zh-CN" sz="1800" spc="5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575757"/>
                </a:solidFill>
                <a:latin typeface="Times New Roman"/>
                <a:ea typeface="Times New Roman"/>
              </a:rPr>
              <a:t>пути</a:t>
            </a:r>
            <a:r>
              <a:rPr lang="en-US" altLang="zh-CN" sz="1800" spc="-10" dirty="0">
                <a:solidFill>
                  <a:srgbClr val="575757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60"/>
          <p:cNvSpPr txBox="1"/>
          <p:nvPr/>
        </p:nvSpPr>
        <p:spPr>
          <a:xfrm>
            <a:off x="1593469" y="2653695"/>
            <a:ext cx="627293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2.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ПОЗИТИВНОЕ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ОТНОШЕНИЕ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1"/>
          <p:cNvSpPr/>
          <p:nvPr/>
        </p:nvSpPr>
        <p:spPr>
          <a:xfrm>
            <a:off x="6242050" y="4527550"/>
            <a:ext cx="1593850" cy="577850"/>
          </a:xfrm>
          <a:custGeom>
            <a:avLst/>
            <a:gdLst>
              <a:gd name="connsiteX0" fmla="*/ 15875 w 1593850"/>
              <a:gd name="connsiteY0" fmla="*/ 104013 h 577850"/>
              <a:gd name="connsiteX1" fmla="*/ 111886 w 1593850"/>
              <a:gd name="connsiteY1" fmla="*/ 8001 h 577850"/>
              <a:gd name="connsiteX2" fmla="*/ 1504188 w 1593850"/>
              <a:gd name="connsiteY2" fmla="*/ 8001 h 577850"/>
              <a:gd name="connsiteX3" fmla="*/ 1600200 w 1593850"/>
              <a:gd name="connsiteY3" fmla="*/ 104013 h 577850"/>
              <a:gd name="connsiteX4" fmla="*/ 1600200 w 1593850"/>
              <a:gd name="connsiteY4" fmla="*/ 488188 h 577850"/>
              <a:gd name="connsiteX5" fmla="*/ 1504188 w 1593850"/>
              <a:gd name="connsiteY5" fmla="*/ 584200 h 577850"/>
              <a:gd name="connsiteX6" fmla="*/ 111886 w 1593850"/>
              <a:gd name="connsiteY6" fmla="*/ 584200 h 577850"/>
              <a:gd name="connsiteX7" fmla="*/ 15875 w 1593850"/>
              <a:gd name="connsiteY7" fmla="*/ 488188 h 577850"/>
              <a:gd name="connsiteX8" fmla="*/ 15875 w 1593850"/>
              <a:gd name="connsiteY8" fmla="*/ 104013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850" h="577850">
                <a:moveTo>
                  <a:pt x="15875" y="104013"/>
                </a:moveTo>
                <a:cubicBezTo>
                  <a:pt x="15875" y="50927"/>
                  <a:pt x="58928" y="8001"/>
                  <a:pt x="111886" y="8001"/>
                </a:cubicBezTo>
                <a:lnTo>
                  <a:pt x="1504188" y="8001"/>
                </a:lnTo>
                <a:cubicBezTo>
                  <a:pt x="1557146" y="8001"/>
                  <a:pt x="1600200" y="50927"/>
                  <a:pt x="1600200" y="104013"/>
                </a:cubicBezTo>
                <a:lnTo>
                  <a:pt x="1600200" y="488188"/>
                </a:lnTo>
                <a:cubicBezTo>
                  <a:pt x="1600200" y="541147"/>
                  <a:pt x="1557146" y="584200"/>
                  <a:pt x="1504188" y="584200"/>
                </a:cubicBezTo>
                <a:lnTo>
                  <a:pt x="111886" y="584200"/>
                </a:lnTo>
                <a:cubicBezTo>
                  <a:pt x="58928" y="584200"/>
                  <a:pt x="15875" y="541147"/>
                  <a:pt x="15875" y="488188"/>
                </a:cubicBezTo>
                <a:lnTo>
                  <a:pt x="15875" y="104013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6235700" y="4521200"/>
            <a:ext cx="1600200" cy="584200"/>
          </a:xfrm>
          <a:custGeom>
            <a:avLst/>
            <a:gdLst>
              <a:gd name="connsiteX0" fmla="*/ 22225 w 1600200"/>
              <a:gd name="connsiteY0" fmla="*/ 110363 h 584200"/>
              <a:gd name="connsiteX1" fmla="*/ 118236 w 1600200"/>
              <a:gd name="connsiteY1" fmla="*/ 14351 h 584200"/>
              <a:gd name="connsiteX2" fmla="*/ 1510538 w 1600200"/>
              <a:gd name="connsiteY2" fmla="*/ 14351 h 584200"/>
              <a:gd name="connsiteX3" fmla="*/ 1606550 w 1600200"/>
              <a:gd name="connsiteY3" fmla="*/ 110363 h 584200"/>
              <a:gd name="connsiteX4" fmla="*/ 1606550 w 1600200"/>
              <a:gd name="connsiteY4" fmla="*/ 494538 h 584200"/>
              <a:gd name="connsiteX5" fmla="*/ 1510538 w 1600200"/>
              <a:gd name="connsiteY5" fmla="*/ 590550 h 584200"/>
              <a:gd name="connsiteX6" fmla="*/ 118236 w 1600200"/>
              <a:gd name="connsiteY6" fmla="*/ 590550 h 584200"/>
              <a:gd name="connsiteX7" fmla="*/ 22225 w 1600200"/>
              <a:gd name="connsiteY7" fmla="*/ 494538 h 584200"/>
              <a:gd name="connsiteX8" fmla="*/ 22225 w 1600200"/>
              <a:gd name="connsiteY8" fmla="*/ 110363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0200" h="584200">
                <a:moveTo>
                  <a:pt x="22225" y="110363"/>
                </a:moveTo>
                <a:cubicBezTo>
                  <a:pt x="22225" y="57277"/>
                  <a:pt x="65278" y="14351"/>
                  <a:pt x="118236" y="14351"/>
                </a:cubicBezTo>
                <a:lnTo>
                  <a:pt x="1510538" y="14351"/>
                </a:lnTo>
                <a:cubicBezTo>
                  <a:pt x="1563496" y="14351"/>
                  <a:pt x="1606550" y="57277"/>
                  <a:pt x="1606550" y="110363"/>
                </a:cubicBezTo>
                <a:lnTo>
                  <a:pt x="1606550" y="494538"/>
                </a:lnTo>
                <a:cubicBezTo>
                  <a:pt x="1606550" y="547497"/>
                  <a:pt x="1563496" y="590550"/>
                  <a:pt x="1510538" y="590550"/>
                </a:cubicBezTo>
                <a:lnTo>
                  <a:pt x="118236" y="590550"/>
                </a:lnTo>
                <a:cubicBezTo>
                  <a:pt x="65278" y="590550"/>
                  <a:pt x="22225" y="547497"/>
                  <a:pt x="22225" y="494538"/>
                </a:cubicBezTo>
                <a:lnTo>
                  <a:pt x="22225" y="110363"/>
                </a:lnTo>
                <a:close/>
              </a:path>
            </a:pathLst>
          </a:custGeom>
          <a:solidFill>
            <a:srgbClr val="0000F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6235700" y="2857500"/>
            <a:ext cx="1600200" cy="596900"/>
          </a:xfrm>
          <a:custGeom>
            <a:avLst/>
            <a:gdLst>
              <a:gd name="connsiteX0" fmla="*/ 22225 w 1600200"/>
              <a:gd name="connsiteY0" fmla="*/ 118237 h 596900"/>
              <a:gd name="connsiteX1" fmla="*/ 118236 w 1600200"/>
              <a:gd name="connsiteY1" fmla="*/ 22225 h 596900"/>
              <a:gd name="connsiteX2" fmla="*/ 1510538 w 1600200"/>
              <a:gd name="connsiteY2" fmla="*/ 22225 h 596900"/>
              <a:gd name="connsiteX3" fmla="*/ 1606550 w 1600200"/>
              <a:gd name="connsiteY3" fmla="*/ 118237 h 596900"/>
              <a:gd name="connsiteX4" fmla="*/ 1606550 w 1600200"/>
              <a:gd name="connsiteY4" fmla="*/ 502412 h 596900"/>
              <a:gd name="connsiteX5" fmla="*/ 1510538 w 1600200"/>
              <a:gd name="connsiteY5" fmla="*/ 598551 h 596900"/>
              <a:gd name="connsiteX6" fmla="*/ 118236 w 1600200"/>
              <a:gd name="connsiteY6" fmla="*/ 598551 h 596900"/>
              <a:gd name="connsiteX7" fmla="*/ 22225 w 1600200"/>
              <a:gd name="connsiteY7" fmla="*/ 502412 h 596900"/>
              <a:gd name="connsiteX8" fmla="*/ 22225 w 1600200"/>
              <a:gd name="connsiteY8" fmla="*/ 118237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0200" h="596900">
                <a:moveTo>
                  <a:pt x="22225" y="118237"/>
                </a:moveTo>
                <a:cubicBezTo>
                  <a:pt x="22225" y="65278"/>
                  <a:pt x="65278" y="22225"/>
                  <a:pt x="118236" y="22225"/>
                </a:cubicBezTo>
                <a:lnTo>
                  <a:pt x="1510538" y="22225"/>
                </a:lnTo>
                <a:cubicBezTo>
                  <a:pt x="1563496" y="22225"/>
                  <a:pt x="1606550" y="65278"/>
                  <a:pt x="1606550" y="118237"/>
                </a:cubicBezTo>
                <a:lnTo>
                  <a:pt x="1606550" y="502412"/>
                </a:lnTo>
                <a:cubicBezTo>
                  <a:pt x="1606550" y="555498"/>
                  <a:pt x="1563496" y="598551"/>
                  <a:pt x="1510538" y="598551"/>
                </a:cubicBezTo>
                <a:lnTo>
                  <a:pt x="118236" y="598551"/>
                </a:lnTo>
                <a:cubicBezTo>
                  <a:pt x="65278" y="598551"/>
                  <a:pt x="22225" y="555498"/>
                  <a:pt x="22225" y="502412"/>
                </a:cubicBezTo>
                <a:lnTo>
                  <a:pt x="22225" y="118237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4"/>
          <p:cNvSpPr/>
          <p:nvPr/>
        </p:nvSpPr>
        <p:spPr>
          <a:xfrm>
            <a:off x="6235700" y="2857500"/>
            <a:ext cx="1600200" cy="596900"/>
          </a:xfrm>
          <a:custGeom>
            <a:avLst/>
            <a:gdLst>
              <a:gd name="connsiteX0" fmla="*/ 22225 w 1600200"/>
              <a:gd name="connsiteY0" fmla="*/ 118237 h 596900"/>
              <a:gd name="connsiteX1" fmla="*/ 118236 w 1600200"/>
              <a:gd name="connsiteY1" fmla="*/ 22225 h 596900"/>
              <a:gd name="connsiteX2" fmla="*/ 1510538 w 1600200"/>
              <a:gd name="connsiteY2" fmla="*/ 22225 h 596900"/>
              <a:gd name="connsiteX3" fmla="*/ 1606550 w 1600200"/>
              <a:gd name="connsiteY3" fmla="*/ 118237 h 596900"/>
              <a:gd name="connsiteX4" fmla="*/ 1606550 w 1600200"/>
              <a:gd name="connsiteY4" fmla="*/ 502412 h 596900"/>
              <a:gd name="connsiteX5" fmla="*/ 1510538 w 1600200"/>
              <a:gd name="connsiteY5" fmla="*/ 598551 h 596900"/>
              <a:gd name="connsiteX6" fmla="*/ 118236 w 1600200"/>
              <a:gd name="connsiteY6" fmla="*/ 598551 h 596900"/>
              <a:gd name="connsiteX7" fmla="*/ 22225 w 1600200"/>
              <a:gd name="connsiteY7" fmla="*/ 502412 h 596900"/>
              <a:gd name="connsiteX8" fmla="*/ 22225 w 1600200"/>
              <a:gd name="connsiteY8" fmla="*/ 118237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0200" h="596900">
                <a:moveTo>
                  <a:pt x="22225" y="118237"/>
                </a:moveTo>
                <a:cubicBezTo>
                  <a:pt x="22225" y="65278"/>
                  <a:pt x="65278" y="22225"/>
                  <a:pt x="118236" y="22225"/>
                </a:cubicBezTo>
                <a:lnTo>
                  <a:pt x="1510538" y="22225"/>
                </a:lnTo>
                <a:cubicBezTo>
                  <a:pt x="1563496" y="22225"/>
                  <a:pt x="1606550" y="65278"/>
                  <a:pt x="1606550" y="118237"/>
                </a:cubicBezTo>
                <a:lnTo>
                  <a:pt x="1606550" y="502412"/>
                </a:lnTo>
                <a:cubicBezTo>
                  <a:pt x="1606550" y="555498"/>
                  <a:pt x="1563496" y="598551"/>
                  <a:pt x="1510538" y="598551"/>
                </a:cubicBezTo>
                <a:lnTo>
                  <a:pt x="118236" y="598551"/>
                </a:lnTo>
                <a:cubicBezTo>
                  <a:pt x="65278" y="598551"/>
                  <a:pt x="22225" y="555498"/>
                  <a:pt x="22225" y="502412"/>
                </a:cubicBezTo>
                <a:lnTo>
                  <a:pt x="22225" y="11823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711200" y="2870200"/>
            <a:ext cx="1231900" cy="520700"/>
          </a:xfrm>
          <a:custGeom>
            <a:avLst/>
            <a:gdLst>
              <a:gd name="connsiteX0" fmla="*/ 15875 w 1231900"/>
              <a:gd name="connsiteY0" fmla="*/ 102870 h 520700"/>
              <a:gd name="connsiteX1" fmla="*/ 99745 w 1231900"/>
              <a:gd name="connsiteY1" fmla="*/ 19050 h 520700"/>
              <a:gd name="connsiteX2" fmla="*/ 1155954 w 1231900"/>
              <a:gd name="connsiteY2" fmla="*/ 19050 h 520700"/>
              <a:gd name="connsiteX3" fmla="*/ 1239901 w 1231900"/>
              <a:gd name="connsiteY3" fmla="*/ 102870 h 520700"/>
              <a:gd name="connsiteX4" fmla="*/ 1239901 w 1231900"/>
              <a:gd name="connsiteY4" fmla="*/ 438404 h 520700"/>
              <a:gd name="connsiteX5" fmla="*/ 1155954 w 1231900"/>
              <a:gd name="connsiteY5" fmla="*/ 522351 h 520700"/>
              <a:gd name="connsiteX6" fmla="*/ 99745 w 1231900"/>
              <a:gd name="connsiteY6" fmla="*/ 522351 h 520700"/>
              <a:gd name="connsiteX7" fmla="*/ 15875 w 1231900"/>
              <a:gd name="connsiteY7" fmla="*/ 438404 h 520700"/>
              <a:gd name="connsiteX8" fmla="*/ 15875 w 1231900"/>
              <a:gd name="connsiteY8" fmla="*/ 10287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900" h="520700">
                <a:moveTo>
                  <a:pt x="15875" y="102870"/>
                </a:moveTo>
                <a:cubicBezTo>
                  <a:pt x="15875" y="56642"/>
                  <a:pt x="53428" y="19050"/>
                  <a:pt x="99745" y="19050"/>
                </a:cubicBezTo>
                <a:lnTo>
                  <a:pt x="1155954" y="19050"/>
                </a:lnTo>
                <a:cubicBezTo>
                  <a:pt x="1202308" y="19050"/>
                  <a:pt x="1239901" y="56642"/>
                  <a:pt x="1239901" y="102870"/>
                </a:cubicBezTo>
                <a:lnTo>
                  <a:pt x="1239901" y="438404"/>
                </a:lnTo>
                <a:cubicBezTo>
                  <a:pt x="1239901" y="484759"/>
                  <a:pt x="1202308" y="522351"/>
                  <a:pt x="1155954" y="522351"/>
                </a:cubicBezTo>
                <a:lnTo>
                  <a:pt x="99745" y="522351"/>
                </a:lnTo>
                <a:cubicBezTo>
                  <a:pt x="53428" y="522351"/>
                  <a:pt x="15875" y="484759"/>
                  <a:pt x="15875" y="438404"/>
                </a:cubicBezTo>
                <a:lnTo>
                  <a:pt x="15875" y="102870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711200" y="2870200"/>
            <a:ext cx="1231900" cy="520700"/>
          </a:xfrm>
          <a:custGeom>
            <a:avLst/>
            <a:gdLst>
              <a:gd name="connsiteX0" fmla="*/ 15875 w 1231900"/>
              <a:gd name="connsiteY0" fmla="*/ 102870 h 520700"/>
              <a:gd name="connsiteX1" fmla="*/ 99745 w 1231900"/>
              <a:gd name="connsiteY1" fmla="*/ 19050 h 520700"/>
              <a:gd name="connsiteX2" fmla="*/ 1155954 w 1231900"/>
              <a:gd name="connsiteY2" fmla="*/ 19050 h 520700"/>
              <a:gd name="connsiteX3" fmla="*/ 1239901 w 1231900"/>
              <a:gd name="connsiteY3" fmla="*/ 102870 h 520700"/>
              <a:gd name="connsiteX4" fmla="*/ 1239901 w 1231900"/>
              <a:gd name="connsiteY4" fmla="*/ 438404 h 520700"/>
              <a:gd name="connsiteX5" fmla="*/ 1155954 w 1231900"/>
              <a:gd name="connsiteY5" fmla="*/ 522351 h 520700"/>
              <a:gd name="connsiteX6" fmla="*/ 99745 w 1231900"/>
              <a:gd name="connsiteY6" fmla="*/ 522351 h 520700"/>
              <a:gd name="connsiteX7" fmla="*/ 15875 w 1231900"/>
              <a:gd name="connsiteY7" fmla="*/ 438404 h 520700"/>
              <a:gd name="connsiteX8" fmla="*/ 15875 w 1231900"/>
              <a:gd name="connsiteY8" fmla="*/ 10287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900" h="520700">
                <a:moveTo>
                  <a:pt x="15875" y="102870"/>
                </a:moveTo>
                <a:cubicBezTo>
                  <a:pt x="15875" y="56642"/>
                  <a:pt x="53428" y="19050"/>
                  <a:pt x="99745" y="19050"/>
                </a:cubicBezTo>
                <a:lnTo>
                  <a:pt x="1155954" y="19050"/>
                </a:lnTo>
                <a:cubicBezTo>
                  <a:pt x="1202308" y="19050"/>
                  <a:pt x="1239901" y="56642"/>
                  <a:pt x="1239901" y="102870"/>
                </a:cubicBezTo>
                <a:lnTo>
                  <a:pt x="1239901" y="438404"/>
                </a:lnTo>
                <a:cubicBezTo>
                  <a:pt x="1239901" y="484759"/>
                  <a:pt x="1202308" y="522351"/>
                  <a:pt x="1155954" y="522351"/>
                </a:cubicBezTo>
                <a:lnTo>
                  <a:pt x="99745" y="522351"/>
                </a:lnTo>
                <a:cubicBezTo>
                  <a:pt x="53428" y="522351"/>
                  <a:pt x="15875" y="484759"/>
                  <a:pt x="15875" y="438404"/>
                </a:cubicBezTo>
                <a:lnTo>
                  <a:pt x="15875" y="10287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2933700" y="3111500"/>
            <a:ext cx="1930400" cy="1841500"/>
          </a:xfrm>
          <a:custGeom>
            <a:avLst/>
            <a:gdLst>
              <a:gd name="connsiteX0" fmla="*/ 14477 w 1930400"/>
              <a:gd name="connsiteY0" fmla="*/ 872363 h 1841500"/>
              <a:gd name="connsiteX1" fmla="*/ 43560 w 1930400"/>
              <a:gd name="connsiteY1" fmla="*/ 693420 h 1841500"/>
              <a:gd name="connsiteX2" fmla="*/ 1230884 w 1930400"/>
              <a:gd name="connsiteY2" fmla="*/ 14097 h 1841500"/>
              <a:gd name="connsiteX3" fmla="*/ 1931289 w 1930400"/>
              <a:gd name="connsiteY3" fmla="*/ 1165606 h 1841500"/>
              <a:gd name="connsiteX4" fmla="*/ 743965 w 1930400"/>
              <a:gd name="connsiteY4" fmla="*/ 1844929 h 1841500"/>
              <a:gd name="connsiteX5" fmla="*/ 21082 w 1930400"/>
              <a:gd name="connsiteY5" fmla="*/ 1053465 h 1841500"/>
              <a:gd name="connsiteX6" fmla="*/ 14477 w 1930400"/>
              <a:gd name="connsiteY6" fmla="*/ 872363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400" h="1841500">
                <a:moveTo>
                  <a:pt x="14477" y="872363"/>
                </a:moveTo>
                <a:lnTo>
                  <a:pt x="43560" y="693420"/>
                </a:lnTo>
                <a:cubicBezTo>
                  <a:pt x="178054" y="187833"/>
                  <a:pt x="709548" y="-116331"/>
                  <a:pt x="1230884" y="14097"/>
                </a:cubicBezTo>
                <a:cubicBezTo>
                  <a:pt x="1752091" y="144399"/>
                  <a:pt x="2065654" y="660019"/>
                  <a:pt x="1931289" y="1165606"/>
                </a:cubicBezTo>
                <a:cubicBezTo>
                  <a:pt x="1796796" y="1671066"/>
                  <a:pt x="1265301" y="1975231"/>
                  <a:pt x="743965" y="1844929"/>
                </a:cubicBezTo>
                <a:cubicBezTo>
                  <a:pt x="359283" y="1748663"/>
                  <a:pt x="73279" y="1435481"/>
                  <a:pt x="21082" y="1053465"/>
                </a:cubicBezTo>
                <a:lnTo>
                  <a:pt x="14477" y="872363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2933700" y="3111500"/>
            <a:ext cx="1930400" cy="1841500"/>
          </a:xfrm>
          <a:custGeom>
            <a:avLst/>
            <a:gdLst>
              <a:gd name="connsiteX0" fmla="*/ 14477 w 1930400"/>
              <a:gd name="connsiteY0" fmla="*/ 872363 h 1841500"/>
              <a:gd name="connsiteX1" fmla="*/ 43560 w 1930400"/>
              <a:gd name="connsiteY1" fmla="*/ 693420 h 1841500"/>
              <a:gd name="connsiteX2" fmla="*/ 1230884 w 1930400"/>
              <a:gd name="connsiteY2" fmla="*/ 14097 h 1841500"/>
              <a:gd name="connsiteX3" fmla="*/ 1931289 w 1930400"/>
              <a:gd name="connsiteY3" fmla="*/ 1165606 h 1841500"/>
              <a:gd name="connsiteX4" fmla="*/ 743965 w 1930400"/>
              <a:gd name="connsiteY4" fmla="*/ 1844929 h 1841500"/>
              <a:gd name="connsiteX5" fmla="*/ 21082 w 1930400"/>
              <a:gd name="connsiteY5" fmla="*/ 1053465 h 1841500"/>
              <a:gd name="connsiteX6" fmla="*/ 14477 w 1930400"/>
              <a:gd name="connsiteY6" fmla="*/ 872363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400" h="1841500">
                <a:moveTo>
                  <a:pt x="14477" y="872363"/>
                </a:moveTo>
                <a:lnTo>
                  <a:pt x="43560" y="693420"/>
                </a:lnTo>
                <a:cubicBezTo>
                  <a:pt x="178054" y="187833"/>
                  <a:pt x="709548" y="-116331"/>
                  <a:pt x="1230884" y="14097"/>
                </a:cubicBezTo>
                <a:cubicBezTo>
                  <a:pt x="1752091" y="144399"/>
                  <a:pt x="2065654" y="660019"/>
                  <a:pt x="1931289" y="1165606"/>
                </a:cubicBezTo>
                <a:cubicBezTo>
                  <a:pt x="1796796" y="1671066"/>
                  <a:pt x="1265301" y="1975231"/>
                  <a:pt x="743965" y="1844929"/>
                </a:cubicBezTo>
                <a:cubicBezTo>
                  <a:pt x="359283" y="1748663"/>
                  <a:pt x="73279" y="1435481"/>
                  <a:pt x="21082" y="1053465"/>
                </a:cubicBezTo>
                <a:lnTo>
                  <a:pt x="14477" y="87236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3302000" y="4533900"/>
            <a:ext cx="1181100" cy="25400"/>
          </a:xfrm>
          <a:custGeom>
            <a:avLst/>
            <a:gdLst>
              <a:gd name="connsiteX0" fmla="*/ 21335 w 1181100"/>
              <a:gd name="connsiteY0" fmla="*/ 21209 h 25400"/>
              <a:gd name="connsiteX1" fmla="*/ 313182 w 1181100"/>
              <a:gd name="connsiteY1" fmla="*/ 21209 h 25400"/>
              <a:gd name="connsiteX2" fmla="*/ 605028 w 1181100"/>
              <a:gd name="connsiteY2" fmla="*/ 21209 h 25400"/>
              <a:gd name="connsiteX3" fmla="*/ 896873 w 1181100"/>
              <a:gd name="connsiteY3" fmla="*/ 21209 h 25400"/>
              <a:gd name="connsiteX4" fmla="*/ 1188720 w 1181100"/>
              <a:gd name="connsiteY4" fmla="*/ 21209 h 25400"/>
              <a:gd name="connsiteX5" fmla="*/ 1188720 w 1181100"/>
              <a:gd name="connsiteY5" fmla="*/ 33401 h 25400"/>
              <a:gd name="connsiteX6" fmla="*/ 896873 w 1181100"/>
              <a:gd name="connsiteY6" fmla="*/ 33401 h 25400"/>
              <a:gd name="connsiteX7" fmla="*/ 605028 w 1181100"/>
              <a:gd name="connsiteY7" fmla="*/ 33401 h 25400"/>
              <a:gd name="connsiteX8" fmla="*/ 313182 w 1181100"/>
              <a:gd name="connsiteY8" fmla="*/ 33401 h 25400"/>
              <a:gd name="connsiteX9" fmla="*/ 21335 w 1181100"/>
              <a:gd name="connsiteY9" fmla="*/ 33401 h 25400"/>
              <a:gd name="connsiteX10" fmla="*/ 21335 w 1181100"/>
              <a:gd name="connsiteY10" fmla="*/ 21209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100" h="25400">
                <a:moveTo>
                  <a:pt x="21335" y="21209"/>
                </a:moveTo>
                <a:lnTo>
                  <a:pt x="313182" y="21209"/>
                </a:lnTo>
                <a:lnTo>
                  <a:pt x="605028" y="21209"/>
                </a:lnTo>
                <a:lnTo>
                  <a:pt x="896873" y="21209"/>
                </a:lnTo>
                <a:lnTo>
                  <a:pt x="1188720" y="21209"/>
                </a:lnTo>
                <a:lnTo>
                  <a:pt x="1188720" y="33401"/>
                </a:lnTo>
                <a:lnTo>
                  <a:pt x="896873" y="33401"/>
                </a:lnTo>
                <a:lnTo>
                  <a:pt x="605028" y="33401"/>
                </a:lnTo>
                <a:lnTo>
                  <a:pt x="313182" y="33401"/>
                </a:lnTo>
                <a:lnTo>
                  <a:pt x="21335" y="33401"/>
                </a:lnTo>
                <a:lnTo>
                  <a:pt x="21335" y="21209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736600" y="2933700"/>
            <a:ext cx="1130300" cy="381000"/>
          </a:xfrm>
          <a:custGeom>
            <a:avLst/>
            <a:gdLst>
              <a:gd name="connsiteX0" fmla="*/ 20637 w 1130300"/>
              <a:gd name="connsiteY0" fmla="*/ 382651 h 381000"/>
              <a:gd name="connsiteX1" fmla="*/ 1136650 w 1130300"/>
              <a:gd name="connsiteY1" fmla="*/ 382651 h 381000"/>
              <a:gd name="connsiteX2" fmla="*/ 1136650 w 1130300"/>
              <a:gd name="connsiteY2" fmla="*/ 12763 h 381000"/>
              <a:gd name="connsiteX3" fmla="*/ 20637 w 1130300"/>
              <a:gd name="connsiteY3" fmla="*/ 12763 h 381000"/>
              <a:gd name="connsiteX4" fmla="*/ 20637 w 1130300"/>
              <a:gd name="connsiteY4" fmla="*/ 382651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300" h="381000">
                <a:moveTo>
                  <a:pt x="20637" y="382651"/>
                </a:moveTo>
                <a:lnTo>
                  <a:pt x="1136650" y="382651"/>
                </a:lnTo>
                <a:lnTo>
                  <a:pt x="1136650" y="12763"/>
                </a:lnTo>
                <a:lnTo>
                  <a:pt x="20637" y="12763"/>
                </a:lnTo>
                <a:lnTo>
                  <a:pt x="20637" y="382651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3284220"/>
            <a:ext cx="731520" cy="388620"/>
          </a:xfrm>
          <a:prstGeom prst="rect">
            <a:avLst/>
          </a:prstGeom>
        </p:spPr>
      </p:pic>
      <p:sp>
        <p:nvSpPr>
          <p:cNvPr id="2" name="Freeform 72"/>
          <p:cNvSpPr/>
          <p:nvPr/>
        </p:nvSpPr>
        <p:spPr>
          <a:xfrm>
            <a:off x="6311900" y="2933700"/>
            <a:ext cx="1460500" cy="482600"/>
          </a:xfrm>
          <a:custGeom>
            <a:avLst/>
            <a:gdLst>
              <a:gd name="connsiteX0" fmla="*/ 17526 w 1460500"/>
              <a:gd name="connsiteY0" fmla="*/ 490474 h 482600"/>
              <a:gd name="connsiteX1" fmla="*/ 1462151 w 1460500"/>
              <a:gd name="connsiteY1" fmla="*/ 490474 h 482600"/>
              <a:gd name="connsiteX2" fmla="*/ 1462151 w 1460500"/>
              <a:gd name="connsiteY2" fmla="*/ 17399 h 482600"/>
              <a:gd name="connsiteX3" fmla="*/ 17526 w 1460500"/>
              <a:gd name="connsiteY3" fmla="*/ 17399 h 482600"/>
              <a:gd name="connsiteX4" fmla="*/ 17526 w 1460500"/>
              <a:gd name="connsiteY4" fmla="*/ 490474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0" h="482600">
                <a:moveTo>
                  <a:pt x="17526" y="490474"/>
                </a:moveTo>
                <a:lnTo>
                  <a:pt x="1462151" y="490474"/>
                </a:lnTo>
                <a:lnTo>
                  <a:pt x="1462151" y="17399"/>
                </a:lnTo>
                <a:lnTo>
                  <a:pt x="17526" y="17399"/>
                </a:lnTo>
                <a:lnTo>
                  <a:pt x="17526" y="490474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6311900" y="4584700"/>
            <a:ext cx="1485900" cy="495300"/>
          </a:xfrm>
          <a:custGeom>
            <a:avLst/>
            <a:gdLst>
              <a:gd name="connsiteX0" fmla="*/ 17526 w 1485900"/>
              <a:gd name="connsiteY0" fmla="*/ 495300 h 495300"/>
              <a:gd name="connsiteX1" fmla="*/ 1492250 w 1485900"/>
              <a:gd name="connsiteY1" fmla="*/ 495300 h 495300"/>
              <a:gd name="connsiteX2" fmla="*/ 1492250 w 1485900"/>
              <a:gd name="connsiteY2" fmla="*/ 23812 h 495300"/>
              <a:gd name="connsiteX3" fmla="*/ 17526 w 1485900"/>
              <a:gd name="connsiteY3" fmla="*/ 23812 h 495300"/>
              <a:gd name="connsiteX4" fmla="*/ 17526 w 14859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495300">
                <a:moveTo>
                  <a:pt x="17526" y="495300"/>
                </a:moveTo>
                <a:lnTo>
                  <a:pt x="1492250" y="495300"/>
                </a:lnTo>
                <a:lnTo>
                  <a:pt x="1492250" y="23812"/>
                </a:lnTo>
                <a:lnTo>
                  <a:pt x="17526" y="23812"/>
                </a:lnTo>
                <a:lnTo>
                  <a:pt x="17526" y="495300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5143500" y="2921000"/>
            <a:ext cx="812800" cy="482600"/>
          </a:xfrm>
          <a:custGeom>
            <a:avLst/>
            <a:gdLst>
              <a:gd name="connsiteX0" fmla="*/ 20701 w 812800"/>
              <a:gd name="connsiteY0" fmla="*/ 490601 h 482600"/>
              <a:gd name="connsiteX1" fmla="*/ 823976 w 812800"/>
              <a:gd name="connsiteY1" fmla="*/ 490601 h 482600"/>
              <a:gd name="connsiteX2" fmla="*/ 823976 w 812800"/>
              <a:gd name="connsiteY2" fmla="*/ 17526 h 482600"/>
              <a:gd name="connsiteX3" fmla="*/ 20701 w 812800"/>
              <a:gd name="connsiteY3" fmla="*/ 17526 h 482600"/>
              <a:gd name="connsiteX4" fmla="*/ 20701 w 812800"/>
              <a:gd name="connsiteY4" fmla="*/ 490601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482600">
                <a:moveTo>
                  <a:pt x="20701" y="490601"/>
                </a:moveTo>
                <a:lnTo>
                  <a:pt x="823976" y="490601"/>
                </a:lnTo>
                <a:lnTo>
                  <a:pt x="823976" y="17526"/>
                </a:lnTo>
                <a:lnTo>
                  <a:pt x="20701" y="17526"/>
                </a:lnTo>
                <a:lnTo>
                  <a:pt x="20701" y="490601"/>
                </a:lnTo>
                <a:close/>
              </a:path>
            </a:pathLst>
          </a:custGeom>
          <a:solidFill>
            <a:srgbClr val="000084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5308600" y="4178300"/>
            <a:ext cx="812800" cy="482600"/>
          </a:xfrm>
          <a:custGeom>
            <a:avLst/>
            <a:gdLst>
              <a:gd name="connsiteX0" fmla="*/ 15875 w 812800"/>
              <a:gd name="connsiteY0" fmla="*/ 492125 h 482600"/>
              <a:gd name="connsiteX1" fmla="*/ 819150 w 812800"/>
              <a:gd name="connsiteY1" fmla="*/ 492125 h 482600"/>
              <a:gd name="connsiteX2" fmla="*/ 819150 w 812800"/>
              <a:gd name="connsiteY2" fmla="*/ 20637 h 482600"/>
              <a:gd name="connsiteX3" fmla="*/ 15875 w 812800"/>
              <a:gd name="connsiteY3" fmla="*/ 20637 h 482600"/>
              <a:gd name="connsiteX4" fmla="*/ 15875 w 812800"/>
              <a:gd name="connsiteY4" fmla="*/ 492125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482600">
                <a:moveTo>
                  <a:pt x="15875" y="492125"/>
                </a:moveTo>
                <a:lnTo>
                  <a:pt x="819150" y="492125"/>
                </a:lnTo>
                <a:lnTo>
                  <a:pt x="819150" y="20637"/>
                </a:lnTo>
                <a:lnTo>
                  <a:pt x="15875" y="20637"/>
                </a:lnTo>
                <a:lnTo>
                  <a:pt x="15875" y="492125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3223260"/>
            <a:ext cx="1150619" cy="35814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4488179"/>
            <a:ext cx="1150619" cy="350520"/>
          </a:xfrm>
          <a:prstGeom prst="rect">
            <a:avLst/>
          </a:prstGeom>
        </p:spPr>
      </p:pic>
      <p:sp>
        <p:nvSpPr>
          <p:cNvPr id="3" name="TextBox 78"/>
          <p:cNvSpPr txBox="1"/>
          <p:nvPr/>
        </p:nvSpPr>
        <p:spPr>
          <a:xfrm>
            <a:off x="785469" y="627664"/>
            <a:ext cx="771196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Роль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эмоций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в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изменении</a:t>
            </a:r>
            <a:r>
              <a:rPr lang="en-US" altLang="zh-CN" sz="3200" b="1" spc="-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поведения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8867" y="2998260"/>
            <a:ext cx="676101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407661" algn="l"/>
                <a:tab pos="5573014" algn="l"/>
              </a:tabLst>
            </a:pP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Эмоция	</a:t>
            </a:r>
            <a:r>
              <a:rPr lang="en-US" altLang="zh-CN" sz="2000" spc="-5" dirty="0">
                <a:solidFill>
                  <a:srgbClr val="7D7D7D"/>
                </a:solidFill>
                <a:latin typeface="Times New Roman"/>
                <a:ea typeface="Times New Roman"/>
              </a:rPr>
              <a:t>«+»	Принятие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23844" y="3362813"/>
            <a:ext cx="1180089" cy="1296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41666"/>
              </a:lnSpc>
            </a:pPr>
            <a:r>
              <a:rPr lang="en-US" altLang="zh-CN" sz="2000" spc="10" dirty="0">
                <a:solidFill>
                  <a:srgbClr val="7D7D7D"/>
                </a:solidFill>
                <a:latin typeface="Times New Roman"/>
                <a:ea typeface="Times New Roman"/>
              </a:rPr>
              <a:t>Соб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ытие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5" dirty="0">
                <a:solidFill>
                  <a:srgbClr val="7D7D7D"/>
                </a:solidFill>
                <a:latin typeface="Times New Roman"/>
                <a:ea typeface="Times New Roman"/>
              </a:rPr>
              <a:t>Чело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век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5" dirty="0">
                <a:solidFill>
                  <a:srgbClr val="7D7D7D"/>
                </a:solidFill>
                <a:latin typeface="Times New Roman"/>
                <a:ea typeface="Times New Roman"/>
              </a:rPr>
              <a:t>Повед</a:t>
            </a:r>
            <a:r>
              <a:rPr lang="en-US" altLang="zh-CN" sz="2000" spc="-5" dirty="0">
                <a:solidFill>
                  <a:srgbClr val="7D7D7D"/>
                </a:solidFill>
                <a:latin typeface="Times New Roman"/>
                <a:ea typeface="Times New Roman"/>
              </a:rPr>
              <a:t>ение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416930" y="4249877"/>
            <a:ext cx="35178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2000" spc="-5" dirty="0">
                <a:solidFill>
                  <a:srgbClr val="7D7D7D"/>
                </a:solidFill>
                <a:latin typeface="Times New Roman"/>
                <a:ea typeface="Times New Roman"/>
              </a:rPr>
              <a:t>-»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421882" y="4662277"/>
            <a:ext cx="125188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7D7D7D"/>
                </a:solidFill>
                <a:latin typeface="Times New Roman"/>
                <a:ea typeface="Times New Roman"/>
              </a:rPr>
              <a:t>Избега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4427220"/>
            <a:ext cx="6576059" cy="1950720"/>
          </a:xfrm>
          <a:prstGeom prst="rect">
            <a:avLst/>
          </a:prstGeom>
        </p:spPr>
      </p:pic>
      <p:sp>
        <p:nvSpPr>
          <p:cNvPr id="2" name="TextBox 84"/>
          <p:cNvSpPr txBox="1"/>
          <p:nvPr/>
        </p:nvSpPr>
        <p:spPr>
          <a:xfrm>
            <a:off x="1063142" y="627664"/>
            <a:ext cx="6960031" cy="518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49398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Правило</a:t>
            </a:r>
            <a:r>
              <a:rPr lang="en-US" altLang="zh-CN" sz="3200" b="1" spc="-3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7:1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  <a:r>
              <a:rPr lang="en-US" altLang="zh-CN" sz="6000" spc="-1400" dirty="0">
                <a:solidFill>
                  <a:srgbClr val="FEBF00"/>
                </a:solidFill>
                <a:latin typeface="Wingdings"/>
                <a:cs typeface="Wingdings"/>
              </a:rPr>
              <a:t> </a:t>
            </a: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  <a:r>
              <a:rPr lang="en-US" altLang="zh-CN" sz="6000" spc="-1405" dirty="0">
                <a:solidFill>
                  <a:srgbClr val="FEBF00"/>
                </a:solidFill>
                <a:latin typeface="Wingdings"/>
                <a:cs typeface="Wingdings"/>
              </a:rPr>
              <a:t> </a:t>
            </a: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  <a:r>
              <a:rPr lang="en-US" altLang="zh-CN" sz="6000" spc="-1405" dirty="0">
                <a:solidFill>
                  <a:srgbClr val="FEBF00"/>
                </a:solidFill>
                <a:latin typeface="Wingdings"/>
                <a:cs typeface="Wingdings"/>
              </a:rPr>
              <a:t> </a:t>
            </a: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  <a:r>
              <a:rPr lang="en-US" altLang="zh-CN" sz="6000" spc="-1405" dirty="0">
                <a:solidFill>
                  <a:srgbClr val="FEBF00"/>
                </a:solidFill>
                <a:latin typeface="Wingdings"/>
                <a:cs typeface="Wingdings"/>
              </a:rPr>
              <a:t> </a:t>
            </a: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  <a:r>
              <a:rPr lang="en-US" altLang="zh-CN" sz="6000" spc="-1405" dirty="0">
                <a:solidFill>
                  <a:srgbClr val="FEBF00"/>
                </a:solidFill>
                <a:latin typeface="Wingdings"/>
                <a:cs typeface="Wingdings"/>
              </a:rPr>
              <a:t> </a:t>
            </a: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  <a:r>
              <a:rPr lang="en-US" altLang="zh-CN" sz="6000" spc="-1410" dirty="0">
                <a:solidFill>
                  <a:srgbClr val="FEBF00"/>
                </a:solidFill>
                <a:latin typeface="Wingdings"/>
                <a:cs typeface="Wingdings"/>
              </a:rPr>
              <a:t> </a:t>
            </a:r>
            <a:r>
              <a:rPr lang="en-US" altLang="zh-CN" sz="6000" spc="-1185" dirty="0">
                <a:solidFill>
                  <a:srgbClr val="FEBF00"/>
                </a:solidFill>
                <a:latin typeface="Wingdings"/>
                <a:ea typeface="Wingdings"/>
              </a:rPr>
              <a:t>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6000" spc="-10" dirty="0">
                <a:solidFill>
                  <a:srgbClr val="FE0000"/>
                </a:solidFill>
                <a:latin typeface="Wingdings"/>
                <a:ea typeface="Wingdings"/>
              </a:rPr>
              <a:t>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1357604" hangingPunct="0">
              <a:lnSpc>
                <a:spcPct val="99166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Позитивное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(само)отношение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формируется</a:t>
            </a:r>
            <a:r>
              <a:rPr lang="en-US" altLang="zh-CN" sz="1800" spc="-13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тогда,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когда</a:t>
            </a:r>
            <a:r>
              <a:rPr lang="en-US" altLang="zh-CN" sz="1800" spc="89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положительных</a:t>
            </a:r>
            <a:r>
              <a:rPr lang="en-US" altLang="zh-CN" sz="1800" b="1" spc="9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событий</a:t>
            </a:r>
            <a:r>
              <a:rPr lang="en-US" altLang="zh-CN" sz="1800" b="1" spc="89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800" spc="9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7</a:t>
            </a:r>
            <a:r>
              <a:rPr lang="en-US" altLang="zh-CN" sz="1800" spc="9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раз</a:t>
            </a:r>
            <a:r>
              <a:rPr lang="en-US" altLang="zh-CN" sz="1800" spc="89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больше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чем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отрицательных</a:t>
            </a:r>
            <a:r>
              <a:rPr lang="en-US" altLang="zh-CN" sz="1800" spc="20" dirty="0">
                <a:solidFill>
                  <a:srgbClr val="7D7D7D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5"/>
          <p:cNvSpPr txBox="1"/>
          <p:nvPr/>
        </p:nvSpPr>
        <p:spPr>
          <a:xfrm>
            <a:off x="2108961" y="2649292"/>
            <a:ext cx="499415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3.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СОБСТВЕННАЯ</a:t>
            </a:r>
            <a:r>
              <a:rPr lang="en-US" altLang="zh-CN" sz="3200" b="1" spc="-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ЦЕЛЬ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6"/>
          <p:cNvSpPr/>
          <p:nvPr/>
        </p:nvSpPr>
        <p:spPr>
          <a:xfrm>
            <a:off x="2178050" y="2482850"/>
            <a:ext cx="4337050" cy="577850"/>
          </a:xfrm>
          <a:custGeom>
            <a:avLst/>
            <a:gdLst>
              <a:gd name="connsiteX0" fmla="*/ 17526 w 4337050"/>
              <a:gd name="connsiteY0" fmla="*/ 105537 h 577850"/>
              <a:gd name="connsiteX1" fmla="*/ 113538 w 4337050"/>
              <a:gd name="connsiteY1" fmla="*/ 9525 h 577850"/>
              <a:gd name="connsiteX2" fmla="*/ 4242561 w 4337050"/>
              <a:gd name="connsiteY2" fmla="*/ 9525 h 577850"/>
              <a:gd name="connsiteX3" fmla="*/ 4338701 w 4337050"/>
              <a:gd name="connsiteY3" fmla="*/ 105537 h 577850"/>
              <a:gd name="connsiteX4" fmla="*/ 4338701 w 4337050"/>
              <a:gd name="connsiteY4" fmla="*/ 489712 h 577850"/>
              <a:gd name="connsiteX5" fmla="*/ 4242561 w 4337050"/>
              <a:gd name="connsiteY5" fmla="*/ 585724 h 577850"/>
              <a:gd name="connsiteX6" fmla="*/ 113538 w 4337050"/>
              <a:gd name="connsiteY6" fmla="*/ 585724 h 577850"/>
              <a:gd name="connsiteX7" fmla="*/ 17526 w 4337050"/>
              <a:gd name="connsiteY7" fmla="*/ 489712 h 577850"/>
              <a:gd name="connsiteX8" fmla="*/ 17526 w 4337050"/>
              <a:gd name="connsiteY8" fmla="*/ 105537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7050" h="577850">
                <a:moveTo>
                  <a:pt x="17526" y="105537"/>
                </a:moveTo>
                <a:cubicBezTo>
                  <a:pt x="17526" y="52578"/>
                  <a:pt x="60451" y="9525"/>
                  <a:pt x="113538" y="9525"/>
                </a:cubicBezTo>
                <a:lnTo>
                  <a:pt x="4242561" y="9525"/>
                </a:lnTo>
                <a:cubicBezTo>
                  <a:pt x="4295647" y="9525"/>
                  <a:pt x="4338701" y="52578"/>
                  <a:pt x="4338701" y="105537"/>
                </a:cubicBezTo>
                <a:lnTo>
                  <a:pt x="4338701" y="489712"/>
                </a:lnTo>
                <a:cubicBezTo>
                  <a:pt x="4338701" y="542798"/>
                  <a:pt x="4295647" y="585724"/>
                  <a:pt x="4242561" y="585724"/>
                </a:cubicBezTo>
                <a:lnTo>
                  <a:pt x="113538" y="585724"/>
                </a:lnTo>
                <a:cubicBezTo>
                  <a:pt x="60451" y="585724"/>
                  <a:pt x="17526" y="542798"/>
                  <a:pt x="17526" y="489712"/>
                </a:cubicBezTo>
                <a:lnTo>
                  <a:pt x="17526" y="105537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2171700" y="2476500"/>
            <a:ext cx="4343400" cy="584200"/>
          </a:xfrm>
          <a:custGeom>
            <a:avLst/>
            <a:gdLst>
              <a:gd name="connsiteX0" fmla="*/ 23876 w 4343400"/>
              <a:gd name="connsiteY0" fmla="*/ 111887 h 584200"/>
              <a:gd name="connsiteX1" fmla="*/ 119888 w 4343400"/>
              <a:gd name="connsiteY1" fmla="*/ 15875 h 584200"/>
              <a:gd name="connsiteX2" fmla="*/ 4248911 w 4343400"/>
              <a:gd name="connsiteY2" fmla="*/ 15875 h 584200"/>
              <a:gd name="connsiteX3" fmla="*/ 4345051 w 4343400"/>
              <a:gd name="connsiteY3" fmla="*/ 111887 h 584200"/>
              <a:gd name="connsiteX4" fmla="*/ 4345051 w 4343400"/>
              <a:gd name="connsiteY4" fmla="*/ 496062 h 584200"/>
              <a:gd name="connsiteX5" fmla="*/ 4248911 w 4343400"/>
              <a:gd name="connsiteY5" fmla="*/ 592074 h 584200"/>
              <a:gd name="connsiteX6" fmla="*/ 119888 w 4343400"/>
              <a:gd name="connsiteY6" fmla="*/ 592074 h 584200"/>
              <a:gd name="connsiteX7" fmla="*/ 23876 w 4343400"/>
              <a:gd name="connsiteY7" fmla="*/ 496062 h 584200"/>
              <a:gd name="connsiteX8" fmla="*/ 23876 w 4343400"/>
              <a:gd name="connsiteY8" fmla="*/ 111887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584200">
                <a:moveTo>
                  <a:pt x="23876" y="111887"/>
                </a:moveTo>
                <a:cubicBezTo>
                  <a:pt x="23876" y="58928"/>
                  <a:pt x="66801" y="15875"/>
                  <a:pt x="119888" y="15875"/>
                </a:cubicBezTo>
                <a:lnTo>
                  <a:pt x="4248911" y="15875"/>
                </a:lnTo>
                <a:cubicBezTo>
                  <a:pt x="4301997" y="15875"/>
                  <a:pt x="4345051" y="58928"/>
                  <a:pt x="4345051" y="111887"/>
                </a:cubicBezTo>
                <a:lnTo>
                  <a:pt x="4345051" y="496062"/>
                </a:lnTo>
                <a:cubicBezTo>
                  <a:pt x="4345051" y="549148"/>
                  <a:pt x="4301997" y="592074"/>
                  <a:pt x="4248911" y="592074"/>
                </a:cubicBezTo>
                <a:lnTo>
                  <a:pt x="119888" y="592074"/>
                </a:lnTo>
                <a:cubicBezTo>
                  <a:pt x="66801" y="592074"/>
                  <a:pt x="23876" y="549148"/>
                  <a:pt x="23876" y="496062"/>
                </a:cubicBezTo>
                <a:lnTo>
                  <a:pt x="23876" y="111887"/>
                </a:lnTo>
                <a:close/>
              </a:path>
            </a:pathLst>
          </a:custGeom>
          <a:solidFill>
            <a:srgbClr val="000085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4419600" y="2552700"/>
            <a:ext cx="495300" cy="444500"/>
          </a:xfrm>
          <a:custGeom>
            <a:avLst/>
            <a:gdLst>
              <a:gd name="connsiteX0" fmla="*/ 22352 w 495300"/>
              <a:gd name="connsiteY0" fmla="*/ 158242 h 444500"/>
              <a:gd name="connsiteX1" fmla="*/ 262001 w 495300"/>
              <a:gd name="connsiteY1" fmla="*/ 158242 h 444500"/>
              <a:gd name="connsiteX2" fmla="*/ 315086 w 495300"/>
              <a:gd name="connsiteY2" fmla="*/ 12700 h 444500"/>
              <a:gd name="connsiteX3" fmla="*/ 357251 w 495300"/>
              <a:gd name="connsiteY3" fmla="*/ 28067 h 444500"/>
              <a:gd name="connsiteX4" fmla="*/ 309879 w 495300"/>
              <a:gd name="connsiteY4" fmla="*/ 158242 h 444500"/>
              <a:gd name="connsiteX5" fmla="*/ 498347 w 495300"/>
              <a:gd name="connsiteY5" fmla="*/ 158242 h 444500"/>
              <a:gd name="connsiteX6" fmla="*/ 498347 w 495300"/>
              <a:gd name="connsiteY6" fmla="*/ 203200 h 444500"/>
              <a:gd name="connsiteX7" fmla="*/ 293496 w 495300"/>
              <a:gd name="connsiteY7" fmla="*/ 203200 h 444500"/>
              <a:gd name="connsiteX8" fmla="*/ 274954 w 495300"/>
              <a:gd name="connsiteY8" fmla="*/ 254000 h 444500"/>
              <a:gd name="connsiteX9" fmla="*/ 498347 w 495300"/>
              <a:gd name="connsiteY9" fmla="*/ 254000 h 444500"/>
              <a:gd name="connsiteX10" fmla="*/ 498347 w 495300"/>
              <a:gd name="connsiteY10" fmla="*/ 298958 h 444500"/>
              <a:gd name="connsiteX11" fmla="*/ 258698 w 495300"/>
              <a:gd name="connsiteY11" fmla="*/ 298958 h 444500"/>
              <a:gd name="connsiteX12" fmla="*/ 205613 w 495300"/>
              <a:gd name="connsiteY12" fmla="*/ 444500 h 444500"/>
              <a:gd name="connsiteX13" fmla="*/ 163448 w 495300"/>
              <a:gd name="connsiteY13" fmla="*/ 429133 h 444500"/>
              <a:gd name="connsiteX14" fmla="*/ 210820 w 495300"/>
              <a:gd name="connsiteY14" fmla="*/ 298958 h 444500"/>
              <a:gd name="connsiteX15" fmla="*/ 22352 w 495300"/>
              <a:gd name="connsiteY15" fmla="*/ 298958 h 444500"/>
              <a:gd name="connsiteX16" fmla="*/ 22352 w 495300"/>
              <a:gd name="connsiteY16" fmla="*/ 254000 h 444500"/>
              <a:gd name="connsiteX17" fmla="*/ 227203 w 495300"/>
              <a:gd name="connsiteY17" fmla="*/ 254000 h 444500"/>
              <a:gd name="connsiteX18" fmla="*/ 245745 w 495300"/>
              <a:gd name="connsiteY18" fmla="*/ 203200 h 444500"/>
              <a:gd name="connsiteX19" fmla="*/ 22352 w 495300"/>
              <a:gd name="connsiteY19" fmla="*/ 203200 h 444500"/>
              <a:gd name="connsiteX20" fmla="*/ 22352 w 495300"/>
              <a:gd name="connsiteY20" fmla="*/ 158242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5300" h="444500">
                <a:moveTo>
                  <a:pt x="22352" y="158242"/>
                </a:moveTo>
                <a:lnTo>
                  <a:pt x="262001" y="158242"/>
                </a:lnTo>
                <a:lnTo>
                  <a:pt x="315086" y="12700"/>
                </a:lnTo>
                <a:lnTo>
                  <a:pt x="357251" y="28067"/>
                </a:lnTo>
                <a:lnTo>
                  <a:pt x="309879" y="158242"/>
                </a:lnTo>
                <a:lnTo>
                  <a:pt x="498347" y="158242"/>
                </a:lnTo>
                <a:lnTo>
                  <a:pt x="498347" y="203200"/>
                </a:lnTo>
                <a:lnTo>
                  <a:pt x="293496" y="203200"/>
                </a:lnTo>
                <a:lnTo>
                  <a:pt x="274954" y="254000"/>
                </a:lnTo>
                <a:lnTo>
                  <a:pt x="498347" y="254000"/>
                </a:lnTo>
                <a:lnTo>
                  <a:pt x="498347" y="298958"/>
                </a:lnTo>
                <a:lnTo>
                  <a:pt x="258698" y="298958"/>
                </a:lnTo>
                <a:lnTo>
                  <a:pt x="205613" y="444500"/>
                </a:lnTo>
                <a:lnTo>
                  <a:pt x="163448" y="429133"/>
                </a:lnTo>
                <a:lnTo>
                  <a:pt x="210820" y="298958"/>
                </a:lnTo>
                <a:lnTo>
                  <a:pt x="22352" y="298958"/>
                </a:lnTo>
                <a:lnTo>
                  <a:pt x="22352" y="254000"/>
                </a:lnTo>
                <a:lnTo>
                  <a:pt x="227203" y="254000"/>
                </a:lnTo>
                <a:lnTo>
                  <a:pt x="245745" y="203200"/>
                </a:lnTo>
                <a:lnTo>
                  <a:pt x="22352" y="203200"/>
                </a:lnTo>
                <a:lnTo>
                  <a:pt x="22352" y="158242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952500" y="4203700"/>
            <a:ext cx="6997700" cy="584200"/>
          </a:xfrm>
          <a:custGeom>
            <a:avLst/>
            <a:gdLst>
              <a:gd name="connsiteX0" fmla="*/ 19050 w 6997700"/>
              <a:gd name="connsiteY0" fmla="*/ 113538 h 584200"/>
              <a:gd name="connsiteX1" fmla="*/ 115100 w 6997700"/>
              <a:gd name="connsiteY1" fmla="*/ 17526 h 584200"/>
              <a:gd name="connsiteX2" fmla="*/ 6908038 w 6997700"/>
              <a:gd name="connsiteY2" fmla="*/ 17526 h 584200"/>
              <a:gd name="connsiteX3" fmla="*/ 7004050 w 6997700"/>
              <a:gd name="connsiteY3" fmla="*/ 113538 h 584200"/>
              <a:gd name="connsiteX4" fmla="*/ 7004050 w 6997700"/>
              <a:gd name="connsiteY4" fmla="*/ 497713 h 584200"/>
              <a:gd name="connsiteX5" fmla="*/ 6908038 w 6997700"/>
              <a:gd name="connsiteY5" fmla="*/ 593725 h 584200"/>
              <a:gd name="connsiteX6" fmla="*/ 115100 w 6997700"/>
              <a:gd name="connsiteY6" fmla="*/ 593725 h 584200"/>
              <a:gd name="connsiteX7" fmla="*/ 19050 w 6997700"/>
              <a:gd name="connsiteY7" fmla="*/ 497713 h 584200"/>
              <a:gd name="connsiteX8" fmla="*/ 19050 w 6997700"/>
              <a:gd name="connsiteY8" fmla="*/ 113538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7700" h="584200">
                <a:moveTo>
                  <a:pt x="19050" y="113538"/>
                </a:moveTo>
                <a:cubicBezTo>
                  <a:pt x="19050" y="60452"/>
                  <a:pt x="62052" y="17526"/>
                  <a:pt x="115100" y="17526"/>
                </a:cubicBezTo>
                <a:lnTo>
                  <a:pt x="6908038" y="17526"/>
                </a:lnTo>
                <a:cubicBezTo>
                  <a:pt x="6960996" y="17526"/>
                  <a:pt x="7004050" y="60452"/>
                  <a:pt x="7004050" y="113538"/>
                </a:cubicBezTo>
                <a:lnTo>
                  <a:pt x="7004050" y="497713"/>
                </a:lnTo>
                <a:cubicBezTo>
                  <a:pt x="7004050" y="550672"/>
                  <a:pt x="6960996" y="593725"/>
                  <a:pt x="6908038" y="593725"/>
                </a:cubicBezTo>
                <a:lnTo>
                  <a:pt x="115100" y="593725"/>
                </a:lnTo>
                <a:cubicBezTo>
                  <a:pt x="62052" y="593725"/>
                  <a:pt x="19050" y="550672"/>
                  <a:pt x="19050" y="497713"/>
                </a:cubicBezTo>
                <a:lnTo>
                  <a:pt x="19050" y="113538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952500" y="4203700"/>
            <a:ext cx="6997700" cy="584200"/>
          </a:xfrm>
          <a:custGeom>
            <a:avLst/>
            <a:gdLst>
              <a:gd name="connsiteX0" fmla="*/ 19050 w 6997700"/>
              <a:gd name="connsiteY0" fmla="*/ 113538 h 584200"/>
              <a:gd name="connsiteX1" fmla="*/ 115100 w 6997700"/>
              <a:gd name="connsiteY1" fmla="*/ 17526 h 584200"/>
              <a:gd name="connsiteX2" fmla="*/ 6908038 w 6997700"/>
              <a:gd name="connsiteY2" fmla="*/ 17526 h 584200"/>
              <a:gd name="connsiteX3" fmla="*/ 7004050 w 6997700"/>
              <a:gd name="connsiteY3" fmla="*/ 113538 h 584200"/>
              <a:gd name="connsiteX4" fmla="*/ 7004050 w 6997700"/>
              <a:gd name="connsiteY4" fmla="*/ 497713 h 584200"/>
              <a:gd name="connsiteX5" fmla="*/ 6908038 w 6997700"/>
              <a:gd name="connsiteY5" fmla="*/ 593725 h 584200"/>
              <a:gd name="connsiteX6" fmla="*/ 115100 w 6997700"/>
              <a:gd name="connsiteY6" fmla="*/ 593725 h 584200"/>
              <a:gd name="connsiteX7" fmla="*/ 19050 w 6997700"/>
              <a:gd name="connsiteY7" fmla="*/ 497713 h 584200"/>
              <a:gd name="connsiteX8" fmla="*/ 19050 w 6997700"/>
              <a:gd name="connsiteY8" fmla="*/ 113538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7700" h="584200">
                <a:moveTo>
                  <a:pt x="19050" y="113538"/>
                </a:moveTo>
                <a:cubicBezTo>
                  <a:pt x="19050" y="60452"/>
                  <a:pt x="62052" y="17526"/>
                  <a:pt x="115100" y="17526"/>
                </a:cubicBezTo>
                <a:lnTo>
                  <a:pt x="6908038" y="17526"/>
                </a:lnTo>
                <a:cubicBezTo>
                  <a:pt x="6960996" y="17526"/>
                  <a:pt x="7004050" y="60452"/>
                  <a:pt x="7004050" y="113538"/>
                </a:cubicBezTo>
                <a:lnTo>
                  <a:pt x="7004050" y="497713"/>
                </a:lnTo>
                <a:cubicBezTo>
                  <a:pt x="7004050" y="550672"/>
                  <a:pt x="6960996" y="593725"/>
                  <a:pt x="6908038" y="593725"/>
                </a:cubicBezTo>
                <a:lnTo>
                  <a:pt x="115100" y="593725"/>
                </a:lnTo>
                <a:cubicBezTo>
                  <a:pt x="62052" y="593725"/>
                  <a:pt x="19050" y="550672"/>
                  <a:pt x="19050" y="497713"/>
                </a:cubicBezTo>
                <a:lnTo>
                  <a:pt x="19050" y="1135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3200400" y="4419600"/>
            <a:ext cx="482600" cy="50800"/>
          </a:xfrm>
          <a:custGeom>
            <a:avLst/>
            <a:gdLst>
              <a:gd name="connsiteX0" fmla="*/ 17652 w 482600"/>
              <a:gd name="connsiteY0" fmla="*/ 14732 h 50800"/>
              <a:gd name="connsiteX1" fmla="*/ 493521 w 482600"/>
              <a:gd name="connsiteY1" fmla="*/ 14732 h 50800"/>
              <a:gd name="connsiteX2" fmla="*/ 493521 w 482600"/>
              <a:gd name="connsiteY2" fmla="*/ 55753 h 50800"/>
              <a:gd name="connsiteX3" fmla="*/ 17652 w 482600"/>
              <a:gd name="connsiteY3" fmla="*/ 55753 h 50800"/>
              <a:gd name="connsiteX4" fmla="*/ 17652 w 482600"/>
              <a:gd name="connsiteY4" fmla="*/ 14732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800">
                <a:moveTo>
                  <a:pt x="17652" y="14732"/>
                </a:moveTo>
                <a:lnTo>
                  <a:pt x="493521" y="14732"/>
                </a:lnTo>
                <a:lnTo>
                  <a:pt x="493521" y="55753"/>
                </a:lnTo>
                <a:lnTo>
                  <a:pt x="17652" y="55753"/>
                </a:lnTo>
                <a:lnTo>
                  <a:pt x="17652" y="14732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3200400" y="4521200"/>
            <a:ext cx="482600" cy="50800"/>
          </a:xfrm>
          <a:custGeom>
            <a:avLst/>
            <a:gdLst>
              <a:gd name="connsiteX0" fmla="*/ 17652 w 482600"/>
              <a:gd name="connsiteY0" fmla="*/ 21971 h 50800"/>
              <a:gd name="connsiteX1" fmla="*/ 493521 w 482600"/>
              <a:gd name="connsiteY1" fmla="*/ 21971 h 50800"/>
              <a:gd name="connsiteX2" fmla="*/ 493521 w 482600"/>
              <a:gd name="connsiteY2" fmla="*/ 62992 h 50800"/>
              <a:gd name="connsiteX3" fmla="*/ 17652 w 482600"/>
              <a:gd name="connsiteY3" fmla="*/ 62992 h 50800"/>
              <a:gd name="connsiteX4" fmla="*/ 17652 w 482600"/>
              <a:gd name="connsiteY4" fmla="*/ 21971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50800">
                <a:moveTo>
                  <a:pt x="17652" y="21971"/>
                </a:moveTo>
                <a:lnTo>
                  <a:pt x="493521" y="21971"/>
                </a:lnTo>
                <a:lnTo>
                  <a:pt x="493521" y="62992"/>
                </a:lnTo>
                <a:lnTo>
                  <a:pt x="17652" y="62992"/>
                </a:lnTo>
                <a:lnTo>
                  <a:pt x="17652" y="21971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5638800" y="4381500"/>
            <a:ext cx="723900" cy="190500"/>
          </a:xfrm>
          <a:custGeom>
            <a:avLst/>
            <a:gdLst>
              <a:gd name="connsiteX0" fmla="*/ 12700 w 723900"/>
              <a:gd name="connsiteY0" fmla="*/ 67818 h 190500"/>
              <a:gd name="connsiteX1" fmla="*/ 645286 w 723900"/>
              <a:gd name="connsiteY1" fmla="*/ 67818 h 190500"/>
              <a:gd name="connsiteX2" fmla="*/ 645286 w 723900"/>
              <a:gd name="connsiteY2" fmla="*/ 23749 h 190500"/>
              <a:gd name="connsiteX3" fmla="*/ 733425 w 723900"/>
              <a:gd name="connsiteY3" fmla="*/ 111887 h 190500"/>
              <a:gd name="connsiteX4" fmla="*/ 645286 w 723900"/>
              <a:gd name="connsiteY4" fmla="*/ 200025 h 190500"/>
              <a:gd name="connsiteX5" fmla="*/ 645286 w 723900"/>
              <a:gd name="connsiteY5" fmla="*/ 155956 h 190500"/>
              <a:gd name="connsiteX6" fmla="*/ 12700 w 723900"/>
              <a:gd name="connsiteY6" fmla="*/ 155956 h 190500"/>
              <a:gd name="connsiteX7" fmla="*/ 12700 w 723900"/>
              <a:gd name="connsiteY7" fmla="*/ 67818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900" h="190500">
                <a:moveTo>
                  <a:pt x="12700" y="67818"/>
                </a:moveTo>
                <a:lnTo>
                  <a:pt x="645286" y="67818"/>
                </a:lnTo>
                <a:lnTo>
                  <a:pt x="645286" y="23749"/>
                </a:lnTo>
                <a:lnTo>
                  <a:pt x="733425" y="111887"/>
                </a:lnTo>
                <a:lnTo>
                  <a:pt x="645286" y="200025"/>
                </a:lnTo>
                <a:lnTo>
                  <a:pt x="645286" y="155956"/>
                </a:lnTo>
                <a:lnTo>
                  <a:pt x="12700" y="155956"/>
                </a:lnTo>
                <a:lnTo>
                  <a:pt x="12700" y="67818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4"/>
          <p:cNvSpPr txBox="1"/>
          <p:nvPr/>
        </p:nvSpPr>
        <p:spPr>
          <a:xfrm>
            <a:off x="2131186" y="483138"/>
            <a:ext cx="509565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Смысл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постановки</a:t>
            </a:r>
            <a:r>
              <a:rPr lang="en-US" altLang="zh-CN" sz="3200" b="1" spc="-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цели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503297" y="2548461"/>
            <a:ext cx="362233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743581" algn="l"/>
              </a:tabLst>
            </a:pPr>
            <a:r>
              <a:rPr lang="en-US" altLang="zh-CN" sz="2800" spc="-10" dirty="0">
                <a:solidFill>
                  <a:srgbClr val="7D7D7D"/>
                </a:solidFill>
                <a:latin typeface="Times New Roman"/>
                <a:ea typeface="Times New Roman"/>
              </a:rPr>
              <a:t>Здоровье	</a:t>
            </a:r>
            <a:r>
              <a:rPr lang="en-US" altLang="zh-CN" sz="2800" spc="-15" dirty="0">
                <a:solidFill>
                  <a:srgbClr val="7D7D7D"/>
                </a:solidFill>
                <a:latin typeface="Times New Roman"/>
                <a:ea typeface="Times New Roman"/>
              </a:rPr>
              <a:t>Цель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169153" y="3263734"/>
            <a:ext cx="126001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spc="69" dirty="0">
                <a:solidFill>
                  <a:srgbClr val="7D7D7D"/>
                </a:solidFill>
                <a:latin typeface="Times New Roman"/>
                <a:ea typeface="Times New Roman"/>
              </a:rPr>
              <a:t>АД</a:t>
            </a:r>
            <a:r>
              <a:rPr lang="en-US" altLang="zh-CN" sz="1800" spc="-21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7D7D7D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ea typeface="Times New Roman"/>
              </a:rPr>
              <a:t>120/80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ИМТ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11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норм.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279271" y="4277566"/>
            <a:ext cx="636578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743453" algn="l"/>
                <a:tab pos="5487035" algn="l"/>
              </a:tabLst>
            </a:pPr>
            <a:r>
              <a:rPr lang="en-US" altLang="zh-CN" sz="2800" spc="-10" dirty="0">
                <a:solidFill>
                  <a:srgbClr val="7D7D7D"/>
                </a:solidFill>
                <a:latin typeface="Times New Roman"/>
                <a:ea typeface="Times New Roman"/>
              </a:rPr>
              <a:t>Здоровье	</a:t>
            </a:r>
            <a:r>
              <a:rPr lang="en-US" altLang="zh-CN" sz="2800" spc="-5" dirty="0">
                <a:solidFill>
                  <a:srgbClr val="7D7D7D"/>
                </a:solidFill>
                <a:latin typeface="Times New Roman"/>
                <a:ea typeface="Times New Roman"/>
              </a:rPr>
              <a:t>Ресурс	</a:t>
            </a:r>
            <a:r>
              <a:rPr lang="en-US" altLang="zh-CN" sz="2800" spc="-15" dirty="0">
                <a:solidFill>
                  <a:srgbClr val="7D7D7D"/>
                </a:solidFill>
                <a:latin typeface="Times New Roman"/>
                <a:ea typeface="Times New Roman"/>
              </a:rPr>
              <a:t>Цель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016375" y="4992840"/>
            <a:ext cx="1260272" cy="548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800" spc="69" dirty="0">
                <a:solidFill>
                  <a:srgbClr val="7D7D7D"/>
                </a:solidFill>
                <a:latin typeface="Times New Roman"/>
                <a:ea typeface="Times New Roman"/>
              </a:rPr>
              <a:t>АД</a:t>
            </a:r>
            <a:r>
              <a:rPr lang="en-US" altLang="zh-CN" sz="1800" spc="-21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7D7D7D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ea typeface="Times New Roman"/>
              </a:rPr>
              <a:t>120/80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ИМТ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800" spc="-10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норм.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464808" y="4995377"/>
            <a:ext cx="1796427" cy="11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Сферы</a:t>
            </a:r>
            <a:r>
              <a:rPr lang="en-US" altLang="zh-CN" sz="1800" spc="1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жизни:</a:t>
            </a:r>
          </a:p>
          <a:p>
            <a:pPr marL="0" indent="288035">
              <a:lnSpc>
                <a:spcPct val="100000"/>
              </a:lnSpc>
            </a:pPr>
            <a:r>
              <a:rPr lang="en-US" altLang="zh-CN" sz="1400" spc="-5" dirty="0">
                <a:solidFill>
                  <a:srgbClr val="7D7D7D"/>
                </a:solidFill>
                <a:latin typeface="Times New Roman"/>
                <a:ea typeface="Times New Roman"/>
              </a:rPr>
              <a:t>Р</a:t>
            </a:r>
            <a:r>
              <a:rPr lang="en-US" altLang="zh-CN" sz="1400" dirty="0">
                <a:solidFill>
                  <a:srgbClr val="7D7D7D"/>
                </a:solidFill>
                <a:latin typeface="Times New Roman"/>
                <a:ea typeface="Times New Roman"/>
              </a:rPr>
              <a:t>абота</a:t>
            </a:r>
          </a:p>
          <a:p>
            <a:pPr marL="288035" hangingPunct="0">
              <a:lnSpc>
                <a:spcPct val="99583"/>
              </a:lnSpc>
            </a:pPr>
            <a:r>
              <a:rPr lang="en-US" altLang="zh-CN" sz="1400" spc="20" dirty="0">
                <a:solidFill>
                  <a:srgbClr val="7D7D7D"/>
                </a:solidFill>
                <a:latin typeface="Times New Roman"/>
                <a:ea typeface="Times New Roman"/>
              </a:rPr>
              <a:t>Семья/</a:t>
            </a:r>
            <a:r>
              <a:rPr lang="en-US" altLang="zh-CN" sz="1400" spc="-129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7D7D7D"/>
                </a:solidFill>
                <a:latin typeface="Times New Roman"/>
                <a:ea typeface="Times New Roman"/>
              </a:rPr>
              <a:t>Отношения</a:t>
            </a:r>
            <a:r>
              <a:rPr lang="en-US" altLang="zh-CN" sz="14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-20" dirty="0">
                <a:solidFill>
                  <a:srgbClr val="7D7D7D"/>
                </a:solidFill>
                <a:latin typeface="Times New Roman"/>
                <a:ea typeface="Times New Roman"/>
              </a:rPr>
              <a:t>Х</a:t>
            </a:r>
            <a:r>
              <a:rPr lang="en-US" altLang="zh-CN" sz="1400" spc="-15" dirty="0">
                <a:solidFill>
                  <a:srgbClr val="7D7D7D"/>
                </a:solidFill>
                <a:latin typeface="Times New Roman"/>
                <a:ea typeface="Times New Roman"/>
              </a:rPr>
              <a:t>обби</a:t>
            </a:r>
          </a:p>
          <a:p>
            <a:pPr marL="0" indent="288035">
              <a:lnSpc>
                <a:spcPct val="100000"/>
              </a:lnSpc>
            </a:pPr>
            <a:r>
              <a:rPr lang="en-US" altLang="zh-CN" sz="1400" spc="-5" dirty="0">
                <a:solidFill>
                  <a:srgbClr val="7D7D7D"/>
                </a:solidFill>
                <a:latin typeface="Times New Roman"/>
                <a:ea typeface="Times New Roman"/>
              </a:rPr>
              <a:t>Здор</a:t>
            </a:r>
            <a:r>
              <a:rPr lang="en-US" altLang="zh-CN" sz="1400" dirty="0">
                <a:solidFill>
                  <a:srgbClr val="7D7D7D"/>
                </a:solidFill>
                <a:latin typeface="Times New Roman"/>
                <a:ea typeface="Times New Roman"/>
              </a:rPr>
              <a:t>овье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80" y="1463040"/>
            <a:ext cx="5966460" cy="4815840"/>
          </a:xfrm>
          <a:prstGeom prst="rect">
            <a:avLst/>
          </a:prstGeom>
        </p:spPr>
      </p:pic>
      <p:sp>
        <p:nvSpPr>
          <p:cNvPr id="2" name="TextBox 101"/>
          <p:cNvSpPr txBox="1"/>
          <p:nvPr/>
        </p:nvSpPr>
        <p:spPr>
          <a:xfrm>
            <a:off x="3290570" y="483138"/>
            <a:ext cx="321085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4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сферы</a:t>
            </a:r>
            <a:r>
              <a:rPr lang="en-US" altLang="zh-CN" sz="3200" b="1" spc="-6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жизни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2"/>
          <p:cNvSpPr txBox="1"/>
          <p:nvPr/>
        </p:nvSpPr>
        <p:spPr>
          <a:xfrm>
            <a:off x="2973577" y="2653695"/>
            <a:ext cx="320817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4.</a:t>
            </a:r>
            <a:r>
              <a:rPr lang="en-US" altLang="zh-CN" sz="3200" b="1" spc="-3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ПОДДЕРЖКА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3"/>
          <p:cNvSpPr/>
          <p:nvPr/>
        </p:nvSpPr>
        <p:spPr>
          <a:xfrm>
            <a:off x="3092450" y="4514850"/>
            <a:ext cx="2940050" cy="1593850"/>
          </a:xfrm>
          <a:custGeom>
            <a:avLst/>
            <a:gdLst>
              <a:gd name="connsiteX0" fmla="*/ 8001 w 2940050"/>
              <a:gd name="connsiteY0" fmla="*/ 282067 h 1593850"/>
              <a:gd name="connsiteX1" fmla="*/ 272541 w 2940050"/>
              <a:gd name="connsiteY1" fmla="*/ 17526 h 1593850"/>
              <a:gd name="connsiteX2" fmla="*/ 2681859 w 2940050"/>
              <a:gd name="connsiteY2" fmla="*/ 17526 h 1593850"/>
              <a:gd name="connsiteX3" fmla="*/ 2946400 w 2940050"/>
              <a:gd name="connsiteY3" fmla="*/ 282067 h 1593850"/>
              <a:gd name="connsiteX4" fmla="*/ 2946400 w 2940050"/>
              <a:gd name="connsiteY4" fmla="*/ 1340370 h 1593850"/>
              <a:gd name="connsiteX5" fmla="*/ 2681859 w 2940050"/>
              <a:gd name="connsiteY5" fmla="*/ 1604962 h 1593850"/>
              <a:gd name="connsiteX6" fmla="*/ 272541 w 2940050"/>
              <a:gd name="connsiteY6" fmla="*/ 1604962 h 1593850"/>
              <a:gd name="connsiteX7" fmla="*/ 8001 w 2940050"/>
              <a:gd name="connsiteY7" fmla="*/ 1340370 h 1593850"/>
              <a:gd name="connsiteX8" fmla="*/ 8001 w 2940050"/>
              <a:gd name="connsiteY8" fmla="*/ 282067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050" h="1593850">
                <a:moveTo>
                  <a:pt x="8001" y="282067"/>
                </a:moveTo>
                <a:cubicBezTo>
                  <a:pt x="8001" y="135890"/>
                  <a:pt x="126364" y="17526"/>
                  <a:pt x="272541" y="17526"/>
                </a:cubicBezTo>
                <a:lnTo>
                  <a:pt x="2681859" y="17526"/>
                </a:lnTo>
                <a:cubicBezTo>
                  <a:pt x="2827909" y="17526"/>
                  <a:pt x="2946400" y="135890"/>
                  <a:pt x="2946400" y="282067"/>
                </a:cubicBezTo>
                <a:lnTo>
                  <a:pt x="2946400" y="1340370"/>
                </a:lnTo>
                <a:cubicBezTo>
                  <a:pt x="2946400" y="1486497"/>
                  <a:pt x="2827909" y="1604962"/>
                  <a:pt x="2681859" y="1604962"/>
                </a:cubicBezTo>
                <a:lnTo>
                  <a:pt x="272541" y="1604962"/>
                </a:lnTo>
                <a:cubicBezTo>
                  <a:pt x="126364" y="1604962"/>
                  <a:pt x="8001" y="1486497"/>
                  <a:pt x="8001" y="1340370"/>
                </a:cubicBezTo>
                <a:lnTo>
                  <a:pt x="8001" y="282067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4"/>
          <p:cNvSpPr/>
          <p:nvPr/>
        </p:nvSpPr>
        <p:spPr>
          <a:xfrm>
            <a:off x="3086100" y="4508500"/>
            <a:ext cx="2946400" cy="1600200"/>
          </a:xfrm>
          <a:custGeom>
            <a:avLst/>
            <a:gdLst>
              <a:gd name="connsiteX0" fmla="*/ 14351 w 2946400"/>
              <a:gd name="connsiteY0" fmla="*/ 288417 h 1600200"/>
              <a:gd name="connsiteX1" fmla="*/ 278891 w 2946400"/>
              <a:gd name="connsiteY1" fmla="*/ 23876 h 1600200"/>
              <a:gd name="connsiteX2" fmla="*/ 2688209 w 2946400"/>
              <a:gd name="connsiteY2" fmla="*/ 23876 h 1600200"/>
              <a:gd name="connsiteX3" fmla="*/ 2952750 w 2946400"/>
              <a:gd name="connsiteY3" fmla="*/ 288417 h 1600200"/>
              <a:gd name="connsiteX4" fmla="*/ 2952750 w 2946400"/>
              <a:gd name="connsiteY4" fmla="*/ 1346720 h 1600200"/>
              <a:gd name="connsiteX5" fmla="*/ 2688209 w 2946400"/>
              <a:gd name="connsiteY5" fmla="*/ 1611312 h 1600200"/>
              <a:gd name="connsiteX6" fmla="*/ 278891 w 2946400"/>
              <a:gd name="connsiteY6" fmla="*/ 1611312 h 1600200"/>
              <a:gd name="connsiteX7" fmla="*/ 14351 w 2946400"/>
              <a:gd name="connsiteY7" fmla="*/ 1346720 h 1600200"/>
              <a:gd name="connsiteX8" fmla="*/ 14351 w 2946400"/>
              <a:gd name="connsiteY8" fmla="*/ 288417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6400" h="1600200">
                <a:moveTo>
                  <a:pt x="14351" y="288417"/>
                </a:moveTo>
                <a:cubicBezTo>
                  <a:pt x="14351" y="142240"/>
                  <a:pt x="132714" y="23876"/>
                  <a:pt x="278891" y="23876"/>
                </a:cubicBezTo>
                <a:lnTo>
                  <a:pt x="2688209" y="23876"/>
                </a:lnTo>
                <a:cubicBezTo>
                  <a:pt x="2834259" y="23876"/>
                  <a:pt x="2952750" y="142240"/>
                  <a:pt x="2952750" y="288417"/>
                </a:cubicBezTo>
                <a:lnTo>
                  <a:pt x="2952750" y="1346720"/>
                </a:lnTo>
                <a:cubicBezTo>
                  <a:pt x="2952750" y="1492847"/>
                  <a:pt x="2834259" y="1611312"/>
                  <a:pt x="2688209" y="1611312"/>
                </a:cubicBezTo>
                <a:lnTo>
                  <a:pt x="278891" y="1611312"/>
                </a:lnTo>
                <a:cubicBezTo>
                  <a:pt x="132714" y="1611312"/>
                  <a:pt x="14351" y="1492847"/>
                  <a:pt x="14351" y="1346720"/>
                </a:cubicBezTo>
                <a:lnTo>
                  <a:pt x="14351" y="28841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5"/>
          <p:cNvSpPr/>
          <p:nvPr/>
        </p:nvSpPr>
        <p:spPr>
          <a:xfrm>
            <a:off x="5918200" y="3556000"/>
            <a:ext cx="1689100" cy="660400"/>
          </a:xfrm>
          <a:custGeom>
            <a:avLst/>
            <a:gdLst>
              <a:gd name="connsiteX0" fmla="*/ 20701 w 1689100"/>
              <a:gd name="connsiteY0" fmla="*/ 128651 h 660400"/>
              <a:gd name="connsiteX1" fmla="*/ 128651 w 1689100"/>
              <a:gd name="connsiteY1" fmla="*/ 20574 h 660400"/>
              <a:gd name="connsiteX2" fmla="*/ 1584325 w 1689100"/>
              <a:gd name="connsiteY2" fmla="*/ 20574 h 660400"/>
              <a:gd name="connsiteX3" fmla="*/ 1692275 w 1689100"/>
              <a:gd name="connsiteY3" fmla="*/ 128651 h 660400"/>
              <a:gd name="connsiteX4" fmla="*/ 1692275 w 1689100"/>
              <a:gd name="connsiteY4" fmla="*/ 560324 h 660400"/>
              <a:gd name="connsiteX5" fmla="*/ 1584325 w 1689100"/>
              <a:gd name="connsiteY5" fmla="*/ 668274 h 660400"/>
              <a:gd name="connsiteX6" fmla="*/ 128651 w 1689100"/>
              <a:gd name="connsiteY6" fmla="*/ 668274 h 660400"/>
              <a:gd name="connsiteX7" fmla="*/ 20701 w 1689100"/>
              <a:gd name="connsiteY7" fmla="*/ 560324 h 660400"/>
              <a:gd name="connsiteX8" fmla="*/ 20701 w 1689100"/>
              <a:gd name="connsiteY8" fmla="*/ 128651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100" h="660400">
                <a:moveTo>
                  <a:pt x="20701" y="128651"/>
                </a:moveTo>
                <a:cubicBezTo>
                  <a:pt x="20701" y="68961"/>
                  <a:pt x="68960" y="20574"/>
                  <a:pt x="128651" y="20574"/>
                </a:cubicBezTo>
                <a:lnTo>
                  <a:pt x="1584325" y="20574"/>
                </a:lnTo>
                <a:cubicBezTo>
                  <a:pt x="1643888" y="20574"/>
                  <a:pt x="1692275" y="68961"/>
                  <a:pt x="1692275" y="128651"/>
                </a:cubicBezTo>
                <a:lnTo>
                  <a:pt x="1692275" y="560324"/>
                </a:lnTo>
                <a:cubicBezTo>
                  <a:pt x="1692275" y="620014"/>
                  <a:pt x="1643888" y="668274"/>
                  <a:pt x="1584325" y="668274"/>
                </a:cubicBezTo>
                <a:lnTo>
                  <a:pt x="128651" y="668274"/>
                </a:lnTo>
                <a:cubicBezTo>
                  <a:pt x="68960" y="668274"/>
                  <a:pt x="20701" y="620014"/>
                  <a:pt x="20701" y="560324"/>
                </a:cubicBezTo>
                <a:lnTo>
                  <a:pt x="20701" y="128651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6"/>
          <p:cNvSpPr/>
          <p:nvPr/>
        </p:nvSpPr>
        <p:spPr>
          <a:xfrm>
            <a:off x="5918200" y="3556000"/>
            <a:ext cx="1689100" cy="660400"/>
          </a:xfrm>
          <a:custGeom>
            <a:avLst/>
            <a:gdLst>
              <a:gd name="connsiteX0" fmla="*/ 20701 w 1689100"/>
              <a:gd name="connsiteY0" fmla="*/ 128651 h 660400"/>
              <a:gd name="connsiteX1" fmla="*/ 128651 w 1689100"/>
              <a:gd name="connsiteY1" fmla="*/ 20574 h 660400"/>
              <a:gd name="connsiteX2" fmla="*/ 1584325 w 1689100"/>
              <a:gd name="connsiteY2" fmla="*/ 20574 h 660400"/>
              <a:gd name="connsiteX3" fmla="*/ 1692275 w 1689100"/>
              <a:gd name="connsiteY3" fmla="*/ 128651 h 660400"/>
              <a:gd name="connsiteX4" fmla="*/ 1692275 w 1689100"/>
              <a:gd name="connsiteY4" fmla="*/ 560324 h 660400"/>
              <a:gd name="connsiteX5" fmla="*/ 1584325 w 1689100"/>
              <a:gd name="connsiteY5" fmla="*/ 668274 h 660400"/>
              <a:gd name="connsiteX6" fmla="*/ 128651 w 1689100"/>
              <a:gd name="connsiteY6" fmla="*/ 668274 h 660400"/>
              <a:gd name="connsiteX7" fmla="*/ 20701 w 1689100"/>
              <a:gd name="connsiteY7" fmla="*/ 560324 h 660400"/>
              <a:gd name="connsiteX8" fmla="*/ 20701 w 1689100"/>
              <a:gd name="connsiteY8" fmla="*/ 128651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100" h="660400">
                <a:moveTo>
                  <a:pt x="20701" y="128651"/>
                </a:moveTo>
                <a:cubicBezTo>
                  <a:pt x="20701" y="68961"/>
                  <a:pt x="68960" y="20574"/>
                  <a:pt x="128651" y="20574"/>
                </a:cubicBezTo>
                <a:lnTo>
                  <a:pt x="1584325" y="20574"/>
                </a:lnTo>
                <a:cubicBezTo>
                  <a:pt x="1643888" y="20574"/>
                  <a:pt x="1692275" y="68961"/>
                  <a:pt x="1692275" y="128651"/>
                </a:cubicBezTo>
                <a:lnTo>
                  <a:pt x="1692275" y="560324"/>
                </a:lnTo>
                <a:cubicBezTo>
                  <a:pt x="1692275" y="620014"/>
                  <a:pt x="1643888" y="668274"/>
                  <a:pt x="1584325" y="668274"/>
                </a:cubicBezTo>
                <a:lnTo>
                  <a:pt x="128651" y="668274"/>
                </a:lnTo>
                <a:cubicBezTo>
                  <a:pt x="68960" y="668274"/>
                  <a:pt x="20701" y="620014"/>
                  <a:pt x="20701" y="560324"/>
                </a:cubicBezTo>
                <a:lnTo>
                  <a:pt x="20701" y="12865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876300" y="3479800"/>
            <a:ext cx="2743200" cy="660400"/>
          </a:xfrm>
          <a:custGeom>
            <a:avLst/>
            <a:gdLst>
              <a:gd name="connsiteX0" fmla="*/ 23812 w 2743200"/>
              <a:gd name="connsiteY0" fmla="*/ 120650 h 660400"/>
              <a:gd name="connsiteX1" fmla="*/ 131762 w 2743200"/>
              <a:gd name="connsiteY1" fmla="*/ 12700 h 660400"/>
              <a:gd name="connsiteX2" fmla="*/ 2644775 w 2743200"/>
              <a:gd name="connsiteY2" fmla="*/ 12700 h 660400"/>
              <a:gd name="connsiteX3" fmla="*/ 2752725 w 2743200"/>
              <a:gd name="connsiteY3" fmla="*/ 120650 h 660400"/>
              <a:gd name="connsiteX4" fmla="*/ 2752725 w 2743200"/>
              <a:gd name="connsiteY4" fmla="*/ 552450 h 660400"/>
              <a:gd name="connsiteX5" fmla="*/ 2644775 w 2743200"/>
              <a:gd name="connsiteY5" fmla="*/ 660400 h 660400"/>
              <a:gd name="connsiteX6" fmla="*/ 131762 w 2743200"/>
              <a:gd name="connsiteY6" fmla="*/ 660400 h 660400"/>
              <a:gd name="connsiteX7" fmla="*/ 23812 w 2743200"/>
              <a:gd name="connsiteY7" fmla="*/ 552450 h 660400"/>
              <a:gd name="connsiteX8" fmla="*/ 23812 w 2743200"/>
              <a:gd name="connsiteY8" fmla="*/ 12065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60400">
                <a:moveTo>
                  <a:pt x="23812" y="120650"/>
                </a:moveTo>
                <a:cubicBezTo>
                  <a:pt x="23812" y="61087"/>
                  <a:pt x="72148" y="12700"/>
                  <a:pt x="131762" y="12700"/>
                </a:cubicBezTo>
                <a:lnTo>
                  <a:pt x="2644775" y="12700"/>
                </a:lnTo>
                <a:cubicBezTo>
                  <a:pt x="2704338" y="12700"/>
                  <a:pt x="2752725" y="61087"/>
                  <a:pt x="2752725" y="120650"/>
                </a:cubicBezTo>
                <a:lnTo>
                  <a:pt x="2752725" y="552450"/>
                </a:lnTo>
                <a:cubicBezTo>
                  <a:pt x="2752725" y="612013"/>
                  <a:pt x="2704338" y="660400"/>
                  <a:pt x="2644775" y="660400"/>
                </a:cubicBezTo>
                <a:lnTo>
                  <a:pt x="131762" y="660400"/>
                </a:lnTo>
                <a:cubicBezTo>
                  <a:pt x="72148" y="660400"/>
                  <a:pt x="23812" y="612013"/>
                  <a:pt x="23812" y="552450"/>
                </a:cubicBezTo>
                <a:lnTo>
                  <a:pt x="23812" y="120650"/>
                </a:lnTo>
                <a:close/>
              </a:path>
            </a:pathLst>
          </a:custGeom>
          <a:solidFill>
            <a:srgbClr val="DBE5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876300" y="3479800"/>
            <a:ext cx="2743200" cy="660400"/>
          </a:xfrm>
          <a:custGeom>
            <a:avLst/>
            <a:gdLst>
              <a:gd name="connsiteX0" fmla="*/ 23812 w 2743200"/>
              <a:gd name="connsiteY0" fmla="*/ 120650 h 660400"/>
              <a:gd name="connsiteX1" fmla="*/ 131762 w 2743200"/>
              <a:gd name="connsiteY1" fmla="*/ 12700 h 660400"/>
              <a:gd name="connsiteX2" fmla="*/ 2644775 w 2743200"/>
              <a:gd name="connsiteY2" fmla="*/ 12700 h 660400"/>
              <a:gd name="connsiteX3" fmla="*/ 2752725 w 2743200"/>
              <a:gd name="connsiteY3" fmla="*/ 120650 h 660400"/>
              <a:gd name="connsiteX4" fmla="*/ 2752725 w 2743200"/>
              <a:gd name="connsiteY4" fmla="*/ 552450 h 660400"/>
              <a:gd name="connsiteX5" fmla="*/ 2644775 w 2743200"/>
              <a:gd name="connsiteY5" fmla="*/ 660400 h 660400"/>
              <a:gd name="connsiteX6" fmla="*/ 131762 w 2743200"/>
              <a:gd name="connsiteY6" fmla="*/ 660400 h 660400"/>
              <a:gd name="connsiteX7" fmla="*/ 23812 w 2743200"/>
              <a:gd name="connsiteY7" fmla="*/ 552450 h 660400"/>
              <a:gd name="connsiteX8" fmla="*/ 23812 w 2743200"/>
              <a:gd name="connsiteY8" fmla="*/ 12065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60400">
                <a:moveTo>
                  <a:pt x="23812" y="120650"/>
                </a:moveTo>
                <a:cubicBezTo>
                  <a:pt x="23812" y="61087"/>
                  <a:pt x="72148" y="12700"/>
                  <a:pt x="131762" y="12700"/>
                </a:cubicBezTo>
                <a:lnTo>
                  <a:pt x="2644775" y="12700"/>
                </a:lnTo>
                <a:cubicBezTo>
                  <a:pt x="2704338" y="12700"/>
                  <a:pt x="2752725" y="61087"/>
                  <a:pt x="2752725" y="120650"/>
                </a:cubicBezTo>
                <a:lnTo>
                  <a:pt x="2752725" y="552450"/>
                </a:lnTo>
                <a:cubicBezTo>
                  <a:pt x="2752725" y="612013"/>
                  <a:pt x="2704338" y="660400"/>
                  <a:pt x="2644775" y="660400"/>
                </a:cubicBezTo>
                <a:lnTo>
                  <a:pt x="131762" y="660400"/>
                </a:lnTo>
                <a:cubicBezTo>
                  <a:pt x="72148" y="660400"/>
                  <a:pt x="23812" y="612013"/>
                  <a:pt x="23812" y="552450"/>
                </a:cubicBezTo>
                <a:lnTo>
                  <a:pt x="23812" y="12065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3302000" y="2171700"/>
            <a:ext cx="2324100" cy="508000"/>
          </a:xfrm>
          <a:custGeom>
            <a:avLst/>
            <a:gdLst>
              <a:gd name="connsiteX0" fmla="*/ 19050 w 2324100"/>
              <a:gd name="connsiteY0" fmla="*/ 98425 h 508000"/>
              <a:gd name="connsiteX1" fmla="*/ 103251 w 2324100"/>
              <a:gd name="connsiteY1" fmla="*/ 14351 h 508000"/>
              <a:gd name="connsiteX2" fmla="*/ 2239898 w 2324100"/>
              <a:gd name="connsiteY2" fmla="*/ 14351 h 508000"/>
              <a:gd name="connsiteX3" fmla="*/ 2324100 w 2324100"/>
              <a:gd name="connsiteY3" fmla="*/ 98425 h 508000"/>
              <a:gd name="connsiteX4" fmla="*/ 2324100 w 2324100"/>
              <a:gd name="connsiteY4" fmla="*/ 434975 h 508000"/>
              <a:gd name="connsiteX5" fmla="*/ 2239898 w 2324100"/>
              <a:gd name="connsiteY5" fmla="*/ 519176 h 508000"/>
              <a:gd name="connsiteX6" fmla="*/ 103251 w 2324100"/>
              <a:gd name="connsiteY6" fmla="*/ 519176 h 508000"/>
              <a:gd name="connsiteX7" fmla="*/ 19050 w 2324100"/>
              <a:gd name="connsiteY7" fmla="*/ 434975 h 508000"/>
              <a:gd name="connsiteX8" fmla="*/ 19050 w 2324100"/>
              <a:gd name="connsiteY8" fmla="*/ 98425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100" h="508000">
                <a:moveTo>
                  <a:pt x="19050" y="98425"/>
                </a:moveTo>
                <a:cubicBezTo>
                  <a:pt x="19050" y="51943"/>
                  <a:pt x="56769" y="14351"/>
                  <a:pt x="103251" y="14351"/>
                </a:cubicBezTo>
                <a:lnTo>
                  <a:pt x="2239898" y="14351"/>
                </a:lnTo>
                <a:cubicBezTo>
                  <a:pt x="2286380" y="14351"/>
                  <a:pt x="2324100" y="51943"/>
                  <a:pt x="2324100" y="98425"/>
                </a:cubicBezTo>
                <a:lnTo>
                  <a:pt x="2324100" y="434975"/>
                </a:lnTo>
                <a:cubicBezTo>
                  <a:pt x="2324100" y="481457"/>
                  <a:pt x="2286380" y="519176"/>
                  <a:pt x="2239898" y="519176"/>
                </a:cubicBezTo>
                <a:lnTo>
                  <a:pt x="103251" y="519176"/>
                </a:lnTo>
                <a:cubicBezTo>
                  <a:pt x="56769" y="519176"/>
                  <a:pt x="19050" y="481457"/>
                  <a:pt x="19050" y="434975"/>
                </a:cubicBezTo>
                <a:lnTo>
                  <a:pt x="19050" y="98425"/>
                </a:lnTo>
                <a:close/>
              </a:path>
            </a:pathLst>
          </a:custGeom>
          <a:solidFill>
            <a:srgbClr val="F0DBD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/>
          <p:cNvSpPr/>
          <p:nvPr/>
        </p:nvSpPr>
        <p:spPr>
          <a:xfrm>
            <a:off x="3302000" y="2171700"/>
            <a:ext cx="2324100" cy="508000"/>
          </a:xfrm>
          <a:custGeom>
            <a:avLst/>
            <a:gdLst>
              <a:gd name="connsiteX0" fmla="*/ 19050 w 2324100"/>
              <a:gd name="connsiteY0" fmla="*/ 98425 h 508000"/>
              <a:gd name="connsiteX1" fmla="*/ 103251 w 2324100"/>
              <a:gd name="connsiteY1" fmla="*/ 14351 h 508000"/>
              <a:gd name="connsiteX2" fmla="*/ 2239898 w 2324100"/>
              <a:gd name="connsiteY2" fmla="*/ 14351 h 508000"/>
              <a:gd name="connsiteX3" fmla="*/ 2324100 w 2324100"/>
              <a:gd name="connsiteY3" fmla="*/ 98425 h 508000"/>
              <a:gd name="connsiteX4" fmla="*/ 2324100 w 2324100"/>
              <a:gd name="connsiteY4" fmla="*/ 434975 h 508000"/>
              <a:gd name="connsiteX5" fmla="*/ 2239898 w 2324100"/>
              <a:gd name="connsiteY5" fmla="*/ 519176 h 508000"/>
              <a:gd name="connsiteX6" fmla="*/ 103251 w 2324100"/>
              <a:gd name="connsiteY6" fmla="*/ 519176 h 508000"/>
              <a:gd name="connsiteX7" fmla="*/ 19050 w 2324100"/>
              <a:gd name="connsiteY7" fmla="*/ 434975 h 508000"/>
              <a:gd name="connsiteX8" fmla="*/ 19050 w 2324100"/>
              <a:gd name="connsiteY8" fmla="*/ 98425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100" h="508000">
                <a:moveTo>
                  <a:pt x="19050" y="98425"/>
                </a:moveTo>
                <a:cubicBezTo>
                  <a:pt x="19050" y="51943"/>
                  <a:pt x="56769" y="14351"/>
                  <a:pt x="103251" y="14351"/>
                </a:cubicBezTo>
                <a:lnTo>
                  <a:pt x="2239898" y="14351"/>
                </a:lnTo>
                <a:cubicBezTo>
                  <a:pt x="2286380" y="14351"/>
                  <a:pt x="2324100" y="51943"/>
                  <a:pt x="2324100" y="98425"/>
                </a:cubicBezTo>
                <a:lnTo>
                  <a:pt x="2324100" y="434975"/>
                </a:lnTo>
                <a:cubicBezTo>
                  <a:pt x="2324100" y="481457"/>
                  <a:pt x="2286380" y="519176"/>
                  <a:pt x="2239898" y="519176"/>
                </a:cubicBezTo>
                <a:lnTo>
                  <a:pt x="103251" y="519176"/>
                </a:lnTo>
                <a:cubicBezTo>
                  <a:pt x="56769" y="519176"/>
                  <a:pt x="19050" y="481457"/>
                  <a:pt x="19050" y="434975"/>
                </a:cubicBezTo>
                <a:lnTo>
                  <a:pt x="19050" y="98425"/>
                </a:lnTo>
                <a:close/>
              </a:path>
            </a:pathLst>
          </a:custGeom>
          <a:solidFill>
            <a:srgbClr val="0000FD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60" y="2964180"/>
            <a:ext cx="106680" cy="1432560"/>
          </a:xfrm>
          <a:prstGeom prst="rect">
            <a:avLst/>
          </a:prstGeom>
        </p:spPr>
      </p:pic>
      <p:pic>
        <p:nvPicPr>
          <p:cNvPr id="113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80" y="2865120"/>
            <a:ext cx="1303020" cy="563880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60" y="2880360"/>
            <a:ext cx="1348740" cy="525780"/>
          </a:xfrm>
          <a:prstGeom prst="rect">
            <a:avLst/>
          </a:prstGeom>
        </p:spPr>
      </p:pic>
      <p:sp>
        <p:nvSpPr>
          <p:cNvPr id="2" name="TextBox 114"/>
          <p:cNvSpPr txBox="1"/>
          <p:nvPr/>
        </p:nvSpPr>
        <p:spPr>
          <a:xfrm>
            <a:off x="3092450" y="411785"/>
            <a:ext cx="3491416" cy="2187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Виды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поддержки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 indent="606297">
              <a:lnSpc>
                <a:spcPct val="100000"/>
              </a:lnSpc>
            </a:pPr>
            <a:r>
              <a:rPr lang="en-US" altLang="zh-CN" sz="2000" spc="-20" dirty="0">
                <a:solidFill>
                  <a:srgbClr val="7D7D7D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2000" spc="-15" dirty="0">
                <a:solidFill>
                  <a:srgbClr val="7D7D7D"/>
                </a:solidFill>
                <a:latin typeface="Times New Roman"/>
                <a:ea typeface="Times New Roman"/>
              </a:rPr>
              <a:t>ДДЕРЖКА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063142" y="3530326"/>
            <a:ext cx="4856300" cy="2461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Times New Roman"/>
                <a:ea typeface="Times New Roman"/>
              </a:rPr>
              <a:t>Инс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трументальная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5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i="1" spc="10" dirty="0">
                <a:solidFill>
                  <a:srgbClr val="7D7D7D"/>
                </a:solidFill>
                <a:latin typeface="Times New Roman"/>
                <a:ea typeface="Times New Roman"/>
              </a:rPr>
              <a:t>рассказать/</a:t>
            </a:r>
            <a:r>
              <a:rPr lang="en-US" altLang="zh-CN" sz="1800" i="1" spc="2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15" dirty="0">
                <a:solidFill>
                  <a:srgbClr val="7D7D7D"/>
                </a:solidFill>
                <a:latin typeface="Times New Roman"/>
                <a:ea typeface="Times New Roman"/>
              </a:rPr>
              <a:t>показать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0"/>
              </a:lnSpc>
            </a:pPr>
            <a:endParaRPr lang="en-US" dirty="0" smtClean="0"/>
          </a:p>
          <a:p>
            <a:pPr marL="0" indent="2286355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Times New Roman"/>
                <a:ea typeface="Times New Roman"/>
              </a:rPr>
              <a:t>Эмо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циональная</a:t>
            </a:r>
          </a:p>
          <a:p>
            <a:pPr marL="0" indent="2743809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1800" spc="40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i="1" spc="-5" dirty="0">
                <a:solidFill>
                  <a:srgbClr val="7D7D7D"/>
                </a:solidFill>
                <a:latin typeface="Times New Roman"/>
                <a:ea typeface="Times New Roman"/>
              </a:rPr>
              <a:t>выслушать,</a:t>
            </a:r>
          </a:p>
          <a:p>
            <a:pPr marL="0" indent="2743809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1800" spc="3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7D7D7D"/>
                </a:solidFill>
                <a:latin typeface="Times New Roman"/>
                <a:ea typeface="Times New Roman"/>
              </a:rPr>
              <a:t>принять,</a:t>
            </a:r>
          </a:p>
          <a:p>
            <a:pPr marL="2743809" hangingPunct="0">
              <a:lnSpc>
                <a:spcPct val="100416"/>
              </a:lnSpc>
            </a:pPr>
            <a:r>
              <a:rPr lang="en-US" altLang="zh-CN" sz="1800" spc="1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1800" spc="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i="1" spc="15" dirty="0">
                <a:solidFill>
                  <a:srgbClr val="7D7D7D"/>
                </a:solidFill>
                <a:latin typeface="Times New Roman"/>
                <a:ea typeface="Times New Roman"/>
              </a:rPr>
              <a:t>высказать</a:t>
            </a:r>
            <a:r>
              <a:rPr lang="en-US" altLang="zh-CN" sz="1800" i="1" spc="1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20" dirty="0">
                <a:solidFill>
                  <a:srgbClr val="7D7D7D"/>
                </a:solidFill>
                <a:latin typeface="Times New Roman"/>
                <a:ea typeface="Times New Roman"/>
              </a:rPr>
              <a:t>мнение,</a:t>
            </a:r>
            <a:r>
              <a:rPr lang="en-US" altLang="zh-CN" sz="1800" i="1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dirty="0">
                <a:solidFill>
                  <a:srgbClr val="7D7D7D"/>
                </a:solidFill>
                <a:latin typeface="Times New Roman"/>
                <a:ea typeface="Times New Roman"/>
              </a:rPr>
              <a:t>если</a:t>
            </a:r>
            <a:r>
              <a:rPr lang="en-US" altLang="zh-CN" sz="1800" i="1" spc="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spc="-5" dirty="0">
                <a:solidFill>
                  <a:srgbClr val="7D7D7D"/>
                </a:solidFill>
                <a:latin typeface="Times New Roman"/>
                <a:ea typeface="Times New Roman"/>
              </a:rPr>
              <a:t>спросят!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6102730" y="3607566"/>
            <a:ext cx="1303318" cy="589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оциальная</a:t>
            </a:r>
          </a:p>
          <a:p>
            <a:pPr marL="0" indent="280415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1800" spc="-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i="1" spc="-20" dirty="0">
                <a:solidFill>
                  <a:srgbClr val="7D7D7D"/>
                </a:solidFill>
                <a:latin typeface="Times New Roman"/>
                <a:ea typeface="Times New Roman"/>
              </a:rPr>
              <a:t>помочь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01267" y="556290"/>
            <a:ext cx="7534980" cy="3289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35126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Содержание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вебинара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7D7D7D"/>
                </a:solidFill>
                <a:latin typeface="Arial"/>
                <a:ea typeface="Arial"/>
              </a:rPr>
              <a:t>Разра</a:t>
            </a:r>
            <a:r>
              <a:rPr lang="en-US" altLang="zh-CN" sz="2400" b="1" spc="-10" dirty="0">
                <a:solidFill>
                  <a:srgbClr val="7D7D7D"/>
                </a:solidFill>
                <a:latin typeface="Arial"/>
                <a:ea typeface="Arial"/>
              </a:rPr>
              <a:t>ботка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2400" spc="25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ea typeface="Arial"/>
              </a:rPr>
              <a:t>(и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7D7D7D"/>
                </a:solidFill>
                <a:latin typeface="Arial"/>
                <a:ea typeface="Arial"/>
              </a:rPr>
              <a:t>проведение)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7D7D7D"/>
                </a:solidFill>
                <a:latin typeface="Arial"/>
                <a:ea typeface="Arial"/>
              </a:rPr>
              <a:t>тренинга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7D7D7D"/>
                </a:solidFill>
                <a:latin typeface="Arial"/>
                <a:ea typeface="Arial"/>
              </a:rPr>
              <a:t>мультидисциплинарного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обсуждения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проблем</a:t>
            </a:r>
            <a:r>
              <a:rPr lang="en-US" altLang="zh-CN" sz="2400" spc="-14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пациента,</a:t>
            </a:r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целей</a:t>
            </a:r>
            <a:r>
              <a:rPr lang="en-US" altLang="zh-CN" sz="2400" b="1" spc="1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400" b="1" spc="1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задач</a:t>
            </a:r>
            <a:r>
              <a:rPr lang="en-US" altLang="zh-CN" sz="2400" b="1" spc="1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медицинской</a:t>
            </a:r>
            <a:r>
              <a:rPr lang="en-US" altLang="zh-CN" sz="2400" b="1" spc="1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реабилитации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117"/>
          <p:cNvSpPr/>
          <p:nvPr/>
        </p:nvSpPr>
        <p:spPr>
          <a:xfrm>
            <a:off x="2152650" y="3244850"/>
            <a:ext cx="971550" cy="514350"/>
          </a:xfrm>
          <a:custGeom>
            <a:avLst/>
            <a:gdLst>
              <a:gd name="connsiteX0" fmla="*/ 856995 w 971550"/>
              <a:gd name="connsiteY0" fmla="*/ 38735 h 514350"/>
              <a:gd name="connsiteX1" fmla="*/ 957579 w 971550"/>
              <a:gd name="connsiteY1" fmla="*/ 75565 h 514350"/>
              <a:gd name="connsiteX2" fmla="*/ 973073 w 971550"/>
              <a:gd name="connsiteY2" fmla="*/ 511048 h 514350"/>
              <a:gd name="connsiteX3" fmla="*/ 23495 w 971550"/>
              <a:gd name="connsiteY3" fmla="*/ 518160 h 514350"/>
              <a:gd name="connsiteX4" fmla="*/ 8001 w 971550"/>
              <a:gd name="connsiteY4" fmla="*/ 82677 h 514350"/>
              <a:gd name="connsiteX5" fmla="*/ 742823 w 971550"/>
              <a:gd name="connsiteY5" fmla="*/ 11430 h 514350"/>
              <a:gd name="connsiteX6" fmla="*/ 856995 w 971550"/>
              <a:gd name="connsiteY6" fmla="*/ 3873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514350">
                <a:moveTo>
                  <a:pt x="856995" y="38735"/>
                </a:moveTo>
                <a:lnTo>
                  <a:pt x="957579" y="75565"/>
                </a:lnTo>
                <a:cubicBezTo>
                  <a:pt x="1224026" y="193929"/>
                  <a:pt x="1231010" y="388874"/>
                  <a:pt x="973073" y="511048"/>
                </a:cubicBezTo>
                <a:cubicBezTo>
                  <a:pt x="715136" y="633222"/>
                  <a:pt x="289941" y="636397"/>
                  <a:pt x="23495" y="518160"/>
                </a:cubicBezTo>
                <a:cubicBezTo>
                  <a:pt x="-242951" y="399796"/>
                  <a:pt x="-249935" y="204851"/>
                  <a:pt x="8001" y="82677"/>
                </a:cubicBezTo>
                <a:cubicBezTo>
                  <a:pt x="198501" y="-7492"/>
                  <a:pt x="489204" y="-35686"/>
                  <a:pt x="742823" y="11430"/>
                </a:cubicBezTo>
                <a:lnTo>
                  <a:pt x="856995" y="3873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8"/>
          <p:cNvSpPr/>
          <p:nvPr/>
        </p:nvSpPr>
        <p:spPr>
          <a:xfrm>
            <a:off x="1809750" y="3994150"/>
            <a:ext cx="1479550" cy="615950"/>
          </a:xfrm>
          <a:custGeom>
            <a:avLst/>
            <a:gdLst>
              <a:gd name="connsiteX0" fmla="*/ 993267 w 1479550"/>
              <a:gd name="connsiteY0" fmla="*/ 611759 h 615950"/>
              <a:gd name="connsiteX1" fmla="*/ 851407 w 1479550"/>
              <a:gd name="connsiteY1" fmla="*/ 622173 h 615950"/>
              <a:gd name="connsiteX2" fmla="*/ 6350 w 1479550"/>
              <a:gd name="connsiteY2" fmla="*/ 362331 h 615950"/>
              <a:gd name="connsiteX3" fmla="*/ 634492 w 1479550"/>
              <a:gd name="connsiteY3" fmla="*/ 12827 h 615950"/>
              <a:gd name="connsiteX4" fmla="*/ 1479550 w 1479550"/>
              <a:gd name="connsiteY4" fmla="*/ 272669 h 615950"/>
              <a:gd name="connsiteX5" fmla="*/ 1119504 w 1479550"/>
              <a:gd name="connsiteY5" fmla="*/ 583184 h 615950"/>
              <a:gd name="connsiteX6" fmla="*/ 993267 w 1479550"/>
              <a:gd name="connsiteY6" fmla="*/ 611759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550" h="615950">
                <a:moveTo>
                  <a:pt x="993267" y="611759"/>
                </a:moveTo>
                <a:lnTo>
                  <a:pt x="851407" y="622173"/>
                </a:lnTo>
                <a:cubicBezTo>
                  <a:pt x="444626" y="646938"/>
                  <a:pt x="66294" y="530606"/>
                  <a:pt x="6350" y="362331"/>
                </a:cubicBezTo>
                <a:cubicBezTo>
                  <a:pt x="-53594" y="194056"/>
                  <a:pt x="227583" y="37592"/>
                  <a:pt x="634492" y="12827"/>
                </a:cubicBezTo>
                <a:cubicBezTo>
                  <a:pt x="1041273" y="-11937"/>
                  <a:pt x="1419605" y="104394"/>
                  <a:pt x="1479550" y="272669"/>
                </a:cubicBezTo>
                <a:cubicBezTo>
                  <a:pt x="1523746" y="396875"/>
                  <a:pt x="1381251" y="519684"/>
                  <a:pt x="1119504" y="583184"/>
                </a:cubicBezTo>
                <a:lnTo>
                  <a:pt x="993267" y="61175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9"/>
          <p:cNvSpPr/>
          <p:nvPr/>
        </p:nvSpPr>
        <p:spPr>
          <a:xfrm>
            <a:off x="4171950" y="3867150"/>
            <a:ext cx="666750" cy="692150"/>
          </a:xfrm>
          <a:custGeom>
            <a:avLst/>
            <a:gdLst>
              <a:gd name="connsiteX0" fmla="*/ 280796 w 666750"/>
              <a:gd name="connsiteY0" fmla="*/ 696087 h 692150"/>
              <a:gd name="connsiteX1" fmla="*/ 214503 w 666750"/>
              <a:gd name="connsiteY1" fmla="*/ 677672 h 692150"/>
              <a:gd name="connsiteX2" fmla="*/ 8128 w 666750"/>
              <a:gd name="connsiteY2" fmla="*/ 212852 h 692150"/>
              <a:gd name="connsiteX3" fmla="*/ 472947 w 666750"/>
              <a:gd name="connsiteY3" fmla="*/ 6604 h 692150"/>
              <a:gd name="connsiteX4" fmla="*/ 679196 w 666750"/>
              <a:gd name="connsiteY4" fmla="*/ 471297 h 692150"/>
              <a:gd name="connsiteX5" fmla="*/ 349503 w 666750"/>
              <a:gd name="connsiteY5" fmla="*/ 701675 h 692150"/>
              <a:gd name="connsiteX6" fmla="*/ 280796 w 666750"/>
              <a:gd name="connsiteY6" fmla="*/ 696087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692150">
                <a:moveTo>
                  <a:pt x="280796" y="696087"/>
                </a:moveTo>
                <a:lnTo>
                  <a:pt x="214503" y="677672"/>
                </a:lnTo>
                <a:cubicBezTo>
                  <a:pt x="29083" y="606298"/>
                  <a:pt x="-63246" y="398145"/>
                  <a:pt x="8128" y="212852"/>
                </a:cubicBezTo>
                <a:cubicBezTo>
                  <a:pt x="79502" y="27559"/>
                  <a:pt x="287654" y="-64769"/>
                  <a:pt x="472947" y="6604"/>
                </a:cubicBezTo>
                <a:cubicBezTo>
                  <a:pt x="658240" y="77978"/>
                  <a:pt x="750570" y="286004"/>
                  <a:pt x="679196" y="471297"/>
                </a:cubicBezTo>
                <a:cubicBezTo>
                  <a:pt x="626490" y="608076"/>
                  <a:pt x="496061" y="699262"/>
                  <a:pt x="349503" y="701675"/>
                </a:cubicBezTo>
                <a:lnTo>
                  <a:pt x="280796" y="696087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/>
          <p:cNvSpPr/>
          <p:nvPr/>
        </p:nvSpPr>
        <p:spPr>
          <a:xfrm>
            <a:off x="4171950" y="3867150"/>
            <a:ext cx="666750" cy="692150"/>
          </a:xfrm>
          <a:custGeom>
            <a:avLst/>
            <a:gdLst>
              <a:gd name="connsiteX0" fmla="*/ 280796 w 666750"/>
              <a:gd name="connsiteY0" fmla="*/ 696087 h 692150"/>
              <a:gd name="connsiteX1" fmla="*/ 214503 w 666750"/>
              <a:gd name="connsiteY1" fmla="*/ 677672 h 692150"/>
              <a:gd name="connsiteX2" fmla="*/ 8128 w 666750"/>
              <a:gd name="connsiteY2" fmla="*/ 212852 h 692150"/>
              <a:gd name="connsiteX3" fmla="*/ 472947 w 666750"/>
              <a:gd name="connsiteY3" fmla="*/ 6604 h 692150"/>
              <a:gd name="connsiteX4" fmla="*/ 679196 w 666750"/>
              <a:gd name="connsiteY4" fmla="*/ 471297 h 692150"/>
              <a:gd name="connsiteX5" fmla="*/ 349503 w 666750"/>
              <a:gd name="connsiteY5" fmla="*/ 701675 h 692150"/>
              <a:gd name="connsiteX6" fmla="*/ 280796 w 666750"/>
              <a:gd name="connsiteY6" fmla="*/ 696087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692150">
                <a:moveTo>
                  <a:pt x="280796" y="696087"/>
                </a:moveTo>
                <a:lnTo>
                  <a:pt x="214503" y="677672"/>
                </a:lnTo>
                <a:cubicBezTo>
                  <a:pt x="29083" y="606298"/>
                  <a:pt x="-63246" y="398145"/>
                  <a:pt x="8128" y="212852"/>
                </a:cubicBezTo>
                <a:cubicBezTo>
                  <a:pt x="79502" y="27559"/>
                  <a:pt x="287654" y="-64769"/>
                  <a:pt x="472947" y="6604"/>
                </a:cubicBezTo>
                <a:cubicBezTo>
                  <a:pt x="658240" y="77978"/>
                  <a:pt x="750570" y="286004"/>
                  <a:pt x="679196" y="471297"/>
                </a:cubicBezTo>
                <a:cubicBezTo>
                  <a:pt x="626490" y="608076"/>
                  <a:pt x="496061" y="699262"/>
                  <a:pt x="349503" y="701675"/>
                </a:cubicBezTo>
                <a:lnTo>
                  <a:pt x="280796" y="69608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79" y="4442460"/>
            <a:ext cx="609600" cy="487680"/>
          </a:xfrm>
          <a:prstGeom prst="rect">
            <a:avLst/>
          </a:prstGeom>
        </p:spPr>
      </p:pic>
      <p:sp>
        <p:nvSpPr>
          <p:cNvPr id="2" name="Freeform 122"/>
          <p:cNvSpPr/>
          <p:nvPr/>
        </p:nvSpPr>
        <p:spPr>
          <a:xfrm>
            <a:off x="2101850" y="4908550"/>
            <a:ext cx="2330450" cy="615950"/>
          </a:xfrm>
          <a:custGeom>
            <a:avLst/>
            <a:gdLst>
              <a:gd name="connsiteX0" fmla="*/ 1254125 w 2330450"/>
              <a:gd name="connsiteY0" fmla="*/ 18161 h 615950"/>
              <a:gd name="connsiteX1" fmla="*/ 1481073 w 2330450"/>
              <a:gd name="connsiteY1" fmla="*/ 27813 h 615950"/>
              <a:gd name="connsiteX2" fmla="*/ 2331084 w 2330450"/>
              <a:gd name="connsiteY2" fmla="*/ 404876 h 615950"/>
              <a:gd name="connsiteX3" fmla="*/ 862076 w 2330450"/>
              <a:gd name="connsiteY3" fmla="*/ 623062 h 615950"/>
              <a:gd name="connsiteX4" fmla="*/ 12064 w 2330450"/>
              <a:gd name="connsiteY4" fmla="*/ 245999 h 615950"/>
              <a:gd name="connsiteX5" fmla="*/ 1024127 w 2330450"/>
              <a:gd name="connsiteY5" fmla="*/ 19812 h 615950"/>
              <a:gd name="connsiteX6" fmla="*/ 1254125 w 2330450"/>
              <a:gd name="connsiteY6" fmla="*/ 18161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450" h="615950">
                <a:moveTo>
                  <a:pt x="1254125" y="18161"/>
                </a:moveTo>
                <a:lnTo>
                  <a:pt x="1481073" y="27813"/>
                </a:lnTo>
                <a:cubicBezTo>
                  <a:pt x="2121408" y="71755"/>
                  <a:pt x="2502027" y="240538"/>
                  <a:pt x="2331084" y="404876"/>
                </a:cubicBezTo>
                <a:cubicBezTo>
                  <a:pt x="2160270" y="569214"/>
                  <a:pt x="1502536" y="666877"/>
                  <a:pt x="862076" y="623062"/>
                </a:cubicBezTo>
                <a:cubicBezTo>
                  <a:pt x="221742" y="579120"/>
                  <a:pt x="-158876" y="410337"/>
                  <a:pt x="12064" y="245999"/>
                </a:cubicBezTo>
                <a:cubicBezTo>
                  <a:pt x="138176" y="124714"/>
                  <a:pt x="538607" y="35179"/>
                  <a:pt x="1024127" y="19812"/>
                </a:cubicBezTo>
                <a:lnTo>
                  <a:pt x="1254125" y="1816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3"/>
          <p:cNvSpPr/>
          <p:nvPr/>
        </p:nvSpPr>
        <p:spPr>
          <a:xfrm>
            <a:off x="3282950" y="4222750"/>
            <a:ext cx="793750" cy="95250"/>
          </a:xfrm>
          <a:custGeom>
            <a:avLst/>
            <a:gdLst>
              <a:gd name="connsiteX0" fmla="*/ 14859 w 793750"/>
              <a:gd name="connsiteY0" fmla="*/ 95250 h 95250"/>
              <a:gd name="connsiteX1" fmla="*/ 800861 w 793750"/>
              <a:gd name="connsiteY1" fmla="*/ 24638 h 95250"/>
              <a:gd name="connsiteX2" fmla="*/ 799846 w 793750"/>
              <a:gd name="connsiteY2" fmla="*/ 12065 h 95250"/>
              <a:gd name="connsiteX3" fmla="*/ 13715 w 793750"/>
              <a:gd name="connsiteY3" fmla="*/ 82550 h 95250"/>
              <a:gd name="connsiteX4" fmla="*/ 14859 w 793750"/>
              <a:gd name="connsiteY4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50" h="95250">
                <a:moveTo>
                  <a:pt x="14859" y="95250"/>
                </a:moveTo>
                <a:lnTo>
                  <a:pt x="800861" y="24638"/>
                </a:lnTo>
                <a:lnTo>
                  <a:pt x="799846" y="12065"/>
                </a:lnTo>
                <a:lnTo>
                  <a:pt x="13715" y="82550"/>
                </a:lnTo>
                <a:lnTo>
                  <a:pt x="14859" y="95250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4"/>
          <p:cNvSpPr/>
          <p:nvPr/>
        </p:nvSpPr>
        <p:spPr>
          <a:xfrm>
            <a:off x="4057650" y="4197350"/>
            <a:ext cx="82550" cy="82550"/>
          </a:xfrm>
          <a:custGeom>
            <a:avLst/>
            <a:gdLst>
              <a:gd name="connsiteX0" fmla="*/ 16383 w 82550"/>
              <a:gd name="connsiteY0" fmla="*/ 82804 h 82550"/>
              <a:gd name="connsiteX1" fmla="*/ 88900 w 82550"/>
              <a:gd name="connsiteY1" fmla="*/ 38100 h 82550"/>
              <a:gd name="connsiteX2" fmla="*/ 9652 w 82550"/>
              <a:gd name="connsiteY2" fmla="*/ 6985 h 82550"/>
              <a:gd name="connsiteX3" fmla="*/ 16383 w 82550"/>
              <a:gd name="connsiteY3" fmla="*/ 82804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82550">
                <a:moveTo>
                  <a:pt x="16383" y="82804"/>
                </a:moveTo>
                <a:lnTo>
                  <a:pt x="88900" y="38100"/>
                </a:lnTo>
                <a:lnTo>
                  <a:pt x="9652" y="6985"/>
                </a:lnTo>
                <a:lnTo>
                  <a:pt x="16383" y="82804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5"/>
          <p:cNvSpPr/>
          <p:nvPr/>
        </p:nvSpPr>
        <p:spPr>
          <a:xfrm>
            <a:off x="4235450" y="2508250"/>
            <a:ext cx="1123950" cy="514350"/>
          </a:xfrm>
          <a:custGeom>
            <a:avLst/>
            <a:gdLst>
              <a:gd name="connsiteX0" fmla="*/ 100584 w 1123950"/>
              <a:gd name="connsiteY0" fmla="*/ 46101 h 514350"/>
              <a:gd name="connsiteX1" fmla="*/ 200405 w 1123950"/>
              <a:gd name="connsiteY1" fmla="*/ 8890 h 514350"/>
              <a:gd name="connsiteX2" fmla="*/ 1132840 w 1123950"/>
              <a:gd name="connsiteY2" fmla="*/ 93726 h 514350"/>
              <a:gd name="connsiteX3" fmla="*/ 947420 w 1123950"/>
              <a:gd name="connsiteY3" fmla="*/ 519684 h 514350"/>
              <a:gd name="connsiteX4" fmla="*/ 14859 w 1123950"/>
              <a:gd name="connsiteY4" fmla="*/ 434975 h 514350"/>
              <a:gd name="connsiteX5" fmla="*/ 18160 w 1123950"/>
              <a:gd name="connsiteY5" fmla="*/ 91440 h 514350"/>
              <a:gd name="connsiteX6" fmla="*/ 100584 w 1123950"/>
              <a:gd name="connsiteY6" fmla="*/ 4610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950" h="514350">
                <a:moveTo>
                  <a:pt x="100584" y="46101"/>
                </a:moveTo>
                <a:lnTo>
                  <a:pt x="200405" y="8890"/>
                </a:lnTo>
                <a:cubicBezTo>
                  <a:pt x="509142" y="-85343"/>
                  <a:pt x="926591" y="-47370"/>
                  <a:pt x="1132840" y="93726"/>
                </a:cubicBezTo>
                <a:cubicBezTo>
                  <a:pt x="1339215" y="234696"/>
                  <a:pt x="1256157" y="425450"/>
                  <a:pt x="947420" y="519684"/>
                </a:cubicBezTo>
                <a:cubicBezTo>
                  <a:pt x="638683" y="614045"/>
                  <a:pt x="221107" y="576072"/>
                  <a:pt x="14859" y="434975"/>
                </a:cubicBezTo>
                <a:cubicBezTo>
                  <a:pt x="-137414" y="330835"/>
                  <a:pt x="-136016" y="194945"/>
                  <a:pt x="18160" y="91440"/>
                </a:cubicBezTo>
                <a:lnTo>
                  <a:pt x="100584" y="4610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6"/>
          <p:cNvSpPr/>
          <p:nvPr/>
        </p:nvSpPr>
        <p:spPr>
          <a:xfrm>
            <a:off x="2279650" y="2457450"/>
            <a:ext cx="1631950" cy="615950"/>
          </a:xfrm>
          <a:custGeom>
            <a:avLst/>
            <a:gdLst>
              <a:gd name="connsiteX0" fmla="*/ 1000633 w 1631950"/>
              <a:gd name="connsiteY0" fmla="*/ 625729 h 615950"/>
              <a:gd name="connsiteX1" fmla="*/ 840104 w 1631950"/>
              <a:gd name="connsiteY1" fmla="*/ 622173 h 615950"/>
              <a:gd name="connsiteX2" fmla="*/ 9779 w 1631950"/>
              <a:gd name="connsiteY2" fmla="*/ 322199 h 615950"/>
              <a:gd name="connsiteX3" fmla="*/ 803020 w 1631950"/>
              <a:gd name="connsiteY3" fmla="*/ 8001 h 615950"/>
              <a:gd name="connsiteX4" fmla="*/ 1633346 w 1631950"/>
              <a:gd name="connsiteY4" fmla="*/ 308102 h 615950"/>
              <a:gd name="connsiteX5" fmla="*/ 1142872 w 1631950"/>
              <a:gd name="connsiteY5" fmla="*/ 597281 h 615950"/>
              <a:gd name="connsiteX6" fmla="*/ 1000633 w 1631950"/>
              <a:gd name="connsiteY6" fmla="*/ 625729 h 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1950" h="615950">
                <a:moveTo>
                  <a:pt x="1000633" y="625729"/>
                </a:moveTo>
                <a:lnTo>
                  <a:pt x="840104" y="622173"/>
                </a:lnTo>
                <a:cubicBezTo>
                  <a:pt x="391795" y="626110"/>
                  <a:pt x="19939" y="491744"/>
                  <a:pt x="9779" y="322199"/>
                </a:cubicBezTo>
                <a:cubicBezTo>
                  <a:pt x="-507" y="152527"/>
                  <a:pt x="354583" y="11938"/>
                  <a:pt x="803020" y="8001"/>
                </a:cubicBezTo>
                <a:cubicBezTo>
                  <a:pt x="1251330" y="4191"/>
                  <a:pt x="1623059" y="138430"/>
                  <a:pt x="1633346" y="308102"/>
                </a:cubicBezTo>
                <a:cubicBezTo>
                  <a:pt x="1640840" y="433324"/>
                  <a:pt x="1446784" y="547624"/>
                  <a:pt x="1142872" y="597281"/>
                </a:cubicBezTo>
                <a:lnTo>
                  <a:pt x="1000633" y="62572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460" y="2903220"/>
            <a:ext cx="1005840" cy="1112519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79" y="3055620"/>
            <a:ext cx="213360" cy="792480"/>
          </a:xfrm>
          <a:prstGeom prst="rect">
            <a:avLst/>
          </a:prstGeom>
        </p:spPr>
      </p:pic>
      <p:sp>
        <p:nvSpPr>
          <p:cNvPr id="3" name="TextBox 129"/>
          <p:cNvSpPr txBox="1"/>
          <p:nvPr/>
        </p:nvSpPr>
        <p:spPr>
          <a:xfrm>
            <a:off x="2078101" y="411785"/>
            <a:ext cx="491303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Социальная</a:t>
            </a:r>
            <a:r>
              <a:rPr lang="en-US" altLang="zh-CN" sz="3200" b="1" spc="-6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поддержка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673985" y="2607815"/>
            <a:ext cx="2616799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81555" algn="l"/>
              </a:tabLst>
            </a:pPr>
            <a:r>
              <a:rPr lang="en-US" altLang="zh-CN" sz="1800" i="1" spc="-5" dirty="0">
                <a:solidFill>
                  <a:srgbClr val="7D7D7D"/>
                </a:solidFill>
                <a:latin typeface="Arial"/>
                <a:ea typeface="Arial"/>
              </a:rPr>
              <a:t>коллеги	</a:t>
            </a:r>
            <a:r>
              <a:rPr lang="en-US" altLang="zh-CN" sz="1800" i="1" spc="-20" dirty="0">
                <a:solidFill>
                  <a:srgbClr val="7D7D7D"/>
                </a:solidFill>
                <a:latin typeface="Arial"/>
                <a:ea typeface="Arial"/>
              </a:rPr>
              <a:t>друзья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2189733" y="3376546"/>
            <a:ext cx="783986" cy="104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366">
              <a:lnSpc>
                <a:spcPct val="100000"/>
              </a:lnSpc>
            </a:pPr>
            <a:r>
              <a:rPr lang="en-US" altLang="zh-CN" sz="1800" i="1" spc="-10" dirty="0">
                <a:solidFill>
                  <a:srgbClr val="7D7D7D"/>
                </a:solidFill>
                <a:latin typeface="Arial"/>
                <a:ea typeface="Arial"/>
              </a:rPr>
              <a:t>сем</a:t>
            </a:r>
            <a:r>
              <a:rPr lang="en-US" altLang="zh-CN" sz="1800" i="1" spc="-5" dirty="0">
                <a:solidFill>
                  <a:srgbClr val="7D7D7D"/>
                </a:solidFill>
                <a:latin typeface="Arial"/>
                <a:ea typeface="Arial"/>
              </a:rPr>
              <a:t>ья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i="1" spc="-15" dirty="0">
                <a:solidFill>
                  <a:srgbClr val="7D7D7D"/>
                </a:solidFill>
                <a:latin typeface="Arial"/>
                <a:ea typeface="Arial"/>
              </a:rPr>
              <a:t>гр</a:t>
            </a:r>
            <a:r>
              <a:rPr lang="en-US" altLang="zh-CN" sz="1800" i="1" spc="-10" dirty="0">
                <a:solidFill>
                  <a:srgbClr val="7D7D7D"/>
                </a:solidFill>
                <a:latin typeface="Arial"/>
                <a:ea typeface="Arial"/>
              </a:rPr>
              <a:t>уппа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412869" y="4010296"/>
            <a:ext cx="22067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i="1" spc="-10" dirty="0">
                <a:solidFill>
                  <a:srgbClr val="7D7D7D"/>
                </a:solidFill>
                <a:latin typeface="Arial"/>
                <a:ea typeface="Arial"/>
              </a:rPr>
              <a:t>Я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315709" y="3510184"/>
            <a:ext cx="1655446" cy="1169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9747">
              <a:lnSpc>
                <a:spcPct val="100000"/>
              </a:lnSpc>
            </a:pPr>
            <a:r>
              <a:rPr lang="en-US" altLang="zh-CN" sz="2000" i="1" spc="-10" dirty="0">
                <a:solidFill>
                  <a:srgbClr val="7D7D7D"/>
                </a:solidFill>
                <a:latin typeface="Arial"/>
                <a:ea typeface="Arial"/>
              </a:rPr>
              <a:t>«Вме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ea typeface="Arial"/>
              </a:rPr>
              <a:t>сте</a:t>
            </a:r>
          </a:p>
          <a:p>
            <a:pPr>
              <a:lnSpc>
                <a:spcPts val="9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i="1" spc="-15" dirty="0">
                <a:solidFill>
                  <a:srgbClr val="7D7D7D"/>
                </a:solidFill>
                <a:latin typeface="Arial"/>
                <a:ea typeface="Arial"/>
              </a:rPr>
              <a:t>дейст</a:t>
            </a:r>
            <a:r>
              <a:rPr lang="en-US" altLang="zh-CN" sz="2000" i="1" spc="-5" dirty="0">
                <a:solidFill>
                  <a:srgbClr val="7D7D7D"/>
                </a:solidFill>
                <a:latin typeface="Arial"/>
                <a:ea typeface="Arial"/>
              </a:rPr>
              <a:t>вовать</a:t>
            </a:r>
          </a:p>
          <a:p>
            <a:pPr>
              <a:lnSpc>
                <a:spcPts val="1005"/>
              </a:lnSpc>
            </a:pPr>
            <a:endParaRPr lang="en-US" dirty="0" smtClean="0"/>
          </a:p>
          <a:p>
            <a:pPr marL="0" indent="373380">
              <a:lnSpc>
                <a:spcPct val="100000"/>
              </a:lnSpc>
            </a:pPr>
            <a:r>
              <a:rPr lang="en-US" altLang="zh-CN" sz="2000" i="1" spc="-5" dirty="0">
                <a:solidFill>
                  <a:srgbClr val="7D7D7D"/>
                </a:solidFill>
                <a:latin typeface="Arial"/>
                <a:ea typeface="Arial"/>
              </a:rPr>
              <a:t>ле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ea typeface="Arial"/>
              </a:rPr>
              <a:t>гче!»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535682" y="5069075"/>
            <a:ext cx="160257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i="1" spc="-10" dirty="0">
                <a:solidFill>
                  <a:srgbClr val="7D7D7D"/>
                </a:solidFill>
                <a:latin typeface="Arial"/>
                <a:ea typeface="Arial"/>
              </a:rPr>
              <a:t>специа</a:t>
            </a:r>
            <a:r>
              <a:rPr lang="en-US" altLang="zh-CN" sz="1800" i="1" dirty="0">
                <a:solidFill>
                  <a:srgbClr val="7D7D7D"/>
                </a:solidFill>
                <a:latin typeface="Arial"/>
                <a:ea typeface="Arial"/>
              </a:rPr>
              <a:t>листы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35"/>
          <p:cNvSpPr/>
          <p:nvPr/>
        </p:nvSpPr>
        <p:spPr>
          <a:xfrm>
            <a:off x="1600200" y="3327400"/>
            <a:ext cx="1447800" cy="1155700"/>
          </a:xfrm>
          <a:custGeom>
            <a:avLst/>
            <a:gdLst>
              <a:gd name="connsiteX0" fmla="*/ 20192 w 1447800"/>
              <a:gd name="connsiteY0" fmla="*/ 210566 h 1155700"/>
              <a:gd name="connsiteX1" fmla="*/ 210057 w 1447800"/>
              <a:gd name="connsiteY1" fmla="*/ 20701 h 1155700"/>
              <a:gd name="connsiteX2" fmla="*/ 1262633 w 1447800"/>
              <a:gd name="connsiteY2" fmla="*/ 20701 h 1155700"/>
              <a:gd name="connsiteX3" fmla="*/ 1452498 w 1447800"/>
              <a:gd name="connsiteY3" fmla="*/ 210566 h 1155700"/>
              <a:gd name="connsiteX4" fmla="*/ 1452498 w 1447800"/>
              <a:gd name="connsiteY4" fmla="*/ 970280 h 1155700"/>
              <a:gd name="connsiteX5" fmla="*/ 1262633 w 1447800"/>
              <a:gd name="connsiteY5" fmla="*/ 1160145 h 1155700"/>
              <a:gd name="connsiteX6" fmla="*/ 210057 w 1447800"/>
              <a:gd name="connsiteY6" fmla="*/ 1160145 h 1155700"/>
              <a:gd name="connsiteX7" fmla="*/ 20192 w 1447800"/>
              <a:gd name="connsiteY7" fmla="*/ 970280 h 1155700"/>
              <a:gd name="connsiteX8" fmla="*/ 20192 w 1447800"/>
              <a:gd name="connsiteY8" fmla="*/ 210566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1155700">
                <a:moveTo>
                  <a:pt x="20192" y="210566"/>
                </a:moveTo>
                <a:cubicBezTo>
                  <a:pt x="20192" y="105791"/>
                  <a:pt x="105155" y="20701"/>
                  <a:pt x="210057" y="20701"/>
                </a:cubicBezTo>
                <a:lnTo>
                  <a:pt x="1262633" y="20701"/>
                </a:lnTo>
                <a:cubicBezTo>
                  <a:pt x="1367408" y="20701"/>
                  <a:pt x="1452498" y="105791"/>
                  <a:pt x="1452498" y="210566"/>
                </a:cubicBezTo>
                <a:lnTo>
                  <a:pt x="1452498" y="970280"/>
                </a:lnTo>
                <a:cubicBezTo>
                  <a:pt x="1452498" y="1075182"/>
                  <a:pt x="1367408" y="1160145"/>
                  <a:pt x="1262633" y="1160145"/>
                </a:cubicBezTo>
                <a:lnTo>
                  <a:pt x="210057" y="1160145"/>
                </a:lnTo>
                <a:cubicBezTo>
                  <a:pt x="105155" y="1160145"/>
                  <a:pt x="20192" y="1075182"/>
                  <a:pt x="20192" y="970280"/>
                </a:cubicBezTo>
                <a:lnTo>
                  <a:pt x="20192" y="210566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254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6"/>
          <p:cNvSpPr/>
          <p:nvPr/>
        </p:nvSpPr>
        <p:spPr>
          <a:xfrm>
            <a:off x="1790700" y="3708400"/>
            <a:ext cx="1003300" cy="355600"/>
          </a:xfrm>
          <a:custGeom>
            <a:avLst/>
            <a:gdLst>
              <a:gd name="connsiteX0" fmla="*/ 16510 w 1003300"/>
              <a:gd name="connsiteY0" fmla="*/ 364109 h 355600"/>
              <a:gd name="connsiteX1" fmla="*/ 1012901 w 1003300"/>
              <a:gd name="connsiteY1" fmla="*/ 364109 h 355600"/>
              <a:gd name="connsiteX2" fmla="*/ 1012901 w 1003300"/>
              <a:gd name="connsiteY2" fmla="*/ 19583 h 355600"/>
              <a:gd name="connsiteX3" fmla="*/ 16510 w 1003300"/>
              <a:gd name="connsiteY3" fmla="*/ 19583 h 355600"/>
              <a:gd name="connsiteX4" fmla="*/ 16510 w 1003300"/>
              <a:gd name="connsiteY4" fmla="*/ 364109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55600">
                <a:moveTo>
                  <a:pt x="16510" y="364109"/>
                </a:moveTo>
                <a:lnTo>
                  <a:pt x="1012901" y="364109"/>
                </a:lnTo>
                <a:lnTo>
                  <a:pt x="1012901" y="19583"/>
                </a:lnTo>
                <a:lnTo>
                  <a:pt x="16510" y="19583"/>
                </a:lnTo>
                <a:lnTo>
                  <a:pt x="16510" y="36410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7"/>
          <p:cNvSpPr/>
          <p:nvPr/>
        </p:nvSpPr>
        <p:spPr>
          <a:xfrm>
            <a:off x="4406900" y="2514600"/>
            <a:ext cx="3505200" cy="952500"/>
          </a:xfrm>
          <a:custGeom>
            <a:avLst/>
            <a:gdLst>
              <a:gd name="connsiteX0" fmla="*/ 12700 w 3505200"/>
              <a:gd name="connsiteY0" fmla="*/ 174625 h 952500"/>
              <a:gd name="connsiteX1" fmla="*/ 169798 w 3505200"/>
              <a:gd name="connsiteY1" fmla="*/ 17526 h 952500"/>
              <a:gd name="connsiteX2" fmla="*/ 3356102 w 3505200"/>
              <a:gd name="connsiteY2" fmla="*/ 17526 h 952500"/>
              <a:gd name="connsiteX3" fmla="*/ 3513201 w 3505200"/>
              <a:gd name="connsiteY3" fmla="*/ 174625 h 952500"/>
              <a:gd name="connsiteX4" fmla="*/ 3513201 w 3505200"/>
              <a:gd name="connsiteY4" fmla="*/ 803021 h 952500"/>
              <a:gd name="connsiteX5" fmla="*/ 3356102 w 3505200"/>
              <a:gd name="connsiteY5" fmla="*/ 960120 h 952500"/>
              <a:gd name="connsiteX6" fmla="*/ 169798 w 3505200"/>
              <a:gd name="connsiteY6" fmla="*/ 960120 h 952500"/>
              <a:gd name="connsiteX7" fmla="*/ 12700 w 3505200"/>
              <a:gd name="connsiteY7" fmla="*/ 803021 h 952500"/>
              <a:gd name="connsiteX8" fmla="*/ 12700 w 3505200"/>
              <a:gd name="connsiteY8" fmla="*/ 174625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200" h="952500">
                <a:moveTo>
                  <a:pt x="12700" y="174625"/>
                </a:moveTo>
                <a:cubicBezTo>
                  <a:pt x="12700" y="87884"/>
                  <a:pt x="83058" y="17526"/>
                  <a:pt x="169798" y="17526"/>
                </a:cubicBezTo>
                <a:lnTo>
                  <a:pt x="3356102" y="17526"/>
                </a:lnTo>
                <a:cubicBezTo>
                  <a:pt x="3442843" y="17526"/>
                  <a:pt x="3513201" y="87884"/>
                  <a:pt x="3513201" y="174625"/>
                </a:cubicBezTo>
                <a:lnTo>
                  <a:pt x="3513201" y="803021"/>
                </a:lnTo>
                <a:cubicBezTo>
                  <a:pt x="3513201" y="889762"/>
                  <a:pt x="3442843" y="960120"/>
                  <a:pt x="3356102" y="960120"/>
                </a:cubicBezTo>
                <a:lnTo>
                  <a:pt x="169798" y="960120"/>
                </a:lnTo>
                <a:cubicBezTo>
                  <a:pt x="83058" y="960120"/>
                  <a:pt x="12700" y="889762"/>
                  <a:pt x="12700" y="803021"/>
                </a:cubicBezTo>
                <a:lnTo>
                  <a:pt x="12700" y="174625"/>
                </a:lnTo>
                <a:close/>
              </a:path>
            </a:pathLst>
          </a:custGeom>
          <a:solidFill>
            <a:srgbClr val="0000E6">
              <a:alpha val="0"/>
            </a:srgbClr>
          </a:solidFill>
          <a:ln w="254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8"/>
          <p:cNvSpPr/>
          <p:nvPr/>
        </p:nvSpPr>
        <p:spPr>
          <a:xfrm>
            <a:off x="4622800" y="2590800"/>
            <a:ext cx="3251200" cy="749300"/>
          </a:xfrm>
          <a:custGeom>
            <a:avLst/>
            <a:gdLst>
              <a:gd name="connsiteX0" fmla="*/ 12827 w 3251200"/>
              <a:gd name="connsiteY0" fmla="*/ 757301 h 749300"/>
              <a:gd name="connsiteX1" fmla="*/ 3255136 w 3251200"/>
              <a:gd name="connsiteY1" fmla="*/ 757301 h 749300"/>
              <a:gd name="connsiteX2" fmla="*/ 3255136 w 3251200"/>
              <a:gd name="connsiteY2" fmla="*/ 13640 h 749300"/>
              <a:gd name="connsiteX3" fmla="*/ 12827 w 3251200"/>
              <a:gd name="connsiteY3" fmla="*/ 13640 h 749300"/>
              <a:gd name="connsiteX4" fmla="*/ 12827 w 3251200"/>
              <a:gd name="connsiteY4" fmla="*/ 757301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749300">
                <a:moveTo>
                  <a:pt x="12827" y="757301"/>
                </a:moveTo>
                <a:lnTo>
                  <a:pt x="3255136" y="757301"/>
                </a:lnTo>
                <a:lnTo>
                  <a:pt x="3255136" y="13640"/>
                </a:lnTo>
                <a:lnTo>
                  <a:pt x="12827" y="13640"/>
                </a:lnTo>
                <a:lnTo>
                  <a:pt x="12827" y="757301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9"/>
          <p:cNvSpPr/>
          <p:nvPr/>
        </p:nvSpPr>
        <p:spPr>
          <a:xfrm>
            <a:off x="4381500" y="4521200"/>
            <a:ext cx="2133600" cy="660400"/>
          </a:xfrm>
          <a:custGeom>
            <a:avLst/>
            <a:gdLst>
              <a:gd name="connsiteX0" fmla="*/ 24129 w 2133600"/>
              <a:gd name="connsiteY0" fmla="*/ 124841 h 660400"/>
              <a:gd name="connsiteX1" fmla="*/ 132079 w 2133600"/>
              <a:gd name="connsiteY1" fmla="*/ 16764 h 660400"/>
              <a:gd name="connsiteX2" fmla="*/ 2037841 w 2133600"/>
              <a:gd name="connsiteY2" fmla="*/ 16764 h 660400"/>
              <a:gd name="connsiteX3" fmla="*/ 2145918 w 2133600"/>
              <a:gd name="connsiteY3" fmla="*/ 124841 h 660400"/>
              <a:gd name="connsiteX4" fmla="*/ 2145918 w 2133600"/>
              <a:gd name="connsiteY4" fmla="*/ 556768 h 660400"/>
              <a:gd name="connsiteX5" fmla="*/ 2037841 w 2133600"/>
              <a:gd name="connsiteY5" fmla="*/ 664845 h 660400"/>
              <a:gd name="connsiteX6" fmla="*/ 132079 w 2133600"/>
              <a:gd name="connsiteY6" fmla="*/ 664845 h 660400"/>
              <a:gd name="connsiteX7" fmla="*/ 24129 w 2133600"/>
              <a:gd name="connsiteY7" fmla="*/ 556768 h 660400"/>
              <a:gd name="connsiteX8" fmla="*/ 24129 w 2133600"/>
              <a:gd name="connsiteY8" fmla="*/ 124841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660400">
                <a:moveTo>
                  <a:pt x="24129" y="124841"/>
                </a:moveTo>
                <a:cubicBezTo>
                  <a:pt x="24129" y="65151"/>
                  <a:pt x="72390" y="16764"/>
                  <a:pt x="132079" y="16764"/>
                </a:cubicBezTo>
                <a:lnTo>
                  <a:pt x="2037841" y="16764"/>
                </a:lnTo>
                <a:cubicBezTo>
                  <a:pt x="2097532" y="16764"/>
                  <a:pt x="2145918" y="65151"/>
                  <a:pt x="2145918" y="124841"/>
                </a:cubicBezTo>
                <a:lnTo>
                  <a:pt x="2145918" y="556768"/>
                </a:lnTo>
                <a:cubicBezTo>
                  <a:pt x="2145918" y="616458"/>
                  <a:pt x="2097532" y="664845"/>
                  <a:pt x="2037841" y="664845"/>
                </a:cubicBezTo>
                <a:lnTo>
                  <a:pt x="132079" y="664845"/>
                </a:lnTo>
                <a:cubicBezTo>
                  <a:pt x="72390" y="664845"/>
                  <a:pt x="24129" y="616458"/>
                  <a:pt x="24129" y="556768"/>
                </a:cubicBezTo>
                <a:lnTo>
                  <a:pt x="24129" y="12484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54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40"/>
          <p:cNvSpPr/>
          <p:nvPr/>
        </p:nvSpPr>
        <p:spPr>
          <a:xfrm>
            <a:off x="4597400" y="4584700"/>
            <a:ext cx="1689100" cy="419100"/>
          </a:xfrm>
          <a:custGeom>
            <a:avLst/>
            <a:gdLst>
              <a:gd name="connsiteX0" fmla="*/ 24129 w 1689100"/>
              <a:gd name="connsiteY0" fmla="*/ 425323 h 419100"/>
              <a:gd name="connsiteX1" fmla="*/ 1697735 w 1689100"/>
              <a:gd name="connsiteY1" fmla="*/ 425323 h 419100"/>
              <a:gd name="connsiteX2" fmla="*/ 1697735 w 1689100"/>
              <a:gd name="connsiteY2" fmla="*/ 25209 h 419100"/>
              <a:gd name="connsiteX3" fmla="*/ 24129 w 1689100"/>
              <a:gd name="connsiteY3" fmla="*/ 25209 h 419100"/>
              <a:gd name="connsiteX4" fmla="*/ 24129 w 1689100"/>
              <a:gd name="connsiteY4" fmla="*/ 425323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00" h="419100">
                <a:moveTo>
                  <a:pt x="24129" y="425323"/>
                </a:moveTo>
                <a:lnTo>
                  <a:pt x="1697735" y="425323"/>
                </a:lnTo>
                <a:lnTo>
                  <a:pt x="1697735" y="25209"/>
                </a:lnTo>
                <a:lnTo>
                  <a:pt x="24129" y="25209"/>
                </a:lnTo>
                <a:lnTo>
                  <a:pt x="24129" y="42532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1"/>
          <p:cNvSpPr/>
          <p:nvPr/>
        </p:nvSpPr>
        <p:spPr>
          <a:xfrm>
            <a:off x="3454400" y="3035300"/>
            <a:ext cx="901700" cy="25400"/>
          </a:xfrm>
          <a:custGeom>
            <a:avLst/>
            <a:gdLst>
              <a:gd name="connsiteX0" fmla="*/ 9525 w 901700"/>
              <a:gd name="connsiteY0" fmla="*/ 17462 h 25400"/>
              <a:gd name="connsiteX1" fmla="*/ 900176 w 901700"/>
              <a:gd name="connsiteY1" fmla="*/ 17462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1700" h="25400">
                <a:moveTo>
                  <a:pt x="9525" y="17462"/>
                </a:moveTo>
                <a:lnTo>
                  <a:pt x="900176" y="17462"/>
                </a:lnTo>
              </a:path>
            </a:pathLst>
          </a:custGeom>
          <a:ln w="12827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2"/>
          <p:cNvSpPr/>
          <p:nvPr/>
        </p:nvSpPr>
        <p:spPr>
          <a:xfrm>
            <a:off x="4318000" y="2997200"/>
            <a:ext cx="88900" cy="88900"/>
          </a:xfrm>
          <a:custGeom>
            <a:avLst/>
            <a:gdLst>
              <a:gd name="connsiteX0" fmla="*/ 23748 w 88900"/>
              <a:gd name="connsiteY0" fmla="*/ 93599 h 88900"/>
              <a:gd name="connsiteX1" fmla="*/ 99948 w 88900"/>
              <a:gd name="connsiteY1" fmla="*/ 55499 h 88900"/>
              <a:gd name="connsiteX2" fmla="*/ 23748 w 88900"/>
              <a:gd name="connsiteY2" fmla="*/ 17399 h 88900"/>
              <a:gd name="connsiteX3" fmla="*/ 23748 w 88900"/>
              <a:gd name="connsiteY3" fmla="*/ 93599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88900">
                <a:moveTo>
                  <a:pt x="23748" y="93599"/>
                </a:moveTo>
                <a:lnTo>
                  <a:pt x="99948" y="55499"/>
                </a:lnTo>
                <a:lnTo>
                  <a:pt x="23748" y="17399"/>
                </a:lnTo>
                <a:lnTo>
                  <a:pt x="23748" y="93599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3"/>
          <p:cNvSpPr/>
          <p:nvPr/>
        </p:nvSpPr>
        <p:spPr>
          <a:xfrm>
            <a:off x="3454400" y="4902200"/>
            <a:ext cx="901700" cy="25400"/>
          </a:xfrm>
          <a:custGeom>
            <a:avLst/>
            <a:gdLst>
              <a:gd name="connsiteX0" fmla="*/ 9525 w 901700"/>
              <a:gd name="connsiteY0" fmla="*/ 22225 h 25400"/>
              <a:gd name="connsiteX1" fmla="*/ 901700 w 901700"/>
              <a:gd name="connsiteY1" fmla="*/ 22225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1700" h="25400">
                <a:moveTo>
                  <a:pt x="9525" y="22225"/>
                </a:moveTo>
                <a:lnTo>
                  <a:pt x="901700" y="22225"/>
                </a:lnTo>
              </a:path>
            </a:pathLst>
          </a:custGeom>
          <a:ln w="127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4"/>
          <p:cNvSpPr/>
          <p:nvPr/>
        </p:nvSpPr>
        <p:spPr>
          <a:xfrm>
            <a:off x="4330700" y="4864100"/>
            <a:ext cx="88900" cy="88900"/>
          </a:xfrm>
          <a:custGeom>
            <a:avLst/>
            <a:gdLst>
              <a:gd name="connsiteX0" fmla="*/ 12700 w 88900"/>
              <a:gd name="connsiteY0" fmla="*/ 22225 h 88900"/>
              <a:gd name="connsiteX1" fmla="*/ 88900 w 88900"/>
              <a:gd name="connsiteY1" fmla="*/ 60325 h 88900"/>
              <a:gd name="connsiteX2" fmla="*/ 12700 w 88900"/>
              <a:gd name="connsiteY2" fmla="*/ 98425 h 88900"/>
              <a:gd name="connsiteX3" fmla="*/ 12700 w 88900"/>
              <a:gd name="connsiteY3" fmla="*/ 22225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88900">
                <a:moveTo>
                  <a:pt x="12700" y="22225"/>
                </a:moveTo>
                <a:lnTo>
                  <a:pt x="88900" y="60325"/>
                </a:lnTo>
                <a:lnTo>
                  <a:pt x="12700" y="98425"/>
                </a:lnTo>
                <a:lnTo>
                  <a:pt x="12700" y="22225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5"/>
          <p:cNvSpPr/>
          <p:nvPr/>
        </p:nvSpPr>
        <p:spPr>
          <a:xfrm>
            <a:off x="3441700" y="3035300"/>
            <a:ext cx="12700" cy="1879600"/>
          </a:xfrm>
          <a:custGeom>
            <a:avLst/>
            <a:gdLst>
              <a:gd name="connsiteX0" fmla="*/ 22225 w 12700"/>
              <a:gd name="connsiteY0" fmla="*/ 17526 h 1879600"/>
              <a:gd name="connsiteX1" fmla="*/ 22225 w 12700"/>
              <a:gd name="connsiteY1" fmla="*/ 1889125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1879600">
                <a:moveTo>
                  <a:pt x="22225" y="17526"/>
                </a:moveTo>
                <a:lnTo>
                  <a:pt x="22225" y="1889125"/>
                </a:lnTo>
              </a:path>
            </a:pathLst>
          </a:custGeom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/>
          <p:cNvSpPr/>
          <p:nvPr/>
        </p:nvSpPr>
        <p:spPr>
          <a:xfrm>
            <a:off x="3035300" y="3924300"/>
            <a:ext cx="431800" cy="25400"/>
          </a:xfrm>
          <a:custGeom>
            <a:avLst/>
            <a:gdLst>
              <a:gd name="connsiteX0" fmla="*/ 15875 w 431800"/>
              <a:gd name="connsiteY0" fmla="*/ 14224 h 25400"/>
              <a:gd name="connsiteX1" fmla="*/ 428625 w 431800"/>
              <a:gd name="connsiteY1" fmla="*/ 14224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00" h="25400">
                <a:moveTo>
                  <a:pt x="15875" y="14224"/>
                </a:moveTo>
                <a:lnTo>
                  <a:pt x="428625" y="14224"/>
                </a:lnTo>
              </a:path>
            </a:pathLst>
          </a:custGeom>
          <a:ln w="127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7"/>
          <p:cNvSpPr/>
          <p:nvPr/>
        </p:nvSpPr>
        <p:spPr>
          <a:xfrm>
            <a:off x="3403600" y="3886200"/>
            <a:ext cx="88900" cy="88900"/>
          </a:xfrm>
          <a:custGeom>
            <a:avLst/>
            <a:gdLst>
              <a:gd name="connsiteX0" fmla="*/ 60325 w 88900"/>
              <a:gd name="connsiteY0" fmla="*/ 14224 h 88900"/>
              <a:gd name="connsiteX1" fmla="*/ 98425 w 88900"/>
              <a:gd name="connsiteY1" fmla="*/ 52324 h 88900"/>
              <a:gd name="connsiteX2" fmla="*/ 60325 w 88900"/>
              <a:gd name="connsiteY2" fmla="*/ 90424 h 88900"/>
              <a:gd name="connsiteX3" fmla="*/ 22225 w 88900"/>
              <a:gd name="connsiteY3" fmla="*/ 52324 h 88900"/>
              <a:gd name="connsiteX4" fmla="*/ 60325 w 88900"/>
              <a:gd name="connsiteY4" fmla="*/ 14224 h 88900"/>
              <a:gd name="connsiteX5" fmla="*/ 60325 w 88900"/>
              <a:gd name="connsiteY5" fmla="*/ 14224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0" h="88900">
                <a:moveTo>
                  <a:pt x="60325" y="14224"/>
                </a:moveTo>
                <a:cubicBezTo>
                  <a:pt x="81407" y="14224"/>
                  <a:pt x="98425" y="31369"/>
                  <a:pt x="98425" y="52324"/>
                </a:cubicBezTo>
                <a:cubicBezTo>
                  <a:pt x="98425" y="73406"/>
                  <a:pt x="81407" y="90424"/>
                  <a:pt x="60325" y="90424"/>
                </a:cubicBezTo>
                <a:cubicBezTo>
                  <a:pt x="39242" y="90424"/>
                  <a:pt x="22225" y="73406"/>
                  <a:pt x="22225" y="52324"/>
                </a:cubicBezTo>
                <a:cubicBezTo>
                  <a:pt x="22225" y="31369"/>
                  <a:pt x="39242" y="14224"/>
                  <a:pt x="60325" y="14224"/>
                </a:cubicBezTo>
                <a:lnTo>
                  <a:pt x="60325" y="14224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8"/>
          <p:cNvSpPr txBox="1"/>
          <p:nvPr/>
        </p:nvSpPr>
        <p:spPr>
          <a:xfrm>
            <a:off x="2890139" y="483138"/>
            <a:ext cx="4624915" cy="2692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Поддержка</a:t>
            </a:r>
            <a:r>
              <a:rPr lang="en-US" altLang="zh-CN" sz="3200" b="1" spc="-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семьи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 indent="1837563">
              <a:lnSpc>
                <a:spcPct val="100000"/>
              </a:lnSpc>
            </a:pPr>
            <a:r>
              <a:rPr lang="en-US" altLang="zh-CN" sz="2000" i="1" spc="-15" dirty="0">
                <a:solidFill>
                  <a:srgbClr val="7D7D7D"/>
                </a:solidFill>
                <a:latin typeface="Times New Roman"/>
                <a:ea typeface="Times New Roman"/>
              </a:rPr>
              <a:t>«торм</a:t>
            </a:r>
            <a:r>
              <a:rPr lang="en-US" altLang="zh-CN" sz="2000" i="1" spc="-10" dirty="0">
                <a:solidFill>
                  <a:srgbClr val="7D7D7D"/>
                </a:solidFill>
                <a:latin typeface="Times New Roman"/>
                <a:ea typeface="Times New Roman"/>
              </a:rPr>
              <a:t>оз»</a:t>
            </a:r>
          </a:p>
          <a:p>
            <a:pPr marL="0" indent="1837563">
              <a:lnSpc>
                <a:spcPct val="100000"/>
              </a:lnSpc>
            </a:pPr>
            <a:r>
              <a:rPr lang="en-US" altLang="zh-CN" sz="1400" i="1" dirty="0">
                <a:solidFill>
                  <a:srgbClr val="7D7D7D"/>
                </a:solidFill>
                <a:latin typeface="Times New Roman"/>
                <a:ea typeface="Times New Roman"/>
              </a:rPr>
              <a:t>(стереотипы</a:t>
            </a:r>
            <a:r>
              <a:rPr lang="en-US" altLang="zh-CN" sz="1400" i="1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Times New Roman"/>
                <a:ea typeface="Times New Roman"/>
              </a:rPr>
              <a:t>поведения,</a:t>
            </a:r>
            <a:r>
              <a:rPr lang="en-US" altLang="zh-CN" sz="1400" i="1" spc="4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Times New Roman"/>
                <a:ea typeface="Times New Roman"/>
              </a:rPr>
              <a:t>мышления)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1898904" y="3781405"/>
            <a:ext cx="80064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i="1" spc="-15" dirty="0">
                <a:solidFill>
                  <a:srgbClr val="7D7D7D"/>
                </a:solidFill>
                <a:latin typeface="Times New Roman"/>
                <a:ea typeface="Times New Roman"/>
              </a:rPr>
              <a:t>Се</a:t>
            </a:r>
            <a:r>
              <a:rPr lang="en-US" altLang="zh-CN" sz="2000" i="1" spc="-5" dirty="0">
                <a:solidFill>
                  <a:srgbClr val="7D7D7D"/>
                </a:solidFill>
                <a:latin typeface="Times New Roman"/>
                <a:ea typeface="Times New Roman"/>
              </a:rPr>
              <a:t>мья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4713732" y="4663801"/>
            <a:ext cx="160467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i="1" spc="-10" dirty="0">
                <a:solidFill>
                  <a:srgbClr val="7D7D7D"/>
                </a:solidFill>
                <a:latin typeface="Times New Roman"/>
                <a:ea typeface="Times New Roman"/>
              </a:rPr>
              <a:t>«подде</a:t>
            </a:r>
            <a:r>
              <a:rPr lang="en-US" altLang="zh-CN" sz="2000" i="1" spc="-5" dirty="0">
                <a:solidFill>
                  <a:srgbClr val="7D7D7D"/>
                </a:solidFill>
                <a:latin typeface="Times New Roman"/>
                <a:ea typeface="Times New Roman"/>
              </a:rPr>
              <a:t>ржка»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4030979"/>
            <a:ext cx="3208020" cy="2156460"/>
          </a:xfrm>
          <a:prstGeom prst="rect">
            <a:avLst/>
          </a:prstGeom>
        </p:spPr>
      </p:pic>
      <p:sp>
        <p:nvSpPr>
          <p:cNvPr id="2" name="Freeform 152"/>
          <p:cNvSpPr/>
          <p:nvPr/>
        </p:nvSpPr>
        <p:spPr>
          <a:xfrm>
            <a:off x="590550" y="2178050"/>
            <a:ext cx="1670050" cy="1517650"/>
          </a:xfrm>
          <a:custGeom>
            <a:avLst/>
            <a:gdLst>
              <a:gd name="connsiteX0" fmla="*/ 17462 w 1670050"/>
              <a:gd name="connsiteY0" fmla="*/ 267716 h 1517650"/>
              <a:gd name="connsiteX1" fmla="*/ 269354 w 1670050"/>
              <a:gd name="connsiteY1" fmla="*/ 15875 h 1517650"/>
              <a:gd name="connsiteX2" fmla="*/ 1421383 w 1670050"/>
              <a:gd name="connsiteY2" fmla="*/ 15875 h 1517650"/>
              <a:gd name="connsiteX3" fmla="*/ 1673225 w 1670050"/>
              <a:gd name="connsiteY3" fmla="*/ 267716 h 1517650"/>
              <a:gd name="connsiteX4" fmla="*/ 1673225 w 1670050"/>
              <a:gd name="connsiteY4" fmla="*/ 1275334 h 1517650"/>
              <a:gd name="connsiteX5" fmla="*/ 1421383 w 1670050"/>
              <a:gd name="connsiteY5" fmla="*/ 1527175 h 1517650"/>
              <a:gd name="connsiteX6" fmla="*/ 269354 w 1670050"/>
              <a:gd name="connsiteY6" fmla="*/ 1527175 h 1517650"/>
              <a:gd name="connsiteX7" fmla="*/ 17462 w 1670050"/>
              <a:gd name="connsiteY7" fmla="*/ 1275334 h 1517650"/>
              <a:gd name="connsiteX8" fmla="*/ 17462 w 1670050"/>
              <a:gd name="connsiteY8" fmla="*/ 267716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050" h="1517650">
                <a:moveTo>
                  <a:pt x="17462" y="267716"/>
                </a:moveTo>
                <a:cubicBezTo>
                  <a:pt x="17462" y="128651"/>
                  <a:pt x="130238" y="15875"/>
                  <a:pt x="269354" y="15875"/>
                </a:cubicBezTo>
                <a:lnTo>
                  <a:pt x="1421383" y="15875"/>
                </a:lnTo>
                <a:cubicBezTo>
                  <a:pt x="1560448" y="15875"/>
                  <a:pt x="1673225" y="128651"/>
                  <a:pt x="1673225" y="267716"/>
                </a:cubicBezTo>
                <a:lnTo>
                  <a:pt x="1673225" y="1275334"/>
                </a:lnTo>
                <a:cubicBezTo>
                  <a:pt x="1673225" y="1414399"/>
                  <a:pt x="1560448" y="1527175"/>
                  <a:pt x="1421383" y="1527175"/>
                </a:cubicBezTo>
                <a:lnTo>
                  <a:pt x="269354" y="1527175"/>
                </a:lnTo>
                <a:cubicBezTo>
                  <a:pt x="130238" y="1527175"/>
                  <a:pt x="17462" y="1414399"/>
                  <a:pt x="17462" y="1275334"/>
                </a:cubicBezTo>
                <a:lnTo>
                  <a:pt x="17462" y="26771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/>
          <p:cNvSpPr/>
          <p:nvPr/>
        </p:nvSpPr>
        <p:spPr>
          <a:xfrm>
            <a:off x="590550" y="2178050"/>
            <a:ext cx="1670050" cy="1517650"/>
          </a:xfrm>
          <a:custGeom>
            <a:avLst/>
            <a:gdLst>
              <a:gd name="connsiteX0" fmla="*/ 17462 w 1670050"/>
              <a:gd name="connsiteY0" fmla="*/ 267716 h 1517650"/>
              <a:gd name="connsiteX1" fmla="*/ 269354 w 1670050"/>
              <a:gd name="connsiteY1" fmla="*/ 15875 h 1517650"/>
              <a:gd name="connsiteX2" fmla="*/ 1421383 w 1670050"/>
              <a:gd name="connsiteY2" fmla="*/ 15875 h 1517650"/>
              <a:gd name="connsiteX3" fmla="*/ 1673225 w 1670050"/>
              <a:gd name="connsiteY3" fmla="*/ 267716 h 1517650"/>
              <a:gd name="connsiteX4" fmla="*/ 1673225 w 1670050"/>
              <a:gd name="connsiteY4" fmla="*/ 1275334 h 1517650"/>
              <a:gd name="connsiteX5" fmla="*/ 1421383 w 1670050"/>
              <a:gd name="connsiteY5" fmla="*/ 1527175 h 1517650"/>
              <a:gd name="connsiteX6" fmla="*/ 269354 w 1670050"/>
              <a:gd name="connsiteY6" fmla="*/ 1527175 h 1517650"/>
              <a:gd name="connsiteX7" fmla="*/ 17462 w 1670050"/>
              <a:gd name="connsiteY7" fmla="*/ 1275334 h 1517650"/>
              <a:gd name="connsiteX8" fmla="*/ 17462 w 1670050"/>
              <a:gd name="connsiteY8" fmla="*/ 267716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0050" h="1517650">
                <a:moveTo>
                  <a:pt x="17462" y="267716"/>
                </a:moveTo>
                <a:cubicBezTo>
                  <a:pt x="17462" y="128651"/>
                  <a:pt x="130238" y="15875"/>
                  <a:pt x="269354" y="15875"/>
                </a:cubicBezTo>
                <a:lnTo>
                  <a:pt x="1421383" y="15875"/>
                </a:lnTo>
                <a:cubicBezTo>
                  <a:pt x="1560448" y="15875"/>
                  <a:pt x="1673225" y="128651"/>
                  <a:pt x="1673225" y="267716"/>
                </a:cubicBezTo>
                <a:lnTo>
                  <a:pt x="1673225" y="1275334"/>
                </a:lnTo>
                <a:cubicBezTo>
                  <a:pt x="1673225" y="1414399"/>
                  <a:pt x="1560448" y="1527175"/>
                  <a:pt x="1421383" y="1527175"/>
                </a:cubicBezTo>
                <a:lnTo>
                  <a:pt x="269354" y="1527175"/>
                </a:lnTo>
                <a:cubicBezTo>
                  <a:pt x="130238" y="1527175"/>
                  <a:pt x="17462" y="1414399"/>
                  <a:pt x="17462" y="1275334"/>
                </a:cubicBezTo>
                <a:lnTo>
                  <a:pt x="17462" y="26771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/>
          <p:cNvSpPr/>
          <p:nvPr/>
        </p:nvSpPr>
        <p:spPr>
          <a:xfrm>
            <a:off x="806450" y="2686050"/>
            <a:ext cx="1162050" cy="463550"/>
          </a:xfrm>
          <a:custGeom>
            <a:avLst/>
            <a:gdLst>
              <a:gd name="connsiteX0" fmla="*/ 17462 w 1162050"/>
              <a:gd name="connsiteY0" fmla="*/ 468376 h 463550"/>
              <a:gd name="connsiteX1" fmla="*/ 1169987 w 1162050"/>
              <a:gd name="connsiteY1" fmla="*/ 468376 h 463550"/>
              <a:gd name="connsiteX2" fmla="*/ 1169987 w 1162050"/>
              <a:gd name="connsiteY2" fmla="*/ 11176 h 463550"/>
              <a:gd name="connsiteX3" fmla="*/ 17462 w 1162050"/>
              <a:gd name="connsiteY3" fmla="*/ 11176 h 463550"/>
              <a:gd name="connsiteX4" fmla="*/ 17462 w 1162050"/>
              <a:gd name="connsiteY4" fmla="*/ 468376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0" h="463550">
                <a:moveTo>
                  <a:pt x="17462" y="468376"/>
                </a:moveTo>
                <a:lnTo>
                  <a:pt x="1169987" y="468376"/>
                </a:lnTo>
                <a:lnTo>
                  <a:pt x="1169987" y="11176"/>
                </a:lnTo>
                <a:lnTo>
                  <a:pt x="17462" y="11176"/>
                </a:lnTo>
                <a:lnTo>
                  <a:pt x="17462" y="46837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/>
          <p:cNvSpPr/>
          <p:nvPr/>
        </p:nvSpPr>
        <p:spPr>
          <a:xfrm>
            <a:off x="666750" y="4705350"/>
            <a:ext cx="1657350" cy="1517650"/>
          </a:xfrm>
          <a:custGeom>
            <a:avLst/>
            <a:gdLst>
              <a:gd name="connsiteX0" fmla="*/ 12700 w 1657350"/>
              <a:gd name="connsiteY0" fmla="*/ 260096 h 1517650"/>
              <a:gd name="connsiteX1" fmla="*/ 264858 w 1657350"/>
              <a:gd name="connsiteY1" fmla="*/ 8001 h 1517650"/>
              <a:gd name="connsiteX2" fmla="*/ 1416304 w 1657350"/>
              <a:gd name="connsiteY2" fmla="*/ 8001 h 1517650"/>
              <a:gd name="connsiteX3" fmla="*/ 1668526 w 1657350"/>
              <a:gd name="connsiteY3" fmla="*/ 260096 h 1517650"/>
              <a:gd name="connsiteX4" fmla="*/ 1668526 w 1657350"/>
              <a:gd name="connsiteY4" fmla="*/ 1268666 h 1517650"/>
              <a:gd name="connsiteX5" fmla="*/ 1416304 w 1657350"/>
              <a:gd name="connsiteY5" fmla="*/ 1520825 h 1517650"/>
              <a:gd name="connsiteX6" fmla="*/ 264858 w 1657350"/>
              <a:gd name="connsiteY6" fmla="*/ 1520825 h 1517650"/>
              <a:gd name="connsiteX7" fmla="*/ 12700 w 1657350"/>
              <a:gd name="connsiteY7" fmla="*/ 1268666 h 1517650"/>
              <a:gd name="connsiteX8" fmla="*/ 12700 w 1657350"/>
              <a:gd name="connsiteY8" fmla="*/ 260096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517650">
                <a:moveTo>
                  <a:pt x="12700" y="260096"/>
                </a:moveTo>
                <a:cubicBezTo>
                  <a:pt x="12700" y="120777"/>
                  <a:pt x="125590" y="8001"/>
                  <a:pt x="264858" y="8001"/>
                </a:cubicBezTo>
                <a:lnTo>
                  <a:pt x="1416304" y="8001"/>
                </a:lnTo>
                <a:cubicBezTo>
                  <a:pt x="1555623" y="8001"/>
                  <a:pt x="1668526" y="120777"/>
                  <a:pt x="1668526" y="260096"/>
                </a:cubicBezTo>
                <a:lnTo>
                  <a:pt x="1668526" y="1268666"/>
                </a:lnTo>
                <a:cubicBezTo>
                  <a:pt x="1668526" y="1407934"/>
                  <a:pt x="1555623" y="1520825"/>
                  <a:pt x="1416304" y="1520825"/>
                </a:cubicBezTo>
                <a:lnTo>
                  <a:pt x="264858" y="1520825"/>
                </a:lnTo>
                <a:cubicBezTo>
                  <a:pt x="125590" y="1520825"/>
                  <a:pt x="12700" y="1407934"/>
                  <a:pt x="12700" y="1268666"/>
                </a:cubicBezTo>
                <a:lnTo>
                  <a:pt x="12700" y="26009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/>
          <p:cNvSpPr/>
          <p:nvPr/>
        </p:nvSpPr>
        <p:spPr>
          <a:xfrm>
            <a:off x="666750" y="4705350"/>
            <a:ext cx="1657350" cy="1517650"/>
          </a:xfrm>
          <a:custGeom>
            <a:avLst/>
            <a:gdLst>
              <a:gd name="connsiteX0" fmla="*/ 12700 w 1657350"/>
              <a:gd name="connsiteY0" fmla="*/ 260096 h 1517650"/>
              <a:gd name="connsiteX1" fmla="*/ 264858 w 1657350"/>
              <a:gd name="connsiteY1" fmla="*/ 8001 h 1517650"/>
              <a:gd name="connsiteX2" fmla="*/ 1416304 w 1657350"/>
              <a:gd name="connsiteY2" fmla="*/ 8001 h 1517650"/>
              <a:gd name="connsiteX3" fmla="*/ 1668526 w 1657350"/>
              <a:gd name="connsiteY3" fmla="*/ 260096 h 1517650"/>
              <a:gd name="connsiteX4" fmla="*/ 1668526 w 1657350"/>
              <a:gd name="connsiteY4" fmla="*/ 1268666 h 1517650"/>
              <a:gd name="connsiteX5" fmla="*/ 1416304 w 1657350"/>
              <a:gd name="connsiteY5" fmla="*/ 1520825 h 1517650"/>
              <a:gd name="connsiteX6" fmla="*/ 264858 w 1657350"/>
              <a:gd name="connsiteY6" fmla="*/ 1520825 h 1517650"/>
              <a:gd name="connsiteX7" fmla="*/ 12700 w 1657350"/>
              <a:gd name="connsiteY7" fmla="*/ 1268666 h 1517650"/>
              <a:gd name="connsiteX8" fmla="*/ 12700 w 1657350"/>
              <a:gd name="connsiteY8" fmla="*/ 260096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350" h="1517650">
                <a:moveTo>
                  <a:pt x="12700" y="260096"/>
                </a:moveTo>
                <a:cubicBezTo>
                  <a:pt x="12700" y="120777"/>
                  <a:pt x="125590" y="8001"/>
                  <a:pt x="264858" y="8001"/>
                </a:cubicBezTo>
                <a:lnTo>
                  <a:pt x="1416304" y="8001"/>
                </a:lnTo>
                <a:cubicBezTo>
                  <a:pt x="1555623" y="8001"/>
                  <a:pt x="1668526" y="120777"/>
                  <a:pt x="1668526" y="260096"/>
                </a:cubicBezTo>
                <a:lnTo>
                  <a:pt x="1668526" y="1268666"/>
                </a:lnTo>
                <a:cubicBezTo>
                  <a:pt x="1668526" y="1407934"/>
                  <a:pt x="1555623" y="1520825"/>
                  <a:pt x="1416304" y="1520825"/>
                </a:cubicBezTo>
                <a:lnTo>
                  <a:pt x="264858" y="1520825"/>
                </a:lnTo>
                <a:cubicBezTo>
                  <a:pt x="125590" y="1520825"/>
                  <a:pt x="12700" y="1407934"/>
                  <a:pt x="12700" y="1268666"/>
                </a:cubicBezTo>
                <a:lnTo>
                  <a:pt x="12700" y="26009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/>
          <p:cNvSpPr/>
          <p:nvPr/>
        </p:nvSpPr>
        <p:spPr>
          <a:xfrm>
            <a:off x="742950" y="5200650"/>
            <a:ext cx="1517650" cy="463550"/>
          </a:xfrm>
          <a:custGeom>
            <a:avLst/>
            <a:gdLst>
              <a:gd name="connsiteX0" fmla="*/ 7937 w 1517650"/>
              <a:gd name="connsiteY0" fmla="*/ 474662 h 463550"/>
              <a:gd name="connsiteX1" fmla="*/ 1520761 w 1517650"/>
              <a:gd name="connsiteY1" fmla="*/ 474662 h 463550"/>
              <a:gd name="connsiteX2" fmla="*/ 1520761 w 1517650"/>
              <a:gd name="connsiteY2" fmla="*/ 17462 h 463550"/>
              <a:gd name="connsiteX3" fmla="*/ 7937 w 1517650"/>
              <a:gd name="connsiteY3" fmla="*/ 17462 h 463550"/>
              <a:gd name="connsiteX4" fmla="*/ 7937 w 1517650"/>
              <a:gd name="connsiteY4" fmla="*/ 474662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650" h="463550">
                <a:moveTo>
                  <a:pt x="7937" y="474662"/>
                </a:moveTo>
                <a:lnTo>
                  <a:pt x="1520761" y="474662"/>
                </a:lnTo>
                <a:lnTo>
                  <a:pt x="1520761" y="17462"/>
                </a:lnTo>
                <a:lnTo>
                  <a:pt x="7937" y="17462"/>
                </a:lnTo>
                <a:lnTo>
                  <a:pt x="7937" y="474662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8"/>
          <p:cNvSpPr/>
          <p:nvPr/>
        </p:nvSpPr>
        <p:spPr>
          <a:xfrm>
            <a:off x="3333750" y="3041650"/>
            <a:ext cx="3676650" cy="514350"/>
          </a:xfrm>
          <a:custGeom>
            <a:avLst/>
            <a:gdLst>
              <a:gd name="connsiteX0" fmla="*/ 9525 w 3676650"/>
              <a:gd name="connsiteY0" fmla="*/ 99695 h 514350"/>
              <a:gd name="connsiteX1" fmla="*/ 93345 w 3676650"/>
              <a:gd name="connsiteY1" fmla="*/ 15875 h 514350"/>
              <a:gd name="connsiteX2" fmla="*/ 3599180 w 3676650"/>
              <a:gd name="connsiteY2" fmla="*/ 15875 h 514350"/>
              <a:gd name="connsiteX3" fmla="*/ 3683000 w 3676650"/>
              <a:gd name="connsiteY3" fmla="*/ 99695 h 514350"/>
              <a:gd name="connsiteX4" fmla="*/ 3683000 w 3676650"/>
              <a:gd name="connsiteY4" fmla="*/ 435229 h 514350"/>
              <a:gd name="connsiteX5" fmla="*/ 3599180 w 3676650"/>
              <a:gd name="connsiteY5" fmla="*/ 519176 h 514350"/>
              <a:gd name="connsiteX6" fmla="*/ 93345 w 3676650"/>
              <a:gd name="connsiteY6" fmla="*/ 519176 h 514350"/>
              <a:gd name="connsiteX7" fmla="*/ 9525 w 3676650"/>
              <a:gd name="connsiteY7" fmla="*/ 435229 h 514350"/>
              <a:gd name="connsiteX8" fmla="*/ 9525 w 3676650"/>
              <a:gd name="connsiteY8" fmla="*/ 9969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650" h="514350">
                <a:moveTo>
                  <a:pt x="9525" y="99695"/>
                </a:moveTo>
                <a:cubicBezTo>
                  <a:pt x="9525" y="53467"/>
                  <a:pt x="47116" y="15875"/>
                  <a:pt x="93345" y="15875"/>
                </a:cubicBezTo>
                <a:lnTo>
                  <a:pt x="3599180" y="15875"/>
                </a:lnTo>
                <a:cubicBezTo>
                  <a:pt x="3645407" y="15875"/>
                  <a:pt x="3683000" y="53467"/>
                  <a:pt x="3683000" y="99695"/>
                </a:cubicBezTo>
                <a:lnTo>
                  <a:pt x="3683000" y="435229"/>
                </a:lnTo>
                <a:cubicBezTo>
                  <a:pt x="3683000" y="481584"/>
                  <a:pt x="3645407" y="519176"/>
                  <a:pt x="3599180" y="519176"/>
                </a:cubicBezTo>
                <a:lnTo>
                  <a:pt x="93345" y="519176"/>
                </a:lnTo>
                <a:cubicBezTo>
                  <a:pt x="47116" y="519176"/>
                  <a:pt x="9525" y="481584"/>
                  <a:pt x="9525" y="435229"/>
                </a:cubicBezTo>
                <a:lnTo>
                  <a:pt x="9525" y="99695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9"/>
          <p:cNvSpPr/>
          <p:nvPr/>
        </p:nvSpPr>
        <p:spPr>
          <a:xfrm>
            <a:off x="3333750" y="3041650"/>
            <a:ext cx="3676650" cy="514350"/>
          </a:xfrm>
          <a:custGeom>
            <a:avLst/>
            <a:gdLst>
              <a:gd name="connsiteX0" fmla="*/ 9525 w 3676650"/>
              <a:gd name="connsiteY0" fmla="*/ 99695 h 514350"/>
              <a:gd name="connsiteX1" fmla="*/ 93345 w 3676650"/>
              <a:gd name="connsiteY1" fmla="*/ 15875 h 514350"/>
              <a:gd name="connsiteX2" fmla="*/ 3599180 w 3676650"/>
              <a:gd name="connsiteY2" fmla="*/ 15875 h 514350"/>
              <a:gd name="connsiteX3" fmla="*/ 3683000 w 3676650"/>
              <a:gd name="connsiteY3" fmla="*/ 99695 h 514350"/>
              <a:gd name="connsiteX4" fmla="*/ 3683000 w 3676650"/>
              <a:gd name="connsiteY4" fmla="*/ 435229 h 514350"/>
              <a:gd name="connsiteX5" fmla="*/ 3599180 w 3676650"/>
              <a:gd name="connsiteY5" fmla="*/ 519176 h 514350"/>
              <a:gd name="connsiteX6" fmla="*/ 93345 w 3676650"/>
              <a:gd name="connsiteY6" fmla="*/ 519176 h 514350"/>
              <a:gd name="connsiteX7" fmla="*/ 9525 w 3676650"/>
              <a:gd name="connsiteY7" fmla="*/ 435229 h 514350"/>
              <a:gd name="connsiteX8" fmla="*/ 9525 w 3676650"/>
              <a:gd name="connsiteY8" fmla="*/ 9969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650" h="514350">
                <a:moveTo>
                  <a:pt x="9525" y="99695"/>
                </a:moveTo>
                <a:cubicBezTo>
                  <a:pt x="9525" y="53467"/>
                  <a:pt x="47116" y="15875"/>
                  <a:pt x="93345" y="15875"/>
                </a:cubicBezTo>
                <a:lnTo>
                  <a:pt x="3599180" y="15875"/>
                </a:lnTo>
                <a:cubicBezTo>
                  <a:pt x="3645407" y="15875"/>
                  <a:pt x="3683000" y="53467"/>
                  <a:pt x="3683000" y="99695"/>
                </a:cubicBezTo>
                <a:lnTo>
                  <a:pt x="3683000" y="435229"/>
                </a:lnTo>
                <a:cubicBezTo>
                  <a:pt x="3683000" y="481584"/>
                  <a:pt x="3645407" y="519176"/>
                  <a:pt x="3599180" y="519176"/>
                </a:cubicBezTo>
                <a:lnTo>
                  <a:pt x="93345" y="519176"/>
                </a:lnTo>
                <a:cubicBezTo>
                  <a:pt x="47116" y="519176"/>
                  <a:pt x="9525" y="481584"/>
                  <a:pt x="9525" y="435229"/>
                </a:cubicBezTo>
                <a:lnTo>
                  <a:pt x="9525" y="99695"/>
                </a:lnTo>
                <a:close/>
              </a:path>
            </a:pathLst>
          </a:custGeom>
          <a:solidFill>
            <a:srgbClr val="000075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60"/>
          <p:cNvSpPr/>
          <p:nvPr/>
        </p:nvSpPr>
        <p:spPr>
          <a:xfrm>
            <a:off x="3473450" y="3105150"/>
            <a:ext cx="3448050" cy="260350"/>
          </a:xfrm>
          <a:custGeom>
            <a:avLst/>
            <a:gdLst>
              <a:gd name="connsiteX0" fmla="*/ 14351 w 3448050"/>
              <a:gd name="connsiteY0" fmla="*/ 266700 h 260350"/>
              <a:gd name="connsiteX1" fmla="*/ 3454400 w 3448050"/>
              <a:gd name="connsiteY1" fmla="*/ 266700 h 260350"/>
              <a:gd name="connsiteX2" fmla="*/ 3454400 w 3448050"/>
              <a:gd name="connsiteY2" fmla="*/ 15875 h 260350"/>
              <a:gd name="connsiteX3" fmla="*/ 14351 w 3448050"/>
              <a:gd name="connsiteY3" fmla="*/ 15875 h 260350"/>
              <a:gd name="connsiteX4" fmla="*/ 14351 w 3448050"/>
              <a:gd name="connsiteY4" fmla="*/ 26670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050" h="260350">
                <a:moveTo>
                  <a:pt x="14351" y="266700"/>
                </a:moveTo>
                <a:lnTo>
                  <a:pt x="3454400" y="266700"/>
                </a:lnTo>
                <a:lnTo>
                  <a:pt x="3454400" y="15875"/>
                </a:lnTo>
                <a:lnTo>
                  <a:pt x="14351" y="15875"/>
                </a:lnTo>
                <a:lnTo>
                  <a:pt x="14351" y="266700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/>
          <p:cNvSpPr/>
          <p:nvPr/>
        </p:nvSpPr>
        <p:spPr>
          <a:xfrm>
            <a:off x="3409950" y="4705350"/>
            <a:ext cx="1581150" cy="793750"/>
          </a:xfrm>
          <a:custGeom>
            <a:avLst/>
            <a:gdLst>
              <a:gd name="connsiteX0" fmla="*/ 6350 w 1581150"/>
              <a:gd name="connsiteY0" fmla="*/ 139954 h 793750"/>
              <a:gd name="connsiteX1" fmla="*/ 138429 w 1581150"/>
              <a:gd name="connsiteY1" fmla="*/ 8001 h 793750"/>
              <a:gd name="connsiteX2" fmla="*/ 1458595 w 1581150"/>
              <a:gd name="connsiteY2" fmla="*/ 8001 h 793750"/>
              <a:gd name="connsiteX3" fmla="*/ 1590675 w 1581150"/>
              <a:gd name="connsiteY3" fmla="*/ 139954 h 793750"/>
              <a:gd name="connsiteX4" fmla="*/ 1590675 w 1581150"/>
              <a:gd name="connsiteY4" fmla="*/ 668020 h 793750"/>
              <a:gd name="connsiteX5" fmla="*/ 1458595 w 1581150"/>
              <a:gd name="connsiteY5" fmla="*/ 800100 h 793750"/>
              <a:gd name="connsiteX6" fmla="*/ 138429 w 1581150"/>
              <a:gd name="connsiteY6" fmla="*/ 800100 h 793750"/>
              <a:gd name="connsiteX7" fmla="*/ 6350 w 1581150"/>
              <a:gd name="connsiteY7" fmla="*/ 668020 h 793750"/>
              <a:gd name="connsiteX8" fmla="*/ 6350 w 1581150"/>
              <a:gd name="connsiteY8" fmla="*/ 13995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793750">
                <a:moveTo>
                  <a:pt x="6350" y="139954"/>
                </a:moveTo>
                <a:cubicBezTo>
                  <a:pt x="6350" y="67056"/>
                  <a:pt x="65404" y="8001"/>
                  <a:pt x="138429" y="8001"/>
                </a:cubicBezTo>
                <a:lnTo>
                  <a:pt x="1458595" y="8001"/>
                </a:lnTo>
                <a:cubicBezTo>
                  <a:pt x="1531620" y="8001"/>
                  <a:pt x="1590675" y="67056"/>
                  <a:pt x="1590675" y="139954"/>
                </a:cubicBezTo>
                <a:lnTo>
                  <a:pt x="1590675" y="668020"/>
                </a:lnTo>
                <a:cubicBezTo>
                  <a:pt x="1590675" y="741045"/>
                  <a:pt x="1531620" y="800100"/>
                  <a:pt x="1458595" y="800100"/>
                </a:cubicBezTo>
                <a:lnTo>
                  <a:pt x="138429" y="800100"/>
                </a:lnTo>
                <a:cubicBezTo>
                  <a:pt x="65404" y="800100"/>
                  <a:pt x="6350" y="741045"/>
                  <a:pt x="6350" y="668020"/>
                </a:cubicBezTo>
                <a:lnTo>
                  <a:pt x="6350" y="139954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/>
          <p:cNvSpPr/>
          <p:nvPr/>
        </p:nvSpPr>
        <p:spPr>
          <a:xfrm>
            <a:off x="3409950" y="4705350"/>
            <a:ext cx="1581150" cy="793750"/>
          </a:xfrm>
          <a:custGeom>
            <a:avLst/>
            <a:gdLst>
              <a:gd name="connsiteX0" fmla="*/ 6350 w 1581150"/>
              <a:gd name="connsiteY0" fmla="*/ 139954 h 793750"/>
              <a:gd name="connsiteX1" fmla="*/ 138429 w 1581150"/>
              <a:gd name="connsiteY1" fmla="*/ 8001 h 793750"/>
              <a:gd name="connsiteX2" fmla="*/ 1458595 w 1581150"/>
              <a:gd name="connsiteY2" fmla="*/ 8001 h 793750"/>
              <a:gd name="connsiteX3" fmla="*/ 1590675 w 1581150"/>
              <a:gd name="connsiteY3" fmla="*/ 139954 h 793750"/>
              <a:gd name="connsiteX4" fmla="*/ 1590675 w 1581150"/>
              <a:gd name="connsiteY4" fmla="*/ 668020 h 793750"/>
              <a:gd name="connsiteX5" fmla="*/ 1458595 w 1581150"/>
              <a:gd name="connsiteY5" fmla="*/ 800100 h 793750"/>
              <a:gd name="connsiteX6" fmla="*/ 138429 w 1581150"/>
              <a:gd name="connsiteY6" fmla="*/ 800100 h 793750"/>
              <a:gd name="connsiteX7" fmla="*/ 6350 w 1581150"/>
              <a:gd name="connsiteY7" fmla="*/ 668020 h 793750"/>
              <a:gd name="connsiteX8" fmla="*/ 6350 w 1581150"/>
              <a:gd name="connsiteY8" fmla="*/ 139954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793750">
                <a:moveTo>
                  <a:pt x="6350" y="139954"/>
                </a:moveTo>
                <a:cubicBezTo>
                  <a:pt x="6350" y="67056"/>
                  <a:pt x="65404" y="8001"/>
                  <a:pt x="138429" y="8001"/>
                </a:cubicBezTo>
                <a:lnTo>
                  <a:pt x="1458595" y="8001"/>
                </a:lnTo>
                <a:cubicBezTo>
                  <a:pt x="1531620" y="8001"/>
                  <a:pt x="1590675" y="67056"/>
                  <a:pt x="1590675" y="139954"/>
                </a:cubicBezTo>
                <a:lnTo>
                  <a:pt x="1590675" y="668020"/>
                </a:lnTo>
                <a:cubicBezTo>
                  <a:pt x="1590675" y="741045"/>
                  <a:pt x="1531620" y="800100"/>
                  <a:pt x="1458595" y="800100"/>
                </a:cubicBezTo>
                <a:lnTo>
                  <a:pt x="138429" y="800100"/>
                </a:lnTo>
                <a:cubicBezTo>
                  <a:pt x="65404" y="800100"/>
                  <a:pt x="6350" y="741045"/>
                  <a:pt x="6350" y="668020"/>
                </a:cubicBezTo>
                <a:lnTo>
                  <a:pt x="6350" y="13995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/>
          <p:cNvSpPr/>
          <p:nvPr/>
        </p:nvSpPr>
        <p:spPr>
          <a:xfrm>
            <a:off x="3473450" y="4768850"/>
            <a:ext cx="1454150" cy="577850"/>
          </a:xfrm>
          <a:custGeom>
            <a:avLst/>
            <a:gdLst>
              <a:gd name="connsiteX0" fmla="*/ 11176 w 1454150"/>
              <a:gd name="connsiteY0" fmla="*/ 582676 h 577850"/>
              <a:gd name="connsiteX1" fmla="*/ 1455801 w 1454150"/>
              <a:gd name="connsiteY1" fmla="*/ 582676 h 577850"/>
              <a:gd name="connsiteX2" fmla="*/ 1455801 w 1454150"/>
              <a:gd name="connsiteY2" fmla="*/ 15938 h 577850"/>
              <a:gd name="connsiteX3" fmla="*/ 11176 w 1454150"/>
              <a:gd name="connsiteY3" fmla="*/ 15938 h 577850"/>
              <a:gd name="connsiteX4" fmla="*/ 11176 w 1454150"/>
              <a:gd name="connsiteY4" fmla="*/ 582676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150" h="577850">
                <a:moveTo>
                  <a:pt x="11176" y="582676"/>
                </a:moveTo>
                <a:lnTo>
                  <a:pt x="1455801" y="582676"/>
                </a:lnTo>
                <a:lnTo>
                  <a:pt x="1455801" y="15938"/>
                </a:lnTo>
                <a:lnTo>
                  <a:pt x="11176" y="15938"/>
                </a:lnTo>
                <a:lnTo>
                  <a:pt x="11176" y="582676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/>
          <p:cNvSpPr/>
          <p:nvPr/>
        </p:nvSpPr>
        <p:spPr>
          <a:xfrm>
            <a:off x="3333750" y="2114550"/>
            <a:ext cx="2736850" cy="501650"/>
          </a:xfrm>
          <a:custGeom>
            <a:avLst/>
            <a:gdLst>
              <a:gd name="connsiteX0" fmla="*/ 9525 w 2736850"/>
              <a:gd name="connsiteY0" fmla="*/ 90551 h 501650"/>
              <a:gd name="connsiteX1" fmla="*/ 93726 w 2736850"/>
              <a:gd name="connsiteY1" fmla="*/ 6350 h 501650"/>
              <a:gd name="connsiteX2" fmla="*/ 2662173 w 2736850"/>
              <a:gd name="connsiteY2" fmla="*/ 6350 h 501650"/>
              <a:gd name="connsiteX3" fmla="*/ 2746375 w 2736850"/>
              <a:gd name="connsiteY3" fmla="*/ 90551 h 501650"/>
              <a:gd name="connsiteX4" fmla="*/ 2746375 w 2736850"/>
              <a:gd name="connsiteY4" fmla="*/ 426974 h 501650"/>
              <a:gd name="connsiteX5" fmla="*/ 2662173 w 2736850"/>
              <a:gd name="connsiteY5" fmla="*/ 511175 h 501650"/>
              <a:gd name="connsiteX6" fmla="*/ 93726 w 2736850"/>
              <a:gd name="connsiteY6" fmla="*/ 511175 h 501650"/>
              <a:gd name="connsiteX7" fmla="*/ 9525 w 2736850"/>
              <a:gd name="connsiteY7" fmla="*/ 426974 h 501650"/>
              <a:gd name="connsiteX8" fmla="*/ 9525 w 2736850"/>
              <a:gd name="connsiteY8" fmla="*/ 90551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6850" h="501650">
                <a:moveTo>
                  <a:pt x="9525" y="90551"/>
                </a:moveTo>
                <a:cubicBezTo>
                  <a:pt x="9525" y="44069"/>
                  <a:pt x="47244" y="6350"/>
                  <a:pt x="93726" y="6350"/>
                </a:cubicBezTo>
                <a:lnTo>
                  <a:pt x="2662173" y="6350"/>
                </a:lnTo>
                <a:cubicBezTo>
                  <a:pt x="2708655" y="6350"/>
                  <a:pt x="2746375" y="44069"/>
                  <a:pt x="2746375" y="90551"/>
                </a:cubicBezTo>
                <a:lnTo>
                  <a:pt x="2746375" y="426974"/>
                </a:lnTo>
                <a:cubicBezTo>
                  <a:pt x="2746375" y="473456"/>
                  <a:pt x="2708655" y="511175"/>
                  <a:pt x="2662173" y="511175"/>
                </a:cubicBezTo>
                <a:lnTo>
                  <a:pt x="93726" y="511175"/>
                </a:lnTo>
                <a:cubicBezTo>
                  <a:pt x="47244" y="511175"/>
                  <a:pt x="9525" y="473456"/>
                  <a:pt x="9525" y="426974"/>
                </a:cubicBezTo>
                <a:lnTo>
                  <a:pt x="9525" y="90551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/>
          <p:cNvSpPr/>
          <p:nvPr/>
        </p:nvSpPr>
        <p:spPr>
          <a:xfrm>
            <a:off x="3333750" y="2114550"/>
            <a:ext cx="2736850" cy="501650"/>
          </a:xfrm>
          <a:custGeom>
            <a:avLst/>
            <a:gdLst>
              <a:gd name="connsiteX0" fmla="*/ 9525 w 2736850"/>
              <a:gd name="connsiteY0" fmla="*/ 90551 h 501650"/>
              <a:gd name="connsiteX1" fmla="*/ 93726 w 2736850"/>
              <a:gd name="connsiteY1" fmla="*/ 6350 h 501650"/>
              <a:gd name="connsiteX2" fmla="*/ 2662173 w 2736850"/>
              <a:gd name="connsiteY2" fmla="*/ 6350 h 501650"/>
              <a:gd name="connsiteX3" fmla="*/ 2746375 w 2736850"/>
              <a:gd name="connsiteY3" fmla="*/ 90551 h 501650"/>
              <a:gd name="connsiteX4" fmla="*/ 2746375 w 2736850"/>
              <a:gd name="connsiteY4" fmla="*/ 426974 h 501650"/>
              <a:gd name="connsiteX5" fmla="*/ 2662173 w 2736850"/>
              <a:gd name="connsiteY5" fmla="*/ 511175 h 501650"/>
              <a:gd name="connsiteX6" fmla="*/ 93726 w 2736850"/>
              <a:gd name="connsiteY6" fmla="*/ 511175 h 501650"/>
              <a:gd name="connsiteX7" fmla="*/ 9525 w 2736850"/>
              <a:gd name="connsiteY7" fmla="*/ 426974 h 501650"/>
              <a:gd name="connsiteX8" fmla="*/ 9525 w 2736850"/>
              <a:gd name="connsiteY8" fmla="*/ 90551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6850" h="501650">
                <a:moveTo>
                  <a:pt x="9525" y="90551"/>
                </a:moveTo>
                <a:cubicBezTo>
                  <a:pt x="9525" y="44069"/>
                  <a:pt x="47244" y="6350"/>
                  <a:pt x="93726" y="6350"/>
                </a:cubicBezTo>
                <a:lnTo>
                  <a:pt x="2662173" y="6350"/>
                </a:lnTo>
                <a:cubicBezTo>
                  <a:pt x="2708655" y="6350"/>
                  <a:pt x="2746375" y="44069"/>
                  <a:pt x="2746375" y="90551"/>
                </a:cubicBezTo>
                <a:lnTo>
                  <a:pt x="2746375" y="426974"/>
                </a:lnTo>
                <a:cubicBezTo>
                  <a:pt x="2746375" y="473456"/>
                  <a:pt x="2708655" y="511175"/>
                  <a:pt x="2662173" y="511175"/>
                </a:cubicBezTo>
                <a:lnTo>
                  <a:pt x="93726" y="511175"/>
                </a:lnTo>
                <a:cubicBezTo>
                  <a:pt x="47244" y="511175"/>
                  <a:pt x="9525" y="473456"/>
                  <a:pt x="9525" y="426974"/>
                </a:cubicBezTo>
                <a:lnTo>
                  <a:pt x="9525" y="9055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/>
          <p:cNvSpPr/>
          <p:nvPr/>
        </p:nvSpPr>
        <p:spPr>
          <a:xfrm>
            <a:off x="3473450" y="2165350"/>
            <a:ext cx="2571750" cy="260350"/>
          </a:xfrm>
          <a:custGeom>
            <a:avLst/>
            <a:gdLst>
              <a:gd name="connsiteX0" fmla="*/ 14351 w 2571750"/>
              <a:gd name="connsiteY0" fmla="*/ 263525 h 260350"/>
              <a:gd name="connsiteX1" fmla="*/ 2576576 w 2571750"/>
              <a:gd name="connsiteY1" fmla="*/ 263525 h 260350"/>
              <a:gd name="connsiteX2" fmla="*/ 2576576 w 2571750"/>
              <a:gd name="connsiteY2" fmla="*/ 11112 h 260350"/>
              <a:gd name="connsiteX3" fmla="*/ 14351 w 2571750"/>
              <a:gd name="connsiteY3" fmla="*/ 11112 h 260350"/>
              <a:gd name="connsiteX4" fmla="*/ 14351 w 2571750"/>
              <a:gd name="connsiteY4" fmla="*/ 263525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260350">
                <a:moveTo>
                  <a:pt x="14351" y="263525"/>
                </a:moveTo>
                <a:lnTo>
                  <a:pt x="2576576" y="263525"/>
                </a:lnTo>
                <a:lnTo>
                  <a:pt x="2576576" y="11112"/>
                </a:lnTo>
                <a:lnTo>
                  <a:pt x="14351" y="11112"/>
                </a:lnTo>
                <a:lnTo>
                  <a:pt x="14351" y="263525"/>
                </a:lnTo>
                <a:close/>
              </a:path>
            </a:pathLst>
          </a:custGeom>
          <a:solidFill>
            <a:srgbClr val="E5B7B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7"/>
          <p:cNvSpPr txBox="1"/>
          <p:nvPr/>
        </p:nvSpPr>
        <p:spPr>
          <a:xfrm>
            <a:off x="2274442" y="340263"/>
            <a:ext cx="4698143" cy="2194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Субъект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реабилитации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 indent="1305433">
              <a:lnSpc>
                <a:spcPct val="100000"/>
              </a:lnSpc>
            </a:pP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ea typeface="Times New Roman"/>
              </a:rPr>
              <a:t>Взрослый</a:t>
            </a:r>
            <a:r>
              <a:rPr lang="en-US" altLang="zh-CN" sz="2000" b="1" i="1" spc="-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ea typeface="Times New Roman"/>
              </a:rPr>
              <a:t>пациент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997000" y="2751865"/>
            <a:ext cx="93258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i="1" spc="5" dirty="0">
                <a:solidFill>
                  <a:srgbClr val="7D7D7D"/>
                </a:solidFill>
                <a:latin typeface="Times New Roman"/>
                <a:ea typeface="Times New Roman"/>
              </a:rPr>
              <a:t>Вч</a:t>
            </a:r>
            <a:r>
              <a:rPr lang="en-US" altLang="zh-CN" sz="2400" b="1" i="1" dirty="0">
                <a:solidFill>
                  <a:srgbClr val="7D7D7D"/>
                </a:solidFill>
                <a:latin typeface="Times New Roman"/>
                <a:ea typeface="Times New Roman"/>
              </a:rPr>
              <a:t>ера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968044" y="5273474"/>
            <a:ext cx="109098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i="1" spc="-10" dirty="0">
                <a:solidFill>
                  <a:srgbClr val="7D7D7D"/>
                </a:solidFill>
                <a:latin typeface="Times New Roman"/>
                <a:ea typeface="Times New Roman"/>
              </a:rPr>
              <a:t>Сего</a:t>
            </a:r>
            <a:r>
              <a:rPr lang="en-US" altLang="zh-CN" sz="2400" b="1" i="1" dirty="0">
                <a:solidFill>
                  <a:srgbClr val="7D7D7D"/>
                </a:solidFill>
                <a:latin typeface="Times New Roman"/>
                <a:ea typeface="Times New Roman"/>
              </a:rPr>
              <a:t>дня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3576573" y="3167448"/>
            <a:ext cx="2999887" cy="2280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ea typeface="Times New Roman"/>
              </a:rPr>
              <a:t>Пациент-ребенок</a:t>
            </a: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2000" b="1" i="1" spc="-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ea typeface="Times New Roman"/>
              </a:rPr>
              <a:t>Семья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i="1" spc="-15" dirty="0">
                <a:solidFill>
                  <a:srgbClr val="FEFEFE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000" b="1" i="1" spc="-10" dirty="0">
                <a:solidFill>
                  <a:srgbClr val="FEFEFE"/>
                </a:solidFill>
                <a:latin typeface="Times New Roman"/>
                <a:ea typeface="Times New Roman"/>
              </a:rPr>
              <a:t>емья</a:t>
            </a:r>
          </a:p>
          <a:p>
            <a:pPr marL="0">
              <a:lnSpc>
                <a:spcPct val="100000"/>
              </a:lnSpc>
            </a:pPr>
            <a:r>
              <a:rPr lang="en-US" altLang="zh-CN" sz="2000" b="1" i="1" spc="5" dirty="0">
                <a:solidFill>
                  <a:srgbClr val="FEFEFE"/>
                </a:solidFill>
                <a:latin typeface="Times New Roman"/>
                <a:ea typeface="Times New Roman"/>
              </a:rPr>
              <a:t>пацие</a:t>
            </a:r>
            <a:r>
              <a:rPr lang="en-US" altLang="zh-CN" sz="2000" b="1" i="1" dirty="0">
                <a:solidFill>
                  <a:srgbClr val="FEFEFE"/>
                </a:solidFill>
                <a:latin typeface="Times New Roman"/>
                <a:ea typeface="Times New Roman"/>
              </a:rPr>
              <a:t>нта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1"/>
          <p:cNvSpPr txBox="1"/>
          <p:nvPr/>
        </p:nvSpPr>
        <p:spPr>
          <a:xfrm>
            <a:off x="1819020" y="2653695"/>
            <a:ext cx="569594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5.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ЛИЧНОСТНЫЕ</a:t>
            </a:r>
            <a:r>
              <a:rPr lang="en-US" altLang="zh-CN" sz="3200" b="1" spc="-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РЕСУРСЫ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172"/>
          <p:cNvSpPr/>
          <p:nvPr/>
        </p:nvSpPr>
        <p:spPr>
          <a:xfrm>
            <a:off x="2038350" y="1682750"/>
            <a:ext cx="2533650" cy="412750"/>
          </a:xfrm>
          <a:custGeom>
            <a:avLst/>
            <a:gdLst>
              <a:gd name="connsiteX0" fmla="*/ 12700 w 2533650"/>
              <a:gd name="connsiteY0" fmla="*/ 417576 h 412750"/>
              <a:gd name="connsiteX1" fmla="*/ 2533650 w 2533650"/>
              <a:gd name="connsiteY1" fmla="*/ 417576 h 412750"/>
              <a:gd name="connsiteX2" fmla="*/ 2533650 w 2533650"/>
              <a:gd name="connsiteY2" fmla="*/ 17526 h 412750"/>
              <a:gd name="connsiteX3" fmla="*/ 12700 w 2533650"/>
              <a:gd name="connsiteY3" fmla="*/ 17526 h 412750"/>
              <a:gd name="connsiteX4" fmla="*/ 12700 w 2533650"/>
              <a:gd name="connsiteY4" fmla="*/ 417576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412750">
                <a:moveTo>
                  <a:pt x="12700" y="417576"/>
                </a:moveTo>
                <a:lnTo>
                  <a:pt x="2533650" y="417576"/>
                </a:lnTo>
                <a:lnTo>
                  <a:pt x="2533650" y="17526"/>
                </a:lnTo>
                <a:lnTo>
                  <a:pt x="12700" y="17526"/>
                </a:lnTo>
                <a:lnTo>
                  <a:pt x="12700" y="41757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/>
          <p:cNvSpPr/>
          <p:nvPr/>
        </p:nvSpPr>
        <p:spPr>
          <a:xfrm>
            <a:off x="2114550" y="2698750"/>
            <a:ext cx="2520950" cy="400050"/>
          </a:xfrm>
          <a:custGeom>
            <a:avLst/>
            <a:gdLst>
              <a:gd name="connsiteX0" fmla="*/ 8001 w 2520950"/>
              <a:gd name="connsiteY0" fmla="*/ 409575 h 400050"/>
              <a:gd name="connsiteX1" fmla="*/ 2528951 w 2520950"/>
              <a:gd name="connsiteY1" fmla="*/ 409575 h 400050"/>
              <a:gd name="connsiteX2" fmla="*/ 2528951 w 2520950"/>
              <a:gd name="connsiteY2" fmla="*/ 9525 h 400050"/>
              <a:gd name="connsiteX3" fmla="*/ 8001 w 2520950"/>
              <a:gd name="connsiteY3" fmla="*/ 9525 h 400050"/>
              <a:gd name="connsiteX4" fmla="*/ 8001 w 2520950"/>
              <a:gd name="connsiteY4" fmla="*/ 40957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400050">
                <a:moveTo>
                  <a:pt x="8001" y="409575"/>
                </a:moveTo>
                <a:lnTo>
                  <a:pt x="2528951" y="409575"/>
                </a:lnTo>
                <a:lnTo>
                  <a:pt x="2528951" y="9525"/>
                </a:lnTo>
                <a:lnTo>
                  <a:pt x="8001" y="9525"/>
                </a:lnTo>
                <a:lnTo>
                  <a:pt x="8001" y="409575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2114550" y="3778250"/>
            <a:ext cx="2520950" cy="400050"/>
          </a:xfrm>
          <a:custGeom>
            <a:avLst/>
            <a:gdLst>
              <a:gd name="connsiteX0" fmla="*/ 8001 w 2520950"/>
              <a:gd name="connsiteY0" fmla="*/ 411226 h 400050"/>
              <a:gd name="connsiteX1" fmla="*/ 2528951 w 2520950"/>
              <a:gd name="connsiteY1" fmla="*/ 411226 h 400050"/>
              <a:gd name="connsiteX2" fmla="*/ 2528951 w 2520950"/>
              <a:gd name="connsiteY2" fmla="*/ 11176 h 400050"/>
              <a:gd name="connsiteX3" fmla="*/ 8001 w 2520950"/>
              <a:gd name="connsiteY3" fmla="*/ 11176 h 400050"/>
              <a:gd name="connsiteX4" fmla="*/ 8001 w 2520950"/>
              <a:gd name="connsiteY4" fmla="*/ 41122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400050">
                <a:moveTo>
                  <a:pt x="8001" y="411226"/>
                </a:moveTo>
                <a:lnTo>
                  <a:pt x="2528951" y="411226"/>
                </a:lnTo>
                <a:lnTo>
                  <a:pt x="2528951" y="11176"/>
                </a:lnTo>
                <a:lnTo>
                  <a:pt x="8001" y="11176"/>
                </a:lnTo>
                <a:lnTo>
                  <a:pt x="8001" y="41122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/>
          <p:cNvSpPr/>
          <p:nvPr/>
        </p:nvSpPr>
        <p:spPr>
          <a:xfrm>
            <a:off x="2178050" y="4857750"/>
            <a:ext cx="2533650" cy="400050"/>
          </a:xfrm>
          <a:custGeom>
            <a:avLst/>
            <a:gdLst>
              <a:gd name="connsiteX0" fmla="*/ 17526 w 2533650"/>
              <a:gd name="connsiteY0" fmla="*/ 411226 h 400050"/>
              <a:gd name="connsiteX1" fmla="*/ 2538476 w 2533650"/>
              <a:gd name="connsiteY1" fmla="*/ 411226 h 400050"/>
              <a:gd name="connsiteX2" fmla="*/ 2538476 w 2533650"/>
              <a:gd name="connsiteY2" fmla="*/ 11176 h 400050"/>
              <a:gd name="connsiteX3" fmla="*/ 17526 w 2533650"/>
              <a:gd name="connsiteY3" fmla="*/ 11176 h 400050"/>
              <a:gd name="connsiteX4" fmla="*/ 17526 w 2533650"/>
              <a:gd name="connsiteY4" fmla="*/ 41122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650" h="400050">
                <a:moveTo>
                  <a:pt x="17526" y="411226"/>
                </a:moveTo>
                <a:lnTo>
                  <a:pt x="2538476" y="411226"/>
                </a:lnTo>
                <a:lnTo>
                  <a:pt x="2538476" y="11176"/>
                </a:lnTo>
                <a:lnTo>
                  <a:pt x="17526" y="11176"/>
                </a:lnTo>
                <a:lnTo>
                  <a:pt x="17526" y="41122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/>
          <p:cNvSpPr/>
          <p:nvPr/>
        </p:nvSpPr>
        <p:spPr>
          <a:xfrm>
            <a:off x="4997450" y="4857750"/>
            <a:ext cx="2520950" cy="400050"/>
          </a:xfrm>
          <a:custGeom>
            <a:avLst/>
            <a:gdLst>
              <a:gd name="connsiteX0" fmla="*/ 6350 w 2520950"/>
              <a:gd name="connsiteY0" fmla="*/ 411226 h 400050"/>
              <a:gd name="connsiteX1" fmla="*/ 2527300 w 2520950"/>
              <a:gd name="connsiteY1" fmla="*/ 411226 h 400050"/>
              <a:gd name="connsiteX2" fmla="*/ 2527300 w 2520950"/>
              <a:gd name="connsiteY2" fmla="*/ 11176 h 400050"/>
              <a:gd name="connsiteX3" fmla="*/ 6350 w 2520950"/>
              <a:gd name="connsiteY3" fmla="*/ 11176 h 400050"/>
              <a:gd name="connsiteX4" fmla="*/ 6350 w 2520950"/>
              <a:gd name="connsiteY4" fmla="*/ 41122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950" h="400050">
                <a:moveTo>
                  <a:pt x="6350" y="411226"/>
                </a:moveTo>
                <a:lnTo>
                  <a:pt x="2527300" y="411226"/>
                </a:lnTo>
                <a:lnTo>
                  <a:pt x="2527300" y="11176"/>
                </a:lnTo>
                <a:lnTo>
                  <a:pt x="6350" y="11176"/>
                </a:lnTo>
                <a:lnTo>
                  <a:pt x="6350" y="411226"/>
                </a:lnTo>
                <a:close/>
              </a:path>
            </a:pathLst>
          </a:custGeom>
          <a:solidFill>
            <a:srgbClr val="EAEF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/>
          <p:cNvSpPr/>
          <p:nvPr/>
        </p:nvSpPr>
        <p:spPr>
          <a:xfrm>
            <a:off x="1466850" y="1111250"/>
            <a:ext cx="6407150" cy="6350"/>
          </a:xfrm>
          <a:custGeom>
            <a:avLst/>
            <a:gdLst>
              <a:gd name="connsiteX0" fmla="*/ 9525 w 6407150"/>
              <a:gd name="connsiteY0" fmla="*/ 14351 h 6350"/>
              <a:gd name="connsiteX1" fmla="*/ 6418326 w 6407150"/>
              <a:gd name="connsiteY1" fmla="*/ 14351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7150" h="6350">
                <a:moveTo>
                  <a:pt x="9525" y="14351"/>
                </a:moveTo>
                <a:lnTo>
                  <a:pt x="6418326" y="14351"/>
                </a:lnTo>
              </a:path>
            </a:pathLst>
          </a:custGeom>
          <a:ln w="9525">
            <a:solidFill>
              <a:srgbClr val="001E5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8"/>
          <p:cNvSpPr txBox="1"/>
          <p:nvPr/>
        </p:nvSpPr>
        <p:spPr>
          <a:xfrm>
            <a:off x="1157630" y="340263"/>
            <a:ext cx="7062685" cy="380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Психологический</a:t>
            </a:r>
            <a:r>
              <a:rPr lang="en-US" altLang="zh-CN" sz="3200" b="1" spc="-1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ресурс</a:t>
            </a:r>
            <a:r>
              <a:rPr lang="en-US" altLang="zh-CN" sz="3200" b="1" spc="-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личности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 indent="1790674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Times New Roman"/>
                <a:ea typeface="Times New Roman"/>
              </a:rPr>
              <a:t>Вы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бор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 indent="1993366">
              <a:lnSpc>
                <a:spcPct val="100000"/>
              </a:lnSpc>
            </a:pPr>
            <a:r>
              <a:rPr lang="en-US" altLang="zh-CN" sz="3600" spc="-10" dirty="0">
                <a:solidFill>
                  <a:srgbClr val="7D7D7D"/>
                </a:solidFill>
                <a:latin typeface="Times New Roman"/>
                <a:ea typeface="Times New Roman"/>
              </a:rPr>
              <a:t>+</a:t>
            </a:r>
          </a:p>
          <a:p>
            <a:pPr marL="0" indent="1563344">
              <a:lnSpc>
                <a:spcPct val="100000"/>
              </a:lnSpc>
              <a:spcBef>
                <a:spcPts val="204"/>
              </a:spcBef>
            </a:pP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Эмоции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«+»</a:t>
            </a:r>
          </a:p>
          <a:p>
            <a:pPr>
              <a:lnSpc>
                <a:spcPts val="1010"/>
              </a:lnSpc>
            </a:pPr>
            <a:endParaRPr lang="en-US" dirty="0" smtClean="0"/>
          </a:p>
          <a:p>
            <a:pPr marL="0" indent="1993366">
              <a:lnSpc>
                <a:spcPct val="100000"/>
              </a:lnSpc>
            </a:pPr>
            <a:r>
              <a:rPr lang="en-US" altLang="zh-CN" sz="3600" spc="-10" dirty="0">
                <a:solidFill>
                  <a:srgbClr val="7D7D7D"/>
                </a:solidFill>
                <a:latin typeface="Times New Roman"/>
                <a:ea typeface="Times New Roman"/>
              </a:rPr>
              <a:t>+</a:t>
            </a:r>
          </a:p>
          <a:p>
            <a:pPr>
              <a:lnSpc>
                <a:spcPts val="780"/>
              </a:lnSpc>
            </a:pPr>
            <a:endParaRPr lang="en-US" dirty="0" smtClean="0"/>
          </a:p>
          <a:p>
            <a:pPr marL="0" indent="1955012">
              <a:lnSpc>
                <a:spcPct val="100000"/>
              </a:lnSpc>
            </a:pPr>
            <a:r>
              <a:rPr lang="en-US" altLang="zh-CN" sz="2000" spc="-5" dirty="0">
                <a:solidFill>
                  <a:srgbClr val="7D7D7D"/>
                </a:solidFill>
                <a:latin typeface="Times New Roman"/>
                <a:ea typeface="Times New Roman"/>
              </a:rPr>
              <a:t>Ц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ель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2850514" y="4347662"/>
            <a:ext cx="1224628" cy="879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6357">
              <a:lnSpc>
                <a:spcPct val="100000"/>
              </a:lnSpc>
            </a:pPr>
            <a:r>
              <a:rPr lang="en-US" altLang="zh-CN" sz="3600" spc="-10" dirty="0">
                <a:solidFill>
                  <a:srgbClr val="7D7D7D"/>
                </a:solidFill>
                <a:latin typeface="Times New Roman"/>
                <a:ea typeface="Times New Roman"/>
              </a:rPr>
              <a:t>+</a:t>
            </a:r>
          </a:p>
          <a:p>
            <a:pPr marL="0">
              <a:lnSpc>
                <a:spcPct val="100000"/>
              </a:lnSpc>
              <a:spcBef>
                <a:spcPts val="204"/>
              </a:spcBef>
            </a:pPr>
            <a:r>
              <a:rPr lang="en-US" altLang="zh-CN" sz="2000" spc="-10" dirty="0">
                <a:solidFill>
                  <a:srgbClr val="7D7D7D"/>
                </a:solidFill>
                <a:latin typeface="Times New Roman"/>
                <a:ea typeface="Times New Roman"/>
              </a:rPr>
              <a:t>Поддерж</a:t>
            </a:r>
            <a:r>
              <a:rPr lang="en-US" altLang="zh-CN" sz="2000" spc="-5" dirty="0">
                <a:solidFill>
                  <a:srgbClr val="7D7D7D"/>
                </a:solidFill>
                <a:latin typeface="Times New Roman"/>
                <a:ea typeface="Times New Roman"/>
              </a:rPr>
              <a:t>ка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4735703" y="4852466"/>
            <a:ext cx="270544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0" dirty="0">
                <a:solidFill>
                  <a:srgbClr val="7D7D7D"/>
                </a:solidFill>
                <a:latin typeface="Times New Roman"/>
                <a:ea typeface="Times New Roman"/>
              </a:rPr>
              <a:t>=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5740019" y="4922627"/>
            <a:ext cx="106276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5" dirty="0">
                <a:solidFill>
                  <a:srgbClr val="7D7D7D"/>
                </a:solidFill>
                <a:latin typeface="Times New Roman"/>
                <a:ea typeface="Times New Roman"/>
              </a:rPr>
              <a:t>Конт</a:t>
            </a:r>
            <a:r>
              <a:rPr lang="en-US" altLang="zh-CN" sz="2000" spc="-10" dirty="0">
                <a:solidFill>
                  <a:srgbClr val="7D7D7D"/>
                </a:solidFill>
                <a:latin typeface="Times New Roman"/>
                <a:ea typeface="Times New Roman"/>
              </a:rPr>
              <a:t>акты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82"/>
          <p:cNvSpPr/>
          <p:nvPr/>
        </p:nvSpPr>
        <p:spPr>
          <a:xfrm>
            <a:off x="2254250" y="1835150"/>
            <a:ext cx="4324350" cy="577850"/>
          </a:xfrm>
          <a:custGeom>
            <a:avLst/>
            <a:gdLst>
              <a:gd name="connsiteX0" fmla="*/ 14351 w 4324350"/>
              <a:gd name="connsiteY0" fmla="*/ 105537 h 577850"/>
              <a:gd name="connsiteX1" fmla="*/ 110363 w 4324350"/>
              <a:gd name="connsiteY1" fmla="*/ 9525 h 577850"/>
              <a:gd name="connsiteX2" fmla="*/ 4237863 w 4324350"/>
              <a:gd name="connsiteY2" fmla="*/ 9525 h 577850"/>
              <a:gd name="connsiteX3" fmla="*/ 4333875 w 4324350"/>
              <a:gd name="connsiteY3" fmla="*/ 105537 h 577850"/>
              <a:gd name="connsiteX4" fmla="*/ 4333875 w 4324350"/>
              <a:gd name="connsiteY4" fmla="*/ 489712 h 577850"/>
              <a:gd name="connsiteX5" fmla="*/ 4237863 w 4324350"/>
              <a:gd name="connsiteY5" fmla="*/ 585724 h 577850"/>
              <a:gd name="connsiteX6" fmla="*/ 110363 w 4324350"/>
              <a:gd name="connsiteY6" fmla="*/ 585724 h 577850"/>
              <a:gd name="connsiteX7" fmla="*/ 14351 w 4324350"/>
              <a:gd name="connsiteY7" fmla="*/ 489712 h 577850"/>
              <a:gd name="connsiteX8" fmla="*/ 14351 w 4324350"/>
              <a:gd name="connsiteY8" fmla="*/ 105537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4350" h="577850">
                <a:moveTo>
                  <a:pt x="14351" y="105537"/>
                </a:moveTo>
                <a:cubicBezTo>
                  <a:pt x="14351" y="52578"/>
                  <a:pt x="57276" y="9525"/>
                  <a:pt x="110363" y="9525"/>
                </a:cubicBezTo>
                <a:lnTo>
                  <a:pt x="4237863" y="9525"/>
                </a:lnTo>
                <a:cubicBezTo>
                  <a:pt x="4290821" y="9525"/>
                  <a:pt x="4333875" y="52578"/>
                  <a:pt x="4333875" y="105537"/>
                </a:cubicBezTo>
                <a:lnTo>
                  <a:pt x="4333875" y="489712"/>
                </a:lnTo>
                <a:cubicBezTo>
                  <a:pt x="4333875" y="542798"/>
                  <a:pt x="4290821" y="585724"/>
                  <a:pt x="4237863" y="585724"/>
                </a:cubicBezTo>
                <a:lnTo>
                  <a:pt x="110363" y="585724"/>
                </a:lnTo>
                <a:cubicBezTo>
                  <a:pt x="57276" y="585724"/>
                  <a:pt x="14351" y="542798"/>
                  <a:pt x="14351" y="489712"/>
                </a:cubicBezTo>
                <a:lnTo>
                  <a:pt x="14351" y="105537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3"/>
          <p:cNvSpPr/>
          <p:nvPr/>
        </p:nvSpPr>
        <p:spPr>
          <a:xfrm>
            <a:off x="2247900" y="1828800"/>
            <a:ext cx="4330700" cy="584200"/>
          </a:xfrm>
          <a:custGeom>
            <a:avLst/>
            <a:gdLst>
              <a:gd name="connsiteX0" fmla="*/ 20701 w 4330700"/>
              <a:gd name="connsiteY0" fmla="*/ 111887 h 584200"/>
              <a:gd name="connsiteX1" fmla="*/ 116713 w 4330700"/>
              <a:gd name="connsiteY1" fmla="*/ 15875 h 584200"/>
              <a:gd name="connsiteX2" fmla="*/ 4244213 w 4330700"/>
              <a:gd name="connsiteY2" fmla="*/ 15875 h 584200"/>
              <a:gd name="connsiteX3" fmla="*/ 4340225 w 4330700"/>
              <a:gd name="connsiteY3" fmla="*/ 111887 h 584200"/>
              <a:gd name="connsiteX4" fmla="*/ 4340225 w 4330700"/>
              <a:gd name="connsiteY4" fmla="*/ 496062 h 584200"/>
              <a:gd name="connsiteX5" fmla="*/ 4244213 w 4330700"/>
              <a:gd name="connsiteY5" fmla="*/ 592074 h 584200"/>
              <a:gd name="connsiteX6" fmla="*/ 116713 w 4330700"/>
              <a:gd name="connsiteY6" fmla="*/ 592074 h 584200"/>
              <a:gd name="connsiteX7" fmla="*/ 20701 w 4330700"/>
              <a:gd name="connsiteY7" fmla="*/ 496062 h 584200"/>
              <a:gd name="connsiteX8" fmla="*/ 20701 w 4330700"/>
              <a:gd name="connsiteY8" fmla="*/ 111887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700" h="584200">
                <a:moveTo>
                  <a:pt x="20701" y="111887"/>
                </a:moveTo>
                <a:cubicBezTo>
                  <a:pt x="20701" y="58928"/>
                  <a:pt x="63626" y="15875"/>
                  <a:pt x="116713" y="15875"/>
                </a:cubicBezTo>
                <a:lnTo>
                  <a:pt x="4244213" y="15875"/>
                </a:lnTo>
                <a:cubicBezTo>
                  <a:pt x="4297171" y="15875"/>
                  <a:pt x="4340225" y="58928"/>
                  <a:pt x="4340225" y="111887"/>
                </a:cubicBezTo>
                <a:lnTo>
                  <a:pt x="4340225" y="496062"/>
                </a:lnTo>
                <a:cubicBezTo>
                  <a:pt x="4340225" y="549148"/>
                  <a:pt x="4297171" y="592074"/>
                  <a:pt x="4244213" y="592074"/>
                </a:cubicBezTo>
                <a:lnTo>
                  <a:pt x="116713" y="592074"/>
                </a:lnTo>
                <a:cubicBezTo>
                  <a:pt x="63626" y="592074"/>
                  <a:pt x="20701" y="549148"/>
                  <a:pt x="20701" y="496062"/>
                </a:cubicBezTo>
                <a:lnTo>
                  <a:pt x="20701" y="111887"/>
                </a:lnTo>
                <a:close/>
              </a:path>
            </a:pathLst>
          </a:custGeom>
          <a:solidFill>
            <a:srgbClr val="0000AC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4"/>
          <p:cNvSpPr/>
          <p:nvPr/>
        </p:nvSpPr>
        <p:spPr>
          <a:xfrm>
            <a:off x="4279900" y="1892300"/>
            <a:ext cx="482600" cy="457200"/>
          </a:xfrm>
          <a:custGeom>
            <a:avLst/>
            <a:gdLst>
              <a:gd name="connsiteX0" fmla="*/ 17779 w 482600"/>
              <a:gd name="connsiteY0" fmla="*/ 169926 h 457200"/>
              <a:gd name="connsiteX1" fmla="*/ 258064 w 482600"/>
              <a:gd name="connsiteY1" fmla="*/ 169926 h 457200"/>
              <a:gd name="connsiteX2" fmla="*/ 311277 w 482600"/>
              <a:gd name="connsiteY2" fmla="*/ 23876 h 457200"/>
              <a:gd name="connsiteX3" fmla="*/ 353695 w 482600"/>
              <a:gd name="connsiteY3" fmla="*/ 39243 h 457200"/>
              <a:gd name="connsiteX4" fmla="*/ 306070 w 482600"/>
              <a:gd name="connsiteY4" fmla="*/ 169926 h 457200"/>
              <a:gd name="connsiteX5" fmla="*/ 494919 w 482600"/>
              <a:gd name="connsiteY5" fmla="*/ 169926 h 457200"/>
              <a:gd name="connsiteX6" fmla="*/ 494919 w 482600"/>
              <a:gd name="connsiteY6" fmla="*/ 215011 h 457200"/>
              <a:gd name="connsiteX7" fmla="*/ 289686 w 482600"/>
              <a:gd name="connsiteY7" fmla="*/ 215011 h 457200"/>
              <a:gd name="connsiteX8" fmla="*/ 271145 w 482600"/>
              <a:gd name="connsiteY8" fmla="*/ 265938 h 457200"/>
              <a:gd name="connsiteX9" fmla="*/ 494919 w 482600"/>
              <a:gd name="connsiteY9" fmla="*/ 265938 h 457200"/>
              <a:gd name="connsiteX10" fmla="*/ 494919 w 482600"/>
              <a:gd name="connsiteY10" fmla="*/ 311023 h 457200"/>
              <a:gd name="connsiteX11" fmla="*/ 254634 w 482600"/>
              <a:gd name="connsiteY11" fmla="*/ 311023 h 457200"/>
              <a:gd name="connsiteX12" fmla="*/ 201548 w 482600"/>
              <a:gd name="connsiteY12" fmla="*/ 457200 h 457200"/>
              <a:gd name="connsiteX13" fmla="*/ 159130 w 482600"/>
              <a:gd name="connsiteY13" fmla="*/ 441833 h 457200"/>
              <a:gd name="connsiteX14" fmla="*/ 206755 w 482600"/>
              <a:gd name="connsiteY14" fmla="*/ 311023 h 457200"/>
              <a:gd name="connsiteX15" fmla="*/ 17779 w 482600"/>
              <a:gd name="connsiteY15" fmla="*/ 311023 h 457200"/>
              <a:gd name="connsiteX16" fmla="*/ 17779 w 482600"/>
              <a:gd name="connsiteY16" fmla="*/ 265938 h 457200"/>
              <a:gd name="connsiteX17" fmla="*/ 223139 w 482600"/>
              <a:gd name="connsiteY17" fmla="*/ 265938 h 457200"/>
              <a:gd name="connsiteX18" fmla="*/ 241680 w 482600"/>
              <a:gd name="connsiteY18" fmla="*/ 215011 h 457200"/>
              <a:gd name="connsiteX19" fmla="*/ 17779 w 482600"/>
              <a:gd name="connsiteY19" fmla="*/ 215011 h 457200"/>
              <a:gd name="connsiteX20" fmla="*/ 17779 w 482600"/>
              <a:gd name="connsiteY20" fmla="*/ 169926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2600" h="457200">
                <a:moveTo>
                  <a:pt x="17779" y="169926"/>
                </a:moveTo>
                <a:lnTo>
                  <a:pt x="258064" y="169926"/>
                </a:lnTo>
                <a:lnTo>
                  <a:pt x="311277" y="23876"/>
                </a:lnTo>
                <a:lnTo>
                  <a:pt x="353695" y="39243"/>
                </a:lnTo>
                <a:lnTo>
                  <a:pt x="306070" y="169926"/>
                </a:lnTo>
                <a:lnTo>
                  <a:pt x="494919" y="169926"/>
                </a:lnTo>
                <a:lnTo>
                  <a:pt x="494919" y="215011"/>
                </a:lnTo>
                <a:lnTo>
                  <a:pt x="289686" y="215011"/>
                </a:lnTo>
                <a:lnTo>
                  <a:pt x="271145" y="265938"/>
                </a:lnTo>
                <a:lnTo>
                  <a:pt x="494919" y="265938"/>
                </a:lnTo>
                <a:lnTo>
                  <a:pt x="494919" y="311023"/>
                </a:lnTo>
                <a:lnTo>
                  <a:pt x="254634" y="311023"/>
                </a:lnTo>
                <a:lnTo>
                  <a:pt x="201548" y="457200"/>
                </a:lnTo>
                <a:lnTo>
                  <a:pt x="159130" y="441833"/>
                </a:lnTo>
                <a:lnTo>
                  <a:pt x="206755" y="311023"/>
                </a:lnTo>
                <a:lnTo>
                  <a:pt x="17779" y="311023"/>
                </a:lnTo>
                <a:lnTo>
                  <a:pt x="17779" y="265938"/>
                </a:lnTo>
                <a:lnTo>
                  <a:pt x="223139" y="265938"/>
                </a:lnTo>
                <a:lnTo>
                  <a:pt x="241680" y="215011"/>
                </a:lnTo>
                <a:lnTo>
                  <a:pt x="17779" y="215011"/>
                </a:lnTo>
                <a:lnTo>
                  <a:pt x="17779" y="169926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5"/>
          <p:cNvSpPr/>
          <p:nvPr/>
        </p:nvSpPr>
        <p:spPr>
          <a:xfrm>
            <a:off x="1384300" y="5067300"/>
            <a:ext cx="6210300" cy="584200"/>
          </a:xfrm>
          <a:custGeom>
            <a:avLst/>
            <a:gdLst>
              <a:gd name="connsiteX0" fmla="*/ 19050 w 6210300"/>
              <a:gd name="connsiteY0" fmla="*/ 113538 h 584200"/>
              <a:gd name="connsiteX1" fmla="*/ 115061 w 6210300"/>
              <a:gd name="connsiteY1" fmla="*/ 17526 h 584200"/>
              <a:gd name="connsiteX2" fmla="*/ 6115811 w 6210300"/>
              <a:gd name="connsiteY2" fmla="*/ 17526 h 584200"/>
              <a:gd name="connsiteX3" fmla="*/ 6211951 w 6210300"/>
              <a:gd name="connsiteY3" fmla="*/ 113538 h 584200"/>
              <a:gd name="connsiteX4" fmla="*/ 6211951 w 6210300"/>
              <a:gd name="connsiteY4" fmla="*/ 497713 h 584200"/>
              <a:gd name="connsiteX5" fmla="*/ 6115811 w 6210300"/>
              <a:gd name="connsiteY5" fmla="*/ 593725 h 584200"/>
              <a:gd name="connsiteX6" fmla="*/ 115061 w 6210300"/>
              <a:gd name="connsiteY6" fmla="*/ 593725 h 584200"/>
              <a:gd name="connsiteX7" fmla="*/ 19050 w 6210300"/>
              <a:gd name="connsiteY7" fmla="*/ 497713 h 584200"/>
              <a:gd name="connsiteX8" fmla="*/ 19050 w 6210300"/>
              <a:gd name="connsiteY8" fmla="*/ 113538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0300" h="584200">
                <a:moveTo>
                  <a:pt x="19050" y="113538"/>
                </a:moveTo>
                <a:cubicBezTo>
                  <a:pt x="19050" y="60452"/>
                  <a:pt x="62102" y="17526"/>
                  <a:pt x="115061" y="17526"/>
                </a:cubicBezTo>
                <a:lnTo>
                  <a:pt x="6115811" y="17526"/>
                </a:lnTo>
                <a:cubicBezTo>
                  <a:pt x="6168897" y="17526"/>
                  <a:pt x="6211951" y="60452"/>
                  <a:pt x="6211951" y="113538"/>
                </a:cubicBezTo>
                <a:lnTo>
                  <a:pt x="6211951" y="497713"/>
                </a:lnTo>
                <a:cubicBezTo>
                  <a:pt x="6211951" y="550722"/>
                  <a:pt x="6168897" y="593725"/>
                  <a:pt x="6115811" y="593725"/>
                </a:cubicBezTo>
                <a:lnTo>
                  <a:pt x="115061" y="593725"/>
                </a:lnTo>
                <a:cubicBezTo>
                  <a:pt x="62102" y="593725"/>
                  <a:pt x="19050" y="550722"/>
                  <a:pt x="19050" y="497713"/>
                </a:cubicBezTo>
                <a:lnTo>
                  <a:pt x="19050" y="113538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/>
          <p:cNvSpPr/>
          <p:nvPr/>
        </p:nvSpPr>
        <p:spPr>
          <a:xfrm>
            <a:off x="1384300" y="5067300"/>
            <a:ext cx="6210300" cy="584200"/>
          </a:xfrm>
          <a:custGeom>
            <a:avLst/>
            <a:gdLst>
              <a:gd name="connsiteX0" fmla="*/ 19050 w 6210300"/>
              <a:gd name="connsiteY0" fmla="*/ 113538 h 584200"/>
              <a:gd name="connsiteX1" fmla="*/ 115061 w 6210300"/>
              <a:gd name="connsiteY1" fmla="*/ 17526 h 584200"/>
              <a:gd name="connsiteX2" fmla="*/ 6115811 w 6210300"/>
              <a:gd name="connsiteY2" fmla="*/ 17526 h 584200"/>
              <a:gd name="connsiteX3" fmla="*/ 6211951 w 6210300"/>
              <a:gd name="connsiteY3" fmla="*/ 113538 h 584200"/>
              <a:gd name="connsiteX4" fmla="*/ 6211951 w 6210300"/>
              <a:gd name="connsiteY4" fmla="*/ 497713 h 584200"/>
              <a:gd name="connsiteX5" fmla="*/ 6115811 w 6210300"/>
              <a:gd name="connsiteY5" fmla="*/ 593725 h 584200"/>
              <a:gd name="connsiteX6" fmla="*/ 115061 w 6210300"/>
              <a:gd name="connsiteY6" fmla="*/ 593725 h 584200"/>
              <a:gd name="connsiteX7" fmla="*/ 19050 w 6210300"/>
              <a:gd name="connsiteY7" fmla="*/ 497713 h 584200"/>
              <a:gd name="connsiteX8" fmla="*/ 19050 w 6210300"/>
              <a:gd name="connsiteY8" fmla="*/ 113538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0300" h="584200">
                <a:moveTo>
                  <a:pt x="19050" y="113538"/>
                </a:moveTo>
                <a:cubicBezTo>
                  <a:pt x="19050" y="60452"/>
                  <a:pt x="62102" y="17526"/>
                  <a:pt x="115061" y="17526"/>
                </a:cubicBezTo>
                <a:lnTo>
                  <a:pt x="6115811" y="17526"/>
                </a:lnTo>
                <a:cubicBezTo>
                  <a:pt x="6168897" y="17526"/>
                  <a:pt x="6211951" y="60452"/>
                  <a:pt x="6211951" y="113538"/>
                </a:cubicBezTo>
                <a:lnTo>
                  <a:pt x="6211951" y="497713"/>
                </a:lnTo>
                <a:cubicBezTo>
                  <a:pt x="6211951" y="550722"/>
                  <a:pt x="6168897" y="593725"/>
                  <a:pt x="6115811" y="593725"/>
                </a:cubicBezTo>
                <a:lnTo>
                  <a:pt x="115061" y="593725"/>
                </a:lnTo>
                <a:cubicBezTo>
                  <a:pt x="62102" y="593725"/>
                  <a:pt x="19050" y="550722"/>
                  <a:pt x="19050" y="497713"/>
                </a:cubicBezTo>
                <a:lnTo>
                  <a:pt x="19050" y="1135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7"/>
          <p:cNvSpPr/>
          <p:nvPr/>
        </p:nvSpPr>
        <p:spPr>
          <a:xfrm>
            <a:off x="4483100" y="5283200"/>
            <a:ext cx="431800" cy="50800"/>
          </a:xfrm>
          <a:custGeom>
            <a:avLst/>
            <a:gdLst>
              <a:gd name="connsiteX0" fmla="*/ 20573 w 431800"/>
              <a:gd name="connsiteY0" fmla="*/ 14732 h 50800"/>
              <a:gd name="connsiteX1" fmla="*/ 442976 w 431800"/>
              <a:gd name="connsiteY1" fmla="*/ 14732 h 50800"/>
              <a:gd name="connsiteX2" fmla="*/ 442976 w 431800"/>
              <a:gd name="connsiteY2" fmla="*/ 55753 h 50800"/>
              <a:gd name="connsiteX3" fmla="*/ 20573 w 431800"/>
              <a:gd name="connsiteY3" fmla="*/ 55753 h 50800"/>
              <a:gd name="connsiteX4" fmla="*/ 20573 w 431800"/>
              <a:gd name="connsiteY4" fmla="*/ 14732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50800">
                <a:moveTo>
                  <a:pt x="20573" y="14732"/>
                </a:moveTo>
                <a:lnTo>
                  <a:pt x="442976" y="14732"/>
                </a:lnTo>
                <a:lnTo>
                  <a:pt x="442976" y="55753"/>
                </a:lnTo>
                <a:lnTo>
                  <a:pt x="20573" y="55753"/>
                </a:lnTo>
                <a:lnTo>
                  <a:pt x="20573" y="14732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8"/>
          <p:cNvSpPr/>
          <p:nvPr/>
        </p:nvSpPr>
        <p:spPr>
          <a:xfrm>
            <a:off x="4483100" y="5384800"/>
            <a:ext cx="431800" cy="50800"/>
          </a:xfrm>
          <a:custGeom>
            <a:avLst/>
            <a:gdLst>
              <a:gd name="connsiteX0" fmla="*/ 20573 w 431800"/>
              <a:gd name="connsiteY0" fmla="*/ 21971 h 50800"/>
              <a:gd name="connsiteX1" fmla="*/ 442976 w 431800"/>
              <a:gd name="connsiteY1" fmla="*/ 21971 h 50800"/>
              <a:gd name="connsiteX2" fmla="*/ 442976 w 431800"/>
              <a:gd name="connsiteY2" fmla="*/ 62992 h 50800"/>
              <a:gd name="connsiteX3" fmla="*/ 20573 w 431800"/>
              <a:gd name="connsiteY3" fmla="*/ 62992 h 50800"/>
              <a:gd name="connsiteX4" fmla="*/ 20573 w 431800"/>
              <a:gd name="connsiteY4" fmla="*/ 21971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50800">
                <a:moveTo>
                  <a:pt x="20573" y="21971"/>
                </a:moveTo>
                <a:lnTo>
                  <a:pt x="442976" y="21971"/>
                </a:lnTo>
                <a:lnTo>
                  <a:pt x="442976" y="62992"/>
                </a:lnTo>
                <a:lnTo>
                  <a:pt x="20573" y="62992"/>
                </a:lnTo>
                <a:lnTo>
                  <a:pt x="20573" y="21971"/>
                </a:lnTo>
                <a:close/>
              </a:path>
            </a:pathLst>
          </a:custGeom>
          <a:solidFill>
            <a:srgbClr val="7D7D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2979420"/>
            <a:ext cx="7909559" cy="1531620"/>
          </a:xfrm>
          <a:prstGeom prst="rect">
            <a:avLst/>
          </a:prstGeom>
        </p:spPr>
      </p:pic>
      <p:sp>
        <p:nvSpPr>
          <p:cNvPr id="2" name="TextBox 190"/>
          <p:cNvSpPr txBox="1"/>
          <p:nvPr/>
        </p:nvSpPr>
        <p:spPr>
          <a:xfrm>
            <a:off x="415442" y="411785"/>
            <a:ext cx="849895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Реабилитация</a:t>
            </a:r>
            <a:r>
              <a:rPr lang="en-US" altLang="zh-CN" sz="3200" b="1" spc="-1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как</a:t>
            </a:r>
            <a:r>
              <a:rPr lang="en-US" altLang="zh-CN" sz="3200" b="1" spc="-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педагогическая</a:t>
            </a:r>
            <a:r>
              <a:rPr lang="en-US" altLang="zh-CN" sz="3200" b="1" spc="-10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работа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2603245" y="1954814"/>
            <a:ext cx="387916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743581" algn="l"/>
              </a:tabLst>
            </a:pPr>
            <a:r>
              <a:rPr lang="en-US" altLang="zh-CN" sz="2400" spc="-35" dirty="0">
                <a:solidFill>
                  <a:srgbClr val="7D7D7D"/>
                </a:solidFill>
                <a:latin typeface="Times New Roman"/>
                <a:ea typeface="Times New Roman"/>
              </a:rPr>
              <a:t>«Умею»	</a:t>
            </a:r>
            <a:r>
              <a:rPr lang="en-US" altLang="zh-CN" sz="2400" spc="-5" dirty="0">
                <a:solidFill>
                  <a:srgbClr val="7D7D7D"/>
                </a:solidFill>
                <a:latin typeface="Times New Roman"/>
                <a:ea typeface="Times New Roman"/>
              </a:rPr>
              <a:t>«Могу»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1571244" y="3439436"/>
            <a:ext cx="5928290" cy="604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8750"/>
              </a:lnSpc>
            </a:pPr>
            <a:r>
              <a:rPr lang="en-US" altLang="zh-CN" sz="2000" b="1" spc="40" dirty="0">
                <a:solidFill>
                  <a:srgbClr val="7D7D7D"/>
                </a:solidFill>
                <a:latin typeface="Times New Roman"/>
                <a:ea typeface="Times New Roman"/>
              </a:rPr>
              <a:t>Компетентность</a:t>
            </a:r>
            <a:r>
              <a:rPr lang="en-US" altLang="zh-CN" sz="2000" b="1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40" dirty="0">
                <a:solidFill>
                  <a:srgbClr val="7D7D7D"/>
                </a:solidFill>
                <a:latin typeface="Times New Roman"/>
                <a:ea typeface="Times New Roman"/>
              </a:rPr>
              <a:t>пациента</a:t>
            </a:r>
            <a:r>
              <a:rPr lang="en-US" altLang="zh-CN" sz="2000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60" dirty="0">
                <a:solidFill>
                  <a:srgbClr val="7D7D7D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000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4" dirty="0">
                <a:solidFill>
                  <a:srgbClr val="7D7D7D"/>
                </a:solidFill>
                <a:latin typeface="Times New Roman"/>
                <a:ea typeface="Times New Roman"/>
              </a:rPr>
              <a:t>это</a:t>
            </a:r>
            <a:r>
              <a:rPr lang="en-US" altLang="zh-CN" sz="2000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34" dirty="0">
                <a:solidFill>
                  <a:srgbClr val="7D7D7D"/>
                </a:solidFill>
                <a:latin typeface="Times New Roman"/>
                <a:ea typeface="Times New Roman"/>
              </a:rPr>
              <a:t>его</a:t>
            </a:r>
            <a:r>
              <a:rPr lang="en-US" altLang="zh-CN" sz="2000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40" dirty="0">
                <a:solidFill>
                  <a:srgbClr val="7D7D7D"/>
                </a:solidFill>
                <a:latin typeface="Times New Roman"/>
                <a:ea typeface="Times New Roman"/>
              </a:rPr>
              <a:t>способность</a:t>
            </a:r>
            <a:r>
              <a:rPr lang="en-US" altLang="zh-CN" sz="2000" b="1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44" dirty="0">
                <a:solidFill>
                  <a:srgbClr val="7D7D7D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Times New Roman"/>
                <a:ea typeface="Times New Roman"/>
              </a:rPr>
              <a:t>готовность</a:t>
            </a:r>
            <a:r>
              <a:rPr lang="en-US" altLang="zh-CN" sz="2000" b="1" spc="-1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следовать</a:t>
            </a:r>
            <a:r>
              <a:rPr lang="en-US" altLang="zh-CN" sz="2000" spc="-1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рекомендациям</a:t>
            </a:r>
            <a:r>
              <a:rPr lang="en-US" altLang="zh-CN" sz="2000" spc="-1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2000" spc="-10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Times New Roman"/>
                <a:ea typeface="Times New Roman"/>
              </a:rPr>
              <a:t>ЗОЖ.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1861692" y="5209823"/>
            <a:ext cx="526316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658235" algn="l"/>
              </a:tabLst>
            </a:pPr>
            <a:r>
              <a:rPr lang="en-US" altLang="zh-CN" sz="2400" dirty="0">
                <a:solidFill>
                  <a:srgbClr val="7D7D7D"/>
                </a:solidFill>
                <a:latin typeface="Times New Roman"/>
                <a:ea typeface="Times New Roman"/>
              </a:rPr>
              <a:t>Реабилитация	</a:t>
            </a:r>
            <a:r>
              <a:rPr lang="en-US" altLang="zh-CN" sz="2400" spc="-20" dirty="0">
                <a:solidFill>
                  <a:srgbClr val="7D7D7D"/>
                </a:solidFill>
                <a:latin typeface="Times New Roman"/>
                <a:ea typeface="Times New Roman"/>
              </a:rPr>
              <a:t>Педагогика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194"/>
          <p:cNvSpPr txBox="1"/>
          <p:nvPr/>
        </p:nvSpPr>
        <p:spPr>
          <a:xfrm>
            <a:off x="2636520" y="2653695"/>
            <a:ext cx="393857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30" dirty="0">
                <a:solidFill>
                  <a:srgbClr val="7D7D7D"/>
                </a:solidFill>
                <a:latin typeface="Arial"/>
                <a:ea typeface="Arial"/>
              </a:rPr>
              <a:t>ИТОГОВАЯ</a:t>
            </a:r>
            <a:r>
              <a:rPr lang="en-US" altLang="zh-CN" sz="3200" b="1" spc="-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25" dirty="0">
                <a:solidFill>
                  <a:srgbClr val="7D7D7D"/>
                </a:solidFill>
                <a:latin typeface="Arial"/>
                <a:ea typeface="Arial"/>
              </a:rPr>
              <a:t>СХЕМА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195"/>
          <p:cNvSpPr/>
          <p:nvPr/>
        </p:nvSpPr>
        <p:spPr>
          <a:xfrm>
            <a:off x="1738312" y="3186112"/>
            <a:ext cx="1373187" cy="306387"/>
          </a:xfrm>
          <a:custGeom>
            <a:avLst/>
            <a:gdLst>
              <a:gd name="connsiteX0" fmla="*/ 25463 w 1373187"/>
              <a:gd name="connsiteY0" fmla="*/ 314261 h 306387"/>
              <a:gd name="connsiteX1" fmla="*/ 1381188 w 1373187"/>
              <a:gd name="connsiteY1" fmla="*/ 314261 h 306387"/>
              <a:gd name="connsiteX2" fmla="*/ 1381188 w 1373187"/>
              <a:gd name="connsiteY2" fmla="*/ 26924 h 306387"/>
              <a:gd name="connsiteX3" fmla="*/ 25463 w 1373187"/>
              <a:gd name="connsiteY3" fmla="*/ 26924 h 306387"/>
              <a:gd name="connsiteX4" fmla="*/ 25463 w 1373187"/>
              <a:gd name="connsiteY4" fmla="*/ 314261 h 30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187" h="306387">
                <a:moveTo>
                  <a:pt x="25463" y="314261"/>
                </a:moveTo>
                <a:lnTo>
                  <a:pt x="1381188" y="314261"/>
                </a:lnTo>
                <a:lnTo>
                  <a:pt x="1381188" y="26924"/>
                </a:lnTo>
                <a:lnTo>
                  <a:pt x="25463" y="26924"/>
                </a:lnTo>
                <a:lnTo>
                  <a:pt x="25463" y="31426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6"/>
          <p:cNvSpPr/>
          <p:nvPr/>
        </p:nvSpPr>
        <p:spPr>
          <a:xfrm>
            <a:off x="6500812" y="3186112"/>
            <a:ext cx="1093787" cy="306387"/>
          </a:xfrm>
          <a:custGeom>
            <a:avLst/>
            <a:gdLst>
              <a:gd name="connsiteX0" fmla="*/ 15938 w 1093787"/>
              <a:gd name="connsiteY0" fmla="*/ 314261 h 306387"/>
              <a:gd name="connsiteX1" fmla="*/ 1100201 w 1093787"/>
              <a:gd name="connsiteY1" fmla="*/ 314261 h 306387"/>
              <a:gd name="connsiteX2" fmla="*/ 1100201 w 1093787"/>
              <a:gd name="connsiteY2" fmla="*/ 26924 h 306387"/>
              <a:gd name="connsiteX3" fmla="*/ 15938 w 1093787"/>
              <a:gd name="connsiteY3" fmla="*/ 26924 h 306387"/>
              <a:gd name="connsiteX4" fmla="*/ 15938 w 1093787"/>
              <a:gd name="connsiteY4" fmla="*/ 314261 h 30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787" h="306387">
                <a:moveTo>
                  <a:pt x="15938" y="314261"/>
                </a:moveTo>
                <a:lnTo>
                  <a:pt x="1100201" y="314261"/>
                </a:lnTo>
                <a:lnTo>
                  <a:pt x="1100201" y="26924"/>
                </a:lnTo>
                <a:lnTo>
                  <a:pt x="15938" y="26924"/>
                </a:lnTo>
                <a:lnTo>
                  <a:pt x="15938" y="31426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7"/>
          <p:cNvSpPr/>
          <p:nvPr/>
        </p:nvSpPr>
        <p:spPr>
          <a:xfrm>
            <a:off x="4773612" y="3770312"/>
            <a:ext cx="2668587" cy="2198687"/>
          </a:xfrm>
          <a:custGeom>
            <a:avLst/>
            <a:gdLst>
              <a:gd name="connsiteX0" fmla="*/ 14287 w 2668587"/>
              <a:gd name="connsiteY0" fmla="*/ 2200275 h 2198687"/>
              <a:gd name="connsiteX1" fmla="*/ 2678112 w 2668587"/>
              <a:gd name="connsiteY1" fmla="*/ 2200275 h 2198687"/>
              <a:gd name="connsiteX2" fmla="*/ 2678112 w 2668587"/>
              <a:gd name="connsiteY2" fmla="*/ 19050 h 2198687"/>
              <a:gd name="connsiteX3" fmla="*/ 14287 w 2668587"/>
              <a:gd name="connsiteY3" fmla="*/ 19050 h 2198687"/>
              <a:gd name="connsiteX4" fmla="*/ 14287 w 2668587"/>
              <a:gd name="connsiteY4" fmla="*/ 2200275 h 21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8587" h="2198687">
                <a:moveTo>
                  <a:pt x="14287" y="2200275"/>
                </a:moveTo>
                <a:lnTo>
                  <a:pt x="2678112" y="2200275"/>
                </a:lnTo>
                <a:lnTo>
                  <a:pt x="2678112" y="19050"/>
                </a:lnTo>
                <a:lnTo>
                  <a:pt x="14287" y="19050"/>
                </a:lnTo>
                <a:lnTo>
                  <a:pt x="14287" y="220027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8"/>
          <p:cNvSpPr/>
          <p:nvPr/>
        </p:nvSpPr>
        <p:spPr>
          <a:xfrm>
            <a:off x="2170112" y="4062412"/>
            <a:ext cx="1512887" cy="446087"/>
          </a:xfrm>
          <a:custGeom>
            <a:avLst/>
            <a:gdLst>
              <a:gd name="connsiteX0" fmla="*/ 25463 w 1512887"/>
              <a:gd name="connsiteY0" fmla="*/ 455612 h 446087"/>
              <a:gd name="connsiteX1" fmla="*/ 1517713 w 1512887"/>
              <a:gd name="connsiteY1" fmla="*/ 455612 h 446087"/>
              <a:gd name="connsiteX2" fmla="*/ 1517713 w 1512887"/>
              <a:gd name="connsiteY2" fmla="*/ 14287 h 446087"/>
              <a:gd name="connsiteX3" fmla="*/ 25463 w 1512887"/>
              <a:gd name="connsiteY3" fmla="*/ 14287 h 446087"/>
              <a:gd name="connsiteX4" fmla="*/ 25463 w 1512887"/>
              <a:gd name="connsiteY4" fmla="*/ 455612 h 4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87" h="446087">
                <a:moveTo>
                  <a:pt x="25463" y="455612"/>
                </a:moveTo>
                <a:lnTo>
                  <a:pt x="1517713" y="455612"/>
                </a:lnTo>
                <a:lnTo>
                  <a:pt x="1517713" y="14287"/>
                </a:lnTo>
                <a:lnTo>
                  <a:pt x="25463" y="14287"/>
                </a:lnTo>
                <a:lnTo>
                  <a:pt x="25463" y="45561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9"/>
          <p:cNvSpPr/>
          <p:nvPr/>
        </p:nvSpPr>
        <p:spPr>
          <a:xfrm>
            <a:off x="4633912" y="3592512"/>
            <a:ext cx="26987" cy="1766887"/>
          </a:xfrm>
          <a:custGeom>
            <a:avLst/>
            <a:gdLst>
              <a:gd name="connsiteX0" fmla="*/ 17462 w 26987"/>
              <a:gd name="connsiteY0" fmla="*/ 15938 h 1766887"/>
              <a:gd name="connsiteX1" fmla="*/ 17462 w 26987"/>
              <a:gd name="connsiteY1" fmla="*/ 1774888 h 17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87" h="1766887">
                <a:moveTo>
                  <a:pt x="17462" y="15938"/>
                </a:moveTo>
                <a:lnTo>
                  <a:pt x="17462" y="1774888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200"/>
          <p:cNvSpPr/>
          <p:nvPr/>
        </p:nvSpPr>
        <p:spPr>
          <a:xfrm>
            <a:off x="4633912" y="4024312"/>
            <a:ext cx="141287" cy="26987"/>
          </a:xfrm>
          <a:custGeom>
            <a:avLst/>
            <a:gdLst>
              <a:gd name="connsiteX0" fmla="*/ 17462 w 141287"/>
              <a:gd name="connsiteY0" fmla="*/ 23812 h 26987"/>
              <a:gd name="connsiteX1" fmla="*/ 152463 w 141287"/>
              <a:gd name="connsiteY1" fmla="*/ 23812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23812"/>
                </a:moveTo>
                <a:lnTo>
                  <a:pt x="152463" y="23812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1"/>
          <p:cNvSpPr/>
          <p:nvPr/>
        </p:nvSpPr>
        <p:spPr>
          <a:xfrm>
            <a:off x="4633912" y="4468812"/>
            <a:ext cx="141287" cy="26987"/>
          </a:xfrm>
          <a:custGeom>
            <a:avLst/>
            <a:gdLst>
              <a:gd name="connsiteX0" fmla="*/ 17462 w 141287"/>
              <a:gd name="connsiteY0" fmla="*/ 19113 h 26987"/>
              <a:gd name="connsiteX1" fmla="*/ 152463 w 141287"/>
              <a:gd name="connsiteY1" fmla="*/ 19113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19113"/>
                </a:moveTo>
                <a:lnTo>
                  <a:pt x="152463" y="19113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2"/>
          <p:cNvSpPr/>
          <p:nvPr/>
        </p:nvSpPr>
        <p:spPr>
          <a:xfrm>
            <a:off x="4633912" y="4760912"/>
            <a:ext cx="141287" cy="26987"/>
          </a:xfrm>
          <a:custGeom>
            <a:avLst/>
            <a:gdLst>
              <a:gd name="connsiteX0" fmla="*/ 17462 w 141287"/>
              <a:gd name="connsiteY0" fmla="*/ 20637 h 26987"/>
              <a:gd name="connsiteX1" fmla="*/ 152463 w 141287"/>
              <a:gd name="connsiteY1" fmla="*/ 20637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20637"/>
                </a:moveTo>
                <a:lnTo>
                  <a:pt x="152463" y="20637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3"/>
          <p:cNvSpPr/>
          <p:nvPr/>
        </p:nvSpPr>
        <p:spPr>
          <a:xfrm>
            <a:off x="4633912" y="5053012"/>
            <a:ext cx="141287" cy="26987"/>
          </a:xfrm>
          <a:custGeom>
            <a:avLst/>
            <a:gdLst>
              <a:gd name="connsiteX0" fmla="*/ 17462 w 141287"/>
              <a:gd name="connsiteY0" fmla="*/ 22288 h 26987"/>
              <a:gd name="connsiteX1" fmla="*/ 152463 w 141287"/>
              <a:gd name="connsiteY1" fmla="*/ 22288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22288"/>
                </a:moveTo>
                <a:lnTo>
                  <a:pt x="152463" y="22288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4"/>
          <p:cNvSpPr/>
          <p:nvPr/>
        </p:nvSpPr>
        <p:spPr>
          <a:xfrm>
            <a:off x="4633912" y="5345112"/>
            <a:ext cx="141287" cy="26987"/>
          </a:xfrm>
          <a:custGeom>
            <a:avLst/>
            <a:gdLst>
              <a:gd name="connsiteX0" fmla="*/ 17462 w 141287"/>
              <a:gd name="connsiteY0" fmla="*/ 22288 h 26987"/>
              <a:gd name="connsiteX1" fmla="*/ 152463 w 141287"/>
              <a:gd name="connsiteY1" fmla="*/ 22288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22288"/>
                </a:moveTo>
                <a:lnTo>
                  <a:pt x="152463" y="22288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5"/>
          <p:cNvSpPr/>
          <p:nvPr/>
        </p:nvSpPr>
        <p:spPr>
          <a:xfrm>
            <a:off x="6018212" y="2373312"/>
            <a:ext cx="420687" cy="458787"/>
          </a:xfrm>
          <a:custGeom>
            <a:avLst/>
            <a:gdLst>
              <a:gd name="connsiteX0" fmla="*/ 25463 w 420687"/>
              <a:gd name="connsiteY0" fmla="*/ 461962 h 458787"/>
              <a:gd name="connsiteX1" fmla="*/ 431863 w 420687"/>
              <a:gd name="connsiteY1" fmla="*/ 461962 h 458787"/>
              <a:gd name="connsiteX2" fmla="*/ 431863 w 420687"/>
              <a:gd name="connsiteY2" fmla="*/ 22225 h 458787"/>
              <a:gd name="connsiteX3" fmla="*/ 25463 w 420687"/>
              <a:gd name="connsiteY3" fmla="*/ 22225 h 458787"/>
              <a:gd name="connsiteX4" fmla="*/ 25463 w 420687"/>
              <a:gd name="connsiteY4" fmla="*/ 461962 h 45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7" h="458787">
                <a:moveTo>
                  <a:pt x="25463" y="461962"/>
                </a:moveTo>
                <a:lnTo>
                  <a:pt x="431863" y="461962"/>
                </a:lnTo>
                <a:lnTo>
                  <a:pt x="431863" y="22225"/>
                </a:lnTo>
                <a:lnTo>
                  <a:pt x="25463" y="22225"/>
                </a:lnTo>
                <a:lnTo>
                  <a:pt x="25463" y="46196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6"/>
          <p:cNvSpPr/>
          <p:nvPr/>
        </p:nvSpPr>
        <p:spPr>
          <a:xfrm>
            <a:off x="4633912" y="5345112"/>
            <a:ext cx="26987" cy="750887"/>
          </a:xfrm>
          <a:custGeom>
            <a:avLst/>
            <a:gdLst>
              <a:gd name="connsiteX0" fmla="*/ 17462 w 26987"/>
              <a:gd name="connsiteY0" fmla="*/ 22288 h 750887"/>
              <a:gd name="connsiteX1" fmla="*/ 17462 w 26987"/>
              <a:gd name="connsiteY1" fmla="*/ 757237 h 75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87" h="750887">
                <a:moveTo>
                  <a:pt x="17462" y="22288"/>
                </a:moveTo>
                <a:lnTo>
                  <a:pt x="17462" y="757237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7"/>
          <p:cNvSpPr/>
          <p:nvPr/>
        </p:nvSpPr>
        <p:spPr>
          <a:xfrm>
            <a:off x="4633912" y="5637212"/>
            <a:ext cx="141287" cy="26987"/>
          </a:xfrm>
          <a:custGeom>
            <a:avLst/>
            <a:gdLst>
              <a:gd name="connsiteX0" fmla="*/ 17462 w 141287"/>
              <a:gd name="connsiteY0" fmla="*/ 23812 h 26987"/>
              <a:gd name="connsiteX1" fmla="*/ 152463 w 141287"/>
              <a:gd name="connsiteY1" fmla="*/ 23812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23812"/>
                </a:moveTo>
                <a:lnTo>
                  <a:pt x="152463" y="23812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8"/>
          <p:cNvSpPr/>
          <p:nvPr/>
        </p:nvSpPr>
        <p:spPr>
          <a:xfrm>
            <a:off x="4633912" y="5929312"/>
            <a:ext cx="141287" cy="26987"/>
          </a:xfrm>
          <a:custGeom>
            <a:avLst/>
            <a:gdLst>
              <a:gd name="connsiteX0" fmla="*/ 17462 w 141287"/>
              <a:gd name="connsiteY0" fmla="*/ 25400 h 26987"/>
              <a:gd name="connsiteX1" fmla="*/ 152463 w 141287"/>
              <a:gd name="connsiteY1" fmla="*/ 25400 h 2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87" h="26987">
                <a:moveTo>
                  <a:pt x="17462" y="25400"/>
                </a:moveTo>
                <a:lnTo>
                  <a:pt x="152463" y="25400"/>
                </a:lnTo>
              </a:path>
            </a:pathLst>
          </a:custGeom>
          <a:ln w="19050">
            <a:solidFill>
              <a:srgbClr val="7D7D7D">
                <a:alpha val="100000"/>
              </a:srgb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9"/>
          <p:cNvSpPr/>
          <p:nvPr/>
        </p:nvSpPr>
        <p:spPr>
          <a:xfrm>
            <a:off x="3541712" y="4621212"/>
            <a:ext cx="700087" cy="446087"/>
          </a:xfrm>
          <a:custGeom>
            <a:avLst/>
            <a:gdLst>
              <a:gd name="connsiteX0" fmla="*/ 23812 w 700087"/>
              <a:gd name="connsiteY0" fmla="*/ 454088 h 446087"/>
              <a:gd name="connsiteX1" fmla="*/ 703262 w 700087"/>
              <a:gd name="connsiteY1" fmla="*/ 454088 h 446087"/>
              <a:gd name="connsiteX2" fmla="*/ 703262 w 700087"/>
              <a:gd name="connsiteY2" fmla="*/ 14351 h 446087"/>
              <a:gd name="connsiteX3" fmla="*/ 23812 w 700087"/>
              <a:gd name="connsiteY3" fmla="*/ 14351 h 446087"/>
              <a:gd name="connsiteX4" fmla="*/ 23812 w 700087"/>
              <a:gd name="connsiteY4" fmla="*/ 454088 h 44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446087">
                <a:moveTo>
                  <a:pt x="23812" y="454088"/>
                </a:moveTo>
                <a:lnTo>
                  <a:pt x="703262" y="454088"/>
                </a:lnTo>
                <a:lnTo>
                  <a:pt x="703262" y="14351"/>
                </a:lnTo>
                <a:lnTo>
                  <a:pt x="23812" y="14351"/>
                </a:lnTo>
                <a:lnTo>
                  <a:pt x="23812" y="4540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1" name="Picture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0" y="4907280"/>
            <a:ext cx="830580" cy="327660"/>
          </a:xfrm>
          <a:prstGeom prst="rect">
            <a:avLst/>
          </a:prstGeom>
        </p:spPr>
      </p:pic>
      <p:sp>
        <p:nvSpPr>
          <p:cNvPr id="2" name="Freeform 211"/>
          <p:cNvSpPr/>
          <p:nvPr/>
        </p:nvSpPr>
        <p:spPr>
          <a:xfrm>
            <a:off x="2398712" y="5091112"/>
            <a:ext cx="1081087" cy="522287"/>
          </a:xfrm>
          <a:custGeom>
            <a:avLst/>
            <a:gdLst>
              <a:gd name="connsiteX0" fmla="*/ 91122 w 1081087"/>
              <a:gd name="connsiteY0" fmla="*/ 466661 h 522287"/>
              <a:gd name="connsiteX1" fmla="*/ 24320 w 1081087"/>
              <a:gd name="connsiteY1" fmla="*/ 420560 h 522287"/>
              <a:gd name="connsiteX2" fmla="*/ 257365 w 1081087"/>
              <a:gd name="connsiteY2" fmla="*/ 21653 h 522287"/>
              <a:gd name="connsiteX3" fmla="*/ 1088453 w 1081087"/>
              <a:gd name="connsiteY3" fmla="*/ 133540 h 522287"/>
              <a:gd name="connsiteX4" fmla="*/ 855535 w 1081087"/>
              <a:gd name="connsiteY4" fmla="*/ 532333 h 522287"/>
              <a:gd name="connsiteX5" fmla="*/ 175069 w 1081087"/>
              <a:gd name="connsiteY5" fmla="*/ 505739 h 522287"/>
              <a:gd name="connsiteX6" fmla="*/ 91122 w 1081087"/>
              <a:gd name="connsiteY6" fmla="*/ 466661 h 52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7" h="522287">
                <a:moveTo>
                  <a:pt x="91122" y="466661"/>
                </a:moveTo>
                <a:lnTo>
                  <a:pt x="24320" y="420560"/>
                </a:lnTo>
                <a:cubicBezTo>
                  <a:pt x="-140906" y="279590"/>
                  <a:pt x="-36512" y="101028"/>
                  <a:pt x="257365" y="21653"/>
                </a:cubicBezTo>
                <a:cubicBezTo>
                  <a:pt x="551116" y="-57594"/>
                  <a:pt x="923353" y="-7556"/>
                  <a:pt x="1088453" y="133540"/>
                </a:cubicBezTo>
                <a:cubicBezTo>
                  <a:pt x="1253680" y="274510"/>
                  <a:pt x="1149413" y="453072"/>
                  <a:pt x="855535" y="532333"/>
                </a:cubicBezTo>
                <a:cubicBezTo>
                  <a:pt x="638619" y="590842"/>
                  <a:pt x="369379" y="580314"/>
                  <a:pt x="175069" y="505739"/>
                </a:cubicBezTo>
                <a:lnTo>
                  <a:pt x="91122" y="466661"/>
                </a:lnTo>
                <a:close/>
              </a:path>
            </a:pathLst>
          </a:custGeom>
          <a:solidFill>
            <a:srgbClr val="00008E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2"/>
          <p:cNvSpPr/>
          <p:nvPr/>
        </p:nvSpPr>
        <p:spPr>
          <a:xfrm>
            <a:off x="6411912" y="2119312"/>
            <a:ext cx="700087" cy="509587"/>
          </a:xfrm>
          <a:custGeom>
            <a:avLst/>
            <a:gdLst>
              <a:gd name="connsiteX0" fmla="*/ 107505 w 700087"/>
              <a:gd name="connsiteY0" fmla="*/ 483806 h 509587"/>
              <a:gd name="connsiteX1" fmla="*/ 36004 w 700087"/>
              <a:gd name="connsiteY1" fmla="*/ 449008 h 509587"/>
              <a:gd name="connsiteX2" fmla="*/ 19494 w 700087"/>
              <a:gd name="connsiteY2" fmla="*/ 32702 h 509587"/>
              <a:gd name="connsiteX3" fmla="*/ 689546 w 700087"/>
              <a:gd name="connsiteY3" fmla="*/ 22415 h 509587"/>
              <a:gd name="connsiteX4" fmla="*/ 705929 w 700087"/>
              <a:gd name="connsiteY4" fmla="*/ 438848 h 509587"/>
              <a:gd name="connsiteX5" fmla="*/ 188404 w 700087"/>
              <a:gd name="connsiteY5" fmla="*/ 509587 h 509587"/>
              <a:gd name="connsiteX6" fmla="*/ 107505 w 700087"/>
              <a:gd name="connsiteY6" fmla="*/ 483806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087" h="509587">
                <a:moveTo>
                  <a:pt x="107505" y="483806"/>
                </a:moveTo>
                <a:lnTo>
                  <a:pt x="36004" y="449008"/>
                </a:lnTo>
                <a:cubicBezTo>
                  <a:pt x="-153606" y="336867"/>
                  <a:pt x="-160972" y="150431"/>
                  <a:pt x="19494" y="32702"/>
                </a:cubicBezTo>
                <a:cubicBezTo>
                  <a:pt x="199961" y="-85153"/>
                  <a:pt x="499935" y="-89725"/>
                  <a:pt x="689546" y="22415"/>
                </a:cubicBezTo>
                <a:cubicBezTo>
                  <a:pt x="879030" y="134556"/>
                  <a:pt x="886396" y="320992"/>
                  <a:pt x="705929" y="438848"/>
                </a:cubicBezTo>
                <a:cubicBezTo>
                  <a:pt x="572706" y="525716"/>
                  <a:pt x="367982" y="553783"/>
                  <a:pt x="188404" y="509587"/>
                </a:cubicBezTo>
                <a:lnTo>
                  <a:pt x="107505" y="48380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3"/>
          <p:cNvSpPr/>
          <p:nvPr/>
        </p:nvSpPr>
        <p:spPr>
          <a:xfrm>
            <a:off x="6411912" y="2119312"/>
            <a:ext cx="700087" cy="509587"/>
          </a:xfrm>
          <a:custGeom>
            <a:avLst/>
            <a:gdLst>
              <a:gd name="connsiteX0" fmla="*/ 107505 w 700087"/>
              <a:gd name="connsiteY0" fmla="*/ 483806 h 509587"/>
              <a:gd name="connsiteX1" fmla="*/ 36004 w 700087"/>
              <a:gd name="connsiteY1" fmla="*/ 449008 h 509587"/>
              <a:gd name="connsiteX2" fmla="*/ 19494 w 700087"/>
              <a:gd name="connsiteY2" fmla="*/ 32702 h 509587"/>
              <a:gd name="connsiteX3" fmla="*/ 689546 w 700087"/>
              <a:gd name="connsiteY3" fmla="*/ 22415 h 509587"/>
              <a:gd name="connsiteX4" fmla="*/ 705929 w 700087"/>
              <a:gd name="connsiteY4" fmla="*/ 438848 h 509587"/>
              <a:gd name="connsiteX5" fmla="*/ 188404 w 700087"/>
              <a:gd name="connsiteY5" fmla="*/ 509587 h 509587"/>
              <a:gd name="connsiteX6" fmla="*/ 107505 w 700087"/>
              <a:gd name="connsiteY6" fmla="*/ 483806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087" h="509587">
                <a:moveTo>
                  <a:pt x="107505" y="483806"/>
                </a:moveTo>
                <a:lnTo>
                  <a:pt x="36004" y="449008"/>
                </a:lnTo>
                <a:cubicBezTo>
                  <a:pt x="-153606" y="336867"/>
                  <a:pt x="-160972" y="150431"/>
                  <a:pt x="19494" y="32702"/>
                </a:cubicBezTo>
                <a:cubicBezTo>
                  <a:pt x="199961" y="-85153"/>
                  <a:pt x="499935" y="-89725"/>
                  <a:pt x="689546" y="22415"/>
                </a:cubicBezTo>
                <a:cubicBezTo>
                  <a:pt x="879030" y="134556"/>
                  <a:pt x="886396" y="320992"/>
                  <a:pt x="705929" y="438848"/>
                </a:cubicBezTo>
                <a:cubicBezTo>
                  <a:pt x="572706" y="525716"/>
                  <a:pt x="367982" y="553783"/>
                  <a:pt x="188404" y="509587"/>
                </a:cubicBezTo>
                <a:lnTo>
                  <a:pt x="107505" y="48380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4"/>
          <p:cNvSpPr/>
          <p:nvPr/>
        </p:nvSpPr>
        <p:spPr>
          <a:xfrm>
            <a:off x="2932112" y="1839912"/>
            <a:ext cx="1652587" cy="522287"/>
          </a:xfrm>
          <a:custGeom>
            <a:avLst/>
            <a:gdLst>
              <a:gd name="connsiteX0" fmla="*/ 1240091 w 1652587"/>
              <a:gd name="connsiteY0" fmla="*/ 514667 h 522287"/>
              <a:gd name="connsiteX1" fmla="*/ 1088453 w 1652587"/>
              <a:gd name="connsiteY1" fmla="*/ 534352 h 522287"/>
              <a:gd name="connsiteX2" fmla="*/ 21018 w 1652587"/>
              <a:gd name="connsiteY2" fmla="*/ 354139 h 522287"/>
              <a:gd name="connsiteX3" fmla="*/ 591121 w 1652587"/>
              <a:gd name="connsiteY3" fmla="*/ 16446 h 522287"/>
              <a:gd name="connsiteX4" fmla="*/ 1658556 w 1652587"/>
              <a:gd name="connsiteY4" fmla="*/ 196786 h 522287"/>
              <a:gd name="connsiteX5" fmla="*/ 1377124 w 1652587"/>
              <a:gd name="connsiteY5" fmla="*/ 486092 h 522287"/>
              <a:gd name="connsiteX6" fmla="*/ 1240091 w 1652587"/>
              <a:gd name="connsiteY6" fmla="*/ 514667 h 52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87" h="522287">
                <a:moveTo>
                  <a:pt x="1240091" y="514667"/>
                </a:moveTo>
                <a:lnTo>
                  <a:pt x="1088453" y="534352"/>
                </a:lnTo>
                <a:cubicBezTo>
                  <a:pt x="636333" y="577913"/>
                  <a:pt x="158432" y="497141"/>
                  <a:pt x="21018" y="354139"/>
                </a:cubicBezTo>
                <a:cubicBezTo>
                  <a:pt x="-116268" y="211010"/>
                  <a:pt x="138874" y="59880"/>
                  <a:pt x="591121" y="16446"/>
                </a:cubicBezTo>
                <a:cubicBezTo>
                  <a:pt x="1043241" y="-26987"/>
                  <a:pt x="1521142" y="53784"/>
                  <a:pt x="1658556" y="196786"/>
                </a:cubicBezTo>
                <a:cubicBezTo>
                  <a:pt x="1759902" y="302323"/>
                  <a:pt x="1648523" y="416750"/>
                  <a:pt x="1377124" y="486092"/>
                </a:cubicBezTo>
                <a:lnTo>
                  <a:pt x="1240091" y="51466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5"/>
          <p:cNvSpPr/>
          <p:nvPr/>
        </p:nvSpPr>
        <p:spPr>
          <a:xfrm>
            <a:off x="5535612" y="5878512"/>
            <a:ext cx="814387" cy="293687"/>
          </a:xfrm>
          <a:custGeom>
            <a:avLst/>
            <a:gdLst>
              <a:gd name="connsiteX0" fmla="*/ 25463 w 814387"/>
              <a:gd name="connsiteY0" fmla="*/ 293687 h 293687"/>
              <a:gd name="connsiteX1" fmla="*/ 816038 w 814387"/>
              <a:gd name="connsiteY1" fmla="*/ 293687 h 293687"/>
              <a:gd name="connsiteX2" fmla="*/ 816038 w 814387"/>
              <a:gd name="connsiteY2" fmla="*/ 22225 h 293687"/>
              <a:gd name="connsiteX3" fmla="*/ 25463 w 814387"/>
              <a:gd name="connsiteY3" fmla="*/ 22225 h 293687"/>
              <a:gd name="connsiteX4" fmla="*/ 25463 w 814387"/>
              <a:gd name="connsiteY4" fmla="*/ 293687 h 2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387" h="293687">
                <a:moveTo>
                  <a:pt x="25463" y="293687"/>
                </a:moveTo>
                <a:lnTo>
                  <a:pt x="816038" y="293687"/>
                </a:lnTo>
                <a:lnTo>
                  <a:pt x="816038" y="22225"/>
                </a:lnTo>
                <a:lnTo>
                  <a:pt x="25463" y="22225"/>
                </a:lnTo>
                <a:lnTo>
                  <a:pt x="25463" y="293687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6"/>
          <p:cNvSpPr/>
          <p:nvPr/>
        </p:nvSpPr>
        <p:spPr>
          <a:xfrm>
            <a:off x="5535612" y="5878512"/>
            <a:ext cx="814387" cy="293687"/>
          </a:xfrm>
          <a:custGeom>
            <a:avLst/>
            <a:gdLst>
              <a:gd name="connsiteX0" fmla="*/ 25463 w 814387"/>
              <a:gd name="connsiteY0" fmla="*/ 293687 h 293687"/>
              <a:gd name="connsiteX1" fmla="*/ 816038 w 814387"/>
              <a:gd name="connsiteY1" fmla="*/ 293687 h 293687"/>
              <a:gd name="connsiteX2" fmla="*/ 816038 w 814387"/>
              <a:gd name="connsiteY2" fmla="*/ 22225 h 293687"/>
              <a:gd name="connsiteX3" fmla="*/ 25463 w 814387"/>
              <a:gd name="connsiteY3" fmla="*/ 22225 h 293687"/>
              <a:gd name="connsiteX4" fmla="*/ 25463 w 814387"/>
              <a:gd name="connsiteY4" fmla="*/ 293687 h 29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387" h="293687">
                <a:moveTo>
                  <a:pt x="25463" y="293687"/>
                </a:moveTo>
                <a:lnTo>
                  <a:pt x="816038" y="293687"/>
                </a:lnTo>
                <a:lnTo>
                  <a:pt x="816038" y="22225"/>
                </a:lnTo>
                <a:lnTo>
                  <a:pt x="25463" y="22225"/>
                </a:lnTo>
                <a:lnTo>
                  <a:pt x="25463" y="293687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7"/>
          <p:cNvSpPr/>
          <p:nvPr/>
        </p:nvSpPr>
        <p:spPr>
          <a:xfrm>
            <a:off x="4799012" y="5713412"/>
            <a:ext cx="2249487" cy="217487"/>
          </a:xfrm>
          <a:custGeom>
            <a:avLst/>
            <a:gdLst>
              <a:gd name="connsiteX0" fmla="*/ 2254313 w 2249487"/>
              <a:gd name="connsiteY0" fmla="*/ 19050 h 217487"/>
              <a:gd name="connsiteX1" fmla="*/ 2075878 w 2249487"/>
              <a:gd name="connsiteY1" fmla="*/ 122237 h 217487"/>
              <a:gd name="connsiteX2" fmla="*/ 1313497 w 2249487"/>
              <a:gd name="connsiteY2" fmla="*/ 122237 h 217487"/>
              <a:gd name="connsiteX3" fmla="*/ 1135062 w 2249487"/>
              <a:gd name="connsiteY3" fmla="*/ 225425 h 217487"/>
              <a:gd name="connsiteX4" fmla="*/ 956627 w 2249487"/>
              <a:gd name="connsiteY4" fmla="*/ 122237 h 217487"/>
              <a:gd name="connsiteX5" fmla="*/ 194246 w 2249487"/>
              <a:gd name="connsiteY5" fmla="*/ 122237 h 217487"/>
              <a:gd name="connsiteX6" fmla="*/ 15938 w 2249487"/>
              <a:gd name="connsiteY6" fmla="*/ 19050 h 2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487" h="217487">
                <a:moveTo>
                  <a:pt x="2254313" y="19050"/>
                </a:moveTo>
                <a:cubicBezTo>
                  <a:pt x="2254313" y="76035"/>
                  <a:pt x="2174430" y="122237"/>
                  <a:pt x="2075878" y="122237"/>
                </a:cubicBezTo>
                <a:lnTo>
                  <a:pt x="1313497" y="122237"/>
                </a:lnTo>
                <a:cubicBezTo>
                  <a:pt x="1214945" y="122237"/>
                  <a:pt x="1135062" y="168440"/>
                  <a:pt x="1135062" y="225425"/>
                </a:cubicBezTo>
                <a:cubicBezTo>
                  <a:pt x="1135062" y="168440"/>
                  <a:pt x="1055179" y="122237"/>
                  <a:pt x="956627" y="122237"/>
                </a:cubicBezTo>
                <a:lnTo>
                  <a:pt x="194246" y="122237"/>
                </a:lnTo>
                <a:cubicBezTo>
                  <a:pt x="95694" y="122237"/>
                  <a:pt x="15938" y="76035"/>
                  <a:pt x="15938" y="19050"/>
                </a:cubicBezTo>
              </a:path>
            </a:pathLst>
          </a:custGeom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8"/>
          <p:cNvSpPr/>
          <p:nvPr/>
        </p:nvSpPr>
        <p:spPr>
          <a:xfrm>
            <a:off x="4354512" y="3732212"/>
            <a:ext cx="14287" cy="2427287"/>
          </a:xfrm>
          <a:custGeom>
            <a:avLst/>
            <a:gdLst>
              <a:gd name="connsiteX0" fmla="*/ 25463 w 14287"/>
              <a:gd name="connsiteY0" fmla="*/ 18859 h 2427287"/>
              <a:gd name="connsiteX1" fmla="*/ 25463 w 14287"/>
              <a:gd name="connsiteY1" fmla="*/ 2434666 h 242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2427287">
                <a:moveTo>
                  <a:pt x="25463" y="18859"/>
                </a:moveTo>
                <a:lnTo>
                  <a:pt x="25463" y="2434666"/>
                </a:lnTo>
              </a:path>
            </a:pathLst>
          </a:custGeom>
          <a:ln w="317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9"/>
          <p:cNvSpPr/>
          <p:nvPr/>
        </p:nvSpPr>
        <p:spPr>
          <a:xfrm>
            <a:off x="4354512" y="3732212"/>
            <a:ext cx="3049587" cy="14287"/>
          </a:xfrm>
          <a:custGeom>
            <a:avLst/>
            <a:gdLst>
              <a:gd name="connsiteX0" fmla="*/ 25463 w 3049587"/>
              <a:gd name="connsiteY0" fmla="*/ 18859 h 14287"/>
              <a:gd name="connsiteX1" fmla="*/ 3053143 w 3049587"/>
              <a:gd name="connsiteY1" fmla="*/ 18859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9587" h="14287">
                <a:moveTo>
                  <a:pt x="25463" y="18859"/>
                </a:moveTo>
                <a:lnTo>
                  <a:pt x="3053143" y="18859"/>
                </a:lnTo>
              </a:path>
            </a:pathLst>
          </a:custGeom>
          <a:ln w="317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20"/>
          <p:cNvSpPr/>
          <p:nvPr/>
        </p:nvSpPr>
        <p:spPr>
          <a:xfrm>
            <a:off x="4354512" y="6145212"/>
            <a:ext cx="3049587" cy="14287"/>
          </a:xfrm>
          <a:custGeom>
            <a:avLst/>
            <a:gdLst>
              <a:gd name="connsiteX0" fmla="*/ 25463 w 3049587"/>
              <a:gd name="connsiteY0" fmla="*/ 22504 h 14287"/>
              <a:gd name="connsiteX1" fmla="*/ 3053143 w 3049587"/>
              <a:gd name="connsiteY1" fmla="*/ 22504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9587" h="14287">
                <a:moveTo>
                  <a:pt x="25463" y="22504"/>
                </a:moveTo>
                <a:lnTo>
                  <a:pt x="3053143" y="22504"/>
                </a:lnTo>
              </a:path>
            </a:pathLst>
          </a:custGeom>
          <a:ln w="317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1"/>
          <p:cNvSpPr/>
          <p:nvPr/>
        </p:nvSpPr>
        <p:spPr>
          <a:xfrm>
            <a:off x="7389812" y="3732212"/>
            <a:ext cx="14287" cy="2427287"/>
          </a:xfrm>
          <a:custGeom>
            <a:avLst/>
            <a:gdLst>
              <a:gd name="connsiteX0" fmla="*/ 17843 w 14287"/>
              <a:gd name="connsiteY0" fmla="*/ 18859 h 2427287"/>
              <a:gd name="connsiteX1" fmla="*/ 17843 w 14287"/>
              <a:gd name="connsiteY1" fmla="*/ 2434666 h 242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87" h="2427287">
                <a:moveTo>
                  <a:pt x="17843" y="18859"/>
                </a:moveTo>
                <a:lnTo>
                  <a:pt x="17843" y="2434666"/>
                </a:lnTo>
              </a:path>
            </a:pathLst>
          </a:custGeom>
          <a:ln w="317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580" y="2407920"/>
            <a:ext cx="3817620" cy="1341120"/>
          </a:xfrm>
          <a:prstGeom prst="rect">
            <a:avLst/>
          </a:prstGeom>
        </p:spPr>
      </p:pic>
      <p:sp>
        <p:nvSpPr>
          <p:cNvPr id="3" name="Freeform 223"/>
          <p:cNvSpPr/>
          <p:nvPr/>
        </p:nvSpPr>
        <p:spPr>
          <a:xfrm>
            <a:off x="2640012" y="2627312"/>
            <a:ext cx="1728787" cy="636587"/>
          </a:xfrm>
          <a:custGeom>
            <a:avLst/>
            <a:gdLst>
              <a:gd name="connsiteX0" fmla="*/ 1296860 w 1728787"/>
              <a:gd name="connsiteY0" fmla="*/ 619569 h 636587"/>
              <a:gd name="connsiteX1" fmla="*/ 1138745 w 1728787"/>
              <a:gd name="connsiteY1" fmla="*/ 643191 h 636587"/>
              <a:gd name="connsiteX2" fmla="*/ 25844 w 1728787"/>
              <a:gd name="connsiteY2" fmla="*/ 427545 h 636587"/>
              <a:gd name="connsiteX3" fmla="*/ 620204 w 1728787"/>
              <a:gd name="connsiteY3" fmla="*/ 23558 h 636587"/>
              <a:gd name="connsiteX4" fmla="*/ 1733105 w 1728787"/>
              <a:gd name="connsiteY4" fmla="*/ 239204 h 636587"/>
              <a:gd name="connsiteX5" fmla="*/ 1439735 w 1728787"/>
              <a:gd name="connsiteY5" fmla="*/ 585406 h 636587"/>
              <a:gd name="connsiteX6" fmla="*/ 1296860 w 1728787"/>
              <a:gd name="connsiteY6" fmla="*/ 619569 h 63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787" h="636587">
                <a:moveTo>
                  <a:pt x="1296860" y="619569"/>
                </a:moveTo>
                <a:lnTo>
                  <a:pt x="1138745" y="643191"/>
                </a:lnTo>
                <a:cubicBezTo>
                  <a:pt x="667321" y="695261"/>
                  <a:pt x="168973" y="598614"/>
                  <a:pt x="25844" y="427545"/>
                </a:cubicBezTo>
                <a:cubicBezTo>
                  <a:pt x="-117411" y="256349"/>
                  <a:pt x="148653" y="75501"/>
                  <a:pt x="620204" y="23558"/>
                </a:cubicBezTo>
                <a:cubicBezTo>
                  <a:pt x="1091628" y="-28511"/>
                  <a:pt x="1589976" y="68135"/>
                  <a:pt x="1733105" y="239204"/>
                </a:cubicBezTo>
                <a:cubicBezTo>
                  <a:pt x="1838896" y="365569"/>
                  <a:pt x="1722691" y="502475"/>
                  <a:pt x="1439735" y="585406"/>
                </a:cubicBezTo>
                <a:lnTo>
                  <a:pt x="1296860" y="61956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4"/>
          <p:cNvSpPr/>
          <p:nvPr/>
        </p:nvSpPr>
        <p:spPr>
          <a:xfrm>
            <a:off x="2640012" y="2627312"/>
            <a:ext cx="1728787" cy="636587"/>
          </a:xfrm>
          <a:custGeom>
            <a:avLst/>
            <a:gdLst>
              <a:gd name="connsiteX0" fmla="*/ 1296860 w 1728787"/>
              <a:gd name="connsiteY0" fmla="*/ 619569 h 636587"/>
              <a:gd name="connsiteX1" fmla="*/ 1138745 w 1728787"/>
              <a:gd name="connsiteY1" fmla="*/ 643191 h 636587"/>
              <a:gd name="connsiteX2" fmla="*/ 25844 w 1728787"/>
              <a:gd name="connsiteY2" fmla="*/ 427545 h 636587"/>
              <a:gd name="connsiteX3" fmla="*/ 620204 w 1728787"/>
              <a:gd name="connsiteY3" fmla="*/ 23558 h 636587"/>
              <a:gd name="connsiteX4" fmla="*/ 1733105 w 1728787"/>
              <a:gd name="connsiteY4" fmla="*/ 239204 h 636587"/>
              <a:gd name="connsiteX5" fmla="*/ 1439735 w 1728787"/>
              <a:gd name="connsiteY5" fmla="*/ 585406 h 636587"/>
              <a:gd name="connsiteX6" fmla="*/ 1296860 w 1728787"/>
              <a:gd name="connsiteY6" fmla="*/ 619569 h 63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787" h="636587">
                <a:moveTo>
                  <a:pt x="1296860" y="619569"/>
                </a:moveTo>
                <a:lnTo>
                  <a:pt x="1138745" y="643191"/>
                </a:lnTo>
                <a:cubicBezTo>
                  <a:pt x="667321" y="695261"/>
                  <a:pt x="168973" y="598614"/>
                  <a:pt x="25844" y="427545"/>
                </a:cubicBezTo>
                <a:cubicBezTo>
                  <a:pt x="-117411" y="256349"/>
                  <a:pt x="148653" y="75501"/>
                  <a:pt x="620204" y="23558"/>
                </a:cubicBezTo>
                <a:cubicBezTo>
                  <a:pt x="1091628" y="-28511"/>
                  <a:pt x="1589976" y="68135"/>
                  <a:pt x="1733105" y="239204"/>
                </a:cubicBezTo>
                <a:cubicBezTo>
                  <a:pt x="1838896" y="365569"/>
                  <a:pt x="1722691" y="502475"/>
                  <a:pt x="1439735" y="585406"/>
                </a:cubicBezTo>
                <a:lnTo>
                  <a:pt x="1296860" y="61956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5"/>
          <p:cNvSpPr txBox="1"/>
          <p:nvPr/>
        </p:nvSpPr>
        <p:spPr>
          <a:xfrm>
            <a:off x="740054" y="316027"/>
            <a:ext cx="7893794" cy="2892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Пять</a:t>
            </a:r>
            <a:r>
              <a:rPr lang="en-US" altLang="zh-CN" sz="3200" b="1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условий</a:t>
            </a:r>
            <a:r>
              <a:rPr lang="en-US" altLang="zh-CN" sz="3200" b="1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успешной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реабилитации</a:t>
            </a:r>
          </a:p>
          <a:p>
            <a:pPr>
              <a:lnSpc>
                <a:spcPts val="1169"/>
              </a:lnSpc>
            </a:pPr>
            <a:endParaRPr lang="en-US" dirty="0" smtClean="0"/>
          </a:p>
          <a:p>
            <a:pPr marL="0" indent="2499715">
              <a:lnSpc>
                <a:spcPct val="100000"/>
              </a:lnSpc>
            </a:pP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(Пример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пациентов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с</a:t>
            </a:r>
            <a:r>
              <a:rPr lang="en-US" altLang="zh-CN" sz="1800" b="1" spc="-3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СД)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 indent="2518892">
              <a:lnSpc>
                <a:spcPct val="100000"/>
              </a:lnSpc>
            </a:pPr>
            <a:r>
              <a:rPr lang="en-US" altLang="zh-CN" sz="1400" i="1" spc="5" dirty="0">
                <a:solidFill>
                  <a:srgbClr val="7D7D7D"/>
                </a:solidFill>
                <a:latin typeface="Arial"/>
                <a:ea typeface="Arial"/>
              </a:rPr>
              <a:t>П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оддержка</a:t>
            </a:r>
          </a:p>
          <a:p>
            <a:pPr marL="0" indent="5792063">
              <a:lnSpc>
                <a:spcPct val="100000"/>
              </a:lnSpc>
            </a:pPr>
            <a:r>
              <a:rPr lang="en-US" altLang="zh-CN" sz="1400" i="1" spc="-10" dirty="0">
                <a:solidFill>
                  <a:srgbClr val="7D7D7D"/>
                </a:solidFill>
                <a:latin typeface="Arial"/>
                <a:ea typeface="Arial"/>
              </a:rPr>
              <a:t>Це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ль</a:t>
            </a:r>
          </a:p>
          <a:p>
            <a:pPr marL="0" indent="5395823">
              <a:lnSpc>
                <a:spcPts val="2454"/>
              </a:lnSpc>
              <a:spcBef>
                <a:spcPts val="175"/>
              </a:spcBef>
            </a:pPr>
            <a:r>
              <a:rPr lang="en-US" altLang="zh-CN" sz="2000" spc="-10" dirty="0">
                <a:solidFill>
                  <a:srgbClr val="7D7D7D"/>
                </a:solidFill>
                <a:latin typeface="Symbol"/>
                <a:ea typeface="Symbol"/>
              </a:rPr>
              <a:t></a:t>
            </a:r>
          </a:p>
          <a:p>
            <a:pPr marL="0" indent="2242413">
              <a:lnSpc>
                <a:spcPct val="100000"/>
              </a:lnSpc>
              <a:spcBef>
                <a:spcPts val="290"/>
              </a:spcBef>
            </a:pPr>
            <a:r>
              <a:rPr lang="en-US" altLang="zh-CN" sz="1400" i="1" spc="5" dirty="0">
                <a:solidFill>
                  <a:srgbClr val="7D7D7D"/>
                </a:solidFill>
                <a:latin typeface="Arial"/>
                <a:ea typeface="Arial"/>
              </a:rPr>
              <a:t>Ли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чностные</a:t>
            </a:r>
          </a:p>
          <a:p>
            <a:pPr marL="0" indent="2432913">
              <a:lnSpc>
                <a:spcPct val="100000"/>
              </a:lnSpc>
            </a:pPr>
            <a:r>
              <a:rPr lang="en-US" altLang="zh-CN" sz="1400" i="1" spc="-5" dirty="0">
                <a:solidFill>
                  <a:srgbClr val="7D7D7D"/>
                </a:solidFill>
                <a:latin typeface="Arial"/>
                <a:ea typeface="Arial"/>
              </a:rPr>
              <a:t>ресу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рсы</a:t>
            </a:r>
          </a:p>
        </p:txBody>
      </p:sp>
      <p:sp>
        <p:nvSpPr>
          <p:cNvPr id="226" name="TextBox 226"/>
          <p:cNvSpPr txBox="1"/>
          <p:nvPr/>
        </p:nvSpPr>
        <p:spPr>
          <a:xfrm>
            <a:off x="1855342" y="3263298"/>
            <a:ext cx="1116458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spc="-5" dirty="0">
                <a:solidFill>
                  <a:srgbClr val="7D7D7D"/>
                </a:solidFill>
                <a:latin typeface="Arial"/>
                <a:ea typeface="Arial"/>
              </a:rPr>
              <a:t>Нез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доровье</a:t>
            </a:r>
          </a:p>
        </p:txBody>
      </p:sp>
      <p:sp>
        <p:nvSpPr>
          <p:cNvPr id="227" name="TextBox 227"/>
          <p:cNvSpPr txBox="1"/>
          <p:nvPr/>
        </p:nvSpPr>
        <p:spPr>
          <a:xfrm>
            <a:off x="4928870" y="3263298"/>
            <a:ext cx="2485232" cy="782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80463">
              <a:lnSpc>
                <a:spcPct val="100000"/>
              </a:lnSpc>
            </a:pPr>
            <a:r>
              <a:rPr lang="en-US" altLang="zh-CN" sz="1400" i="1" spc="5" dirty="0">
                <a:solidFill>
                  <a:srgbClr val="7D7D7D"/>
                </a:solidFill>
                <a:latin typeface="Arial"/>
                <a:ea typeface="Arial"/>
              </a:rPr>
              <a:t>Здо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ровье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Самоконтроль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(сахар</a:t>
            </a:r>
            <a:r>
              <a:rPr lang="en-US" altLang="zh-CN" sz="1400" i="1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крови,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2287270" y="4127024"/>
            <a:ext cx="1046740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spc="-5" dirty="0">
                <a:solidFill>
                  <a:srgbClr val="7D7D7D"/>
                </a:solidFill>
                <a:latin typeface="Arial"/>
                <a:ea typeface="Arial"/>
              </a:rPr>
              <a:t>Осложне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ния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4880102" y="4048729"/>
            <a:ext cx="2024697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эмоции,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вес,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АД,</a:t>
            </a:r>
            <a:r>
              <a:rPr lang="en-US" altLang="zh-CN" sz="1400" i="1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HbA</a:t>
            </a:r>
            <a:r>
              <a:rPr lang="en-US" altLang="zh-CN" sz="950" i="1" dirty="0">
                <a:solidFill>
                  <a:srgbClr val="7D7D7D"/>
                </a:solidFill>
                <a:latin typeface="Arial"/>
                <a:ea typeface="Arial"/>
              </a:rPr>
              <a:t>1C,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)</a:t>
            </a:r>
          </a:p>
          <a:p>
            <a:pPr marL="0" indent="99059">
              <a:lnSpc>
                <a:spcPct val="100000"/>
              </a:lnSpc>
            </a:pPr>
            <a:r>
              <a:rPr lang="en-US" altLang="zh-CN" sz="1400" i="1" spc="-10" dirty="0">
                <a:solidFill>
                  <a:srgbClr val="7D7D7D"/>
                </a:solidFill>
                <a:latin typeface="Arial"/>
                <a:ea typeface="Arial"/>
              </a:rPr>
              <a:t>Ди</a:t>
            </a:r>
            <a:r>
              <a:rPr lang="en-US" altLang="zh-CN" sz="1400" i="1" spc="-5" dirty="0">
                <a:solidFill>
                  <a:srgbClr val="7D7D7D"/>
                </a:solidFill>
                <a:latin typeface="Arial"/>
                <a:ea typeface="Arial"/>
              </a:rPr>
              <a:t>ета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3657600" y="4686079"/>
            <a:ext cx="314602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5" dirty="0">
                <a:solidFill>
                  <a:srgbClr val="7D7D7D"/>
                </a:solidFill>
                <a:latin typeface="Arial"/>
                <a:ea typeface="Arial"/>
              </a:rPr>
              <a:t>«+»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4928870" y="4540663"/>
            <a:ext cx="1820245" cy="489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Уход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за</a:t>
            </a:r>
            <a:r>
              <a:rPr lang="en-US" altLang="zh-CN" sz="1400" i="1" spc="-6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ногами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 indent="50291">
              <a:lnSpc>
                <a:spcPct val="100000"/>
              </a:lnSpc>
            </a:pPr>
            <a:r>
              <a:rPr lang="en-US" altLang="zh-CN" sz="1400" i="1" spc="-5" dirty="0">
                <a:solidFill>
                  <a:srgbClr val="7D7D7D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1400" i="1" spc="-3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нагрузка</a:t>
            </a:r>
          </a:p>
        </p:txBody>
      </p:sp>
      <p:sp>
        <p:nvSpPr>
          <p:cNvPr id="232" name="TextBox 232"/>
          <p:cNvSpPr txBox="1"/>
          <p:nvPr/>
        </p:nvSpPr>
        <p:spPr>
          <a:xfrm>
            <a:off x="2615438" y="5211478"/>
            <a:ext cx="655354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spc="5" dirty="0">
                <a:solidFill>
                  <a:srgbClr val="7D7D7D"/>
                </a:solidFill>
                <a:latin typeface="Arial"/>
                <a:ea typeface="Arial"/>
              </a:rPr>
              <a:t>Эмо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ция</a:t>
            </a:r>
          </a:p>
        </p:txBody>
      </p:sp>
      <p:sp>
        <p:nvSpPr>
          <p:cNvPr id="233" name="TextBox 233"/>
          <p:cNvSpPr txBox="1"/>
          <p:nvPr/>
        </p:nvSpPr>
        <p:spPr>
          <a:xfrm>
            <a:off x="4928870" y="5101750"/>
            <a:ext cx="1614650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spc="5" dirty="0">
                <a:solidFill>
                  <a:srgbClr val="7D7D7D"/>
                </a:solidFill>
                <a:latin typeface="Arial"/>
                <a:ea typeface="Arial"/>
              </a:rPr>
              <a:t>Саха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роснижающая</a:t>
            </a:r>
          </a:p>
          <a:p>
            <a:pPr marL="0">
              <a:lnSpc>
                <a:spcPct val="100000"/>
              </a:lnSpc>
            </a:pPr>
            <a:r>
              <a:rPr lang="en-US" altLang="zh-CN" sz="1400" i="1" spc="-5" dirty="0">
                <a:solidFill>
                  <a:srgbClr val="7D7D7D"/>
                </a:solidFill>
                <a:latin typeface="Arial"/>
                <a:ea typeface="Arial"/>
              </a:rPr>
              <a:t>тера</a:t>
            </a:r>
            <a:r>
              <a:rPr lang="en-US" altLang="zh-CN" sz="1400" i="1" dirty="0">
                <a:solidFill>
                  <a:srgbClr val="7D7D7D"/>
                </a:solidFill>
                <a:latin typeface="Arial"/>
                <a:ea typeface="Arial"/>
              </a:rPr>
              <a:t>пия</a:t>
            </a:r>
          </a:p>
        </p:txBody>
      </p:sp>
      <p:sp>
        <p:nvSpPr>
          <p:cNvPr id="234" name="TextBox 234"/>
          <p:cNvSpPr txBox="1"/>
          <p:nvPr/>
        </p:nvSpPr>
        <p:spPr>
          <a:xfrm>
            <a:off x="5783579" y="5951116"/>
            <a:ext cx="47657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10" dirty="0">
                <a:solidFill>
                  <a:srgbClr val="7D7D7D"/>
                </a:solidFill>
                <a:latin typeface="Arial"/>
                <a:ea typeface="Arial"/>
              </a:rPr>
              <a:t>ЗОЖ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235"/>
          <p:cNvSpPr txBox="1"/>
          <p:nvPr/>
        </p:nvSpPr>
        <p:spPr>
          <a:xfrm>
            <a:off x="2732532" y="2625141"/>
            <a:ext cx="360571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5" dirty="0">
                <a:solidFill>
                  <a:srgbClr val="7D7D7D"/>
                </a:solidFill>
                <a:latin typeface="Arial"/>
                <a:ea typeface="Arial"/>
              </a:rPr>
              <a:t>РЕКОМЕН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ДАЦИИ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3131820"/>
            <a:ext cx="2552700" cy="2827020"/>
          </a:xfrm>
          <a:prstGeom prst="rect">
            <a:avLst/>
          </a:prstGeom>
        </p:spPr>
      </p:pic>
      <p:sp>
        <p:nvSpPr>
          <p:cNvPr id="2" name="Freeform 237"/>
          <p:cNvSpPr/>
          <p:nvPr/>
        </p:nvSpPr>
        <p:spPr>
          <a:xfrm>
            <a:off x="336550" y="1809750"/>
            <a:ext cx="6203950" cy="4083050"/>
          </a:xfrm>
          <a:custGeom>
            <a:avLst/>
            <a:gdLst>
              <a:gd name="connsiteX0" fmla="*/ 630402 w 6203950"/>
              <a:gd name="connsiteY0" fmla="*/ 4089400 h 4083050"/>
              <a:gd name="connsiteX1" fmla="*/ 1249680 w 6203950"/>
              <a:gd name="connsiteY1" fmla="*/ 3070606 h 4083050"/>
              <a:gd name="connsiteX2" fmla="*/ 630402 w 6203950"/>
              <a:gd name="connsiteY2" fmla="*/ 2051812 h 4083050"/>
              <a:gd name="connsiteX3" fmla="*/ 11112 w 6203950"/>
              <a:gd name="connsiteY3" fmla="*/ 1033018 h 4083050"/>
              <a:gd name="connsiteX4" fmla="*/ 630402 w 6203950"/>
              <a:gd name="connsiteY4" fmla="*/ 14224 h 4083050"/>
              <a:gd name="connsiteX5" fmla="*/ 5584697 w 6203950"/>
              <a:gd name="connsiteY5" fmla="*/ 14224 h 4083050"/>
              <a:gd name="connsiteX6" fmla="*/ 4965446 w 6203950"/>
              <a:gd name="connsiteY6" fmla="*/ 1033018 h 4083050"/>
              <a:gd name="connsiteX7" fmla="*/ 5584697 w 6203950"/>
              <a:gd name="connsiteY7" fmla="*/ 2051812 h 4083050"/>
              <a:gd name="connsiteX8" fmla="*/ 6203950 w 6203950"/>
              <a:gd name="connsiteY8" fmla="*/ 3070606 h 4083050"/>
              <a:gd name="connsiteX9" fmla="*/ 5584697 w 6203950"/>
              <a:gd name="connsiteY9" fmla="*/ 4089400 h 4083050"/>
              <a:gd name="connsiteX10" fmla="*/ 630402 w 6203950"/>
              <a:gd name="connsiteY10" fmla="*/ 4089400 h 40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50" h="4083050">
                <a:moveTo>
                  <a:pt x="630402" y="4089400"/>
                </a:moveTo>
                <a:cubicBezTo>
                  <a:pt x="972438" y="4089400"/>
                  <a:pt x="1249680" y="3633216"/>
                  <a:pt x="1249680" y="3070606"/>
                </a:cubicBezTo>
                <a:cubicBezTo>
                  <a:pt x="1249680" y="2507996"/>
                  <a:pt x="972438" y="2051812"/>
                  <a:pt x="630402" y="2051812"/>
                </a:cubicBezTo>
                <a:cubicBezTo>
                  <a:pt x="288378" y="2051812"/>
                  <a:pt x="11112" y="1595755"/>
                  <a:pt x="11112" y="1033018"/>
                </a:cubicBezTo>
                <a:cubicBezTo>
                  <a:pt x="11112" y="470408"/>
                  <a:pt x="288378" y="14224"/>
                  <a:pt x="630402" y="14224"/>
                </a:cubicBezTo>
                <a:lnTo>
                  <a:pt x="5584697" y="14224"/>
                </a:lnTo>
                <a:cubicBezTo>
                  <a:pt x="5242686" y="14224"/>
                  <a:pt x="4965446" y="470408"/>
                  <a:pt x="4965446" y="1033018"/>
                </a:cubicBezTo>
                <a:cubicBezTo>
                  <a:pt x="4965446" y="1595755"/>
                  <a:pt x="5242686" y="2051812"/>
                  <a:pt x="5584697" y="2051812"/>
                </a:cubicBezTo>
                <a:cubicBezTo>
                  <a:pt x="5926709" y="2051812"/>
                  <a:pt x="6203950" y="2507996"/>
                  <a:pt x="6203950" y="3070606"/>
                </a:cubicBezTo>
                <a:cubicBezTo>
                  <a:pt x="6203950" y="3633216"/>
                  <a:pt x="5926709" y="4089400"/>
                  <a:pt x="5584697" y="4089400"/>
                </a:cubicBezTo>
                <a:lnTo>
                  <a:pt x="630402" y="4089400"/>
                </a:lnTo>
                <a:close/>
              </a:path>
            </a:pathLst>
          </a:custGeom>
          <a:solidFill>
            <a:srgbClr val="D5E2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8"/>
          <p:cNvSpPr/>
          <p:nvPr/>
        </p:nvSpPr>
        <p:spPr>
          <a:xfrm>
            <a:off x="336550" y="1809750"/>
            <a:ext cx="6203950" cy="4083050"/>
          </a:xfrm>
          <a:custGeom>
            <a:avLst/>
            <a:gdLst>
              <a:gd name="connsiteX0" fmla="*/ 630402 w 6203950"/>
              <a:gd name="connsiteY0" fmla="*/ 4089400 h 4083050"/>
              <a:gd name="connsiteX1" fmla="*/ 1249680 w 6203950"/>
              <a:gd name="connsiteY1" fmla="*/ 3070606 h 4083050"/>
              <a:gd name="connsiteX2" fmla="*/ 630402 w 6203950"/>
              <a:gd name="connsiteY2" fmla="*/ 2051812 h 4083050"/>
              <a:gd name="connsiteX3" fmla="*/ 11112 w 6203950"/>
              <a:gd name="connsiteY3" fmla="*/ 1033018 h 4083050"/>
              <a:gd name="connsiteX4" fmla="*/ 630402 w 6203950"/>
              <a:gd name="connsiteY4" fmla="*/ 14224 h 4083050"/>
              <a:gd name="connsiteX5" fmla="*/ 5584697 w 6203950"/>
              <a:gd name="connsiteY5" fmla="*/ 14224 h 4083050"/>
              <a:gd name="connsiteX6" fmla="*/ 4965446 w 6203950"/>
              <a:gd name="connsiteY6" fmla="*/ 1033018 h 4083050"/>
              <a:gd name="connsiteX7" fmla="*/ 5584697 w 6203950"/>
              <a:gd name="connsiteY7" fmla="*/ 2051812 h 4083050"/>
              <a:gd name="connsiteX8" fmla="*/ 6203950 w 6203950"/>
              <a:gd name="connsiteY8" fmla="*/ 3070606 h 4083050"/>
              <a:gd name="connsiteX9" fmla="*/ 5584697 w 6203950"/>
              <a:gd name="connsiteY9" fmla="*/ 4089400 h 4083050"/>
              <a:gd name="connsiteX10" fmla="*/ 630402 w 6203950"/>
              <a:gd name="connsiteY10" fmla="*/ 4089400 h 40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50" h="4083050">
                <a:moveTo>
                  <a:pt x="630402" y="4089400"/>
                </a:moveTo>
                <a:cubicBezTo>
                  <a:pt x="972438" y="4089400"/>
                  <a:pt x="1249680" y="3633216"/>
                  <a:pt x="1249680" y="3070606"/>
                </a:cubicBezTo>
                <a:cubicBezTo>
                  <a:pt x="1249680" y="2507996"/>
                  <a:pt x="972438" y="2051812"/>
                  <a:pt x="630402" y="2051812"/>
                </a:cubicBezTo>
                <a:cubicBezTo>
                  <a:pt x="288378" y="2051812"/>
                  <a:pt x="11112" y="1595755"/>
                  <a:pt x="11112" y="1033018"/>
                </a:cubicBezTo>
                <a:cubicBezTo>
                  <a:pt x="11112" y="470408"/>
                  <a:pt x="288378" y="14224"/>
                  <a:pt x="630402" y="14224"/>
                </a:cubicBezTo>
                <a:lnTo>
                  <a:pt x="5584697" y="14224"/>
                </a:lnTo>
                <a:cubicBezTo>
                  <a:pt x="5242686" y="14224"/>
                  <a:pt x="4965446" y="470408"/>
                  <a:pt x="4965446" y="1033018"/>
                </a:cubicBezTo>
                <a:cubicBezTo>
                  <a:pt x="4965446" y="1595755"/>
                  <a:pt x="5242686" y="2051812"/>
                  <a:pt x="5584697" y="2051812"/>
                </a:cubicBezTo>
                <a:cubicBezTo>
                  <a:pt x="5926709" y="2051812"/>
                  <a:pt x="6203950" y="2507996"/>
                  <a:pt x="6203950" y="3070606"/>
                </a:cubicBezTo>
                <a:cubicBezTo>
                  <a:pt x="6203950" y="3633216"/>
                  <a:pt x="5926709" y="4089400"/>
                  <a:pt x="5584697" y="4089400"/>
                </a:cubicBezTo>
                <a:lnTo>
                  <a:pt x="630402" y="40894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175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9"/>
          <p:cNvSpPr txBox="1"/>
          <p:nvPr/>
        </p:nvSpPr>
        <p:spPr>
          <a:xfrm>
            <a:off x="1316482" y="340263"/>
            <a:ext cx="666061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Рекомендации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по</a:t>
            </a:r>
            <a:r>
              <a:rPr lang="en-US" altLang="zh-CN" sz="3200" b="1" spc="-2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реабилитации</a:t>
            </a:r>
          </a:p>
        </p:txBody>
      </p:sp>
      <p:sp>
        <p:nvSpPr>
          <p:cNvPr id="240" name="TextBox 240"/>
          <p:cNvSpPr txBox="1"/>
          <p:nvPr/>
        </p:nvSpPr>
        <p:spPr>
          <a:xfrm>
            <a:off x="697991" y="2001375"/>
            <a:ext cx="469516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70916" algn="l"/>
                <a:tab pos="2126234" algn="l"/>
                <a:tab pos="3327527" algn="l"/>
              </a:tabLst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1.	</a:t>
            </a:r>
            <a:r>
              <a:rPr lang="en-US" altLang="zh-CN" sz="1800" spc="-15" dirty="0">
                <a:solidFill>
                  <a:srgbClr val="7D7D7D"/>
                </a:solidFill>
                <a:latin typeface="Times New Roman"/>
                <a:ea typeface="Times New Roman"/>
              </a:rPr>
              <a:t>Рекомендуйте	</a:t>
            </a:r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пациенту	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1800" b="1" spc="-10" dirty="0">
                <a:solidFill>
                  <a:srgbClr val="7D7D7D"/>
                </a:solidFill>
                <a:latin typeface="Times New Roman"/>
                <a:ea typeface="Times New Roman"/>
              </a:rPr>
              <a:t>онкретные</a:t>
            </a:r>
          </a:p>
        </p:txBody>
      </p:sp>
      <p:sp>
        <p:nvSpPr>
          <p:cNvPr id="241" name="TextBox 241"/>
          <p:cNvSpPr txBox="1"/>
          <p:nvPr/>
        </p:nvSpPr>
        <p:spPr>
          <a:xfrm>
            <a:off x="697991" y="2275801"/>
            <a:ext cx="5496723" cy="2856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действия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по</a:t>
            </a:r>
            <a:r>
              <a:rPr lang="en-US" altLang="zh-CN" sz="1800" spc="-8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ЗОЖ.</a:t>
            </a:r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Их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не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должно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быть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больше</a:t>
            </a:r>
            <a:r>
              <a:rPr lang="en-US" altLang="zh-CN" sz="1800" b="1" spc="-1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пяти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565099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Закрепляйте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сначала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то</a:t>
            </a:r>
            <a:r>
              <a:rPr lang="en-US" altLang="zh-CN" sz="1800" spc="6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поведение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которое</a:t>
            </a:r>
            <a:r>
              <a:rPr lang="en-US" altLang="zh-CN" sz="1800" spc="-89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готов</a:t>
            </a:r>
            <a:r>
              <a:rPr lang="en-US" altLang="zh-CN" sz="1800" b="1" spc="-9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изменить</a:t>
            </a:r>
            <a:r>
              <a:rPr lang="en-US" altLang="zh-CN" sz="1800" b="1" spc="-9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сам</a:t>
            </a:r>
            <a:r>
              <a:rPr lang="en-US" altLang="zh-CN" sz="1800" spc="-1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пациент.</a:t>
            </a:r>
          </a:p>
          <a:p>
            <a:pPr>
              <a:lnSpc>
                <a:spcPts val="609"/>
              </a:lnSpc>
            </a:pPr>
            <a:endParaRPr lang="en-US" dirty="0" smtClean="0"/>
          </a:p>
          <a:p>
            <a:pPr marL="952753" hangingPunct="0">
              <a:lnSpc>
                <a:spcPct val="99583"/>
              </a:lnSpc>
            </a:pPr>
            <a:r>
              <a:rPr lang="en-US" altLang="zh-CN" sz="1800" spc="94" dirty="0">
                <a:solidFill>
                  <a:srgbClr val="7D7D7D"/>
                </a:solidFill>
                <a:latin typeface="Times New Roman"/>
                <a:ea typeface="Times New Roman"/>
              </a:rPr>
              <a:t>Не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7D7D7D"/>
                </a:solidFill>
                <a:latin typeface="Times New Roman"/>
                <a:ea typeface="Times New Roman"/>
              </a:rPr>
              <a:t>всегда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7D7D7D"/>
                </a:solidFill>
                <a:latin typeface="Times New Roman"/>
                <a:ea typeface="Times New Roman"/>
              </a:rPr>
              <a:t>оно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7D7D7D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800" spc="5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7D7D7D"/>
                </a:solidFill>
                <a:latin typeface="Times New Roman"/>
                <a:ea typeface="Times New Roman"/>
              </a:rPr>
              <a:t>главное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7D7D7D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7D7D7D"/>
                </a:solidFill>
                <a:latin typeface="Times New Roman"/>
                <a:ea typeface="Times New Roman"/>
              </a:rPr>
              <a:t>его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7D7D7D"/>
                </a:solidFill>
                <a:latin typeface="Times New Roman"/>
                <a:ea typeface="Times New Roman"/>
              </a:rPr>
              <a:t>образе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жизни,</a:t>
            </a:r>
            <a:r>
              <a:rPr lang="en-US" altLang="zh-CN" sz="1800" spc="40" dirty="0">
                <a:solidFill>
                  <a:srgbClr val="7D7D7D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но</a:t>
            </a:r>
            <a:r>
              <a:rPr lang="en-US" altLang="zh-CN" sz="1800" spc="40" dirty="0">
                <a:solidFill>
                  <a:srgbClr val="7D7D7D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дает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b="1" dirty="0">
                <a:solidFill>
                  <a:srgbClr val="7D7D7D"/>
                </a:solidFill>
                <a:latin typeface="Times New Roman"/>
                <a:ea typeface="Times New Roman"/>
              </a:rPr>
              <a:t>уверенность</a:t>
            </a:r>
            <a:r>
              <a:rPr lang="en-US" altLang="zh-CN" sz="1800" b="1" spc="40" dirty="0">
                <a:solidFill>
                  <a:srgbClr val="7D7D7D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своих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силах</a:t>
            </a:r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64"/>
              </a:lnSpc>
            </a:pPr>
            <a:endParaRPr lang="en-US" dirty="0" smtClean="0"/>
          </a:p>
          <a:p>
            <a:pPr marL="0" indent="1093978">
              <a:lnSpc>
                <a:spcPct val="100000"/>
              </a:lnSpc>
            </a:pPr>
            <a:r>
              <a:rPr lang="en-US" altLang="zh-CN" sz="1800" spc="30" dirty="0">
                <a:solidFill>
                  <a:srgbClr val="7D7D7D"/>
                </a:solidFill>
                <a:latin typeface="Times New Roman"/>
                <a:ea typeface="Times New Roman"/>
              </a:rPr>
              <a:t>3</a:t>
            </a:r>
            <a:r>
              <a:rPr lang="en-US" altLang="zh-CN" sz="1800" spc="15" dirty="0">
                <a:solidFill>
                  <a:srgbClr val="7D7D7D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800" spc="1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7D7D7D"/>
                </a:solidFill>
                <a:latin typeface="Times New Roman"/>
                <a:ea typeface="Times New Roman"/>
              </a:rPr>
              <a:t>Стройте</a:t>
            </a:r>
            <a:r>
              <a:rPr lang="en-US" altLang="zh-CN" sz="1800" spc="1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7D7D7D"/>
                </a:solidFill>
                <a:latin typeface="Times New Roman"/>
                <a:ea typeface="Times New Roman"/>
              </a:rPr>
              <a:t>работу</a:t>
            </a:r>
            <a:r>
              <a:rPr lang="en-US" altLang="zh-CN" sz="1800" spc="1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34" dirty="0">
                <a:solidFill>
                  <a:srgbClr val="7D7D7D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1800" b="1" spc="1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spc="30" dirty="0">
                <a:solidFill>
                  <a:srgbClr val="7D7D7D"/>
                </a:solidFill>
                <a:latin typeface="Times New Roman"/>
                <a:ea typeface="Times New Roman"/>
              </a:rPr>
              <a:t>диалоге</a:t>
            </a:r>
            <a:r>
              <a:rPr lang="en-US" altLang="zh-CN" sz="1800" b="1" spc="1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7D7D7D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1800" spc="15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7D7D7D"/>
                </a:solidFill>
                <a:latin typeface="Times New Roman"/>
                <a:ea typeface="Times New Roman"/>
              </a:rPr>
              <a:t>пациентом</a:t>
            </a:r>
            <a:r>
              <a:rPr lang="en-US" altLang="zh-CN" sz="1800" spc="20" dirty="0">
                <a:solidFill>
                  <a:srgbClr val="7D7D7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4" dirty="0">
                <a:solidFill>
                  <a:srgbClr val="7D7D7D"/>
                </a:solidFill>
                <a:latin typeface="Times New Roman"/>
                <a:ea typeface="Times New Roman"/>
              </a:rPr>
              <a:t>и</a:t>
            </a:r>
          </a:p>
        </p:txBody>
      </p:sp>
      <p:sp>
        <p:nvSpPr>
          <p:cNvPr id="242" name="TextBox 242"/>
          <p:cNvSpPr txBox="1"/>
          <p:nvPr/>
        </p:nvSpPr>
        <p:spPr>
          <a:xfrm>
            <a:off x="1791970" y="5132159"/>
            <a:ext cx="4516816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8744" algn="l"/>
                <a:tab pos="1679701" algn="l"/>
                <a:tab pos="2187194" algn="l"/>
                <a:tab pos="3412744" algn="l"/>
              </a:tabLst>
            </a:pPr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на	</a:t>
            </a:r>
            <a:r>
              <a:rPr lang="en-US" altLang="zh-CN" sz="1800" spc="5" dirty="0">
                <a:solidFill>
                  <a:srgbClr val="7D7D7D"/>
                </a:solidFill>
                <a:latin typeface="Times New Roman"/>
                <a:ea typeface="Times New Roman"/>
              </a:rPr>
              <a:t>основе	</a:t>
            </a:r>
            <a:r>
              <a:rPr lang="en-US" altLang="zh-CN" sz="1800" b="1" spc="-5" dirty="0">
                <a:solidFill>
                  <a:srgbClr val="7D7D7D"/>
                </a:solidFill>
                <a:latin typeface="Times New Roman"/>
                <a:ea typeface="Times New Roman"/>
              </a:rPr>
              <a:t>5	</a:t>
            </a:r>
            <a:r>
              <a:rPr lang="en-US" altLang="zh-CN" sz="1800" b="1" spc="-15" dirty="0">
                <a:solidFill>
                  <a:srgbClr val="7D7D7D"/>
                </a:solidFill>
                <a:latin typeface="Times New Roman"/>
                <a:ea typeface="Times New Roman"/>
              </a:rPr>
              <a:t>условий	</a:t>
            </a:r>
            <a:r>
              <a:rPr lang="en-US" altLang="zh-CN" sz="1800" spc="-5" dirty="0">
                <a:solidFill>
                  <a:srgbClr val="7D7D7D"/>
                </a:solidFill>
                <a:latin typeface="Times New Roman"/>
                <a:ea typeface="Times New Roman"/>
              </a:rPr>
              <a:t>успешной</a:t>
            </a:r>
          </a:p>
        </p:txBody>
      </p:sp>
      <p:sp>
        <p:nvSpPr>
          <p:cNvPr id="243" name="TextBox 243"/>
          <p:cNvSpPr txBox="1"/>
          <p:nvPr/>
        </p:nvSpPr>
        <p:spPr>
          <a:xfrm>
            <a:off x="1791970" y="5406626"/>
            <a:ext cx="155150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Times New Roman"/>
                <a:ea typeface="Times New Roman"/>
              </a:rPr>
              <a:t>реабилитации</a:t>
            </a:r>
            <a:r>
              <a:rPr lang="en-US" altLang="zh-CN" sz="1800" spc="40" dirty="0">
                <a:solidFill>
                  <a:srgbClr val="7D7D7D"/>
                </a:solidFill>
                <a:latin typeface="Times New Roman"/>
                <a:ea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47344" y="556290"/>
            <a:ext cx="6740076" cy="2616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74622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Медицина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сегодня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1.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Ориентированность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пациента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как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компетентность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2.</a:t>
            </a:r>
            <a:r>
              <a:rPr lang="en-US" altLang="zh-CN" sz="2000" spc="12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Медицинская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помощь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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Медицинская</a:t>
            </a:r>
            <a:r>
              <a:rPr lang="en-US" altLang="zh-CN" sz="2000" spc="1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услуга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244"/>
          <p:cNvSpPr txBox="1"/>
          <p:nvPr/>
        </p:nvSpPr>
        <p:spPr>
          <a:xfrm>
            <a:off x="631240" y="556290"/>
            <a:ext cx="7978649" cy="3289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05153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Содержание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вебинара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7D7D7D"/>
                </a:solidFill>
                <a:latin typeface="Arial"/>
                <a:ea typeface="Arial"/>
              </a:rPr>
              <a:t>Разра</a:t>
            </a:r>
            <a:r>
              <a:rPr lang="en-US" altLang="zh-CN" sz="2400" b="1" spc="-10" dirty="0">
                <a:solidFill>
                  <a:srgbClr val="7D7D7D"/>
                </a:solidFill>
                <a:latin typeface="Arial"/>
                <a:ea typeface="Arial"/>
              </a:rPr>
              <a:t>ботка</a:t>
            </a:r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 hangingPunct="0">
              <a:lnSpc>
                <a:spcPct val="98333"/>
              </a:lnSpc>
            </a:pPr>
            <a:r>
              <a:rPr lang="en-US" altLang="zh-CN" sz="2400" spc="3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ea typeface="Arial"/>
              </a:rPr>
              <a:t>(и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7D7D7D"/>
                </a:solidFill>
                <a:latin typeface="Arial"/>
                <a:ea typeface="Arial"/>
              </a:rPr>
              <a:t>проведение)</a:t>
            </a:r>
            <a:r>
              <a:rPr lang="en-US" altLang="zh-CN" sz="24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spc="25" dirty="0">
                <a:solidFill>
                  <a:srgbClr val="7D7D7D"/>
                </a:solidFill>
                <a:latin typeface="Arial"/>
                <a:ea typeface="Arial"/>
              </a:rPr>
              <a:t>тренинга</a:t>
            </a:r>
            <a:r>
              <a:rPr lang="en-US" altLang="zh-CN" sz="2400" b="1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spc="25" dirty="0">
                <a:solidFill>
                  <a:srgbClr val="7D7D7D"/>
                </a:solidFill>
                <a:latin typeface="Arial"/>
                <a:ea typeface="Arial"/>
              </a:rPr>
              <a:t>мультидисциплинарного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обсуждения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проблем</a:t>
            </a:r>
            <a:r>
              <a:rPr lang="en-US" altLang="zh-CN" sz="2400" b="1" spc="-16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,</a:t>
            </a:r>
          </a:p>
          <a:p>
            <a:pPr>
              <a:lnSpc>
                <a:spcPts val="11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целей</a:t>
            </a:r>
            <a:r>
              <a:rPr lang="en-US" altLang="zh-CN" sz="2400" spc="1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400" spc="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задач</a:t>
            </a:r>
            <a:r>
              <a:rPr lang="en-US" altLang="zh-CN" sz="2400" spc="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медицинской</a:t>
            </a:r>
            <a:r>
              <a:rPr lang="en-US" altLang="zh-CN" sz="2400" spc="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реабилитации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45"/>
          <p:cNvSpPr/>
          <p:nvPr/>
        </p:nvSpPr>
        <p:spPr>
          <a:xfrm>
            <a:off x="387350" y="387350"/>
            <a:ext cx="8426450" cy="1162050"/>
          </a:xfrm>
          <a:custGeom>
            <a:avLst/>
            <a:gdLst>
              <a:gd name="connsiteX0" fmla="*/ 7937 w 8426450"/>
              <a:gd name="connsiteY0" fmla="*/ 1170051 h 1162050"/>
              <a:gd name="connsiteX1" fmla="*/ 8432736 w 8426450"/>
              <a:gd name="connsiteY1" fmla="*/ 1170051 h 1162050"/>
              <a:gd name="connsiteX2" fmla="*/ 8432736 w 8426450"/>
              <a:gd name="connsiteY2" fmla="*/ 17526 h 1162050"/>
              <a:gd name="connsiteX3" fmla="*/ 7937 w 8426450"/>
              <a:gd name="connsiteY3" fmla="*/ 17526 h 1162050"/>
              <a:gd name="connsiteX4" fmla="*/ 7937 w 8426450"/>
              <a:gd name="connsiteY4" fmla="*/ 1170051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6450" h="1162050">
                <a:moveTo>
                  <a:pt x="7937" y="1170051"/>
                </a:moveTo>
                <a:lnTo>
                  <a:pt x="8432736" y="1170051"/>
                </a:lnTo>
                <a:lnTo>
                  <a:pt x="8432736" y="17526"/>
                </a:lnTo>
                <a:lnTo>
                  <a:pt x="7937" y="17526"/>
                </a:lnTo>
                <a:lnTo>
                  <a:pt x="7937" y="1170051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6"/>
          <p:cNvSpPr txBox="1"/>
          <p:nvPr/>
        </p:nvSpPr>
        <p:spPr>
          <a:xfrm>
            <a:off x="1783969" y="460553"/>
            <a:ext cx="5188752" cy="4062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72439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Команда</a:t>
            </a:r>
            <a:r>
              <a:rPr lang="en-US" altLang="zh-CN" sz="3200" b="1" spc="-4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специалистов</a:t>
            </a:r>
          </a:p>
          <a:p>
            <a:pPr>
              <a:lnSpc>
                <a:spcPts val="964"/>
              </a:lnSpc>
            </a:pPr>
            <a:endParaRPr lang="en-US" dirty="0" smtClean="0"/>
          </a:p>
          <a:p>
            <a:pPr marL="0" indent="1384173">
              <a:lnSpc>
                <a:spcPct val="100000"/>
              </a:lnSpc>
            </a:pP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(Пример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пациентов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с</a:t>
            </a:r>
            <a:r>
              <a:rPr lang="en-US" altLang="zh-CN" sz="1800" b="1" spc="-3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СД)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55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1850" spc="25" dirty="0">
                <a:solidFill>
                  <a:srgbClr val="7D7D7D"/>
                </a:solidFill>
                <a:latin typeface="Arial"/>
                <a:ea typeface="Arial"/>
              </a:rPr>
              <a:t>Врач</a:t>
            </a:r>
            <a:r>
              <a:rPr lang="en-US" altLang="zh-CN" sz="1850" spc="20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1850" spc="25" dirty="0">
                <a:solidFill>
                  <a:srgbClr val="7D7D7D"/>
                </a:solidFill>
                <a:latin typeface="Arial"/>
                <a:ea typeface="Arial"/>
              </a:rPr>
              <a:t>эндокринолог</a:t>
            </a:r>
            <a:r>
              <a:rPr lang="en-US" altLang="zh-CN" sz="1850" spc="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50" spc="25" dirty="0">
                <a:solidFill>
                  <a:srgbClr val="7D7D7D"/>
                </a:solidFill>
                <a:latin typeface="Arial"/>
                <a:ea typeface="Arial"/>
              </a:rPr>
              <a:t>(Медицинская</a:t>
            </a:r>
            <a:r>
              <a:rPr lang="en-US" altLang="zh-CN" sz="1850" spc="3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50" spc="20" dirty="0">
                <a:solidFill>
                  <a:srgbClr val="7D7D7D"/>
                </a:solidFill>
                <a:latin typeface="Arial"/>
                <a:ea typeface="Arial"/>
              </a:rPr>
              <a:t>сестра)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164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1850" spc="80" dirty="0">
                <a:solidFill>
                  <a:srgbClr val="7D7D7D"/>
                </a:solidFill>
                <a:latin typeface="Arial"/>
                <a:ea typeface="Arial"/>
              </a:rPr>
              <a:t>Пс</a:t>
            </a:r>
            <a:r>
              <a:rPr lang="en-US" altLang="zh-CN" sz="1850" spc="75" dirty="0">
                <a:solidFill>
                  <a:srgbClr val="7D7D7D"/>
                </a:solidFill>
                <a:latin typeface="Arial"/>
                <a:ea typeface="Arial"/>
              </a:rPr>
              <a:t>ихолог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154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1850" spc="75" dirty="0">
                <a:solidFill>
                  <a:srgbClr val="7D7D7D"/>
                </a:solidFill>
                <a:latin typeface="Arial"/>
                <a:ea typeface="Arial"/>
              </a:rPr>
              <a:t>Д</a:t>
            </a:r>
            <a:r>
              <a:rPr lang="en-US" altLang="zh-CN" sz="1850" spc="69" dirty="0">
                <a:solidFill>
                  <a:srgbClr val="7D7D7D"/>
                </a:solidFill>
                <a:latin typeface="Arial"/>
                <a:ea typeface="Arial"/>
              </a:rPr>
              <a:t>иетолог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11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1850" spc="50" dirty="0">
                <a:solidFill>
                  <a:srgbClr val="7D7D7D"/>
                </a:solidFill>
                <a:latin typeface="Arial"/>
                <a:ea typeface="Arial"/>
              </a:rPr>
              <a:t>Инструктор</a:t>
            </a:r>
            <a:r>
              <a:rPr lang="en-US" altLang="zh-CN" sz="1850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50" spc="64" dirty="0">
                <a:solidFill>
                  <a:srgbClr val="7D7D7D"/>
                </a:solidFill>
                <a:latin typeface="Arial"/>
                <a:ea typeface="Arial"/>
              </a:rPr>
              <a:t>ЛФК</a:t>
            </a:r>
          </a:p>
          <a:p>
            <a:pPr marL="0">
              <a:lnSpc>
                <a:spcPct val="100000"/>
              </a:lnSpc>
            </a:pPr>
            <a:r>
              <a:rPr lang="en-US" altLang="zh-CN" sz="2800" spc="22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1850" spc="119" dirty="0">
                <a:solidFill>
                  <a:srgbClr val="7D7D7D"/>
                </a:solidFill>
                <a:latin typeface="Arial"/>
                <a:ea typeface="Arial"/>
              </a:rPr>
              <a:t>Юри</a:t>
            </a:r>
            <a:r>
              <a:rPr lang="en-US" altLang="zh-CN" sz="1850" spc="114" dirty="0">
                <a:solidFill>
                  <a:srgbClr val="7D7D7D"/>
                </a:solidFill>
                <a:latin typeface="Arial"/>
                <a:ea typeface="Arial"/>
              </a:rPr>
              <a:t>ст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80" y="1325880"/>
            <a:ext cx="1684020" cy="3398520"/>
          </a:xfrm>
          <a:prstGeom prst="rect">
            <a:avLst/>
          </a:prstGeom>
        </p:spPr>
      </p:pic>
      <p:pic>
        <p:nvPicPr>
          <p:cNvPr id="249" name="Picture 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60" y="1325880"/>
            <a:ext cx="1760220" cy="3398520"/>
          </a:xfrm>
          <a:prstGeom prst="rect">
            <a:avLst/>
          </a:prstGeom>
        </p:spPr>
      </p:pic>
      <p:sp>
        <p:nvSpPr>
          <p:cNvPr id="2" name="Freeform 249"/>
          <p:cNvSpPr/>
          <p:nvPr/>
        </p:nvSpPr>
        <p:spPr>
          <a:xfrm>
            <a:off x="1746250" y="1898650"/>
            <a:ext cx="6038850" cy="2317750"/>
          </a:xfrm>
          <a:custGeom>
            <a:avLst/>
            <a:gdLst>
              <a:gd name="connsiteX0" fmla="*/ 17526 w 6038850"/>
              <a:gd name="connsiteY0" fmla="*/ 2327275 h 2317750"/>
              <a:gd name="connsiteX1" fmla="*/ 6048375 w 6038850"/>
              <a:gd name="connsiteY1" fmla="*/ 2327275 h 2317750"/>
              <a:gd name="connsiteX2" fmla="*/ 6048375 w 6038850"/>
              <a:gd name="connsiteY2" fmla="*/ 17526 h 2317750"/>
              <a:gd name="connsiteX3" fmla="*/ 17526 w 6038850"/>
              <a:gd name="connsiteY3" fmla="*/ 17526 h 2317750"/>
              <a:gd name="connsiteX4" fmla="*/ 17526 w 6038850"/>
              <a:gd name="connsiteY4" fmla="*/ 2327275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50" h="2317750">
                <a:moveTo>
                  <a:pt x="17526" y="2327275"/>
                </a:moveTo>
                <a:lnTo>
                  <a:pt x="6048375" y="2327275"/>
                </a:lnTo>
                <a:lnTo>
                  <a:pt x="6048375" y="17526"/>
                </a:lnTo>
                <a:lnTo>
                  <a:pt x="17526" y="17526"/>
                </a:lnTo>
                <a:lnTo>
                  <a:pt x="17526" y="2327275"/>
                </a:lnTo>
                <a:close/>
              </a:path>
            </a:pathLst>
          </a:custGeom>
          <a:solidFill>
            <a:srgbClr val="538D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50"/>
          <p:cNvSpPr/>
          <p:nvPr/>
        </p:nvSpPr>
        <p:spPr>
          <a:xfrm>
            <a:off x="8375650" y="247650"/>
            <a:ext cx="476250" cy="844550"/>
          </a:xfrm>
          <a:custGeom>
            <a:avLst/>
            <a:gdLst>
              <a:gd name="connsiteX0" fmla="*/ 12700 w 476250"/>
              <a:gd name="connsiteY0" fmla="*/ 844550 h 844550"/>
              <a:gd name="connsiteX1" fmla="*/ 482600 w 476250"/>
              <a:gd name="connsiteY1" fmla="*/ 844550 h 844550"/>
              <a:gd name="connsiteX2" fmla="*/ 482600 w 476250"/>
              <a:gd name="connsiteY2" fmla="*/ 12700 h 844550"/>
              <a:gd name="connsiteX3" fmla="*/ 12700 w 476250"/>
              <a:gd name="connsiteY3" fmla="*/ 12700 h 844550"/>
              <a:gd name="connsiteX4" fmla="*/ 12700 w 476250"/>
              <a:gd name="connsiteY4" fmla="*/ 84455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844550">
                <a:moveTo>
                  <a:pt x="12700" y="844550"/>
                </a:moveTo>
                <a:lnTo>
                  <a:pt x="482600" y="844550"/>
                </a:lnTo>
                <a:lnTo>
                  <a:pt x="482600" y="12700"/>
                </a:lnTo>
                <a:lnTo>
                  <a:pt x="12700" y="12700"/>
                </a:lnTo>
                <a:lnTo>
                  <a:pt x="12700" y="844550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TextBox 251"/>
          <p:cNvSpPr txBox="1"/>
          <p:nvPr/>
        </p:nvSpPr>
        <p:spPr>
          <a:xfrm>
            <a:off x="1495044" y="469972"/>
            <a:ext cx="6652369" cy="3627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Корпоративные</a:t>
            </a:r>
            <a:r>
              <a:rPr lang="en-US" altLang="zh-CN" sz="3200" b="1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КОМПЕТЕНЦИИ</a:t>
            </a:r>
            <a:r>
              <a:rPr lang="en-US" altLang="zh-CN" sz="3200" b="1" spc="30" dirty="0">
                <a:solidFill>
                  <a:srgbClr val="7D7D7D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5"/>
              </a:lnSpc>
            </a:pPr>
            <a:endParaRPr lang="en-US" dirty="0" smtClean="0"/>
          </a:p>
          <a:p>
            <a:pPr marL="0" indent="817752">
              <a:lnSpc>
                <a:spcPct val="100000"/>
              </a:lnSpc>
            </a:pP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FEFEFE"/>
                </a:solidFill>
                <a:latin typeface="Arial"/>
                <a:ea typeface="Arial"/>
              </a:rPr>
              <a:t>лидерство,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817752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16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ориентированность</a:t>
            </a:r>
            <a:r>
              <a:rPr lang="en-US" altLang="zh-CN" sz="2400" spc="17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на</a:t>
            </a:r>
            <a:r>
              <a:rPr lang="en-US" altLang="zh-CN" sz="2400" spc="16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пациента,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817752">
              <a:lnSpc>
                <a:spcPct val="100000"/>
              </a:lnSpc>
            </a:pP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FEFEFE"/>
                </a:solidFill>
                <a:latin typeface="Arial"/>
                <a:ea typeface="Arial"/>
              </a:rPr>
              <a:t>лояльность,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817752">
              <a:lnSpc>
                <a:spcPct val="100000"/>
              </a:lnSpc>
            </a:pPr>
            <a:r>
              <a:rPr lang="en-US" altLang="zh-CN" sz="2400" spc="2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командная</a:t>
            </a:r>
            <a:r>
              <a:rPr lang="en-US" altLang="zh-CN" sz="2400" spc="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работа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8481059" y="309869"/>
            <a:ext cx="466079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spc="-10" dirty="0">
                <a:solidFill>
                  <a:srgbClr val="FE0000"/>
                </a:solidFill>
                <a:latin typeface="Arial"/>
                <a:ea typeface="Arial"/>
              </a:rPr>
              <a:t>?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1279271" y="5068841"/>
            <a:ext cx="692413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331842" algn="l"/>
              </a:tabLst>
            </a:pPr>
            <a:r>
              <a:rPr lang="en-US" altLang="zh-CN" sz="2400" b="1" i="1" spc="-10" dirty="0">
                <a:solidFill>
                  <a:srgbClr val="7D7D7D"/>
                </a:solidFill>
                <a:latin typeface="Arial"/>
                <a:ea typeface="Arial"/>
              </a:rPr>
              <a:t>«СПОСОБНОСТЬ»	</a:t>
            </a:r>
            <a:r>
              <a:rPr lang="en-US" altLang="zh-CN" sz="2400" b="1" i="1" spc="-20" dirty="0">
                <a:solidFill>
                  <a:srgbClr val="7D7D7D"/>
                </a:solidFill>
                <a:latin typeface="Arial"/>
                <a:ea typeface="Arial"/>
              </a:rPr>
              <a:t>«ГОТОВНОСТЬ»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2331720"/>
            <a:ext cx="6522720" cy="3680460"/>
          </a:xfrm>
          <a:prstGeom prst="rect">
            <a:avLst/>
          </a:prstGeom>
        </p:spPr>
      </p:pic>
      <p:sp>
        <p:nvSpPr>
          <p:cNvPr id="2" name="TextBox 255"/>
          <p:cNvSpPr txBox="1"/>
          <p:nvPr/>
        </p:nvSpPr>
        <p:spPr>
          <a:xfrm>
            <a:off x="415442" y="315883"/>
            <a:ext cx="8273062" cy="6214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174847" hangingPunct="0">
              <a:lnSpc>
                <a:spcPct val="100000"/>
              </a:lnSpc>
            </a:pPr>
            <a:r>
              <a:rPr lang="en-US" altLang="zh-CN" sz="3200" spc="10" dirty="0">
                <a:solidFill>
                  <a:srgbClr val="7D7D7D"/>
                </a:solidFill>
                <a:latin typeface="Arial"/>
                <a:ea typeface="Arial"/>
              </a:rPr>
              <a:t>ТР</a:t>
            </a:r>
            <a:r>
              <a:rPr lang="en-US" altLang="zh-CN" sz="3200" spc="5" dirty="0">
                <a:solidFill>
                  <a:srgbClr val="7D7D7D"/>
                </a:solidFill>
                <a:latin typeface="Arial"/>
                <a:ea typeface="Arial"/>
              </a:rPr>
              <a:t>ЕНИНГ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«Корпоративные</a:t>
            </a:r>
            <a:r>
              <a:rPr lang="en-US" altLang="zh-CN" sz="3200" spc="-1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компетенции</a:t>
            </a:r>
            <a:r>
              <a:rPr lang="en-US" altLang="zh-CN" sz="3200" spc="-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в</a:t>
            </a:r>
            <a:r>
              <a:rPr lang="en-US" altLang="zh-CN" sz="3200" spc="-11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медицине: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разработка,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оценка,</a:t>
            </a:r>
            <a:r>
              <a:rPr lang="en-US" altLang="zh-CN" sz="3200" spc="-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7D7D7D"/>
                </a:solidFill>
                <a:latin typeface="Arial"/>
                <a:ea typeface="Arial"/>
              </a:rPr>
              <a:t>развитие»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 indent="3528034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РКБ</a:t>
            </a:r>
            <a:r>
              <a:rPr lang="en-US" altLang="zh-CN" sz="16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им.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Н.А.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Семашко,</a:t>
            </a:r>
            <a:r>
              <a:rPr lang="en-US" altLang="zh-CN" sz="16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г.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Улан-Удэ,</a:t>
            </a:r>
            <a:r>
              <a:rPr lang="en-US" altLang="zh-CN" sz="16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2018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80" y="1280160"/>
            <a:ext cx="1684020" cy="3406140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60" y="1280160"/>
            <a:ext cx="1760220" cy="3406140"/>
          </a:xfrm>
          <a:prstGeom prst="rect">
            <a:avLst/>
          </a:prstGeom>
        </p:spPr>
      </p:pic>
      <p:sp>
        <p:nvSpPr>
          <p:cNvPr id="2" name="Freeform 258"/>
          <p:cNvSpPr/>
          <p:nvPr/>
        </p:nvSpPr>
        <p:spPr>
          <a:xfrm>
            <a:off x="1746250" y="1898650"/>
            <a:ext cx="6038850" cy="2317750"/>
          </a:xfrm>
          <a:custGeom>
            <a:avLst/>
            <a:gdLst>
              <a:gd name="connsiteX0" fmla="*/ 17526 w 6038850"/>
              <a:gd name="connsiteY0" fmla="*/ 2327275 h 2317750"/>
              <a:gd name="connsiteX1" fmla="*/ 6048375 w 6038850"/>
              <a:gd name="connsiteY1" fmla="*/ 2327275 h 2317750"/>
              <a:gd name="connsiteX2" fmla="*/ 6048375 w 6038850"/>
              <a:gd name="connsiteY2" fmla="*/ 17526 h 2317750"/>
              <a:gd name="connsiteX3" fmla="*/ 17526 w 6038850"/>
              <a:gd name="connsiteY3" fmla="*/ 17526 h 2317750"/>
              <a:gd name="connsiteX4" fmla="*/ 17526 w 6038850"/>
              <a:gd name="connsiteY4" fmla="*/ 2327275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50" h="2317750">
                <a:moveTo>
                  <a:pt x="17526" y="2327275"/>
                </a:moveTo>
                <a:lnTo>
                  <a:pt x="6048375" y="2327275"/>
                </a:lnTo>
                <a:lnTo>
                  <a:pt x="6048375" y="17526"/>
                </a:lnTo>
                <a:lnTo>
                  <a:pt x="17526" y="17526"/>
                </a:lnTo>
                <a:lnTo>
                  <a:pt x="17526" y="2327275"/>
                </a:lnTo>
                <a:close/>
              </a:path>
            </a:pathLst>
          </a:custGeom>
          <a:solidFill>
            <a:srgbClr val="538D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9"/>
          <p:cNvSpPr txBox="1"/>
          <p:nvPr/>
        </p:nvSpPr>
        <p:spPr>
          <a:xfrm>
            <a:off x="1134770" y="397709"/>
            <a:ext cx="7228415" cy="5467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6046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Корпоративные</a:t>
            </a:r>
            <a:r>
              <a:rPr lang="en-US" altLang="zh-CN" sz="3200" b="1" spc="-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5" dirty="0">
                <a:solidFill>
                  <a:srgbClr val="7D7D7D"/>
                </a:solidFill>
                <a:latin typeface="Arial"/>
                <a:ea typeface="Arial"/>
              </a:rPr>
              <a:t>КОМПЕТЕНЦИИ: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 indent="1178026">
              <a:lnSpc>
                <a:spcPct val="100000"/>
              </a:lnSpc>
            </a:pP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5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FEFEFE"/>
                </a:solidFill>
                <a:latin typeface="Arial"/>
                <a:ea typeface="Arial"/>
              </a:rPr>
              <a:t>лидерство,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1178026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16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ориентированность</a:t>
            </a:r>
            <a:r>
              <a:rPr lang="en-US" altLang="zh-CN" sz="2400" spc="17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на</a:t>
            </a:r>
            <a:r>
              <a:rPr lang="en-US" altLang="zh-CN" sz="2400" spc="16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пациента,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1178026">
              <a:lnSpc>
                <a:spcPct val="100000"/>
              </a:lnSpc>
            </a:pP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FEFEFE"/>
                </a:solidFill>
                <a:latin typeface="Arial"/>
                <a:ea typeface="Arial"/>
              </a:rPr>
              <a:t>лояльность,</a:t>
            </a:r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 indent="1178026">
              <a:lnSpc>
                <a:spcPct val="100000"/>
              </a:lnSpc>
            </a:pPr>
            <a:r>
              <a:rPr lang="en-US" altLang="zh-CN" sz="2400" spc="2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командная</a:t>
            </a:r>
            <a:r>
              <a:rPr lang="en-US" altLang="zh-CN" sz="2400" spc="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FEFEFE"/>
                </a:solidFill>
                <a:latin typeface="Arial"/>
                <a:ea typeface="Arial"/>
              </a:rPr>
              <a:t>работа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«РАЗРАБОТАТЬ»</a:t>
            </a:r>
            <a:r>
              <a:rPr lang="en-US" altLang="zh-CN" sz="2400" b="1" spc="19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Wingdings"/>
                <a:ea typeface="Wingdings"/>
              </a:rPr>
              <a:t>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«ОЦЕНИТЬ»</a:t>
            </a:r>
            <a:r>
              <a:rPr lang="en-US" altLang="zh-CN" sz="2400" b="1" spc="19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Wingdings"/>
                <a:ea typeface="Wingdings"/>
              </a:rPr>
              <a:t></a:t>
            </a:r>
            <a:r>
              <a:rPr lang="en-US" altLang="zh-CN" sz="2400" b="1" dirty="0">
                <a:solidFill>
                  <a:srgbClr val="7D7D7D"/>
                </a:solidFill>
                <a:latin typeface="Arial"/>
                <a:ea typeface="Arial"/>
              </a:rPr>
              <a:t>«РАЗВИТЬ»</a:t>
            </a:r>
          </a:p>
          <a:p>
            <a:pPr>
              <a:lnSpc>
                <a:spcPts val="16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85" dirty="0">
                <a:solidFill>
                  <a:srgbClr val="7D7D7D"/>
                </a:solidFill>
                <a:latin typeface="Wingdings"/>
                <a:ea typeface="Wingdings"/>
              </a:rPr>
              <a:t></a:t>
            </a:r>
            <a:r>
              <a:rPr lang="en-US" altLang="zh-CN" sz="2400" b="1" spc="65" dirty="0">
                <a:solidFill>
                  <a:srgbClr val="7D7D7D"/>
                </a:solidFill>
                <a:latin typeface="Arial"/>
                <a:ea typeface="Arial"/>
              </a:rPr>
              <a:t>«ОЦЕ</a:t>
            </a:r>
            <a:r>
              <a:rPr lang="en-US" altLang="zh-CN" sz="2400" b="1" spc="60" dirty="0">
                <a:solidFill>
                  <a:srgbClr val="7D7D7D"/>
                </a:solidFill>
                <a:latin typeface="Arial"/>
                <a:ea typeface="Arial"/>
              </a:rPr>
              <a:t>НИТЬ»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Freeform 260"/>
          <p:cNvSpPr/>
          <p:nvPr/>
        </p:nvSpPr>
        <p:spPr>
          <a:xfrm>
            <a:off x="3270250" y="6013450"/>
            <a:ext cx="2673350" cy="374650"/>
          </a:xfrm>
          <a:custGeom>
            <a:avLst/>
            <a:gdLst>
              <a:gd name="connsiteX0" fmla="*/ 6350 w 2673350"/>
              <a:gd name="connsiteY0" fmla="*/ 377825 h 374650"/>
              <a:gd name="connsiteX1" fmla="*/ 2676525 w 2673350"/>
              <a:gd name="connsiteY1" fmla="*/ 377825 h 374650"/>
              <a:gd name="connsiteX2" fmla="*/ 2676525 w 2673350"/>
              <a:gd name="connsiteY2" fmla="*/ 7937 h 374650"/>
              <a:gd name="connsiteX3" fmla="*/ 6350 w 2673350"/>
              <a:gd name="connsiteY3" fmla="*/ 7937 h 374650"/>
              <a:gd name="connsiteX4" fmla="*/ 6350 w 2673350"/>
              <a:gd name="connsiteY4" fmla="*/ 377825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350" h="374650">
                <a:moveTo>
                  <a:pt x="6350" y="377825"/>
                </a:moveTo>
                <a:lnTo>
                  <a:pt x="2676525" y="377825"/>
                </a:lnTo>
                <a:lnTo>
                  <a:pt x="2676525" y="7937"/>
                </a:lnTo>
                <a:lnTo>
                  <a:pt x="6350" y="7937"/>
                </a:lnTo>
                <a:lnTo>
                  <a:pt x="6350" y="377825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1"/>
          <p:cNvSpPr txBox="1"/>
          <p:nvPr/>
        </p:nvSpPr>
        <p:spPr>
          <a:xfrm>
            <a:off x="486765" y="337617"/>
            <a:ext cx="8318463" cy="6011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928772">
              <a:lnSpc>
                <a:spcPct val="100000"/>
              </a:lnSpc>
            </a:pP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«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Оценить»</a:t>
            </a:r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 hangingPunct="0">
              <a:lnSpc>
                <a:spcPct val="98333"/>
              </a:lnSpc>
            </a:pPr>
            <a:r>
              <a:rPr lang="en-US" altLang="zh-CN" sz="1800" spc="44" dirty="0">
                <a:solidFill>
                  <a:srgbClr val="7D7D7D"/>
                </a:solidFill>
                <a:latin typeface="Arial"/>
                <a:ea typeface="Arial"/>
              </a:rPr>
              <a:t>Пожалуйста,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5" dirty="0">
                <a:solidFill>
                  <a:srgbClr val="7D7D7D"/>
                </a:solidFill>
                <a:latin typeface="Arial"/>
                <a:ea typeface="Arial"/>
              </a:rPr>
              <a:t>оцените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60" dirty="0">
                <a:solidFill>
                  <a:srgbClr val="7D7D7D"/>
                </a:solidFill>
                <a:latin typeface="Arial"/>
                <a:ea typeface="Arial"/>
              </a:rPr>
              <a:t>Ваше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5" dirty="0">
                <a:solidFill>
                  <a:srgbClr val="7D7D7D"/>
                </a:solidFill>
                <a:latin typeface="Arial"/>
                <a:ea typeface="Arial"/>
              </a:rPr>
              <a:t>обычное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0" dirty="0">
                <a:solidFill>
                  <a:srgbClr val="7D7D7D"/>
                </a:solidFill>
                <a:latin typeface="Arial"/>
                <a:ea typeface="Arial"/>
              </a:rPr>
              <a:t>поведение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5" dirty="0">
                <a:solidFill>
                  <a:srgbClr val="7D7D7D"/>
                </a:solidFill>
                <a:latin typeface="Arial"/>
                <a:ea typeface="Arial"/>
              </a:rPr>
              <a:t>во</a:t>
            </a:r>
            <a:r>
              <a:rPr lang="en-US" altLang="zh-CN" sz="1800" spc="3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0" dirty="0">
                <a:solidFill>
                  <a:srgbClr val="7D7D7D"/>
                </a:solidFill>
                <a:latin typeface="Arial"/>
                <a:ea typeface="Arial"/>
              </a:rPr>
              <a:t>время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5" dirty="0">
                <a:solidFill>
                  <a:srgbClr val="7D7D7D"/>
                </a:solidFill>
                <a:latin typeface="Arial"/>
                <a:ea typeface="Arial"/>
              </a:rPr>
              <a:t>работы</a:t>
            </a:r>
            <a:r>
              <a:rPr lang="en-US" altLang="zh-CN" sz="1800" spc="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spc="50" dirty="0">
                <a:solidFill>
                  <a:srgbClr val="7D7D7D"/>
                </a:solidFill>
                <a:latin typeface="Arial"/>
                <a:ea typeface="Arial"/>
              </a:rPr>
              <a:t>по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7D7D7D"/>
                </a:solidFill>
                <a:latin typeface="Arial"/>
                <a:ea typeface="Arial"/>
              </a:rPr>
              <a:t>следующим</a:t>
            </a:r>
            <a:r>
              <a:rPr lang="en-US" altLang="zh-CN" sz="1800" spc="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7D7D7D"/>
                </a:solidFill>
                <a:latin typeface="Arial"/>
                <a:ea typeface="Arial"/>
              </a:rPr>
              <a:t>индикаторам</a:t>
            </a:r>
            <a:r>
              <a:rPr lang="en-US" altLang="zh-CN" sz="1800" spc="10" dirty="0">
                <a:solidFill>
                  <a:srgbClr val="7D7D7D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indent="2881909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Угадай</a:t>
            </a:r>
            <a:r>
              <a:rPr lang="en-US" altLang="zh-CN" sz="1800" spc="-1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компетенцию</a:t>
            </a:r>
            <a:r>
              <a:rPr lang="en-US" altLang="zh-CN" sz="1800" spc="-10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Wingdings"/>
                <a:ea typeface="Wingdings"/>
              </a:rPr>
              <a:t>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4502" y="1985391"/>
          <a:ext cx="8295573" cy="3550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9924"/>
                <a:gridCol w="1008126"/>
                <a:gridCol w="935989"/>
                <a:gridCol w="1008125"/>
                <a:gridCol w="1007999"/>
                <a:gridCol w="875410"/>
              </a:tblGrid>
              <a:tr h="445643">
                <a:tc>
                  <a:txBody>
                    <a:bodyPr/>
                    <a:lstStyle/>
                    <a:p>
                      <a:pPr>
                        <a:lnSpc>
                          <a:spcPts val="994"/>
                        </a:lnSpc>
                      </a:pPr>
                      <a:endParaRPr lang="en-US" dirty="0" smtClean="0"/>
                    </a:p>
                    <a:p>
                      <a:pPr marL="0" indent="1087818">
                        <a:lnSpc>
                          <a:spcPct val="100000"/>
                        </a:lnSpc>
                      </a:pPr>
                      <a:r>
                        <a:rPr lang="en-US" altLang="zh-CN" sz="1800" spc="-1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И</a:t>
                      </a:r>
                      <a:r>
                        <a:rPr lang="en-US" altLang="zh-CN" sz="1800" spc="-1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ндикаторы: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94"/>
                        </a:lnSpc>
                      </a:pPr>
                      <a:endParaRPr lang="en-US" dirty="0" smtClean="0"/>
                    </a:p>
                    <a:p>
                      <a:pPr marL="0" indent="98297">
                        <a:lnSpc>
                          <a:spcPct val="100000"/>
                        </a:lnSpc>
                      </a:pPr>
                      <a:r>
                        <a:rPr lang="en-US" altLang="zh-CN" sz="1800" spc="-3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Н</a:t>
                      </a:r>
                      <a:r>
                        <a:rPr lang="en-US" altLang="zh-CN" sz="1800" spc="-2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икогда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94"/>
                        </a:lnSpc>
                      </a:pPr>
                      <a:endParaRPr lang="en-US" dirty="0" smtClean="0"/>
                    </a:p>
                    <a:p>
                      <a:pPr marL="0" indent="172211">
                        <a:lnSpc>
                          <a:spcPct val="100000"/>
                        </a:lnSpc>
                      </a:pPr>
                      <a:r>
                        <a:rPr lang="en-US" altLang="zh-CN" sz="1800" spc="-3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Ре</a:t>
                      </a:r>
                      <a:r>
                        <a:rPr lang="en-US" altLang="zh-CN" sz="1800" spc="-2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дко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94"/>
                        </a:lnSpc>
                      </a:pPr>
                      <a:endParaRPr lang="en-US" dirty="0" smtClean="0"/>
                    </a:p>
                    <a:p>
                      <a:pPr marL="0" indent="149097">
                        <a:lnSpc>
                          <a:spcPct val="100000"/>
                        </a:lnSpc>
                      </a:pPr>
                      <a:r>
                        <a:rPr lang="en-US" altLang="zh-CN" sz="1800" spc="-3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Ин</a:t>
                      </a:r>
                      <a:r>
                        <a:rPr lang="en-US" altLang="zh-CN" sz="1800" spc="-2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огда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94"/>
                        </a:lnSpc>
                      </a:pPr>
                      <a:endParaRPr lang="en-US" dirty="0" smtClean="0"/>
                    </a:p>
                    <a:p>
                      <a:pPr marL="0" indent="109347">
                        <a:lnSpc>
                          <a:spcPct val="100000"/>
                        </a:lnSpc>
                      </a:pPr>
                      <a:r>
                        <a:rPr lang="en-US" altLang="zh-CN" sz="1800" spc="-1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Об</a:t>
                      </a:r>
                      <a:r>
                        <a:rPr lang="en-US" altLang="zh-CN" sz="1800" spc="-1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ычно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94"/>
                        </a:lnSpc>
                      </a:pPr>
                      <a:endParaRPr lang="en-US" dirty="0" smtClean="0"/>
                    </a:p>
                    <a:p>
                      <a:pPr marL="0" indent="156844">
                        <a:lnSpc>
                          <a:spcPct val="100000"/>
                        </a:lnSpc>
                      </a:pPr>
                      <a:r>
                        <a:rPr lang="en-US" altLang="zh-CN" sz="1800" spc="-2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Час</a:t>
                      </a:r>
                      <a:r>
                        <a:rPr lang="en-US" altLang="zh-CN" sz="1800" spc="-1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то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1.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Выслушивает</a:t>
                      </a: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партнера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2.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Вносит</a:t>
                      </a:r>
                      <a:r>
                        <a:rPr lang="en-US" altLang="zh-CN" sz="1800" spc="-125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предложения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spc="-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3.</a:t>
                      </a:r>
                      <a:r>
                        <a:rPr lang="en-US" altLang="zh-CN" sz="1800" spc="25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1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Договаривается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b="1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4.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Отсутствует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на</a:t>
                      </a:r>
                      <a:r>
                        <a:rPr lang="en-US" altLang="zh-CN" sz="1800" spc="-12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совещаниях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5.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Оказывает</a:t>
                      </a:r>
                      <a:r>
                        <a:rPr lang="en-US" altLang="zh-CN" sz="1800" spc="-1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помощь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6.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Эмоционально</a:t>
                      </a:r>
                      <a:r>
                        <a:rPr lang="en-US" altLang="zh-CN" sz="1800" spc="-104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поддерживает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69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75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53389"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</a:pPr>
                      <a:endParaRPr lang="en-US" dirty="0" smtClean="0"/>
                    </a:p>
                    <a:p>
                      <a:pPr marL="0" indent="57315">
                        <a:lnSpc>
                          <a:spcPct val="100000"/>
                        </a:lnSpc>
                      </a:pPr>
                      <a:r>
                        <a:rPr lang="en-US" altLang="zh-CN" sz="1800" spc="-1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7.</a:t>
                      </a:r>
                      <a:r>
                        <a:rPr lang="en-US" altLang="zh-CN" sz="1800" spc="-20" dirty="0">
                          <a:solidFill>
                            <a:srgbClr val="001E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800" spc="-10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Конфликтует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</a:pPr>
                      <a:endParaRPr lang="en-US" dirty="0" smtClean="0"/>
                    </a:p>
                    <a:p>
                      <a:pPr marL="0" indent="438530">
                        <a:lnSpc>
                          <a:spcPct val="100000"/>
                        </a:lnSpc>
                      </a:pPr>
                      <a:r>
                        <a:rPr lang="en-US" altLang="zh-CN" sz="1800" spc="-69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</a:pPr>
                      <a:endParaRPr lang="en-US" dirty="0" smtClean="0"/>
                    </a:p>
                    <a:p>
                      <a:pPr marL="0" indent="402335">
                        <a:lnSpc>
                          <a:spcPct val="100000"/>
                        </a:lnSpc>
                      </a:pPr>
                      <a:r>
                        <a:rPr lang="en-US" altLang="zh-CN" sz="1800" spc="-69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</a:pPr>
                      <a:endParaRPr lang="en-US" dirty="0" smtClean="0"/>
                    </a:p>
                    <a:p>
                      <a:pPr marL="0" indent="438658">
                        <a:lnSpc>
                          <a:spcPct val="100000"/>
                        </a:lnSpc>
                      </a:pPr>
                      <a:r>
                        <a:rPr lang="en-US" altLang="zh-CN" sz="1800" b="1" spc="-69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</a:pPr>
                      <a:endParaRPr lang="en-US" dirty="0" smtClean="0"/>
                    </a:p>
                    <a:p>
                      <a:pPr marL="0" indent="438785">
                        <a:lnSpc>
                          <a:spcPct val="100000"/>
                        </a:lnSpc>
                      </a:pPr>
                      <a:r>
                        <a:rPr lang="en-US" altLang="zh-CN" sz="1800" spc="-69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</a:pPr>
                      <a:endParaRPr lang="en-US" dirty="0" smtClean="0"/>
                    </a:p>
                    <a:p>
                      <a:pPr marL="0" indent="367538">
                        <a:lnSpc>
                          <a:spcPct val="100000"/>
                        </a:lnSpc>
                      </a:pPr>
                      <a:r>
                        <a:rPr lang="en-US" altLang="zh-CN" sz="1800" spc="-69" dirty="0">
                          <a:solidFill>
                            <a:srgbClr val="001E5E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263"/>
          <p:cNvSpPr txBox="1"/>
          <p:nvPr/>
        </p:nvSpPr>
        <p:spPr>
          <a:xfrm>
            <a:off x="1162507" y="386872"/>
            <a:ext cx="696702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5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правил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измерения</a:t>
            </a:r>
            <a:r>
              <a:rPr lang="en-US" altLang="zh-CN" sz="3200" b="1" spc="-26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компетенций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918667" y="1484697"/>
            <a:ext cx="661299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658158" algn="l"/>
              </a:tabLst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1.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Индикатор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–</a:t>
            </a:r>
            <a:r>
              <a:rPr lang="en-US" altLang="zh-CN" sz="2000" spc="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поведение	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Пример:</a:t>
            </a:r>
            <a:r>
              <a:rPr lang="en-US" altLang="zh-CN" sz="2000" spc="-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«Выслушивает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918667" y="1947196"/>
            <a:ext cx="4751067" cy="1214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250">
              <a:lnSpc>
                <a:spcPct val="100000"/>
              </a:lnSpc>
            </a:pPr>
            <a:r>
              <a:rPr lang="en-US" altLang="zh-CN" sz="2000" spc="-10" dirty="0">
                <a:solidFill>
                  <a:srgbClr val="7D7D7D"/>
                </a:solidFill>
                <a:latin typeface="Arial"/>
                <a:ea typeface="Arial"/>
              </a:rPr>
              <a:t>п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артнера»</a:t>
            </a:r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2.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5-7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индикаторов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1</a:t>
            </a:r>
            <a:r>
              <a:rPr lang="en-US" altLang="zh-CN" sz="2000" spc="14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компетенцию</a:t>
            </a:r>
          </a:p>
          <a:p>
            <a:pPr>
              <a:lnSpc>
                <a:spcPts val="11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3.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Шкала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оценки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1319530" y="3313751"/>
            <a:ext cx="6421397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  <a:r>
              <a:rPr lang="en-US" altLang="zh-CN" sz="2000" dirty="0">
                <a:solidFill>
                  <a:srgbClr val="7D7D7D"/>
                </a:solidFill>
                <a:latin typeface="Wingdings"/>
                <a:cs typeface="Wingdings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Безуровневая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модель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ea typeface="Arial"/>
              </a:rPr>
              <a:t>«Делает»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ea typeface="Arial"/>
              </a:rPr>
              <a:t>«Не</a:t>
            </a:r>
            <a:r>
              <a:rPr lang="en-US" altLang="zh-CN" sz="2000" i="1" spc="1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i="1" dirty="0">
                <a:solidFill>
                  <a:srgbClr val="7D7D7D"/>
                </a:solidFill>
                <a:latin typeface="Arial"/>
                <a:ea typeface="Arial"/>
              </a:rPr>
              <a:t>делает»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1319530" y="3777060"/>
            <a:ext cx="326952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0" dirty="0">
                <a:solidFill>
                  <a:srgbClr val="7D7D7D"/>
                </a:solidFill>
                <a:latin typeface="Wingdings"/>
                <a:ea typeface="Wingdings"/>
              </a:rPr>
              <a:t>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1776983" y="3776377"/>
            <a:ext cx="2466856" cy="7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5" dirty="0">
                <a:solidFill>
                  <a:srgbClr val="7D7D7D"/>
                </a:solidFill>
                <a:latin typeface="Arial"/>
                <a:ea typeface="Arial"/>
              </a:rPr>
              <a:t>Уровневые</a:t>
            </a:r>
            <a:r>
              <a:rPr lang="en-US" altLang="zh-CN" sz="2000" b="1" spc="-4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spc="-5" dirty="0">
                <a:solidFill>
                  <a:srgbClr val="7D7D7D"/>
                </a:solidFill>
                <a:latin typeface="Arial"/>
                <a:ea typeface="Arial"/>
              </a:rPr>
              <a:t>модели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399288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Arial"/>
                <a:ea typeface="Arial"/>
              </a:rPr>
              <a:t>При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меры: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918667" y="5446415"/>
            <a:ext cx="6224087" cy="762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4.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Эксперты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–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3-5</a:t>
            </a:r>
            <a:r>
              <a:rPr lang="en-US" altLang="zh-CN" sz="2000" spc="13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человек</a:t>
            </a:r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5.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Оптимальный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уровень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развития</a:t>
            </a:r>
            <a:r>
              <a:rPr lang="en-US" altLang="zh-CN" sz="2000" b="1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компетенции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31565" y="4217416"/>
          <a:ext cx="4839714" cy="1297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935"/>
                <a:gridCol w="935989"/>
                <a:gridCol w="1008126"/>
                <a:gridCol w="1008126"/>
                <a:gridCol w="875538"/>
              </a:tblGrid>
              <a:tr h="491363">
                <a:tc>
                  <a:txBody>
                    <a:bodyPr/>
                    <a:lstStyle/>
                    <a:p>
                      <a:pPr marL="0" indent="23240">
                        <a:lnSpc>
                          <a:spcPct val="131250"/>
                        </a:lnSpc>
                        <a:spcBef>
                          <a:spcPts val="145"/>
                        </a:spcBef>
                      </a:pPr>
                      <a:r>
                        <a:rPr lang="en-US" altLang="zh-CN" sz="2000" i="1" spc="-615" dirty="0">
                          <a:solidFill>
                            <a:srgbClr val="7D7D7D"/>
                          </a:solidFill>
                          <a:latin typeface="Arial"/>
                          <a:ea typeface="Arial"/>
                        </a:rPr>
                        <a:t>«Низкий»</a:t>
                      </a:r>
                      <a:r>
                        <a:rPr lang="en-US" altLang="zh-CN" sz="2000" spc="-565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Ни</a:t>
                      </a:r>
                      <a:r>
                        <a:rPr lang="en-US" altLang="zh-CN" sz="2000" spc="-55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когда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0080">
                        <a:lnSpc>
                          <a:spcPct val="131250"/>
                        </a:lnSpc>
                        <a:spcBef>
                          <a:spcPts val="145"/>
                        </a:spcBef>
                      </a:pPr>
                      <a:r>
                        <a:rPr lang="en-US" altLang="zh-CN" sz="2000" spc="-61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Редко</a:t>
                      </a:r>
                      <a:r>
                        <a:rPr lang="en-US" altLang="zh-CN" sz="2000" i="1" spc="-700" dirty="0">
                          <a:solidFill>
                            <a:srgbClr val="7D7D7D"/>
                          </a:solidFill>
                          <a:latin typeface="Arial"/>
                          <a:ea typeface="Arial"/>
                        </a:rPr>
                        <a:t>«Сре</a:t>
                      </a:r>
                      <a:r>
                        <a:rPr lang="en-US" altLang="zh-CN" sz="2000" i="1" spc="-694" dirty="0">
                          <a:solidFill>
                            <a:srgbClr val="7D7D7D"/>
                          </a:solidFill>
                          <a:latin typeface="Arial"/>
                          <a:ea typeface="Arial"/>
                        </a:rPr>
                        <a:t>дний»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4"/>
                        </a:lnSpc>
                      </a:pPr>
                      <a:endParaRPr lang="en-US" dirty="0" smtClean="0"/>
                    </a:p>
                    <a:p>
                      <a:pPr marL="0" indent="110871">
                        <a:lnSpc>
                          <a:spcPct val="100000"/>
                        </a:lnSpc>
                      </a:pPr>
                      <a:r>
                        <a:rPr lang="en-US" altLang="zh-CN" sz="2000" spc="-30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Ин</a:t>
                      </a:r>
                      <a:r>
                        <a:rPr lang="en-US" altLang="zh-CN" sz="2000" spc="-25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огда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-356681">
                        <a:lnSpc>
                          <a:spcPct val="131250"/>
                        </a:lnSpc>
                        <a:spcBef>
                          <a:spcPts val="145"/>
                        </a:spcBef>
                      </a:pPr>
                      <a:r>
                        <a:rPr lang="en-US" altLang="zh-CN" sz="2000" i="1" spc="-475" dirty="0">
                          <a:solidFill>
                            <a:srgbClr val="7D7D7D"/>
                          </a:solidFill>
                          <a:latin typeface="Arial"/>
                          <a:ea typeface="Arial"/>
                        </a:rPr>
                        <a:t>«Высокий»</a:t>
                      </a:r>
                      <a:r>
                        <a:rPr lang="en-US" altLang="zh-CN" sz="2000" b="1" spc="-484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Обы</a:t>
                      </a:r>
                      <a:r>
                        <a:rPr lang="en-US" altLang="zh-CN" sz="2000" b="1" spc="-475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чно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4"/>
                        </a:lnSpc>
                      </a:pPr>
                      <a:endParaRPr lang="en-US" dirty="0" smtClean="0"/>
                    </a:p>
                    <a:p>
                      <a:pPr marL="0" indent="124841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Ч</a:t>
                      </a:r>
                      <a:r>
                        <a:rPr lang="en-US" altLang="zh-CN" sz="2000" spc="-15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асто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>
                        <a:lnSpc>
                          <a:spcPts val="1064"/>
                        </a:lnSpc>
                      </a:pPr>
                      <a:endParaRPr lang="en-US" dirty="0" smtClean="0"/>
                    </a:p>
                    <a:p>
                      <a:pPr marL="0" indent="435990">
                        <a:lnSpc>
                          <a:spcPct val="100000"/>
                        </a:lnSpc>
                      </a:pPr>
                      <a:r>
                        <a:rPr lang="en-US" altLang="zh-CN" sz="2000" spc="-6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1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4"/>
                        </a:lnSpc>
                      </a:pPr>
                      <a:endParaRPr lang="en-US" dirty="0" smtClean="0"/>
                    </a:p>
                    <a:p>
                      <a:pPr marL="0" indent="396113">
                        <a:lnSpc>
                          <a:spcPct val="100000"/>
                        </a:lnSpc>
                      </a:pPr>
                      <a:r>
                        <a:rPr lang="en-US" altLang="zh-CN" sz="2000" spc="-6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2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4"/>
                        </a:lnSpc>
                      </a:pPr>
                      <a:endParaRPr lang="en-US" dirty="0" smtClean="0"/>
                    </a:p>
                    <a:p>
                      <a:pPr marL="0" indent="432689">
                        <a:lnSpc>
                          <a:spcPct val="100000"/>
                        </a:lnSpc>
                      </a:pPr>
                      <a:r>
                        <a:rPr lang="en-US" altLang="zh-CN" sz="2000" spc="-6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3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4"/>
                        </a:lnSpc>
                      </a:pPr>
                      <a:endParaRPr lang="en-US" dirty="0" smtClean="0"/>
                    </a:p>
                    <a:p>
                      <a:pPr marL="0" indent="432561">
                        <a:lnSpc>
                          <a:spcPct val="100000"/>
                        </a:lnSpc>
                      </a:pPr>
                      <a:r>
                        <a:rPr lang="en-US" altLang="zh-CN" sz="2000" b="1" spc="-6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4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4"/>
                        </a:lnSpc>
                      </a:pPr>
                      <a:endParaRPr lang="en-US" dirty="0" smtClean="0"/>
                    </a:p>
                    <a:p>
                      <a:pPr marL="0" indent="361060">
                        <a:lnSpc>
                          <a:spcPct val="100000"/>
                        </a:lnSpc>
                      </a:pPr>
                      <a:r>
                        <a:rPr lang="en-US" altLang="zh-CN" sz="2000" spc="-69" dirty="0">
                          <a:solidFill>
                            <a:srgbClr val="7D7D7D"/>
                          </a:solidFill>
                          <a:latin typeface="Calibri"/>
                          <a:ea typeface="Calibri"/>
                        </a:rPr>
                        <a:t>5</a:t>
                      </a:r>
                    </a:p>
                  </a:txBody>
                  <a:tcPr marL="0" marR="0" marT="0" marB="0">
                    <a:lnL w="7620">
                      <a:solidFill>
                        <a:srgbClr val="EBEBEB"/>
                      </a:solidFill>
                      <a:prstDash val="solid"/>
                    </a:lnL>
                    <a:lnR w="7620">
                      <a:solidFill>
                        <a:srgbClr val="EBEBEB"/>
                      </a:solidFill>
                      <a:prstDash val="solid"/>
                    </a:lnR>
                    <a:lnT w="7620">
                      <a:solidFill>
                        <a:srgbClr val="EBEBEB"/>
                      </a:solidFill>
                      <a:prstDash val="solid"/>
                    </a:lnT>
                    <a:lnB w="7620">
                      <a:solidFill>
                        <a:srgbClr val="EBEBE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271"/>
          <p:cNvSpPr txBox="1"/>
          <p:nvPr/>
        </p:nvSpPr>
        <p:spPr>
          <a:xfrm>
            <a:off x="1712341" y="393857"/>
            <a:ext cx="5730573" cy="5455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10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основ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командной</a:t>
            </a:r>
            <a:r>
              <a:rPr lang="en-US" altLang="zh-CN" sz="3200" b="1" spc="-10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работы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2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1.</a:t>
            </a:r>
            <a:r>
              <a:rPr lang="en-US" altLang="zh-CN" sz="2400" spc="1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Синергия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2.</a:t>
            </a:r>
            <a:r>
              <a:rPr lang="en-US" altLang="zh-CN" sz="2400" spc="12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Доверие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3.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Одна</a:t>
            </a:r>
            <a:r>
              <a:rPr lang="en-US" altLang="zh-CN" sz="2400" spc="15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задача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4.</a:t>
            </a:r>
            <a:r>
              <a:rPr lang="en-US" altLang="zh-CN" sz="2400" spc="64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Общие</a:t>
            </a:r>
            <a:r>
              <a:rPr lang="en-US" altLang="zh-CN" sz="24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ценности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5.</a:t>
            </a:r>
            <a:r>
              <a:rPr lang="en-US" altLang="zh-CN" sz="2400" spc="89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Вклад</a:t>
            </a:r>
            <a:r>
              <a:rPr lang="en-US" altLang="zh-CN" sz="2400" spc="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каждого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6.</a:t>
            </a:r>
            <a:r>
              <a:rPr lang="en-US" altLang="zh-CN" sz="2400" spc="5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Каждый</a:t>
            </a:r>
            <a:r>
              <a:rPr lang="en-US" altLang="zh-CN" sz="2400" spc="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2400" spc="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эксперт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7.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Равный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доступ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к</a:t>
            </a:r>
            <a:r>
              <a:rPr lang="en-US" altLang="zh-CN" sz="2400" spc="19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информации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8.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Психологическая</a:t>
            </a:r>
            <a:r>
              <a:rPr lang="en-US" altLang="zh-CN" sz="2400" spc="13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безопасность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9.</a:t>
            </a:r>
            <a:r>
              <a:rPr lang="en-US" altLang="zh-CN" sz="2400" spc="114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Синхронизация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 indent="430402">
              <a:lnSpc>
                <a:spcPct val="100000"/>
              </a:lnSpc>
            </a:pPr>
            <a:r>
              <a:rPr lang="en-US" altLang="zh-CN" sz="2400" spc="-10" dirty="0">
                <a:solidFill>
                  <a:srgbClr val="7D7D7D"/>
                </a:solidFill>
                <a:latin typeface="Arial"/>
                <a:ea typeface="Arial"/>
              </a:rPr>
              <a:t>10.</a:t>
            </a:r>
            <a:r>
              <a:rPr lang="en-US" altLang="zh-CN" sz="2400" spc="-3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7D7D7D"/>
                </a:solidFill>
                <a:latin typeface="Arial"/>
                <a:ea typeface="Arial"/>
              </a:rPr>
              <a:t>Признательность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0" y="1836420"/>
            <a:ext cx="3611879" cy="3611879"/>
          </a:xfrm>
          <a:prstGeom prst="rect">
            <a:avLst/>
          </a:prstGeom>
        </p:spPr>
      </p:pic>
      <p:sp>
        <p:nvSpPr>
          <p:cNvPr id="2" name="TextBox 273"/>
          <p:cNvSpPr txBox="1"/>
          <p:nvPr/>
        </p:nvSpPr>
        <p:spPr>
          <a:xfrm>
            <a:off x="1595627" y="93629"/>
            <a:ext cx="5965826" cy="200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Взаимосвязь</a:t>
            </a:r>
            <a:r>
              <a:rPr lang="en-US" altLang="zh-CN" sz="3200" b="1" spc="-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корпоративных</a:t>
            </a:r>
          </a:p>
          <a:p>
            <a:pPr marL="0" indent="1661413">
              <a:lnSpc>
                <a:spcPct val="100000"/>
              </a:lnSpc>
            </a:pPr>
            <a:r>
              <a:rPr lang="en-US" altLang="zh-CN" sz="3200" b="1" spc="-15" dirty="0">
                <a:solidFill>
                  <a:srgbClr val="7D7D7D"/>
                </a:solidFill>
                <a:latin typeface="Arial"/>
                <a:ea typeface="Arial"/>
              </a:rPr>
              <a:t>ком</a:t>
            </a: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петенций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 indent="2276220">
              <a:lnSpc>
                <a:spcPct val="100000"/>
              </a:lnSpc>
            </a:pPr>
            <a:r>
              <a:rPr lang="en-US" altLang="zh-CN" sz="1800" spc="-5" dirty="0">
                <a:solidFill>
                  <a:srgbClr val="7D7D7D"/>
                </a:solidFill>
                <a:latin typeface="Arial"/>
                <a:ea typeface="Arial"/>
              </a:rPr>
              <a:t>Лидерст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во</a:t>
            </a:r>
          </a:p>
          <a:p>
            <a:pPr>
              <a:lnSpc>
                <a:spcPts val="640"/>
              </a:lnSpc>
            </a:pPr>
            <a:endParaRPr lang="en-US" dirty="0" smtClean="0"/>
          </a:p>
          <a:p>
            <a:pPr marL="0" indent="2997073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5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1279271" y="3336922"/>
            <a:ext cx="125628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7D7D7D"/>
                </a:solidFill>
                <a:latin typeface="Arial"/>
                <a:ea typeface="Arial"/>
              </a:rPr>
              <a:t>Лояль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ность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2647823" y="3261143"/>
            <a:ext cx="25409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5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4232402" y="3332391"/>
            <a:ext cx="13979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0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6104254" y="3261143"/>
            <a:ext cx="25409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5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6640321" y="3265675"/>
            <a:ext cx="232150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7D7D7D"/>
                </a:solidFill>
                <a:latin typeface="Arial"/>
                <a:ea typeface="Arial"/>
              </a:rPr>
              <a:t>Ориентиро</a:t>
            </a:r>
            <a:r>
              <a:rPr lang="en-US" altLang="zh-CN" sz="1800" b="1" dirty="0">
                <a:solidFill>
                  <a:srgbClr val="7D7D7D"/>
                </a:solidFill>
                <a:latin typeface="Arial"/>
                <a:ea typeface="Arial"/>
              </a:rPr>
              <a:t>ванность</a:t>
            </a:r>
          </a:p>
          <a:p>
            <a:pPr marL="0" indent="466344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1800" b="1" spc="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b="1" spc="-5" dirty="0">
                <a:solidFill>
                  <a:srgbClr val="7D7D7D"/>
                </a:solidFill>
                <a:latin typeface="Arial"/>
                <a:ea typeface="Arial"/>
              </a:rPr>
              <a:t>пациента</a:t>
            </a:r>
          </a:p>
        </p:txBody>
      </p:sp>
      <p:sp>
        <p:nvSpPr>
          <p:cNvPr id="279" name="TextBox 279"/>
          <p:cNvSpPr txBox="1"/>
          <p:nvPr/>
        </p:nvSpPr>
        <p:spPr>
          <a:xfrm>
            <a:off x="3766058" y="5134648"/>
            <a:ext cx="1264855" cy="985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26642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5</a:t>
            </a:r>
          </a:p>
          <a:p>
            <a:pPr>
              <a:lnSpc>
                <a:spcPts val="12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7D7D7D"/>
                </a:solidFill>
                <a:latin typeface="Arial"/>
                <a:ea typeface="Arial"/>
              </a:rPr>
              <a:t>К</a:t>
            </a:r>
            <a:r>
              <a:rPr lang="en-US" altLang="zh-CN" sz="1800" b="1" spc="-5" dirty="0">
                <a:solidFill>
                  <a:srgbClr val="7D7D7D"/>
                </a:solidFill>
                <a:latin typeface="Arial"/>
                <a:ea typeface="Arial"/>
              </a:rPr>
              <a:t>омандная</a:t>
            </a:r>
          </a:p>
          <a:p>
            <a:pPr marL="0" indent="237744">
              <a:lnSpc>
                <a:spcPct val="100000"/>
              </a:lnSpc>
            </a:pPr>
            <a:r>
              <a:rPr lang="en-US" altLang="zh-CN" sz="1800" b="1" spc="-20" dirty="0">
                <a:solidFill>
                  <a:srgbClr val="7D7D7D"/>
                </a:solidFill>
                <a:latin typeface="Arial"/>
                <a:ea typeface="Arial"/>
              </a:rPr>
              <a:t>раб</a:t>
            </a:r>
            <a:r>
              <a:rPr lang="en-US" altLang="zh-CN" sz="1800" b="1" spc="-10" dirty="0">
                <a:solidFill>
                  <a:srgbClr val="7D7D7D"/>
                </a:solidFill>
                <a:latin typeface="Arial"/>
                <a:ea typeface="Arial"/>
              </a:rPr>
              <a:t>ота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80"/>
          <p:cNvSpPr txBox="1"/>
          <p:nvPr/>
        </p:nvSpPr>
        <p:spPr>
          <a:xfrm>
            <a:off x="1534667" y="93629"/>
            <a:ext cx="5965826" cy="975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Взаимосвязь</a:t>
            </a:r>
            <a:r>
              <a:rPr lang="en-US" altLang="zh-CN" sz="3200" b="1" spc="-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корпоративных</a:t>
            </a:r>
          </a:p>
          <a:p>
            <a:pPr marL="0" indent="1661414">
              <a:lnSpc>
                <a:spcPct val="100000"/>
              </a:lnSpc>
            </a:pPr>
            <a:r>
              <a:rPr lang="en-US" altLang="zh-CN" sz="3200" b="1" spc="-15" dirty="0">
                <a:solidFill>
                  <a:srgbClr val="7D7D7D"/>
                </a:solidFill>
                <a:latin typeface="Arial"/>
                <a:ea typeface="Arial"/>
              </a:rPr>
              <a:t>ком</a:t>
            </a: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петенций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775716" y="1678377"/>
            <a:ext cx="779255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22957" algn="l"/>
                <a:tab pos="3995039" algn="l"/>
                <a:tab pos="5999352" algn="l"/>
                <a:tab pos="6496557" algn="l"/>
              </a:tabLst>
            </a:pPr>
            <a:r>
              <a:rPr lang="en-US" altLang="zh-CN" sz="2000" b="1" spc="34" dirty="0">
                <a:solidFill>
                  <a:srgbClr val="7D7D7D"/>
                </a:solidFill>
                <a:latin typeface="Arial"/>
                <a:ea typeface="Arial"/>
              </a:rPr>
              <a:t>1.</a:t>
            </a:r>
            <a:r>
              <a:rPr lang="en-US" altLang="zh-CN" sz="2000" b="1" spc="4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spc="50" dirty="0">
                <a:solidFill>
                  <a:srgbClr val="7D7D7D"/>
                </a:solidFill>
                <a:latin typeface="Arial"/>
                <a:ea typeface="Arial"/>
              </a:rPr>
              <a:t>Базовые	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корпоративные	</a:t>
            </a:r>
            <a:r>
              <a:rPr lang="en-US" altLang="zh-CN" sz="2000" b="1" spc="-10" dirty="0">
                <a:solidFill>
                  <a:srgbClr val="7D7D7D"/>
                </a:solidFill>
                <a:latin typeface="Arial"/>
                <a:ea typeface="Arial"/>
              </a:rPr>
              <a:t>компетенции	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в	</a:t>
            </a:r>
            <a:r>
              <a:rPr lang="en-US" altLang="zh-CN" sz="2000" spc="-15" dirty="0">
                <a:solidFill>
                  <a:srgbClr val="7D7D7D"/>
                </a:solidFill>
                <a:latin typeface="Arial"/>
                <a:ea typeface="Arial"/>
              </a:rPr>
              <a:t>медицине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775716" y="1983177"/>
            <a:ext cx="7750071" cy="3351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hangingPunct="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образуют</a:t>
            </a:r>
            <a:r>
              <a:rPr lang="en-US" altLang="zh-CN" sz="2000" b="1" spc="89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пары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: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Лояльность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Ориентированность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пациента,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Лидерство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Командная</a:t>
            </a:r>
            <a:r>
              <a:rPr lang="en-US" altLang="zh-CN" sz="2000" spc="-16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работа.</a:t>
            </a:r>
          </a:p>
          <a:p>
            <a:pPr>
              <a:lnSpc>
                <a:spcPts val="11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2.</a:t>
            </a:r>
            <a:r>
              <a:rPr lang="en-US" altLang="zh-CN" sz="2000" spc="4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Развитие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компетенций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должно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быть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сбалансированным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3.</a:t>
            </a:r>
            <a:r>
              <a:rPr lang="en-US" altLang="zh-CN" sz="2000" b="1" spc="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Приоритет</a:t>
            </a:r>
            <a:r>
              <a:rPr lang="en-US" altLang="zh-CN" sz="2000" b="1" spc="5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в</a:t>
            </a:r>
            <a:r>
              <a:rPr lang="en-US" altLang="zh-CN" sz="2000" spc="5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развитии</a:t>
            </a:r>
            <a:r>
              <a:rPr lang="en-US" altLang="zh-CN" sz="2000" spc="5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следует</a:t>
            </a:r>
            <a:r>
              <a:rPr lang="en-US" altLang="zh-CN" sz="2000" spc="55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отдавать</a:t>
            </a:r>
            <a:r>
              <a:rPr lang="en-US" altLang="zh-CN" sz="2000" spc="5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«ключевым»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компетенциям</a:t>
            </a:r>
            <a:r>
              <a:rPr lang="en-US" altLang="zh-CN" sz="2000" b="1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–</a:t>
            </a:r>
            <a:r>
              <a:rPr lang="en-US" altLang="zh-CN" sz="2000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Лояльности</a:t>
            </a:r>
            <a:r>
              <a:rPr lang="en-US" altLang="zh-CN" sz="2000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000" spc="-1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Лидерству.</a:t>
            </a:r>
          </a:p>
          <a:p>
            <a:pPr>
              <a:lnSpc>
                <a:spcPts val="11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4.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Сотрудники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с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развитыми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лидерскими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качествами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готовы</a:t>
            </a:r>
            <a:r>
              <a:rPr lang="en-US" altLang="zh-CN" sz="2000" spc="1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командной</a:t>
            </a:r>
            <a:r>
              <a:rPr lang="en-US" altLang="zh-CN" sz="2000" spc="-3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работе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5.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Лояльные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организации</a:t>
            </a:r>
            <a:r>
              <a:rPr lang="en-US" altLang="zh-CN" sz="2000" spc="4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сотрудники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ориентированы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пациента</a:t>
            </a:r>
            <a:r>
              <a:rPr lang="en-US" altLang="zh-CN" sz="2000" spc="10" dirty="0">
                <a:solidFill>
                  <a:srgbClr val="7D7D7D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647823" y="389031"/>
            <a:ext cx="426368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Медицинская</a:t>
            </a:r>
            <a:r>
              <a:rPr lang="en-US" altLang="zh-CN" sz="3200" b="1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услуга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2868" y="1605981"/>
            <a:ext cx="786664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медицинское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вмешательство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или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комплекс</a:t>
            </a:r>
            <a:r>
              <a:rPr lang="en-US" altLang="zh-CN" sz="2000" spc="164" dirty="0">
                <a:solidFill>
                  <a:srgbClr val="7D7D7D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медицинских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2868" y="1971741"/>
            <a:ext cx="7823827" cy="2331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416"/>
              </a:lnSpc>
            </a:pPr>
            <a:r>
              <a:rPr lang="en-US" altLang="zh-CN" sz="2000" spc="40" dirty="0">
                <a:solidFill>
                  <a:srgbClr val="7D7D7D"/>
                </a:solidFill>
                <a:latin typeface="Arial"/>
                <a:ea typeface="Arial"/>
              </a:rPr>
              <a:t>вмешательств,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ea typeface="Arial"/>
              </a:rPr>
              <a:t>направленных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44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2000" spc="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u="sng" spc="40" dirty="0">
                <a:solidFill>
                  <a:srgbClr val="7D7D7D"/>
                </a:solidFill>
                <a:uFill>
                  <a:solidFill>
                    <a:srgbClr val="7D7D7D"/>
                  </a:solidFill>
                </a:uFill>
                <a:latin typeface="Arial"/>
                <a:ea typeface="Arial"/>
              </a:rPr>
              <a:t>профилактику</a:t>
            </a:r>
            <a:r>
              <a:rPr lang="en-US" altLang="zh-CN" sz="2000" spc="55" dirty="0">
                <a:solidFill>
                  <a:srgbClr val="7D7D7D"/>
                </a:solidFill>
                <a:latin typeface="Arial"/>
                <a:ea typeface="Arial"/>
              </a:rPr>
              <a:t>,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u="sng" spc="34" dirty="0">
                <a:solidFill>
                  <a:srgbClr val="7D7D7D"/>
                </a:solidFill>
                <a:uFill>
                  <a:solidFill>
                    <a:srgbClr val="7D7D7D"/>
                  </a:solidFill>
                </a:uFill>
                <a:latin typeface="Arial"/>
                <a:ea typeface="Arial"/>
              </a:rPr>
              <a:t>диагностику</a:t>
            </a:r>
            <a:r>
              <a:rPr lang="en-US" altLang="zh-CN" sz="2000" spc="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u="sng" spc="25" dirty="0">
                <a:solidFill>
                  <a:srgbClr val="7D7D7D"/>
                </a:solidFill>
                <a:uFill>
                  <a:solidFill>
                    <a:srgbClr val="7D7D7D"/>
                  </a:solidFill>
                </a:uFill>
                <a:latin typeface="Arial"/>
                <a:ea typeface="Arial"/>
              </a:rPr>
              <a:t>лечение</a:t>
            </a:r>
            <a:r>
              <a:rPr lang="en-US" altLang="zh-CN" sz="20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7D7D7D"/>
                </a:solidFill>
                <a:latin typeface="Arial"/>
                <a:ea typeface="Arial"/>
              </a:rPr>
              <a:t>заболеваний,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30" dirty="0">
                <a:solidFill>
                  <a:srgbClr val="7D7D7D"/>
                </a:solidFill>
                <a:latin typeface="Arial"/>
                <a:ea typeface="Arial"/>
              </a:rPr>
              <a:t>медицинскую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u="sng" spc="30" dirty="0">
                <a:solidFill>
                  <a:srgbClr val="7D7D7D"/>
                </a:solidFill>
                <a:uFill>
                  <a:solidFill>
                    <a:srgbClr val="7D7D7D"/>
                  </a:solidFill>
                </a:uFill>
                <a:latin typeface="Arial"/>
                <a:ea typeface="Arial"/>
              </a:rPr>
              <a:t>реабилитацию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ea typeface="Arial"/>
              </a:rPr>
              <a:t>и</a:t>
            </a:r>
            <a:r>
              <a:rPr lang="en-US" altLang="zh-CN" sz="2000" spc="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30" dirty="0">
                <a:solidFill>
                  <a:srgbClr val="7D7D7D"/>
                </a:solidFill>
                <a:latin typeface="Arial"/>
                <a:ea typeface="Arial"/>
              </a:rPr>
              <a:t>имеющих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самостоятельное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законченное</a:t>
            </a:r>
            <a:r>
              <a:rPr lang="en-US" altLang="zh-CN" sz="2000" b="1" spc="-1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значение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0" hangingPunct="0">
              <a:lnSpc>
                <a:spcPct val="101250"/>
              </a:lnSpc>
            </a:pP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(Федеральный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закон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Российской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Федерации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от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21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ноября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2011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г.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N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323-ФЗ</a:t>
            </a:r>
            <a:r>
              <a:rPr lang="en-US" altLang="zh-CN" sz="1600" spc="7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"Об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основах</a:t>
            </a:r>
            <a:r>
              <a:rPr lang="en-US" altLang="zh-CN" sz="1600" spc="-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охраны</a:t>
            </a:r>
            <a:r>
              <a:rPr lang="en-US" altLang="zh-CN" sz="16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здоровья</a:t>
            </a:r>
            <a:r>
              <a:rPr lang="en-US" altLang="zh-CN" sz="16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граждан</a:t>
            </a:r>
            <a:r>
              <a:rPr lang="en-US" altLang="zh-CN" sz="16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в</a:t>
            </a:r>
            <a:r>
              <a:rPr lang="en-US" altLang="zh-CN" sz="16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Российской</a:t>
            </a:r>
            <a:r>
              <a:rPr lang="en-US" altLang="zh-CN" sz="1600" spc="-3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7D7D7D"/>
                </a:solidFill>
                <a:latin typeface="Arial"/>
                <a:ea typeface="Arial"/>
              </a:rPr>
              <a:t>Федерации)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4"/>
          <p:cNvSpPr txBox="1"/>
          <p:nvPr/>
        </p:nvSpPr>
        <p:spPr>
          <a:xfrm>
            <a:off x="1495297" y="1663623"/>
            <a:ext cx="6164346" cy="2826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lang="ru-RU" altLang="zh-CN" sz="4400" b="1" i="1" dirty="0" smtClean="0">
              <a:solidFill>
                <a:srgbClr val="7D7D7D"/>
              </a:solidFill>
              <a:latin typeface="Calibri"/>
              <a:ea typeface="Calibri"/>
            </a:endParaRPr>
          </a:p>
          <a:p>
            <a:pPr marL="0">
              <a:lnSpc>
                <a:spcPct val="100000"/>
              </a:lnSpc>
            </a:pPr>
            <a:endParaRPr lang="ru-RU" altLang="zh-CN" sz="4400" b="1" i="1">
              <a:solidFill>
                <a:srgbClr val="7D7D7D"/>
              </a:solidFill>
              <a:latin typeface="Calibri"/>
              <a:ea typeface="Calibri"/>
            </a:endParaRPr>
          </a:p>
          <a:p>
            <a:pPr marL="0">
              <a:lnSpc>
                <a:spcPct val="100000"/>
              </a:lnSpc>
            </a:pPr>
            <a:r>
              <a:rPr lang="en-US" altLang="zh-CN" sz="4400" b="1" i="1" smtClean="0">
                <a:solidFill>
                  <a:srgbClr val="7D7D7D"/>
                </a:solidFill>
                <a:latin typeface="Calibri"/>
                <a:ea typeface="Calibri"/>
              </a:rPr>
              <a:t>Благодарю</a:t>
            </a:r>
            <a:r>
              <a:rPr lang="en-US" altLang="zh-CN" sz="4400" b="1" i="1" dirty="0" smtClean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lang="en-US" altLang="zh-CN" sz="4400" b="1" i="1" dirty="0">
                <a:solidFill>
                  <a:srgbClr val="7D7D7D"/>
                </a:solidFill>
                <a:latin typeface="Calibri"/>
                <a:ea typeface="Calibri"/>
              </a:rPr>
              <a:t>за</a:t>
            </a:r>
            <a:r>
              <a:rPr lang="en-US" altLang="zh-CN" sz="4400" b="1" i="1" spc="44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lang="en-US" altLang="zh-CN" sz="4400" b="1" i="1" dirty="0">
                <a:solidFill>
                  <a:srgbClr val="7D7D7D"/>
                </a:solidFill>
                <a:latin typeface="Calibri"/>
                <a:ea typeface="Calibri"/>
              </a:rPr>
              <a:t>внимание!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4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20" y="3246120"/>
            <a:ext cx="3185160" cy="284226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775716" y="389031"/>
            <a:ext cx="7821527" cy="5594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2107">
              <a:lnSpc>
                <a:spcPct val="100000"/>
              </a:lnSpc>
            </a:pPr>
            <a:r>
              <a:rPr lang="en-US" altLang="zh-CN" sz="3200" b="1" spc="-10" dirty="0">
                <a:solidFill>
                  <a:srgbClr val="7D7D7D"/>
                </a:solidFill>
                <a:latin typeface="Arial"/>
                <a:ea typeface="Arial"/>
              </a:rPr>
              <a:t>Медицинская</a:t>
            </a:r>
            <a:r>
              <a:rPr lang="en-US" altLang="zh-CN" sz="3200" b="1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5" dirty="0">
                <a:solidFill>
                  <a:srgbClr val="7D7D7D"/>
                </a:solidFill>
                <a:latin typeface="Arial"/>
                <a:ea typeface="Arial"/>
              </a:rPr>
              <a:t>услуга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hangingPunct="0">
              <a:lnSpc>
                <a:spcPct val="100416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-</a:t>
            </a:r>
            <a:r>
              <a:rPr lang="en-US" altLang="zh-CN" sz="2000" spc="-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это</a:t>
            </a:r>
            <a:r>
              <a:rPr lang="en-US" altLang="zh-CN" sz="2000" spc="-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совокупность</a:t>
            </a:r>
            <a:r>
              <a:rPr lang="en-US" altLang="zh-CN" sz="2000" spc="-5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необходимых,</a:t>
            </a:r>
            <a:r>
              <a:rPr lang="en-US" altLang="zh-CN" sz="2000" spc="-5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достаточных,</a:t>
            </a:r>
            <a:r>
              <a:rPr lang="en-US" altLang="zh-CN" sz="2000" spc="-6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добросовестных,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10" dirty="0">
                <a:solidFill>
                  <a:srgbClr val="7D7D7D"/>
                </a:solidFill>
                <a:latin typeface="Arial"/>
                <a:ea typeface="Arial"/>
              </a:rPr>
              <a:t>целесообразных</a:t>
            </a:r>
            <a:r>
              <a:rPr lang="en-US" altLang="zh-CN" sz="2000" spc="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spc="15" dirty="0">
                <a:solidFill>
                  <a:srgbClr val="7D7D7D"/>
                </a:solidFill>
                <a:latin typeface="Arial"/>
                <a:ea typeface="Arial"/>
              </a:rPr>
              <a:t>профессиональных</a:t>
            </a:r>
            <a:r>
              <a:rPr lang="en-US" altLang="zh-CN" sz="2000" b="1" spc="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spc="10" dirty="0">
                <a:solidFill>
                  <a:srgbClr val="7D7D7D"/>
                </a:solidFill>
                <a:latin typeface="Arial"/>
                <a:ea typeface="Arial"/>
              </a:rPr>
              <a:t>действий</a:t>
            </a:r>
            <a:r>
              <a:rPr lang="en-US" altLang="zh-CN" sz="2000" b="1" spc="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7D7D7D"/>
                </a:solidFill>
                <a:latin typeface="Arial"/>
                <a:ea typeface="Arial"/>
              </a:rPr>
              <a:t>медицинского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ea typeface="Arial"/>
              </a:rPr>
              <a:t>работника,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7D7D7D"/>
                </a:solidFill>
                <a:latin typeface="Arial"/>
                <a:ea typeface="Arial"/>
              </a:rPr>
              <a:t>направленных</a:t>
            </a:r>
            <a:r>
              <a:rPr lang="en-US" altLang="zh-CN" sz="2000" spc="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2000" spc="2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b="1" spc="25" dirty="0">
                <a:solidFill>
                  <a:srgbClr val="7D7D7D"/>
                </a:solidFill>
                <a:latin typeface="Arial"/>
                <a:ea typeface="Arial"/>
              </a:rPr>
              <a:t>удовлетворение</a:t>
            </a:r>
            <a:r>
              <a:rPr lang="en-US" altLang="zh-CN" sz="2000" b="1" spc="3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b="1" spc="20" dirty="0">
                <a:solidFill>
                  <a:srgbClr val="7D7D7D"/>
                </a:solidFill>
                <a:latin typeface="Arial"/>
                <a:ea typeface="Arial"/>
              </a:rPr>
              <a:t>потребностей</a:t>
            </a:r>
            <a:r>
              <a:rPr lang="en-US" altLang="zh-CN" sz="20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пациента</a:t>
            </a:r>
            <a:r>
              <a:rPr lang="en-US" altLang="zh-CN" sz="2000" spc="10" dirty="0">
                <a:solidFill>
                  <a:srgbClr val="7D7D7D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0"/>
              </a:lnSpc>
            </a:pPr>
            <a:endParaRPr lang="en-US" dirty="0" smtClean="0"/>
          </a:p>
          <a:p>
            <a:pPr marL="0" indent="71627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7D7D7D"/>
                </a:solidFill>
                <a:latin typeface="Arial"/>
                <a:ea typeface="Arial"/>
              </a:rPr>
              <a:t>Исполни</a:t>
            </a:r>
            <a:r>
              <a:rPr lang="en-US" altLang="zh-CN" sz="1800" b="1" spc="-5" dirty="0">
                <a:solidFill>
                  <a:srgbClr val="7D7D7D"/>
                </a:solidFill>
                <a:latin typeface="Arial"/>
                <a:ea typeface="Arial"/>
              </a:rPr>
              <a:t>тель</a:t>
            </a:r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 indent="71627">
              <a:lnSpc>
                <a:spcPct val="100000"/>
              </a:lnSpc>
            </a:pPr>
            <a:r>
              <a:rPr lang="en-US" altLang="zh-CN" sz="1800" spc="-10" dirty="0">
                <a:solidFill>
                  <a:srgbClr val="7D7D7D"/>
                </a:solidFill>
                <a:latin typeface="Arial"/>
                <a:ea typeface="Arial"/>
              </a:rPr>
              <a:t>Производитель</a:t>
            </a:r>
            <a:r>
              <a:rPr lang="en-US" altLang="zh-CN" sz="18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услуг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4"/>
              </a:lnSpc>
            </a:pPr>
            <a:endParaRPr lang="en-US" dirty="0" smtClean="0"/>
          </a:p>
          <a:p>
            <a:pPr marL="0" indent="6803135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7D7D7D"/>
                </a:solidFill>
                <a:latin typeface="Arial"/>
                <a:ea typeface="Arial"/>
              </a:rPr>
              <a:t>Заказч</a:t>
            </a:r>
            <a:r>
              <a:rPr lang="en-US" altLang="zh-CN" sz="1800" b="1" spc="-5" dirty="0">
                <a:solidFill>
                  <a:srgbClr val="7D7D7D"/>
                </a:solidFill>
                <a:latin typeface="Arial"/>
                <a:ea typeface="Arial"/>
              </a:rPr>
              <a:t>ик</a:t>
            </a:r>
          </a:p>
          <a:p>
            <a:pPr>
              <a:lnSpc>
                <a:spcPts val="1080"/>
              </a:lnSpc>
            </a:pPr>
            <a:endParaRPr lang="en-US" dirty="0" smtClean="0"/>
          </a:p>
          <a:p>
            <a:pPr marL="0" indent="5756147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Потребитель</a:t>
            </a:r>
            <a:r>
              <a:rPr lang="en-US" altLang="zh-CN" sz="1800" spc="-125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услуг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20" y="2766060"/>
            <a:ext cx="4785360" cy="358902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627887" y="354127"/>
            <a:ext cx="8014341" cy="2437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95172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Школа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пациентов</a:t>
            </a:r>
            <a:r>
              <a:rPr lang="en-US" altLang="zh-CN" sz="3200" b="1" spc="-2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(здоровья)</a:t>
            </a:r>
          </a:p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как</a:t>
            </a:r>
            <a:r>
              <a:rPr lang="en-US" altLang="zh-CN" sz="3200" b="1" spc="-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пример</a:t>
            </a:r>
            <a:r>
              <a:rPr lang="en-US" altLang="zh-CN" sz="3200" b="1" spc="-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терапевтического</a:t>
            </a:r>
            <a:r>
              <a:rPr lang="en-US" altLang="zh-CN" sz="3200" b="1" spc="-1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обучения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5825616">
              <a:lnSpc>
                <a:spcPct val="100000"/>
              </a:lnSpc>
            </a:pPr>
            <a:r>
              <a:rPr lang="en-US" altLang="zh-CN" sz="1800" spc="-10" dirty="0">
                <a:solidFill>
                  <a:srgbClr val="7D7D7D"/>
                </a:solidFill>
                <a:latin typeface="Arial"/>
                <a:ea typeface="Arial"/>
              </a:rPr>
              <a:t>Школа</a:t>
            </a:r>
            <a:r>
              <a:rPr lang="en-US" altLang="zh-CN" sz="1800" spc="-2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7D7D7D"/>
                </a:solidFill>
                <a:latin typeface="Arial"/>
                <a:ea typeface="Arial"/>
              </a:rPr>
              <a:t>диабета,</a:t>
            </a:r>
          </a:p>
          <a:p>
            <a:pPr marL="0" indent="4716145">
              <a:lnSpc>
                <a:spcPct val="100000"/>
              </a:lnSpc>
            </a:pP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ПМГМУ</a:t>
            </a:r>
            <a:r>
              <a:rPr lang="en-US" altLang="zh-CN" sz="1800" spc="-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им.</a:t>
            </a:r>
            <a:r>
              <a:rPr lang="en-US" altLang="zh-CN" sz="1800" spc="-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ea typeface="Arial"/>
              </a:rPr>
              <a:t>И.М.Сеченова,</a:t>
            </a:r>
          </a:p>
          <a:p>
            <a:pPr marL="0" indent="6667245">
              <a:lnSpc>
                <a:spcPct val="100000"/>
              </a:lnSpc>
            </a:pPr>
            <a:r>
              <a:rPr lang="en-US" altLang="zh-CN" sz="1800" spc="-15" dirty="0">
                <a:solidFill>
                  <a:srgbClr val="7D7D7D"/>
                </a:solidFill>
                <a:latin typeface="Arial"/>
                <a:ea typeface="Arial"/>
              </a:rPr>
              <a:t>2007</a:t>
            </a:r>
            <a:r>
              <a:rPr lang="en-US" altLang="zh-CN" sz="18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7D7D7D"/>
                </a:solidFill>
                <a:latin typeface="Arial"/>
                <a:ea typeface="Arial"/>
              </a:rPr>
              <a:t>год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347848" y="483138"/>
            <a:ext cx="437355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Ответы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3</a:t>
            </a:r>
            <a:r>
              <a:rPr lang="en-US" altLang="zh-CN" sz="3200" b="1" spc="-16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вопроса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10817" y="1795177"/>
            <a:ext cx="5688869" cy="3258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7D7D7D"/>
                </a:solidFill>
                <a:latin typeface="Arial"/>
                <a:ea typeface="Arial"/>
              </a:rPr>
              <a:t>КАК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...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управлять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мотивацией</a:t>
            </a:r>
            <a:r>
              <a:rPr lang="en-US" altLang="zh-CN" sz="2000" spc="-17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пациента?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9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...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повысить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привлекательность</a:t>
            </a:r>
            <a:r>
              <a:rPr lang="en-US" altLang="zh-CN" sz="2000" spc="10" dirty="0">
                <a:solidFill>
                  <a:srgbClr val="7D7D7D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медицинской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услуг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и?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04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...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повысить</a:t>
            </a:r>
            <a:r>
              <a:rPr lang="en-US" altLang="zh-CN" sz="2000" spc="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личную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конкурентоспособность</a:t>
            </a:r>
            <a:r>
              <a:rPr lang="en-US" altLang="zh-CN" sz="2000" spc="8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на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рынке</a:t>
            </a:r>
            <a:r>
              <a:rPr lang="en-US" altLang="zh-CN" sz="2000" spc="-4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труда?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3486150" y="3054350"/>
            <a:ext cx="2330450" cy="2241550"/>
          </a:xfrm>
          <a:custGeom>
            <a:avLst/>
            <a:gdLst>
              <a:gd name="connsiteX0" fmla="*/ 6350 w 2330450"/>
              <a:gd name="connsiteY0" fmla="*/ 867410 h 2241550"/>
              <a:gd name="connsiteX1" fmla="*/ 1170051 w 2330450"/>
              <a:gd name="connsiteY1" fmla="*/ 14351 h 2241550"/>
              <a:gd name="connsiteX2" fmla="*/ 2333625 w 2330450"/>
              <a:gd name="connsiteY2" fmla="*/ 867410 h 2241550"/>
              <a:gd name="connsiteX3" fmla="*/ 1889125 w 2330450"/>
              <a:gd name="connsiteY3" fmla="*/ 2247900 h 2241550"/>
              <a:gd name="connsiteX4" fmla="*/ 450850 w 2330450"/>
              <a:gd name="connsiteY4" fmla="*/ 2247900 h 2241550"/>
              <a:gd name="connsiteX5" fmla="*/ 6350 w 2330450"/>
              <a:gd name="connsiteY5" fmla="*/ 867410 h 224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450" h="2241550">
                <a:moveTo>
                  <a:pt x="6350" y="867410"/>
                </a:moveTo>
                <a:lnTo>
                  <a:pt x="1170051" y="14351"/>
                </a:lnTo>
                <a:lnTo>
                  <a:pt x="2333625" y="867410"/>
                </a:lnTo>
                <a:lnTo>
                  <a:pt x="1889125" y="2247900"/>
                </a:lnTo>
                <a:lnTo>
                  <a:pt x="450850" y="2247900"/>
                </a:lnTo>
                <a:lnTo>
                  <a:pt x="6350" y="867410"/>
                </a:lnTo>
                <a:close/>
              </a:path>
            </a:pathLst>
          </a:custGeom>
          <a:solidFill>
            <a:srgbClr val="FEB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479800" y="3048000"/>
            <a:ext cx="2336800" cy="2247900"/>
          </a:xfrm>
          <a:custGeom>
            <a:avLst/>
            <a:gdLst>
              <a:gd name="connsiteX0" fmla="*/ 12700 w 2336800"/>
              <a:gd name="connsiteY0" fmla="*/ 873760 h 2247900"/>
              <a:gd name="connsiteX1" fmla="*/ 1176401 w 2336800"/>
              <a:gd name="connsiteY1" fmla="*/ 20701 h 2247900"/>
              <a:gd name="connsiteX2" fmla="*/ 2339975 w 2336800"/>
              <a:gd name="connsiteY2" fmla="*/ 873760 h 2247900"/>
              <a:gd name="connsiteX3" fmla="*/ 1895475 w 2336800"/>
              <a:gd name="connsiteY3" fmla="*/ 2254250 h 2247900"/>
              <a:gd name="connsiteX4" fmla="*/ 457200 w 2336800"/>
              <a:gd name="connsiteY4" fmla="*/ 2254250 h 2247900"/>
              <a:gd name="connsiteX5" fmla="*/ 12700 w 2336800"/>
              <a:gd name="connsiteY5" fmla="*/ 87376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6800" h="2247900">
                <a:moveTo>
                  <a:pt x="12700" y="873760"/>
                </a:moveTo>
                <a:lnTo>
                  <a:pt x="1176401" y="20701"/>
                </a:lnTo>
                <a:lnTo>
                  <a:pt x="2339975" y="873760"/>
                </a:lnTo>
                <a:lnTo>
                  <a:pt x="1895475" y="2254250"/>
                </a:lnTo>
                <a:lnTo>
                  <a:pt x="457200" y="2254250"/>
                </a:lnTo>
                <a:lnTo>
                  <a:pt x="12700" y="8737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75C8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258567" y="556290"/>
            <a:ext cx="5305960" cy="231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15" dirty="0">
                <a:solidFill>
                  <a:srgbClr val="7D7D7D"/>
                </a:solidFill>
                <a:latin typeface="Arial"/>
                <a:ea typeface="Arial"/>
              </a:rPr>
              <a:t>Психологические</a:t>
            </a:r>
            <a:r>
              <a:rPr lang="en-US" altLang="zh-CN" sz="3200" b="1" spc="-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spc="-15" dirty="0">
                <a:solidFill>
                  <a:srgbClr val="7D7D7D"/>
                </a:solidFill>
                <a:latin typeface="Arial"/>
                <a:ea typeface="Arial"/>
              </a:rPr>
              <a:t>условия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5"/>
              </a:lnSpc>
            </a:pPr>
            <a:endParaRPr lang="en-US" dirty="0" smtClean="0"/>
          </a:p>
          <a:p>
            <a:pPr marL="0" indent="1673352">
              <a:lnSpc>
                <a:spcPct val="100000"/>
              </a:lnSpc>
            </a:pPr>
            <a:r>
              <a:rPr lang="en-US" altLang="zh-CN" sz="2000" spc="-10" dirty="0">
                <a:solidFill>
                  <a:srgbClr val="7D7D7D"/>
                </a:solidFill>
                <a:latin typeface="Arial"/>
                <a:ea typeface="Arial"/>
              </a:rPr>
              <a:t>Св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ободный</a:t>
            </a:r>
          </a:p>
          <a:p>
            <a:pPr marL="0" indent="1975103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Arial"/>
                <a:ea typeface="Arial"/>
              </a:rPr>
              <a:t>вы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бор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76654" y="3554762"/>
            <a:ext cx="1879111" cy="2032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Пози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тивное</a:t>
            </a:r>
          </a:p>
          <a:p>
            <a:pPr marL="0" indent="47244">
              <a:lnSpc>
                <a:spcPct val="100000"/>
              </a:lnSpc>
            </a:pPr>
            <a:r>
              <a:rPr lang="en-US" altLang="zh-CN" sz="2000" spc="-10" dirty="0">
                <a:solidFill>
                  <a:srgbClr val="7D7D7D"/>
                </a:solidFill>
                <a:latin typeface="Arial"/>
                <a:ea typeface="Arial"/>
              </a:rPr>
              <a:t>о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тношение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 indent="539876">
              <a:lnSpc>
                <a:spcPct val="100000"/>
              </a:lnSpc>
            </a:pPr>
            <a:r>
              <a:rPr lang="en-US" altLang="zh-CN" sz="2000" spc="5" dirty="0">
                <a:solidFill>
                  <a:srgbClr val="7D7D7D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оддержка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63463" y="3626284"/>
            <a:ext cx="1102908" cy="21943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2678">
              <a:lnSpc>
                <a:spcPct val="100000"/>
              </a:lnSpc>
            </a:pPr>
            <a:r>
              <a:rPr lang="en-US" altLang="zh-CN" sz="2000" spc="-20" dirty="0">
                <a:solidFill>
                  <a:srgbClr val="7D7D7D"/>
                </a:solidFill>
                <a:latin typeface="Arial"/>
                <a:ea typeface="Arial"/>
              </a:rPr>
              <a:t>Ц</a:t>
            </a:r>
            <a:r>
              <a:rPr lang="en-US" altLang="zh-CN" sz="2000" spc="-15" dirty="0">
                <a:solidFill>
                  <a:srgbClr val="7D7D7D"/>
                </a:solidFill>
                <a:latin typeface="Arial"/>
                <a:ea typeface="Arial"/>
              </a:rPr>
              <a:t>ель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 indent="42671">
              <a:lnSpc>
                <a:spcPct val="100000"/>
              </a:lnSpc>
            </a:pPr>
            <a:r>
              <a:rPr lang="en-US" altLang="zh-CN" sz="2000" spc="-20" dirty="0">
                <a:solidFill>
                  <a:srgbClr val="7D7D7D"/>
                </a:solidFill>
                <a:latin typeface="Arial"/>
                <a:ea typeface="Arial"/>
              </a:rPr>
              <a:t>Ресу</a:t>
            </a:r>
            <a:r>
              <a:rPr lang="en-US" altLang="zh-CN" sz="2000" spc="-10" dirty="0">
                <a:solidFill>
                  <a:srgbClr val="7D7D7D"/>
                </a:solidFill>
                <a:latin typeface="Arial"/>
                <a:ea typeface="Arial"/>
              </a:rPr>
              <a:t>рсы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7D7D7D"/>
                </a:solidFill>
                <a:latin typeface="Arial"/>
                <a:ea typeface="Arial"/>
              </a:rPr>
              <a:t>л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ичности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819020" y="2653695"/>
            <a:ext cx="503268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1.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СВОБОДНЫЙ</a:t>
            </a:r>
            <a:r>
              <a:rPr lang="en-US" altLang="zh-CN" sz="3200" b="1" spc="-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7D7D7D"/>
                </a:solidFill>
                <a:latin typeface="Arial"/>
                <a:ea typeface="Arial"/>
              </a:rPr>
              <a:t>ВЫБОР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Экран (4:3)</PresentationFormat>
  <Paragraphs>720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2020-11-11T17:09:44Z</dcterms:modified>
</cp:coreProperties>
</file>