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1" r:id="rId4"/>
    <p:sldId id="292" r:id="rId5"/>
    <p:sldId id="293" r:id="rId6"/>
    <p:sldId id="294" r:id="rId7"/>
    <p:sldId id="295" r:id="rId8"/>
    <p:sldId id="296" r:id="rId9"/>
    <p:sldId id="299" r:id="rId10"/>
    <p:sldId id="318" r:id="rId11"/>
    <p:sldId id="300" r:id="rId12"/>
    <p:sldId id="301" r:id="rId13"/>
    <p:sldId id="297" r:id="rId14"/>
    <p:sldId id="302" r:id="rId15"/>
    <p:sldId id="310" r:id="rId16"/>
    <p:sldId id="311" r:id="rId17"/>
    <p:sldId id="312" r:id="rId18"/>
    <p:sldId id="298" r:id="rId19"/>
    <p:sldId id="259" r:id="rId20"/>
    <p:sldId id="260" r:id="rId21"/>
    <p:sldId id="313" r:id="rId22"/>
    <p:sldId id="303" r:id="rId23"/>
    <p:sldId id="304" r:id="rId24"/>
    <p:sldId id="305" r:id="rId25"/>
    <p:sldId id="289" r:id="rId26"/>
    <p:sldId id="288" r:id="rId27"/>
    <p:sldId id="306" r:id="rId28"/>
    <p:sldId id="307" r:id="rId29"/>
    <p:sldId id="317" r:id="rId30"/>
    <p:sldId id="290" r:id="rId31"/>
    <p:sldId id="315" r:id="rId32"/>
    <p:sldId id="314" r:id="rId33"/>
    <p:sldId id="309" r:id="rId34"/>
    <p:sldId id="264" r:id="rId35"/>
    <p:sldId id="316" r:id="rId36"/>
    <p:sldId id="319" r:id="rId37"/>
    <p:sldId id="322" r:id="rId38"/>
    <p:sldId id="323" r:id="rId39"/>
    <p:sldId id="308" r:id="rId40"/>
    <p:sldId id="262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3" autoAdjust="0"/>
    <p:restoredTop sz="94660"/>
  </p:normalViewPr>
  <p:slideViewPr>
    <p:cSldViewPr snapToGrid="0">
      <p:cViewPr>
        <p:scale>
          <a:sx n="90" d="100"/>
          <a:sy n="90" d="100"/>
        </p:scale>
        <p:origin x="1338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8C5D-6DEA-4F3F-BE7A-E4D411DE527B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C58B-2AF9-4527-9282-269F9ABEF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431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8C5D-6DEA-4F3F-BE7A-E4D411DE527B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C58B-2AF9-4527-9282-269F9ABEF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49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8C5D-6DEA-4F3F-BE7A-E4D411DE527B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C58B-2AF9-4527-9282-269F9ABEF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841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37C3F2-F9BB-46CC-B53D-D27912E4DF8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59585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01B1D-E902-4F63-AE06-00679875E47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2401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8C5D-6DEA-4F3F-BE7A-E4D411DE527B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C58B-2AF9-4527-9282-269F9ABEF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00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8C5D-6DEA-4F3F-BE7A-E4D411DE527B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C58B-2AF9-4527-9282-269F9ABEF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35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8C5D-6DEA-4F3F-BE7A-E4D411DE527B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C58B-2AF9-4527-9282-269F9ABEF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215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8C5D-6DEA-4F3F-BE7A-E4D411DE527B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C58B-2AF9-4527-9282-269F9ABEF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542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8C5D-6DEA-4F3F-BE7A-E4D411DE527B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C58B-2AF9-4527-9282-269F9ABEF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526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8C5D-6DEA-4F3F-BE7A-E4D411DE527B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C58B-2AF9-4527-9282-269F9ABEF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544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8C5D-6DEA-4F3F-BE7A-E4D411DE527B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C58B-2AF9-4527-9282-269F9ABEF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77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8C5D-6DEA-4F3F-BE7A-E4D411DE527B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C58B-2AF9-4527-9282-269F9ABEF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58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F8C5D-6DEA-4F3F-BE7A-E4D411DE527B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2C58B-2AF9-4527-9282-269F9ABEF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84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3382" y="2236123"/>
            <a:ext cx="9144000" cy="2080175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Опухоли и опухолеподобные образования челюстно-лицевой области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54538" y="4508126"/>
            <a:ext cx="3577244" cy="1655762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dirty="0" smtClean="0"/>
              <a:t>Преподаватель: к.м.н., </a:t>
            </a:r>
            <a:r>
              <a:rPr lang="ru-RU" dirty="0" err="1" smtClean="0"/>
              <a:t>Чучунов</a:t>
            </a:r>
            <a:r>
              <a:rPr lang="ru-RU" dirty="0" smtClean="0"/>
              <a:t> А.А.</a:t>
            </a:r>
          </a:p>
          <a:p>
            <a:pPr algn="r"/>
            <a:r>
              <a:rPr lang="ru-RU" dirty="0" smtClean="0"/>
              <a:t>Подготовила: студентка 507 группы</a:t>
            </a:r>
          </a:p>
          <a:p>
            <a:pPr algn="r"/>
            <a:r>
              <a:rPr lang="ru-RU" dirty="0" smtClean="0"/>
              <a:t>Лечебного факультета</a:t>
            </a:r>
          </a:p>
          <a:p>
            <a:pPr algn="r"/>
            <a:r>
              <a:rPr lang="ru-RU" dirty="0" smtClean="0"/>
              <a:t>Ильина А.М.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73262" y="504145"/>
            <a:ext cx="8190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ФГБОУ ВО </a:t>
            </a:r>
            <a:r>
              <a:rPr lang="ru-RU" dirty="0" err="1" smtClean="0"/>
              <a:t>КрасГМУ</a:t>
            </a:r>
            <a:r>
              <a:rPr lang="ru-RU" dirty="0" smtClean="0"/>
              <a:t> им. проф. В.Ф. </a:t>
            </a:r>
            <a:r>
              <a:rPr lang="ru-RU" dirty="0" err="1" smtClean="0"/>
              <a:t>Войно-Ясенецкого</a:t>
            </a:r>
            <a:r>
              <a:rPr lang="ru-RU" dirty="0" smtClean="0"/>
              <a:t> Минздрава России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4" y="163175"/>
            <a:ext cx="1730260" cy="1730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5949" y="6292735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Красноярск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760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4458" y="1331700"/>
            <a:ext cx="6783387" cy="4465638"/>
          </a:xfrm>
          <a:noFill/>
        </p:spPr>
      </p:pic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1225351" y="503547"/>
            <a:ext cx="98215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dirty="0"/>
              <a:t>Макропрепарат удаленной </a:t>
            </a:r>
            <a:r>
              <a:rPr lang="ru-RU" altLang="en-US" dirty="0" err="1" smtClean="0"/>
              <a:t>адамантиномы</a:t>
            </a:r>
            <a:r>
              <a:rPr lang="ru-RU" altLang="en-US" dirty="0" smtClean="0"/>
              <a:t>(</a:t>
            </a:r>
            <a:r>
              <a:rPr lang="ru-RU" altLang="en-US" dirty="0" err="1" smtClean="0"/>
              <a:t>амелобластомы</a:t>
            </a:r>
            <a:r>
              <a:rPr lang="ru-RU" altLang="en-US" dirty="0" smtClean="0"/>
              <a:t>) </a:t>
            </a:r>
            <a:r>
              <a:rPr lang="ru-RU" altLang="en-US" dirty="0"/>
              <a:t>с резекцией челюсти</a:t>
            </a:r>
          </a:p>
        </p:txBody>
      </p:sp>
    </p:spTree>
    <p:extLst>
      <p:ext uri="{BB962C8B-B14F-4D97-AF65-F5344CB8AC3E}">
        <p14:creationId xmlns:p14="http://schemas.microsoft.com/office/powerpoint/2010/main" val="140983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39" t="7716" r="13696" b="6018"/>
          <a:stretch/>
        </p:blipFill>
        <p:spPr>
          <a:xfrm>
            <a:off x="473827" y="440574"/>
            <a:ext cx="4892255" cy="3665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3291" y="4181302"/>
            <a:ext cx="221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Р-картина одонтомы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1" y="440574"/>
            <a:ext cx="5459556" cy="36820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27480" y="4181302"/>
            <a:ext cx="236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Р-картина </a:t>
            </a:r>
            <a:r>
              <a:rPr lang="ru-RU" dirty="0" err="1" smtClean="0"/>
              <a:t>цементомы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216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9507"/>
          <a:stretch/>
        </p:blipFill>
        <p:spPr>
          <a:xfrm>
            <a:off x="952499" y="1510838"/>
            <a:ext cx="3270365" cy="41087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1801" y="361141"/>
            <a:ext cx="1078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Эпулис - </a:t>
            </a:r>
            <a:r>
              <a:rPr lang="ru-RU" dirty="0"/>
              <a:t>опухолеподобные соединительнотканные разрастания на альвеолярных отростках челюстей. В происхождении </a:t>
            </a:r>
            <a:r>
              <a:rPr lang="ru-RU" b="1" dirty="0"/>
              <a:t>эпулиса</a:t>
            </a:r>
            <a:r>
              <a:rPr lang="ru-RU" dirty="0"/>
              <a:t> большое значение имеют местные повреждающие факторы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3656" t="32950" r="23737" b="4182"/>
          <a:stretch/>
        </p:blipFill>
        <p:spPr>
          <a:xfrm>
            <a:off x="5841991" y="1510838"/>
            <a:ext cx="4912822" cy="44034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06640" y="5914266"/>
            <a:ext cx="204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Фиброзный эпулис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940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 dirty="0">
                <a:latin typeface="Times New Roman" pitchFamily="18" charset="0"/>
              </a:rPr>
              <a:t>Доброкачественные </a:t>
            </a:r>
            <a:r>
              <a:rPr lang="ru-RU" sz="3200" b="1" u="sng" dirty="0">
                <a:latin typeface="Times New Roman" pitchFamily="18" charset="0"/>
              </a:rPr>
              <a:t>органоспецифические</a:t>
            </a:r>
            <a:r>
              <a:rPr lang="ru-RU" sz="3200" dirty="0">
                <a:latin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</a:rPr>
              <a:t>опухоли слюнных желез</a:t>
            </a:r>
            <a:r>
              <a:rPr lang="ru-RU" sz="3200" dirty="0"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9261" name="Group 4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5409047"/>
              </p:ext>
            </p:extLst>
          </p:nvPr>
        </p:nvGraphicFramePr>
        <p:xfrm>
          <a:off x="1919289" y="1628776"/>
          <a:ext cx="8497887" cy="5053013"/>
        </p:xfrm>
        <a:graphic>
          <a:graphicData uri="http://schemas.openxmlformats.org/drawingml/2006/table">
            <a:tbl>
              <a:tblPr/>
              <a:tblGrid>
                <a:gridCol w="3240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6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1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64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Эпителиальные 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Соединительно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тканные 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Нервные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6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Аденома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Аденолимфома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Смешанная опухоль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Мукоэпидермоидная 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опухоль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Кисты слюнных желез 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Ангиома </a:t>
                      </a:r>
                      <a:r>
                        <a:rPr kumimoji="0" 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Лимфангиома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Липома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Невринома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Нейрофиброма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74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094" y="5976850"/>
            <a:ext cx="3380509" cy="345297"/>
          </a:xfrm>
        </p:spPr>
        <p:txBody>
          <a:bodyPr>
            <a:noAutofit/>
          </a:bodyPr>
          <a:lstStyle/>
          <a:p>
            <a:r>
              <a:rPr lang="ru-RU" sz="1800" dirty="0" smtClean="0"/>
              <a:t>Плеоморфная аденома левой околоушной слюнной железы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94" y="157942"/>
            <a:ext cx="4065895" cy="5451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5255" t="6300" r="2097" b="4303"/>
          <a:stretch/>
        </p:blipFill>
        <p:spPr>
          <a:xfrm>
            <a:off x="6605516" y="157942"/>
            <a:ext cx="4339988" cy="552699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776712" y="5976849"/>
            <a:ext cx="3997595" cy="345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/>
              <a:t>Полиморфная аденома левой околоушной слюнной железы 17х13см. Опухоль существовала 40 лет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72516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Ребенок 12 лет. Кистозная </a:t>
            </a:r>
            <a:r>
              <a:rPr lang="ru-RU" sz="2800" dirty="0" err="1" smtClean="0"/>
              <a:t>лимфангиома</a:t>
            </a:r>
            <a:r>
              <a:rPr lang="ru-RU" sz="2800" dirty="0" smtClean="0"/>
              <a:t> дна рта</a:t>
            </a:r>
            <a:endParaRPr lang="ru-RU" sz="2800" dirty="0"/>
          </a:p>
        </p:txBody>
      </p:sp>
      <p:pic>
        <p:nvPicPr>
          <p:cNvPr id="4" name="Таблица 3"/>
          <p:cNvPicPr>
            <a:picLocks noGrp="1" noChangeAspect="1"/>
          </p:cNvPicPr>
          <p:nvPr>
            <p:ph type="tbl" idx="1"/>
          </p:nvPr>
        </p:nvPicPr>
        <p:blipFill>
          <a:blip r:embed="rId2"/>
          <a:stretch>
            <a:fillRect/>
          </a:stretch>
        </p:blipFill>
        <p:spPr>
          <a:xfrm>
            <a:off x="2094931" y="1417639"/>
            <a:ext cx="8002138" cy="46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3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7970" y="2347415"/>
            <a:ext cx="5672920" cy="1651379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Ребенок 10 лет. </a:t>
            </a:r>
            <a:r>
              <a:rPr lang="ru-RU" sz="3200" dirty="0" err="1" smtClean="0"/>
              <a:t>Нейрофиброматоз</a:t>
            </a:r>
            <a:r>
              <a:rPr lang="ru-RU" sz="3200" dirty="0" smtClean="0"/>
              <a:t> I типа правой половины лица</a:t>
            </a:r>
            <a:endParaRPr lang="ru-RU" sz="3200" dirty="0"/>
          </a:p>
        </p:txBody>
      </p:sp>
      <p:pic>
        <p:nvPicPr>
          <p:cNvPr id="4" name="Таблица 3"/>
          <p:cNvPicPr>
            <a:picLocks noGrp="1" noChangeAspect="1"/>
          </p:cNvPicPr>
          <p:nvPr>
            <p:ph type="tbl" idx="1"/>
          </p:nvPr>
        </p:nvPicPr>
        <p:blipFill>
          <a:blip r:embed="rId2"/>
          <a:stretch>
            <a:fillRect/>
          </a:stretch>
        </p:blipFill>
        <p:spPr>
          <a:xfrm>
            <a:off x="538394" y="114041"/>
            <a:ext cx="5220961" cy="659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69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1910" y="3002507"/>
            <a:ext cx="5550090" cy="257579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Ребенок 5 лет. Воспаление диффузной </a:t>
            </a:r>
            <a:r>
              <a:rPr lang="ru-RU" sz="3200" dirty="0" err="1" smtClean="0"/>
              <a:t>лимфангиомы</a:t>
            </a:r>
            <a:r>
              <a:rPr lang="ru-RU" sz="3200" dirty="0" smtClean="0"/>
              <a:t> правой половины языка</a:t>
            </a:r>
            <a:endParaRPr lang="ru-RU" sz="3200" dirty="0"/>
          </a:p>
        </p:txBody>
      </p:sp>
      <p:pic>
        <p:nvPicPr>
          <p:cNvPr id="4" name="Таблица 3"/>
          <p:cNvPicPr>
            <a:picLocks noGrp="1" noChangeAspect="1"/>
          </p:cNvPicPr>
          <p:nvPr>
            <p:ph type="tbl"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6100549" cy="690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99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>
                <a:latin typeface="Times New Roman" pitchFamily="18" charset="0"/>
              </a:rPr>
              <a:t>Доброкачественные </a:t>
            </a:r>
            <a:r>
              <a:rPr lang="ru-RU" sz="3200" b="1" u="sng">
                <a:latin typeface="Times New Roman" pitchFamily="18" charset="0"/>
              </a:rPr>
              <a:t>органоспецифические</a:t>
            </a:r>
            <a:r>
              <a:rPr lang="ru-RU" sz="3200">
                <a:latin typeface="Times New Roman" pitchFamily="18" charset="0"/>
              </a:rPr>
              <a:t> </a:t>
            </a:r>
            <a:r>
              <a:rPr lang="ru-RU" sz="3200" b="1">
                <a:latin typeface="Times New Roman" pitchFamily="18" charset="0"/>
              </a:rPr>
              <a:t>опухоли слизистой оболочки полости рта</a:t>
            </a:r>
            <a:r>
              <a:rPr lang="ru-RU" sz="3200">
                <a:latin typeface="Times New Roman" pitchFamily="18" charset="0"/>
              </a:rPr>
              <a:t>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09800" lvl="4" indent="-381000">
              <a:buFontTx/>
              <a:buAutoNum type="arabicPeriod"/>
              <a:defRPr/>
            </a:pPr>
            <a:r>
              <a:rPr lang="ru-RU" sz="2800">
                <a:latin typeface="Times New Roman" pitchFamily="18" charset="0"/>
              </a:rPr>
              <a:t>Папиллома;</a:t>
            </a:r>
          </a:p>
          <a:p>
            <a:pPr marL="2209800" lvl="4" indent="-381000">
              <a:buFontTx/>
              <a:buAutoNum type="arabicPeriod"/>
              <a:defRPr/>
            </a:pPr>
            <a:r>
              <a:rPr lang="ru-RU" sz="2800">
                <a:latin typeface="Times New Roman" pitchFamily="18" charset="0"/>
              </a:rPr>
              <a:t>Фиброма;</a:t>
            </a:r>
          </a:p>
          <a:p>
            <a:pPr marL="2209800" lvl="4" indent="-381000">
              <a:buFontTx/>
              <a:buAutoNum type="arabicPeriod"/>
              <a:defRPr/>
            </a:pPr>
            <a:r>
              <a:rPr lang="ru-RU" sz="2800">
                <a:latin typeface="Times New Roman" pitchFamily="18" charset="0"/>
              </a:rPr>
              <a:t>Фиброматоз;</a:t>
            </a:r>
          </a:p>
          <a:p>
            <a:pPr marL="2209800" lvl="4" indent="-381000">
              <a:buFontTx/>
              <a:buAutoNum type="arabicPeriod"/>
              <a:defRPr/>
            </a:pPr>
            <a:r>
              <a:rPr lang="ru-RU" sz="2800">
                <a:latin typeface="Times New Roman" pitchFamily="18" charset="0"/>
              </a:rPr>
              <a:t>Миксома;</a:t>
            </a:r>
          </a:p>
          <a:p>
            <a:pPr marL="2209800" lvl="4" indent="-381000">
              <a:buFontTx/>
              <a:buAutoNum type="arabicPeriod"/>
              <a:defRPr/>
            </a:pPr>
            <a:r>
              <a:rPr lang="ru-RU" sz="2800">
                <a:latin typeface="Times New Roman" pitchFamily="18" charset="0"/>
              </a:rPr>
              <a:t>Гемангиома;</a:t>
            </a:r>
          </a:p>
          <a:p>
            <a:pPr marL="2209800" lvl="4" indent="-381000">
              <a:buFontTx/>
              <a:buAutoNum type="arabicPeriod"/>
              <a:defRPr/>
            </a:pPr>
            <a:r>
              <a:rPr lang="ru-RU" sz="2800">
                <a:latin typeface="Times New Roman" pitchFamily="18" charset="0"/>
              </a:rPr>
              <a:t>Лимфангиома;</a:t>
            </a:r>
          </a:p>
          <a:p>
            <a:pPr marL="2209800" lvl="4" indent="-381000">
              <a:buFontTx/>
              <a:buAutoNum type="arabicPeriod"/>
              <a:defRPr/>
            </a:pPr>
            <a:r>
              <a:rPr lang="ru-RU" sz="2800">
                <a:latin typeface="Times New Roman" pitchFamily="18" charset="0"/>
              </a:rPr>
              <a:t>Липома;	</a:t>
            </a:r>
          </a:p>
          <a:p>
            <a:pPr marL="2209800" lvl="4" indent="-381000">
              <a:buFontTx/>
              <a:buAutoNum type="arabicPeriod"/>
              <a:defRPr/>
            </a:pPr>
            <a:r>
              <a:rPr lang="ru-RU" sz="2800">
                <a:latin typeface="Times New Roman" pitchFamily="18" charset="0"/>
              </a:rPr>
              <a:t>Нейрофиброма.</a:t>
            </a:r>
          </a:p>
        </p:txBody>
      </p:sp>
    </p:spTree>
    <p:extLst>
      <p:ext uri="{BB962C8B-B14F-4D97-AF65-F5344CB8AC3E}">
        <p14:creationId xmlns:p14="http://schemas.microsoft.com/office/powerpoint/2010/main" val="161629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1848" y="4817659"/>
            <a:ext cx="5371531" cy="4449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Фиброма языка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1" y="1318240"/>
            <a:ext cx="4873388" cy="3188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5788" t="19420" r="30232" b="7081"/>
          <a:stretch/>
        </p:blipFill>
        <p:spPr>
          <a:xfrm>
            <a:off x="6905769" y="294641"/>
            <a:ext cx="3862316" cy="4841004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905769" y="5423847"/>
            <a:ext cx="5371531" cy="922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err="1" smtClean="0"/>
              <a:t>Лимфангиома</a:t>
            </a:r>
            <a:r>
              <a:rPr lang="ru-RU" sz="2000" dirty="0" smtClean="0"/>
              <a:t> языка и тканей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/>
              <a:t>дна полости рта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81570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Опухоли этой локализации составляют примерно 25% всех новообразований у человека. </a:t>
            </a:r>
            <a:endParaRPr lang="ru-RU" dirty="0" smtClean="0"/>
          </a:p>
          <a:p>
            <a:r>
              <a:rPr lang="ru-RU" dirty="0" smtClean="0"/>
              <a:t>Выделяют </a:t>
            </a:r>
            <a:r>
              <a:rPr lang="ru-RU" dirty="0"/>
              <a:t>опухоли и опухолеподобные заболевания, присущие только этим областям, т. е. органоспецифические, и не имеющие этих признаков </a:t>
            </a:r>
            <a:r>
              <a:rPr lang="ru-RU" dirty="0" smtClean="0"/>
              <a:t>- </a:t>
            </a:r>
            <a:r>
              <a:rPr lang="ru-RU" dirty="0" err="1"/>
              <a:t>органонеспецифические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442" y="4210335"/>
            <a:ext cx="54387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54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412" y="5145204"/>
            <a:ext cx="3766782" cy="6261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Папиллома языка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22" y="378939"/>
            <a:ext cx="4135272" cy="450532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964070" y="5145205"/>
            <a:ext cx="4880212" cy="626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Липома на «ножке» из тканей дна полости рта</a:t>
            </a:r>
            <a:endParaRPr lang="ru-RU" sz="2800" dirty="0"/>
          </a:p>
        </p:txBody>
      </p:sp>
      <p:pic>
        <p:nvPicPr>
          <p:cNvPr id="1026" name="Picture 2" descr="http://vmede.org/sait/content/Onkologiya_velt_2009/23_files/mb4_04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70" y="378939"/>
            <a:ext cx="504825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121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7028595" y="2031882"/>
            <a:ext cx="4993943" cy="3604643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Ребенок 10 месяцев. Капиллярно-кавернозная </a:t>
            </a:r>
            <a:r>
              <a:rPr lang="ru-RU" sz="3200" dirty="0" err="1" smtClean="0"/>
              <a:t>гемангиома</a:t>
            </a:r>
            <a:r>
              <a:rPr lang="ru-RU" sz="3200" dirty="0" smtClean="0"/>
              <a:t> правой околоушно-жевательной области с выраженным </a:t>
            </a:r>
            <a:r>
              <a:rPr lang="ru-RU" sz="3200" dirty="0" err="1" smtClean="0"/>
              <a:t>экзофитным</a:t>
            </a:r>
            <a:r>
              <a:rPr lang="ru-RU" sz="3200" dirty="0" smtClean="0"/>
              <a:t> ростом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723" y="242484"/>
            <a:ext cx="6028608" cy="640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58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>
                <a:latin typeface="Times New Roman" pitchFamily="18" charset="0"/>
              </a:rPr>
              <a:t>Остеогенные</a:t>
            </a:r>
            <a:r>
              <a:rPr lang="ru-RU" sz="3200" b="1" u="sng">
                <a:latin typeface="Times New Roman" pitchFamily="18" charset="0"/>
              </a:rPr>
              <a:t> органонеспецифичесие </a:t>
            </a:r>
            <a:r>
              <a:rPr lang="ru-RU" sz="3200" b="1">
                <a:latin typeface="Times New Roman" pitchFamily="18" charset="0"/>
              </a:rPr>
              <a:t>доброкачественные опухоли: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None/>
              <a:defRPr/>
            </a:pPr>
            <a:endParaRPr lang="ru-RU">
              <a:latin typeface="Times New Roman" pitchFamily="18" charset="0"/>
            </a:endParaRPr>
          </a:p>
          <a:p>
            <a:pPr marL="2209800" lvl="4" indent="-381000">
              <a:buFontTx/>
              <a:buAutoNum type="arabicPeriod"/>
              <a:defRPr/>
            </a:pPr>
            <a:r>
              <a:rPr lang="ru-RU" sz="2800">
                <a:latin typeface="Times New Roman" pitchFamily="18" charset="0"/>
              </a:rPr>
              <a:t>Остеомы;</a:t>
            </a:r>
          </a:p>
          <a:p>
            <a:pPr marL="2209800" lvl="4" indent="-381000">
              <a:buFontTx/>
              <a:buAutoNum type="arabicPeriod"/>
              <a:defRPr/>
            </a:pPr>
            <a:r>
              <a:rPr lang="ru-RU" sz="2800">
                <a:latin typeface="Times New Roman" pitchFamily="18" charset="0"/>
              </a:rPr>
              <a:t>Остеоидные остеомы;</a:t>
            </a:r>
          </a:p>
          <a:p>
            <a:pPr marL="2209800" lvl="4" indent="-381000">
              <a:buFontTx/>
              <a:buAutoNum type="arabicPeriod"/>
              <a:defRPr/>
            </a:pPr>
            <a:r>
              <a:rPr lang="ru-RU" sz="2800">
                <a:latin typeface="Times New Roman" pitchFamily="18" charset="0"/>
              </a:rPr>
              <a:t>Остеобластокластомы (центральные);</a:t>
            </a:r>
          </a:p>
          <a:p>
            <a:pPr marL="2209800" lvl="4" indent="-381000">
              <a:buFontTx/>
              <a:buAutoNum type="arabicPeriod"/>
              <a:defRPr/>
            </a:pPr>
            <a:r>
              <a:rPr lang="ru-RU" sz="2800">
                <a:latin typeface="Times New Roman" pitchFamily="18" charset="0"/>
              </a:rPr>
              <a:t>Хондромы;</a:t>
            </a:r>
          </a:p>
          <a:p>
            <a:pPr marL="2209800" lvl="4" indent="-381000">
              <a:buFontTx/>
              <a:buAutoNum type="arabicPeriod"/>
              <a:defRPr/>
            </a:pPr>
            <a:r>
              <a:rPr lang="ru-RU" sz="2800">
                <a:latin typeface="Times New Roman" pitchFamily="18" charset="0"/>
              </a:rPr>
              <a:t>Оссифицирующая фиброма.</a:t>
            </a:r>
          </a:p>
        </p:txBody>
      </p:sp>
    </p:spTree>
    <p:extLst>
      <p:ext uri="{BB962C8B-B14F-4D97-AF65-F5344CB8AC3E}">
        <p14:creationId xmlns:p14="http://schemas.microsoft.com/office/powerpoint/2010/main" val="379564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188914"/>
            <a:ext cx="8713788" cy="6480175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b="1" dirty="0" err="1">
                <a:latin typeface="Times New Roman" pitchFamily="18" charset="0"/>
              </a:rPr>
              <a:t>Неостеогенные</a:t>
            </a:r>
            <a:r>
              <a:rPr lang="ru-RU" b="1" dirty="0">
                <a:latin typeface="Times New Roman" pitchFamily="18" charset="0"/>
              </a:rPr>
              <a:t> </a:t>
            </a:r>
            <a:r>
              <a:rPr lang="ru-RU" b="1" u="sng" dirty="0" err="1">
                <a:latin typeface="Times New Roman" pitchFamily="18" charset="0"/>
              </a:rPr>
              <a:t>органонеспецифические</a:t>
            </a:r>
            <a:r>
              <a:rPr lang="ru-RU" b="1" dirty="0">
                <a:latin typeface="Times New Roman" pitchFamily="18" charset="0"/>
              </a:rPr>
              <a:t> доброкачественные опухоли: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ru-RU" sz="1800" dirty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err="1">
                <a:latin typeface="Times New Roman" pitchFamily="18" charset="0"/>
              </a:rPr>
              <a:t>Гемангиома</a:t>
            </a:r>
            <a:r>
              <a:rPr lang="ru-RU" sz="2400" dirty="0">
                <a:latin typeface="Times New Roman" pitchFamily="18" charset="0"/>
              </a:rPr>
              <a:t> челюстей;	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err="1">
                <a:latin typeface="Times New Roman" pitchFamily="18" charset="0"/>
              </a:rPr>
              <a:t>Гемангиэндотелиома</a:t>
            </a:r>
            <a:r>
              <a:rPr lang="ru-RU" sz="2400" dirty="0">
                <a:latin typeface="Times New Roman" pitchFamily="18" charset="0"/>
              </a:rPr>
              <a:t> челюстей;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Times New Roman" pitchFamily="18" charset="0"/>
              </a:rPr>
              <a:t>Фиброма челюстей;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err="1">
                <a:latin typeface="Times New Roman" pitchFamily="18" charset="0"/>
              </a:rPr>
              <a:t>Нейрофиброма</a:t>
            </a:r>
            <a:r>
              <a:rPr lang="ru-RU" sz="2400" dirty="0">
                <a:latin typeface="Times New Roman" pitchFamily="18" charset="0"/>
              </a:rPr>
              <a:t> челюстей;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Times New Roman" pitchFamily="18" charset="0"/>
              </a:rPr>
              <a:t>Миксома челюстей;		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Times New Roman" pitchFamily="18" charset="0"/>
              </a:rPr>
              <a:t>Хондрома челюстей;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err="1">
                <a:latin typeface="Times New Roman" pitchFamily="18" charset="0"/>
              </a:rPr>
              <a:t>Нейрофиброматоз</a:t>
            </a:r>
            <a:r>
              <a:rPr lang="ru-RU" sz="2400" dirty="0">
                <a:latin typeface="Times New Roman" pitchFamily="18" charset="0"/>
              </a:rPr>
              <a:t> (б-</a:t>
            </a:r>
            <a:r>
              <a:rPr lang="ru-RU" sz="2400" dirty="0" err="1">
                <a:latin typeface="Times New Roman" pitchFamily="18" charset="0"/>
              </a:rPr>
              <a:t>нь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Реклингаузена</a:t>
            </a:r>
            <a:r>
              <a:rPr lang="ru-RU" sz="2400" dirty="0">
                <a:latin typeface="Times New Roman" pitchFamily="18" charset="0"/>
              </a:rPr>
              <a:t>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Times New Roman" pitchFamily="18" charset="0"/>
              </a:rPr>
              <a:t>Врожденные кисты и свищи: а) срединные кисты и свищи шеи; б) боковые кисты и свищи шеи; </a:t>
            </a:r>
            <a:r>
              <a:rPr lang="ru-RU" sz="2400" dirty="0" err="1">
                <a:latin typeface="Times New Roman" pitchFamily="18" charset="0"/>
              </a:rPr>
              <a:t>предушные</a:t>
            </a:r>
            <a:r>
              <a:rPr lang="ru-RU" sz="2400" dirty="0">
                <a:latin typeface="Times New Roman" pitchFamily="18" charset="0"/>
              </a:rPr>
              <a:t> и </a:t>
            </a:r>
            <a:r>
              <a:rPr lang="ru-RU" sz="2400" dirty="0" err="1">
                <a:latin typeface="Times New Roman" pitchFamily="18" charset="0"/>
              </a:rPr>
              <a:t>позадиушные</a:t>
            </a:r>
            <a:r>
              <a:rPr lang="ru-RU" sz="2400" dirty="0">
                <a:latin typeface="Times New Roman" pitchFamily="18" charset="0"/>
              </a:rPr>
              <a:t> свищи – лица;		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err="1">
                <a:latin typeface="Times New Roman" pitchFamily="18" charset="0"/>
              </a:rPr>
              <a:t>Тетрады</a:t>
            </a:r>
            <a:r>
              <a:rPr lang="ru-RU" sz="2400" b="1" dirty="0">
                <a:latin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</a:rPr>
              <a:t>Дарне</a:t>
            </a:r>
            <a:r>
              <a:rPr lang="ru-RU" sz="2400" b="1" dirty="0">
                <a:latin typeface="Times New Roman" pitchFamily="18" charset="0"/>
              </a:rPr>
              <a:t>:</a:t>
            </a:r>
          </a:p>
          <a:p>
            <a:pPr marL="762000" lvl="1" indent="-304800">
              <a:lnSpc>
                <a:spcPct val="80000"/>
              </a:lnSpc>
              <a:buFontTx/>
              <a:buAutoNum type="arabicPeriod"/>
              <a:defRPr/>
            </a:pPr>
            <a:r>
              <a:rPr lang="ru-RU" dirty="0">
                <a:latin typeface="Times New Roman" pitchFamily="18" charset="0"/>
              </a:rPr>
              <a:t>пигментация кожи;</a:t>
            </a:r>
          </a:p>
          <a:p>
            <a:pPr marL="762000" lvl="1" indent="-304800">
              <a:lnSpc>
                <a:spcPct val="80000"/>
              </a:lnSpc>
              <a:buFontTx/>
              <a:buAutoNum type="arabicPeriod"/>
              <a:defRPr/>
            </a:pPr>
            <a:r>
              <a:rPr lang="ru-RU" dirty="0">
                <a:latin typeface="Times New Roman" pitchFamily="18" charset="0"/>
              </a:rPr>
              <a:t>опухоли кожи;</a:t>
            </a:r>
          </a:p>
          <a:p>
            <a:pPr marL="762000" lvl="1" indent="-304800">
              <a:lnSpc>
                <a:spcPct val="80000"/>
              </a:lnSpc>
              <a:buFontTx/>
              <a:buAutoNum type="arabicPeriod"/>
              <a:defRPr/>
            </a:pPr>
            <a:r>
              <a:rPr lang="ru-RU" dirty="0">
                <a:latin typeface="Times New Roman" pitchFamily="18" charset="0"/>
              </a:rPr>
              <a:t>опухоли нервных стволов;</a:t>
            </a:r>
          </a:p>
          <a:p>
            <a:pPr marL="762000" lvl="1" indent="-304800">
              <a:lnSpc>
                <a:spcPct val="80000"/>
              </a:lnSpc>
              <a:buFontTx/>
              <a:buAutoNum type="arabicPeriod"/>
              <a:defRPr/>
            </a:pPr>
            <a:r>
              <a:rPr lang="ru-RU" dirty="0">
                <a:latin typeface="Times New Roman" pitchFamily="18" charset="0"/>
              </a:rPr>
              <a:t>нарушение психики</a:t>
            </a:r>
            <a:r>
              <a:rPr lang="ru-RU" sz="3500" dirty="0"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800" dirty="0"/>
              <a:t>					- 							</a:t>
            </a:r>
            <a:r>
              <a:rPr lang="ru-RU" sz="600" dirty="0"/>
              <a:t>											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600" dirty="0"/>
          </a:p>
        </p:txBody>
      </p:sp>
    </p:spTree>
    <p:extLst>
      <p:ext uri="{BB962C8B-B14F-4D97-AF65-F5344CB8AC3E}">
        <p14:creationId xmlns:p14="http://schemas.microsoft.com/office/powerpoint/2010/main" val="9597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 u="sng">
                <a:latin typeface="Times New Roman" pitchFamily="18" charset="0"/>
              </a:rPr>
              <a:t>Промежуточные</a:t>
            </a:r>
            <a:r>
              <a:rPr lang="ru-RU" sz="3200" b="1">
                <a:latin typeface="Times New Roman" pitchFamily="18" charset="0"/>
              </a:rPr>
              <a:t> опухолеподобные образования ЧЛО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None/>
              <a:defRPr/>
            </a:pPr>
            <a:r>
              <a:rPr lang="ru-RU" sz="1500"/>
              <a:t>	</a:t>
            </a:r>
            <a:endParaRPr lang="ru-RU" sz="1500" b="1"/>
          </a:p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endParaRPr lang="ru-RU" sz="1500"/>
          </a:p>
        </p:txBody>
      </p:sp>
      <p:graphicFrame>
        <p:nvGraphicFramePr>
          <p:cNvPr id="15388" name="Group 2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80166327"/>
              </p:ext>
            </p:extLst>
          </p:nvPr>
        </p:nvGraphicFramePr>
        <p:xfrm>
          <a:off x="2063751" y="1484314"/>
          <a:ext cx="8435975" cy="4710112"/>
        </p:xfrm>
        <a:graphic>
          <a:graphicData uri="http://schemas.openxmlformats.org/drawingml/2006/table">
            <a:tbl>
              <a:tblPr/>
              <a:tblGrid>
                <a:gridCol w="5227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22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Остеогенные: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Неостеогенные: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78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Фиброзная дисплазия;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Херувизм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Деформирующий </a:t>
                      </a: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остоз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;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Гиперпаратиреоидная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остедистрофия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б-</a:t>
                      </a: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нь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Педжета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;                        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б-</a:t>
                      </a: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нь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Реклингаузена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;	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Эозинофильная гранулема;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Гиперостоз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;			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Экзостоз.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Холестеотома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;	          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Пиогенная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гранулема;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Кератоакантома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;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		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Ретенционные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кисты.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56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6368" y="5472752"/>
            <a:ext cx="4307006" cy="74899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Остеома лобной кости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581" y="897576"/>
            <a:ext cx="88408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85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27943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b="1" dirty="0" err="1" smtClean="0"/>
              <a:t>Херувизм</a:t>
            </a:r>
            <a:r>
              <a:rPr lang="ru-RU" sz="2800" dirty="0" smtClean="0"/>
              <a:t> (синоним</a:t>
            </a:r>
            <a:r>
              <a:rPr lang="ru-RU" sz="2800" dirty="0"/>
              <a:t>: семейная фиброзная дисплазия, семейная поликистозная болезнь) — редкое наследственное заболевание, проявляющееся пороком развития лицевого скелета, преимущественно верхней и нижней челюстей. 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780" y="634886"/>
            <a:ext cx="10515600" cy="389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64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147050" cy="7747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u="sng">
                <a:latin typeface="Times New Roman" pitchFamily="18" charset="0"/>
              </a:rPr>
              <a:t>Злокачественные опухоли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1268414"/>
            <a:ext cx="8291512" cy="5184775"/>
          </a:xfrm>
        </p:spPr>
        <p:txBody>
          <a:bodyPr>
            <a:normAutofit/>
          </a:bodyPr>
          <a:lstStyle/>
          <a:p>
            <a:pPr marL="457200" indent="-457200" algn="ctr">
              <a:lnSpc>
                <a:spcPct val="80000"/>
              </a:lnSpc>
              <a:defRPr/>
            </a:pPr>
            <a:r>
              <a:rPr lang="ru-RU" dirty="0">
                <a:latin typeface="Times New Roman" pitchFamily="18" charset="0"/>
              </a:rPr>
              <a:t>Злокачественные опухоли </a:t>
            </a:r>
            <a:r>
              <a:rPr lang="ru-RU" b="1" dirty="0">
                <a:latin typeface="Times New Roman" pitchFamily="18" charset="0"/>
              </a:rPr>
              <a:t>по гистологической структуре</a:t>
            </a:r>
            <a:r>
              <a:rPr lang="ru-RU" dirty="0">
                <a:latin typeface="Times New Roman" pitchFamily="18" charset="0"/>
              </a:rPr>
              <a:t> разделяются:</a:t>
            </a:r>
          </a:p>
          <a:p>
            <a:pPr marL="457200" indent="-457200">
              <a:lnSpc>
                <a:spcPct val="80000"/>
              </a:lnSpc>
              <a:buFontTx/>
              <a:buAutoNum type="arabicPeriod"/>
              <a:defRPr/>
            </a:pPr>
            <a:r>
              <a:rPr lang="ru-RU" dirty="0">
                <a:latin typeface="Times New Roman" pitchFamily="18" charset="0"/>
              </a:rPr>
              <a:t>Эпителиальные  -  рак</a:t>
            </a:r>
          </a:p>
          <a:p>
            <a:pPr marL="457200" indent="-457200">
              <a:lnSpc>
                <a:spcPct val="80000"/>
              </a:lnSpc>
              <a:buFontTx/>
              <a:buAutoNum type="arabicPeriod"/>
              <a:defRPr/>
            </a:pPr>
            <a:r>
              <a:rPr lang="ru-RU" dirty="0">
                <a:latin typeface="Times New Roman" pitchFamily="18" charset="0"/>
              </a:rPr>
              <a:t>Опухоли мягких тканей  -  </a:t>
            </a:r>
            <a:r>
              <a:rPr lang="ru-RU" dirty="0" err="1">
                <a:latin typeface="Times New Roman" pitchFamily="18" charset="0"/>
              </a:rPr>
              <a:t>фибросаркома</a:t>
            </a:r>
            <a:endParaRPr lang="ru-RU" dirty="0">
              <a:latin typeface="Times New Roman" pitchFamily="18" charset="0"/>
            </a:endParaRPr>
          </a:p>
          <a:p>
            <a:pPr marL="457200" indent="-457200">
              <a:lnSpc>
                <a:spcPct val="80000"/>
              </a:lnSpc>
              <a:buFontTx/>
              <a:buAutoNum type="arabicPeriod"/>
              <a:defRPr/>
            </a:pPr>
            <a:r>
              <a:rPr lang="ru-RU" dirty="0">
                <a:latin typeface="Times New Roman" pitchFamily="18" charset="0"/>
              </a:rPr>
              <a:t>Опухоли костной и хрящевой ткани – остео-</a:t>
            </a:r>
            <a:r>
              <a:rPr lang="ru-RU" dirty="0" err="1">
                <a:latin typeface="Times New Roman" pitchFamily="18" charset="0"/>
              </a:rPr>
              <a:t>хондро</a:t>
            </a:r>
            <a:r>
              <a:rPr lang="ru-RU" dirty="0">
                <a:latin typeface="Times New Roman" pitchFamily="18" charset="0"/>
              </a:rPr>
              <a:t>-саркома</a:t>
            </a:r>
          </a:p>
          <a:p>
            <a:pPr marL="457200" indent="-457200">
              <a:lnSpc>
                <a:spcPct val="80000"/>
              </a:lnSpc>
              <a:buFontTx/>
              <a:buAutoNum type="arabicPeriod"/>
              <a:defRPr/>
            </a:pPr>
            <a:r>
              <a:rPr lang="ru-RU" dirty="0">
                <a:latin typeface="Times New Roman" pitchFamily="18" charset="0"/>
              </a:rPr>
              <a:t>Опухоли </a:t>
            </a:r>
            <a:r>
              <a:rPr lang="ru-RU" dirty="0" err="1">
                <a:latin typeface="Times New Roman" pitchFamily="18" charset="0"/>
              </a:rPr>
              <a:t>лимфо</a:t>
            </a:r>
            <a:r>
              <a:rPr lang="ru-RU" dirty="0">
                <a:latin typeface="Times New Roman" pitchFamily="18" charset="0"/>
              </a:rPr>
              <a:t> и кроветворных тканей –</a:t>
            </a:r>
            <a:r>
              <a:rPr lang="ru-RU" dirty="0" err="1">
                <a:latin typeface="Times New Roman" pitchFamily="18" charset="0"/>
              </a:rPr>
              <a:t>ангиоперицитома</a:t>
            </a:r>
            <a:endParaRPr lang="ru-RU" dirty="0">
              <a:latin typeface="Times New Roman" pitchFamily="18" charset="0"/>
            </a:endParaRPr>
          </a:p>
          <a:p>
            <a:pPr marL="457200" indent="-457200">
              <a:lnSpc>
                <a:spcPct val="80000"/>
              </a:lnSpc>
              <a:buFontTx/>
              <a:buAutoNum type="arabicPeriod"/>
              <a:defRPr/>
            </a:pPr>
            <a:r>
              <a:rPr lang="ru-RU" dirty="0">
                <a:latin typeface="Times New Roman" pitchFamily="18" charset="0"/>
              </a:rPr>
              <a:t>Опухоли смешанного генеза – рак из смешанной опухоли</a:t>
            </a:r>
          </a:p>
          <a:p>
            <a:pPr marL="457200" indent="-457200">
              <a:lnSpc>
                <a:spcPct val="80000"/>
              </a:lnSpc>
              <a:buFontTx/>
              <a:buAutoNum type="arabicPeriod"/>
              <a:defRPr/>
            </a:pPr>
            <a:r>
              <a:rPr lang="ru-RU" dirty="0">
                <a:latin typeface="Times New Roman" pitchFamily="18" charset="0"/>
              </a:rPr>
              <a:t>Вторичные </a:t>
            </a:r>
            <a:r>
              <a:rPr lang="ru-RU" dirty="0" smtClean="0">
                <a:latin typeface="Times New Roman" pitchFamily="18" charset="0"/>
              </a:rPr>
              <a:t>опухоли</a:t>
            </a:r>
          </a:p>
          <a:p>
            <a:pPr marL="457200" indent="-457200">
              <a:lnSpc>
                <a:spcPct val="80000"/>
              </a:lnSpc>
              <a:buFontTx/>
              <a:buAutoNum type="arabicPeriod"/>
              <a:defRPr/>
            </a:pPr>
            <a:r>
              <a:rPr lang="ru-RU" dirty="0" err="1" smtClean="0">
                <a:latin typeface="Times New Roman" pitchFamily="18" charset="0"/>
              </a:rPr>
              <a:t>Неклассифицируемые</a:t>
            </a:r>
            <a:r>
              <a:rPr lang="ru-RU" dirty="0" smtClean="0">
                <a:latin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</a:rPr>
              <a:t>опухоли  -  </a:t>
            </a:r>
            <a:r>
              <a:rPr lang="ru-RU" dirty="0" err="1">
                <a:latin typeface="Times New Roman" pitchFamily="18" charset="0"/>
              </a:rPr>
              <a:t>лейомиома</a:t>
            </a:r>
            <a:endParaRPr lang="ru-RU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79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765176"/>
            <a:ext cx="8229600" cy="5688013"/>
          </a:xfrm>
        </p:spPr>
        <p:txBody>
          <a:bodyPr/>
          <a:lstStyle/>
          <a:p>
            <a:pPr marL="609600" indent="-609600">
              <a:defRPr/>
            </a:pPr>
            <a:r>
              <a:rPr lang="ru-RU">
                <a:latin typeface="Times New Roman" pitchFamily="18" charset="0"/>
              </a:rPr>
              <a:t>По характеру атипизма тканевой структуры, злокачественные опухоли разделаются на:</a:t>
            </a:r>
          </a:p>
          <a:p>
            <a:pPr marL="609600" indent="-609600">
              <a:buFontTx/>
              <a:buAutoNum type="arabicPeriod"/>
              <a:defRPr/>
            </a:pPr>
            <a:r>
              <a:rPr lang="ru-RU">
                <a:latin typeface="Times New Roman" pitchFamily="18" charset="0"/>
              </a:rPr>
              <a:t>Рак;</a:t>
            </a:r>
          </a:p>
          <a:p>
            <a:pPr marL="609600" indent="-609600">
              <a:buFontTx/>
              <a:buAutoNum type="arabicPeriod"/>
              <a:defRPr/>
            </a:pPr>
            <a:r>
              <a:rPr lang="ru-RU">
                <a:latin typeface="Times New Roman" pitchFamily="18" charset="0"/>
              </a:rPr>
              <a:t>Саркома;</a:t>
            </a:r>
          </a:p>
          <a:p>
            <a:pPr marL="609600" indent="-609600">
              <a:buFontTx/>
              <a:buAutoNum type="arabicPeriod"/>
              <a:defRPr/>
            </a:pPr>
            <a:r>
              <a:rPr lang="ru-RU">
                <a:latin typeface="Times New Roman" pitchFamily="18" charset="0"/>
              </a:rPr>
              <a:t>Системные поражения: 		</a:t>
            </a:r>
          </a:p>
          <a:p>
            <a:pPr marL="1371600" lvl="2" indent="-457200">
              <a:buClr>
                <a:schemeClr val="tx1"/>
              </a:buClr>
              <a:buFontTx/>
              <a:buAutoNum type="alphaLcParenR"/>
              <a:defRPr/>
            </a:pPr>
            <a:r>
              <a:rPr lang="ru-RU">
                <a:latin typeface="Times New Roman" pitchFamily="18" charset="0"/>
              </a:rPr>
              <a:t> </a:t>
            </a:r>
            <a:r>
              <a:rPr lang="ru-RU" sz="2800">
                <a:latin typeface="Times New Roman" pitchFamily="18" charset="0"/>
              </a:rPr>
              <a:t>Лимфогранулематоз;</a:t>
            </a:r>
          </a:p>
          <a:p>
            <a:pPr marL="1371600" lvl="2" indent="-457200">
              <a:buClr>
                <a:schemeClr val="tx1"/>
              </a:buClr>
              <a:buFontTx/>
              <a:buAutoNum type="alphaLcParenR"/>
              <a:defRPr/>
            </a:pPr>
            <a:r>
              <a:rPr lang="ru-RU" sz="2800">
                <a:latin typeface="Times New Roman" pitchFamily="18" charset="0"/>
              </a:rPr>
              <a:t> Лимфосаркома.</a:t>
            </a:r>
          </a:p>
        </p:txBody>
      </p:sp>
    </p:spTree>
    <p:extLst>
      <p:ext uri="{BB962C8B-B14F-4D97-AF65-F5344CB8AC3E}">
        <p14:creationId xmlns:p14="http://schemas.microsoft.com/office/powerpoint/2010/main" val="33114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85" y="197891"/>
            <a:ext cx="8379726" cy="628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54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63751" y="549275"/>
            <a:ext cx="7777163" cy="71913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latin typeface="Times New Roman" pitchFamily="18" charset="0"/>
              </a:rPr>
              <a:t>План</a:t>
            </a:r>
            <a:endParaRPr lang="ru-RU" sz="3600" b="1" dirty="0">
              <a:latin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025" y="2306473"/>
            <a:ext cx="8486420" cy="1378423"/>
          </a:xfrm>
        </p:spPr>
        <p:txBody>
          <a:bodyPr/>
          <a:lstStyle/>
          <a:p>
            <a:pPr marL="400050" indent="-400050" algn="l">
              <a:buFont typeface="Wingdings" pitchFamily="2" charset="2"/>
              <a:buAutoNum type="arabicPeriod"/>
              <a:defRPr/>
            </a:pPr>
            <a:r>
              <a:rPr lang="ru-RU" b="1" dirty="0">
                <a:latin typeface="Times New Roman" pitchFamily="18" charset="0"/>
              </a:rPr>
              <a:t>Виды новообразований челюстно-лицевой области. </a:t>
            </a:r>
            <a:endParaRPr lang="en-US" b="1" dirty="0">
              <a:latin typeface="Times New Roman" pitchFamily="18" charset="0"/>
            </a:endParaRPr>
          </a:p>
          <a:p>
            <a:pPr marL="400050" indent="-400050" algn="l">
              <a:buFont typeface="Wingdings" pitchFamily="2" charset="2"/>
              <a:buAutoNum type="arabicPeriod"/>
              <a:defRPr/>
            </a:pPr>
            <a:r>
              <a:rPr lang="ru-RU" b="1" dirty="0">
                <a:latin typeface="Times New Roman" pitchFamily="18" charset="0"/>
              </a:rPr>
              <a:t>Международная классификация опухолей.  </a:t>
            </a:r>
            <a:endParaRPr lang="en-US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1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536773" y="5495597"/>
            <a:ext cx="9081185" cy="823912"/>
          </a:xfrm>
        </p:spPr>
        <p:txBody>
          <a:bodyPr>
            <a:normAutofit/>
          </a:bodyPr>
          <a:lstStyle/>
          <a:p>
            <a:r>
              <a:rPr lang="ru-RU" b="0" dirty="0"/>
              <a:t>Обширный рак красной каймы нижней губы с </a:t>
            </a:r>
            <a:r>
              <a:rPr lang="ru-RU" b="0" dirty="0" smtClean="0"/>
              <a:t>распространением </a:t>
            </a:r>
            <a:r>
              <a:rPr lang="ru-RU" b="0" dirty="0"/>
              <a:t>на слизистую оболочку полости рта и кожу лица</a:t>
            </a:r>
            <a:endParaRPr lang="ru-RU" dirty="0"/>
          </a:p>
        </p:txBody>
      </p:sp>
      <p:pic>
        <p:nvPicPr>
          <p:cNvPr id="2050" name="Picture 2" descr="http://vmede.org/sait/content/Onkologiya_velt_2009/23_files/mb4_060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229" y="676049"/>
            <a:ext cx="7334272" cy="45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641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3058" y="573206"/>
            <a:ext cx="6618093" cy="47284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407" y="5752036"/>
            <a:ext cx="6191938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73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895833" y="641445"/>
            <a:ext cx="6167651" cy="4339988"/>
          </a:xfrm>
        </p:spPr>
        <p:txBody>
          <a:bodyPr>
            <a:normAutofit/>
          </a:bodyPr>
          <a:lstStyle/>
          <a:p>
            <a:r>
              <a:rPr lang="ru-RU" sz="3200" dirty="0" err="1" smtClean="0"/>
              <a:t>Фибросаркома</a:t>
            </a:r>
            <a:r>
              <a:rPr lang="ru-RU" sz="3200" dirty="0" smtClean="0"/>
              <a:t> нижней челюсти</a:t>
            </a:r>
            <a:br>
              <a:rPr lang="ru-RU" sz="3200" dirty="0" smtClean="0"/>
            </a:br>
            <a:r>
              <a:rPr lang="ru-RU" sz="3200" dirty="0" smtClean="0"/>
              <a:t>(является злокачественной </a:t>
            </a:r>
            <a:r>
              <a:rPr lang="ru-RU" sz="3200" dirty="0" err="1"/>
              <a:t>мезенхимальной</a:t>
            </a:r>
            <a:r>
              <a:rPr lang="ru-RU" sz="3200" dirty="0"/>
              <a:t> опухолью, растущей из волокнистой соединительной </a:t>
            </a:r>
            <a:r>
              <a:rPr lang="ru-RU" sz="3200" dirty="0" smtClean="0"/>
              <a:t>ткани)</a:t>
            </a:r>
            <a:endParaRPr lang="ru-RU" sz="32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3570"/>
          <a:stretch/>
        </p:blipFill>
        <p:spPr>
          <a:xfrm>
            <a:off x="219896" y="105818"/>
            <a:ext cx="4911662" cy="652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11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774557"/>
            <a:ext cx="10515600" cy="1325563"/>
          </a:xfrm>
        </p:spPr>
        <p:txBody>
          <a:bodyPr/>
          <a:lstStyle/>
          <a:p>
            <a:r>
              <a:rPr lang="ru-RU" dirty="0" smtClean="0"/>
              <a:t>Саркома </a:t>
            </a:r>
            <a:r>
              <a:rPr lang="ru-RU" dirty="0" err="1" smtClean="0"/>
              <a:t>Капоши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85125"/>
            <a:ext cx="10792096" cy="23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09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365" y="341195"/>
            <a:ext cx="10612359" cy="590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3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ЛЕЧЕНИЕ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975" y="1158875"/>
            <a:ext cx="10515600" cy="1784350"/>
          </a:xfrm>
        </p:spPr>
        <p:txBody>
          <a:bodyPr>
            <a:normAutofit/>
          </a:bodyPr>
          <a:lstStyle/>
          <a:p>
            <a:r>
              <a:rPr lang="ru-RU" sz="2400" dirty="0"/>
              <a:t>Принципы лечения доброкачественных опухолей слюнных желез заключаются в полном (вместе с капсулой) удалении опухолевого узла: капсулу железы рассекают и осторожно, чтобы не повредить капсулу опухоли, вылущивают новообразование.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4000"/>
                    </a14:imgEffect>
                    <a14:imgEffect>
                      <a14:brightnessContrast bright="-7000" contrast="-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2969" y="2484438"/>
            <a:ext cx="6741660" cy="39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35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098" y="92185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Лечение полиморфных аденом околоушных слюнных желез имеет </a:t>
            </a:r>
            <a:r>
              <a:rPr lang="ru-RU" dirty="0" smtClean="0"/>
              <a:t>особенности. </a:t>
            </a:r>
          </a:p>
          <a:p>
            <a:r>
              <a:rPr lang="ru-RU" dirty="0" smtClean="0"/>
              <a:t>Петров </a:t>
            </a:r>
            <a:r>
              <a:rPr lang="ru-RU" dirty="0"/>
              <a:t>Н.Н. и </a:t>
            </a:r>
            <a:r>
              <a:rPr lang="ru-RU" dirty="0" err="1"/>
              <a:t>Пачес</a:t>
            </a:r>
            <a:r>
              <a:rPr lang="ru-RU" dirty="0"/>
              <a:t> А.И. считают необходимым удалять полиморфные аденомы этой локализации под наркозом, но без применения </a:t>
            </a:r>
            <a:r>
              <a:rPr lang="ru-RU" dirty="0" err="1"/>
              <a:t>миорелаксантов</a:t>
            </a:r>
            <a:r>
              <a:rPr lang="ru-RU" dirty="0"/>
              <a:t>. Прежде чем пересекать ткани, каждый раз надо убеждаться в отсутствии сокращения мимических мышц, чем предотвращается пересечение веточек лицевого нерва. </a:t>
            </a:r>
            <a:endParaRPr lang="ru-RU" dirty="0" smtClean="0"/>
          </a:p>
          <a:p>
            <a:r>
              <a:rPr lang="ru-RU" dirty="0" smtClean="0"/>
              <a:t>С </a:t>
            </a:r>
            <a:r>
              <a:rPr lang="ru-RU" dirty="0"/>
              <a:t>той же целью Робинсон (1961) предложил перед операцией вводить через </a:t>
            </a:r>
            <a:r>
              <a:rPr lang="ru-RU" dirty="0" err="1"/>
              <a:t>стенонов</a:t>
            </a:r>
            <a:r>
              <a:rPr lang="ru-RU" dirty="0"/>
              <a:t> проток 1% водный раствор метиленового синего. В результате паренхима железы окрашивается в синий цвет и на этом фоне хорошо видны белые ветви лицевого нерва. Болгарские стоматологи добавляют к красителю антисептики.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2060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Принципы лечения злокачественных опухолей слюнных желез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Выбор </a:t>
            </a:r>
            <a:r>
              <a:rPr lang="ru-RU" dirty="0"/>
              <a:t>схемы лечения зависит от распространенности опухолевого процесса, морфологической разновидности опухоли, возраста больного, наличия сопутствующей патологии.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большинстве случаев (кроме радиорезистентных видов сарком) приходится применять комбинированное лечение. Наиболее часто используется схема: предоперационная </a:t>
            </a:r>
            <a:r>
              <a:rPr lang="ru-RU" dirty="0" err="1"/>
              <a:t>телегамма</a:t>
            </a:r>
            <a:r>
              <a:rPr lang="ru-RU" dirty="0"/>
              <a:t>-терапия в суммарной очаговой дозе 40-45 Гр + радикальное оперативное вмешательство. Некоторые авторы предлагают увеличивать дозу облучения до 50-60 Гр. Зоны регионарного </a:t>
            </a:r>
            <a:r>
              <a:rPr lang="ru-RU" dirty="0" err="1"/>
              <a:t>лимфооттока</a:t>
            </a:r>
            <a:r>
              <a:rPr lang="ru-RU" dirty="0"/>
              <a:t> облучаются, если есть подозрение на метастазы. Оперативное вмешательство выполняется через 3-4 недели после окончания курса лучевой терапии.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872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609" y="324372"/>
            <a:ext cx="10515600" cy="10377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При запущенных формах злокачественных опухолей может быть использована </a:t>
            </a:r>
            <a:r>
              <a:rPr lang="ru-RU" dirty="0" err="1" smtClean="0"/>
              <a:t>телегамматерапия</a:t>
            </a:r>
            <a:r>
              <a:rPr lang="ru-RU" dirty="0" smtClean="0"/>
              <a:t> с паллиативной целью.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226" y="1288718"/>
            <a:ext cx="5384365" cy="3581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75" y="5224001"/>
            <a:ext cx="10584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Если опухоль находится в состоянии распада, лучевая терапия не показана, т.к. может возникнуть опасное для жизни кровотечение. В этой ситуации проводится симптоматическое лечение. </a:t>
            </a:r>
          </a:p>
          <a:p>
            <a:r>
              <a:rPr lang="ru-RU" dirty="0" smtClean="0"/>
              <a:t>Результаты лечения злокачественных опухолей подчелюстных слюнных желез хуже, чем околоушных.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1939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Основные направления реабилитационного периода: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реконструктивные </a:t>
            </a:r>
            <a:r>
              <a:rPr lang="ru-RU" sz="2400" dirty="0"/>
              <a:t>процедуры;</a:t>
            </a:r>
          </a:p>
          <a:p>
            <a:r>
              <a:rPr lang="ru-RU" sz="2400" dirty="0" smtClean="0"/>
              <a:t>функциональное </a:t>
            </a:r>
            <a:r>
              <a:rPr lang="ru-RU" sz="2400" dirty="0"/>
              <a:t>восстановление утраченных возможностей;</a:t>
            </a:r>
          </a:p>
          <a:p>
            <a:r>
              <a:rPr lang="ru-RU" sz="2400" dirty="0" smtClean="0"/>
              <a:t>ортопедическое </a:t>
            </a:r>
            <a:r>
              <a:rPr lang="ru-RU" sz="2400" dirty="0"/>
              <a:t>и стоматологическое лечение;</a:t>
            </a:r>
          </a:p>
          <a:p>
            <a:r>
              <a:rPr lang="ru-RU" sz="2400" dirty="0"/>
              <a:t> устранение лицевых дефектов;</a:t>
            </a:r>
          </a:p>
          <a:p>
            <a:r>
              <a:rPr lang="ru-RU" sz="2400" dirty="0"/>
              <a:t> нормализация речевых и глотательных навыков;</a:t>
            </a:r>
          </a:p>
          <a:p>
            <a:r>
              <a:rPr lang="ru-RU" sz="2400" dirty="0" smtClean="0"/>
              <a:t>логопедические </a:t>
            </a:r>
            <a:r>
              <a:rPr lang="ru-RU" sz="2400" dirty="0"/>
              <a:t>тренировки;</a:t>
            </a:r>
          </a:p>
          <a:p>
            <a:r>
              <a:rPr lang="ru-RU" sz="2400" dirty="0" smtClean="0"/>
              <a:t>психологические </a:t>
            </a:r>
            <a:r>
              <a:rPr lang="ru-RU" sz="2400" dirty="0"/>
              <a:t>тренинги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524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b="1" dirty="0" err="1">
                <a:latin typeface="Times New Roman" pitchFamily="18" charset="0"/>
              </a:rPr>
              <a:t>Одонтогенные</a:t>
            </a:r>
            <a:r>
              <a:rPr lang="ru-RU" sz="3600" b="1" dirty="0">
                <a:latin typeface="Times New Roman" pitchFamily="18" charset="0"/>
              </a:rPr>
              <a:t> опухоли и опухолеподобные образования челюстей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06012"/>
            <a:ext cx="8288337" cy="46815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dirty="0" smtClean="0">
                <a:latin typeface="Times New Roman" pitchFamily="18" charset="0"/>
              </a:rPr>
              <a:t>Определение</a:t>
            </a:r>
            <a:endParaRPr lang="ru-RU" dirty="0">
              <a:latin typeface="Times New Roman" pitchFamily="18" charset="0"/>
            </a:endParaRPr>
          </a:p>
          <a:p>
            <a:pPr>
              <a:defRPr/>
            </a:pPr>
            <a:r>
              <a:rPr lang="ru-RU" dirty="0">
                <a:latin typeface="Times New Roman" pitchFamily="18" charset="0"/>
              </a:rPr>
              <a:t>опухоли эпителиальной и соединительнотканной природы, развивающиеся из элементов зубных тканей на различных стадиях их развития.</a:t>
            </a:r>
            <a:endParaRPr lang="ru-RU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57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982" y="2507823"/>
            <a:ext cx="6935337" cy="1325563"/>
          </a:xfrm>
        </p:spPr>
        <p:txBody>
          <a:bodyPr/>
          <a:lstStyle/>
          <a:p>
            <a:r>
              <a:rPr lang="ru-RU" dirty="0" smtClean="0"/>
              <a:t>Благодарю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306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549276"/>
            <a:ext cx="8351838" cy="1871663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>
                <a:latin typeface="Times New Roman" pitchFamily="18" charset="0"/>
              </a:rPr>
              <a:t>По международной классификации опухолей,</a:t>
            </a:r>
            <a:r>
              <a:rPr lang="ru-RU" sz="3200">
                <a:latin typeface="Times New Roman" pitchFamily="18" charset="0"/>
              </a:rPr>
              <a:t> </a:t>
            </a:r>
            <a:br>
              <a:rPr lang="ru-RU" sz="3200">
                <a:latin typeface="Times New Roman" pitchFamily="18" charset="0"/>
              </a:rPr>
            </a:br>
            <a:r>
              <a:rPr lang="ru-RU" sz="3200" b="1">
                <a:latin typeface="Times New Roman" pitchFamily="18" charset="0"/>
              </a:rPr>
              <a:t>опухоли и опухолеподобные образования (по клиническому течению) делятся, на</a:t>
            </a:r>
            <a:r>
              <a:rPr lang="ru-RU" sz="3200">
                <a:latin typeface="Times New Roman" pitchFamily="18" charset="0"/>
              </a:rPr>
              <a:t>: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2781301"/>
            <a:ext cx="8507413" cy="3344863"/>
          </a:xfrm>
        </p:spPr>
        <p:txBody>
          <a:bodyPr/>
          <a:lstStyle/>
          <a:p>
            <a:pPr marL="736600" indent="-736600">
              <a:defRPr/>
            </a:pPr>
            <a:endParaRPr lang="ru-RU">
              <a:latin typeface="Times New Roman" pitchFamily="18" charset="0"/>
            </a:endParaRPr>
          </a:p>
          <a:p>
            <a:pPr marL="736600" indent="-736600">
              <a:defRPr/>
            </a:pPr>
            <a:r>
              <a:rPr lang="en-US">
                <a:latin typeface="Times New Roman" pitchFamily="18" charset="0"/>
              </a:rPr>
              <a:t>Доброкачественные опухоли</a:t>
            </a:r>
            <a:r>
              <a:rPr lang="ru-RU">
                <a:latin typeface="Times New Roman" pitchFamily="18" charset="0"/>
              </a:rPr>
              <a:t>;</a:t>
            </a:r>
          </a:p>
          <a:p>
            <a:pPr marL="736600" indent="-736600">
              <a:defRPr/>
            </a:pPr>
            <a:r>
              <a:rPr lang="ru-RU">
                <a:latin typeface="Times New Roman" pitchFamily="18" charset="0"/>
              </a:rPr>
              <a:t>Промежуточные (местнодеструирующие);</a:t>
            </a:r>
          </a:p>
          <a:p>
            <a:pPr marL="736600" indent="-736600">
              <a:defRPr/>
            </a:pPr>
            <a:r>
              <a:rPr lang="ru-RU">
                <a:latin typeface="Times New Roman" pitchFamily="18" charset="0"/>
              </a:rPr>
              <a:t>Злокачественные опухоли.</a:t>
            </a:r>
          </a:p>
        </p:txBody>
      </p:sp>
    </p:spTree>
    <p:extLst>
      <p:ext uri="{BB962C8B-B14F-4D97-AF65-F5344CB8AC3E}">
        <p14:creationId xmlns:p14="http://schemas.microsoft.com/office/powerpoint/2010/main" val="343991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2495550" y="765176"/>
            <a:ext cx="7272338" cy="49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ru-RU" sz="3200" b="1" u="sng" dirty="0">
                <a:latin typeface="Times New Roman" pitchFamily="18" charset="0"/>
              </a:rPr>
              <a:t>Доброкачественные:</a:t>
            </a:r>
            <a:r>
              <a:rPr lang="ru-RU" sz="2800" dirty="0">
                <a:latin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</a:endParaRPr>
          </a:p>
          <a:p>
            <a:pPr marL="342900" indent="-342900">
              <a:defRPr/>
            </a:pPr>
            <a:r>
              <a:rPr lang="ru-RU" sz="2800" dirty="0">
                <a:latin typeface="Times New Roman" pitchFamily="18" charset="0"/>
              </a:rPr>
              <a:t> а) органоспецифические;       </a:t>
            </a:r>
          </a:p>
          <a:p>
            <a:pPr marL="342900" indent="-342900">
              <a:defRPr/>
            </a:pPr>
            <a:r>
              <a:rPr lang="ru-RU" sz="2800" dirty="0">
                <a:latin typeface="Times New Roman" pitchFamily="18" charset="0"/>
              </a:rPr>
              <a:t> б) </a:t>
            </a:r>
            <a:r>
              <a:rPr lang="ru-RU" sz="2800" dirty="0" err="1">
                <a:latin typeface="Times New Roman" pitchFamily="18" charset="0"/>
              </a:rPr>
              <a:t>органонеспецифические</a:t>
            </a:r>
            <a:r>
              <a:rPr lang="ru-RU" sz="2800" dirty="0">
                <a:latin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</a:endParaRPr>
          </a:p>
          <a:p>
            <a:pPr marL="342900" indent="-342900">
              <a:defRPr/>
            </a:pPr>
            <a:endParaRPr lang="ru-RU" sz="2800" dirty="0">
              <a:latin typeface="Times New Roman" pitchFamily="18" charset="0"/>
            </a:endParaRPr>
          </a:p>
          <a:p>
            <a:pPr marL="342900" indent="-342900">
              <a:defRPr/>
            </a:pPr>
            <a:r>
              <a:rPr lang="ru-RU" sz="3200" b="1" u="sng" dirty="0">
                <a:latin typeface="Times New Roman" pitchFamily="18" charset="0"/>
              </a:rPr>
              <a:t>Промежуточные:</a:t>
            </a:r>
            <a:r>
              <a:rPr lang="ru-RU" sz="2800" dirty="0">
                <a:latin typeface="Times New Roman" pitchFamily="18" charset="0"/>
              </a:rPr>
              <a:t>		      </a:t>
            </a:r>
            <a:endParaRPr lang="en-US" sz="2800" dirty="0">
              <a:latin typeface="Times New Roman" pitchFamily="18" charset="0"/>
            </a:endParaRPr>
          </a:p>
          <a:p>
            <a:pPr marL="342900" indent="-342900">
              <a:defRPr/>
            </a:pPr>
            <a:r>
              <a:rPr lang="ru-RU" sz="2800" dirty="0">
                <a:latin typeface="Times New Roman" pitchFamily="18" charset="0"/>
              </a:rPr>
              <a:t>а) остеогенные;                                 </a:t>
            </a:r>
            <a:endParaRPr lang="en-US" sz="2800" dirty="0">
              <a:latin typeface="Times New Roman" pitchFamily="18" charset="0"/>
            </a:endParaRPr>
          </a:p>
          <a:p>
            <a:pPr marL="342900" indent="-342900">
              <a:defRPr/>
            </a:pPr>
            <a:r>
              <a:rPr lang="ru-RU" sz="2800" dirty="0">
                <a:latin typeface="Times New Roman" pitchFamily="18" charset="0"/>
              </a:rPr>
              <a:t>б) </a:t>
            </a:r>
            <a:r>
              <a:rPr lang="ru-RU" sz="2800" dirty="0" err="1">
                <a:latin typeface="Times New Roman" pitchFamily="18" charset="0"/>
              </a:rPr>
              <a:t>неостеогенные</a:t>
            </a:r>
            <a:endParaRPr lang="en-US" sz="2800" dirty="0">
              <a:latin typeface="Times New Roman" pitchFamily="18" charset="0"/>
            </a:endParaRPr>
          </a:p>
          <a:p>
            <a:pPr marL="342900" indent="-342900">
              <a:defRPr/>
            </a:pPr>
            <a:endParaRPr lang="ru-RU" sz="2800" dirty="0">
              <a:latin typeface="Times New Roman" pitchFamily="18" charset="0"/>
            </a:endParaRPr>
          </a:p>
          <a:p>
            <a:pPr marL="342900" indent="-342900">
              <a:defRPr/>
            </a:pPr>
            <a:r>
              <a:rPr lang="ru-RU" sz="3200" b="1" u="sng" dirty="0">
                <a:latin typeface="Times New Roman" pitchFamily="18" charset="0"/>
              </a:rPr>
              <a:t>Злокачественные:</a:t>
            </a:r>
            <a:r>
              <a:rPr lang="ru-RU" sz="2800" dirty="0">
                <a:latin typeface="Times New Roman" pitchFamily="18" charset="0"/>
              </a:rPr>
              <a:t>	</a:t>
            </a:r>
            <a:endParaRPr lang="en-US" sz="2800" dirty="0">
              <a:latin typeface="Times New Roman" pitchFamily="18" charset="0"/>
            </a:endParaRPr>
          </a:p>
          <a:p>
            <a:pPr marL="342900" indent="-342900">
              <a:defRPr/>
            </a:pPr>
            <a:r>
              <a:rPr lang="ru-RU" sz="2800" dirty="0">
                <a:latin typeface="Times New Roman" pitchFamily="18" charset="0"/>
              </a:rPr>
              <a:t>а) имеющие первичный (I) очаг;</a:t>
            </a:r>
          </a:p>
          <a:p>
            <a:pPr marL="342900" indent="-342900">
              <a:defRPr/>
            </a:pPr>
            <a:r>
              <a:rPr lang="ru-RU" sz="2800" dirty="0">
                <a:latin typeface="Times New Roman" pitchFamily="18" charset="0"/>
              </a:rPr>
              <a:t>б) имеющие системный характер.</a:t>
            </a:r>
          </a:p>
        </p:txBody>
      </p:sp>
    </p:spTree>
    <p:extLst>
      <p:ext uri="{BB962C8B-B14F-4D97-AF65-F5344CB8AC3E}">
        <p14:creationId xmlns:p14="http://schemas.microsoft.com/office/powerpoint/2010/main" val="132940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6" y="188914"/>
            <a:ext cx="8424863" cy="6480175"/>
          </a:xfrm>
        </p:spPr>
        <p:txBody>
          <a:bodyPr/>
          <a:lstStyle/>
          <a:p>
            <a:pPr marL="812800" indent="-812800" algn="ctr">
              <a:buClr>
                <a:schemeClr val="tx1"/>
              </a:buClr>
              <a:buFontTx/>
              <a:buAutoNum type="romanUcPeriod"/>
              <a:defRPr/>
            </a:pPr>
            <a:r>
              <a:rPr lang="ru-RU" b="1" dirty="0">
                <a:latin typeface="Times New Roman" pitchFamily="18" charset="0"/>
              </a:rPr>
              <a:t>Органоспецифические </a:t>
            </a:r>
            <a:r>
              <a:rPr lang="ru-RU" b="1" u="sng" dirty="0">
                <a:latin typeface="Times New Roman" pitchFamily="18" charset="0"/>
              </a:rPr>
              <a:t>доброкачественные опухоли ЧЛО :</a:t>
            </a:r>
            <a:r>
              <a:rPr lang="ru-RU" dirty="0">
                <a:latin typeface="Times New Roman" pitchFamily="18" charset="0"/>
              </a:rPr>
              <a:t>	            </a:t>
            </a:r>
            <a:endParaRPr lang="en-US" dirty="0">
              <a:latin typeface="Times New Roman" pitchFamily="18" charset="0"/>
            </a:endParaRPr>
          </a:p>
          <a:p>
            <a:pPr marL="812800" indent="-812800">
              <a:defRPr/>
            </a:pPr>
            <a:r>
              <a:rPr lang="ru-RU" dirty="0">
                <a:latin typeface="Times New Roman" pitchFamily="18" charset="0"/>
              </a:rPr>
              <a:t>а) </a:t>
            </a:r>
            <a:r>
              <a:rPr lang="ru-RU" dirty="0" err="1">
                <a:latin typeface="Times New Roman" pitchFamily="18" charset="0"/>
              </a:rPr>
              <a:t>одонтогенные</a:t>
            </a:r>
            <a:r>
              <a:rPr lang="ru-RU" dirty="0">
                <a:latin typeface="Times New Roman" pitchFamily="18" charset="0"/>
              </a:rPr>
              <a:t>;				</a:t>
            </a:r>
            <a:endParaRPr lang="en-US" dirty="0">
              <a:latin typeface="Times New Roman" pitchFamily="18" charset="0"/>
            </a:endParaRPr>
          </a:p>
          <a:p>
            <a:pPr marL="812800" indent="-812800">
              <a:defRPr/>
            </a:pPr>
            <a:r>
              <a:rPr lang="ru-RU" dirty="0">
                <a:latin typeface="Times New Roman" pitchFamily="18" charset="0"/>
              </a:rPr>
              <a:t>б) слюнных желез;				</a:t>
            </a:r>
            <a:endParaRPr lang="en-US" dirty="0">
              <a:latin typeface="Times New Roman" pitchFamily="18" charset="0"/>
            </a:endParaRPr>
          </a:p>
          <a:p>
            <a:pPr marL="812800" indent="-812800">
              <a:defRPr/>
            </a:pPr>
            <a:r>
              <a:rPr lang="ru-RU" dirty="0">
                <a:latin typeface="Times New Roman" pitchFamily="18" charset="0"/>
              </a:rPr>
              <a:t>в) слизистой оболочки полости рта.</a:t>
            </a:r>
          </a:p>
          <a:p>
            <a:pPr marL="812800" indent="-812800">
              <a:defRPr/>
            </a:pPr>
            <a:endParaRPr lang="ru-RU" dirty="0">
              <a:latin typeface="Times New Roman" pitchFamily="18" charset="0"/>
            </a:endParaRPr>
          </a:p>
          <a:p>
            <a:pPr marL="812800" indent="-812800" algn="ctr">
              <a:defRPr/>
            </a:pPr>
            <a:r>
              <a:rPr lang="en-US" b="1" dirty="0">
                <a:latin typeface="Times New Roman" pitchFamily="18" charset="0"/>
              </a:rPr>
              <a:t>II</a:t>
            </a:r>
            <a:r>
              <a:rPr lang="ru-RU" dirty="0">
                <a:latin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</a:rPr>
              <a:t>Органонеспецифические</a:t>
            </a:r>
            <a:r>
              <a:rPr lang="ru-RU" b="1" dirty="0">
                <a:latin typeface="Times New Roman" pitchFamily="18" charset="0"/>
              </a:rPr>
              <a:t> </a:t>
            </a:r>
            <a:r>
              <a:rPr lang="ru-RU" b="1" u="sng" dirty="0">
                <a:latin typeface="Times New Roman" pitchFamily="18" charset="0"/>
              </a:rPr>
              <a:t>доброкачественные опухоли ЧЛО </a:t>
            </a:r>
            <a:r>
              <a:rPr lang="ru-RU" b="1" dirty="0">
                <a:latin typeface="Times New Roman" pitchFamily="18" charset="0"/>
              </a:rPr>
              <a:t>:  	</a:t>
            </a:r>
            <a:endParaRPr lang="en-US" b="1" dirty="0">
              <a:latin typeface="Times New Roman" pitchFamily="18" charset="0"/>
            </a:endParaRPr>
          </a:p>
          <a:p>
            <a:pPr marL="812800" indent="-812800">
              <a:defRPr/>
            </a:pPr>
            <a:r>
              <a:rPr lang="ru-RU" dirty="0">
                <a:latin typeface="Times New Roman" pitchFamily="18" charset="0"/>
              </a:rPr>
              <a:t>а) остеогенные;					</a:t>
            </a:r>
            <a:endParaRPr lang="en-US" dirty="0">
              <a:latin typeface="Times New Roman" pitchFamily="18" charset="0"/>
            </a:endParaRPr>
          </a:p>
          <a:p>
            <a:pPr marL="812800" indent="-812800">
              <a:defRPr/>
            </a:pPr>
            <a:r>
              <a:rPr lang="ru-RU" dirty="0">
                <a:latin typeface="Times New Roman" pitchFamily="18" charset="0"/>
              </a:rPr>
              <a:t>б) </a:t>
            </a:r>
            <a:r>
              <a:rPr lang="ru-RU" dirty="0" err="1">
                <a:latin typeface="Times New Roman" pitchFamily="18" charset="0"/>
              </a:rPr>
              <a:t>неостеогенные</a:t>
            </a:r>
            <a:r>
              <a:rPr lang="ru-RU" dirty="0">
                <a:latin typeface="Times New Roman" pitchFamily="18" charset="0"/>
              </a:rPr>
              <a:t>;				</a:t>
            </a:r>
            <a:endParaRPr lang="en-US" dirty="0">
              <a:latin typeface="Times New Roman" pitchFamily="18" charset="0"/>
            </a:endParaRPr>
          </a:p>
          <a:p>
            <a:pPr marL="812800" indent="-812800">
              <a:defRPr/>
            </a:pPr>
            <a:r>
              <a:rPr lang="ru-RU" dirty="0">
                <a:latin typeface="Times New Roman" pitchFamily="18" charset="0"/>
              </a:rPr>
              <a:t>в) </a:t>
            </a:r>
            <a:r>
              <a:rPr lang="ru-RU" dirty="0" err="1">
                <a:latin typeface="Times New Roman" pitchFamily="18" charset="0"/>
              </a:rPr>
              <a:t>неодонтогенные</a:t>
            </a:r>
            <a:r>
              <a:rPr lang="ru-RU" dirty="0"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413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992313" y="188913"/>
            <a:ext cx="8064500" cy="538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 err="1">
                <a:latin typeface="Times New Roman" pitchFamily="18" charset="0"/>
              </a:rPr>
              <a:t>Одонтогенные</a:t>
            </a:r>
            <a:r>
              <a:rPr lang="ru-RU" sz="3200" b="1" dirty="0">
                <a:latin typeface="Times New Roman" pitchFamily="18" charset="0"/>
              </a:rPr>
              <a:t> </a:t>
            </a:r>
            <a:r>
              <a:rPr lang="ru-RU" sz="3200" b="1" u="sng" dirty="0">
                <a:latin typeface="Times New Roman" pitchFamily="18" charset="0"/>
              </a:rPr>
              <a:t>органоспецифические</a:t>
            </a:r>
            <a:r>
              <a:rPr lang="ru-RU" sz="3200" dirty="0">
                <a:latin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</a:rPr>
              <a:t>доброкачественные опухоли:</a:t>
            </a:r>
          </a:p>
          <a:p>
            <a:pPr>
              <a:defRPr/>
            </a:pPr>
            <a:r>
              <a:rPr lang="ru-RU" sz="2800" dirty="0">
                <a:latin typeface="Times New Roman" pitchFamily="18" charset="0"/>
              </a:rPr>
              <a:t>- </a:t>
            </a:r>
            <a:r>
              <a:rPr lang="ru-RU" sz="2400" dirty="0" err="1">
                <a:latin typeface="Times New Roman" pitchFamily="18" charset="0"/>
              </a:rPr>
              <a:t>Адамантинома</a:t>
            </a:r>
            <a:r>
              <a:rPr lang="ru-RU" sz="2400" dirty="0">
                <a:latin typeface="Times New Roman" pitchFamily="18" charset="0"/>
              </a:rPr>
              <a:t> (</a:t>
            </a:r>
            <a:r>
              <a:rPr lang="ru-RU" sz="2400" dirty="0" err="1">
                <a:latin typeface="Times New Roman" pitchFamily="18" charset="0"/>
              </a:rPr>
              <a:t>амелобластома</a:t>
            </a:r>
            <a:r>
              <a:rPr lang="ru-RU" sz="2400" dirty="0">
                <a:latin typeface="Times New Roman" pitchFamily="18" charset="0"/>
              </a:rPr>
              <a:t>);</a:t>
            </a:r>
          </a:p>
          <a:p>
            <a:pPr>
              <a:defRPr/>
            </a:pPr>
            <a:r>
              <a:rPr lang="ru-RU" sz="2400" dirty="0">
                <a:latin typeface="Times New Roman" pitchFamily="18" charset="0"/>
              </a:rPr>
              <a:t>- </a:t>
            </a:r>
            <a:r>
              <a:rPr lang="ru-RU" sz="2400" dirty="0" smtClean="0">
                <a:latin typeface="Times New Roman" pitchFamily="18" charset="0"/>
              </a:rPr>
              <a:t>Одонтома </a:t>
            </a:r>
            <a:r>
              <a:rPr lang="ru-RU" sz="2400" dirty="0">
                <a:latin typeface="Times New Roman" pitchFamily="18" charset="0"/>
              </a:rPr>
              <a:t>мягкая (составная);</a:t>
            </a:r>
          </a:p>
          <a:p>
            <a:pPr>
              <a:defRPr/>
            </a:pPr>
            <a:r>
              <a:rPr lang="ru-RU" sz="2400" dirty="0">
                <a:latin typeface="Times New Roman" pitchFamily="18" charset="0"/>
              </a:rPr>
              <a:t>- Одонтома твердая (сложная);</a:t>
            </a:r>
          </a:p>
          <a:p>
            <a:pPr>
              <a:defRPr/>
            </a:pPr>
            <a:r>
              <a:rPr lang="ru-RU" sz="2400" dirty="0">
                <a:latin typeface="Times New Roman" pitchFamily="18" charset="0"/>
              </a:rPr>
              <a:t>- </a:t>
            </a:r>
            <a:r>
              <a:rPr lang="ru-RU" sz="2400" dirty="0" err="1">
                <a:latin typeface="Times New Roman" pitchFamily="18" charset="0"/>
              </a:rPr>
              <a:t>Одонтогенная</a:t>
            </a:r>
            <a:r>
              <a:rPr lang="ru-RU" sz="2400" dirty="0">
                <a:latin typeface="Times New Roman" pitchFamily="18" charset="0"/>
              </a:rPr>
              <a:t> фиброма;</a:t>
            </a:r>
          </a:p>
          <a:p>
            <a:pPr>
              <a:defRPr/>
            </a:pPr>
            <a:r>
              <a:rPr lang="ru-RU" sz="2400" dirty="0">
                <a:latin typeface="Times New Roman" pitchFamily="18" charset="0"/>
              </a:rPr>
              <a:t>- </a:t>
            </a:r>
            <a:r>
              <a:rPr lang="ru-RU" sz="2400" dirty="0" err="1">
                <a:latin typeface="Times New Roman" pitchFamily="18" charset="0"/>
              </a:rPr>
              <a:t>Цементома</a:t>
            </a:r>
            <a:r>
              <a:rPr lang="ru-RU" sz="2400" dirty="0">
                <a:latin typeface="Times New Roman" pitchFamily="18" charset="0"/>
              </a:rPr>
              <a:t>;</a:t>
            </a:r>
          </a:p>
          <a:p>
            <a:pPr>
              <a:defRPr/>
            </a:pPr>
            <a:r>
              <a:rPr lang="ru-RU" dirty="0">
                <a:latin typeface="Arial" charset="0"/>
              </a:rPr>
              <a:t>- </a:t>
            </a:r>
            <a:r>
              <a:rPr lang="ru-RU" dirty="0" err="1">
                <a:latin typeface="Arial" charset="0"/>
              </a:rPr>
              <a:t>Остеобластокластома</a:t>
            </a:r>
            <a:r>
              <a:rPr lang="ru-RU" dirty="0">
                <a:latin typeface="Arial" charset="0"/>
              </a:rPr>
              <a:t>: - периферическая форма и 					- центральная форма. </a:t>
            </a:r>
          </a:p>
          <a:p>
            <a:pPr>
              <a:buFontTx/>
              <a:buChar char="-"/>
              <a:defRPr/>
            </a:pPr>
            <a:r>
              <a:rPr lang="ru-RU" sz="2400" dirty="0">
                <a:latin typeface="Times New Roman" pitchFamily="18" charset="0"/>
              </a:rPr>
              <a:t> Эпулисы:</a:t>
            </a:r>
            <a:r>
              <a:rPr lang="en-US" sz="2400" dirty="0">
                <a:latin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</a:endParaRPr>
          </a:p>
          <a:p>
            <a:pPr>
              <a:defRPr/>
            </a:pPr>
            <a:r>
              <a:rPr lang="ru-RU" sz="2400" dirty="0">
                <a:latin typeface="Times New Roman" pitchFamily="18" charset="0"/>
              </a:rPr>
              <a:t>	а)   </a:t>
            </a:r>
            <a:r>
              <a:rPr lang="ru-RU" sz="2400" b="1" u="sng" dirty="0">
                <a:latin typeface="Times New Roman" pitchFamily="18" charset="0"/>
              </a:rPr>
              <a:t>ложные</a:t>
            </a:r>
            <a:r>
              <a:rPr lang="ru-RU" sz="2400" dirty="0">
                <a:latin typeface="Times New Roman" pitchFamily="18" charset="0"/>
              </a:rPr>
              <a:t>  -  (фиброзный и </a:t>
            </a:r>
            <a:r>
              <a:rPr lang="ru-RU" sz="2400" dirty="0" err="1">
                <a:latin typeface="Times New Roman" pitchFamily="18" charset="0"/>
              </a:rPr>
              <a:t>ангиоматозный</a:t>
            </a:r>
            <a:r>
              <a:rPr lang="ru-RU" sz="2400" dirty="0">
                <a:latin typeface="Times New Roman" pitchFamily="18" charset="0"/>
              </a:rPr>
              <a:t>);</a:t>
            </a:r>
          </a:p>
          <a:p>
            <a:pPr>
              <a:defRPr/>
            </a:pPr>
            <a:r>
              <a:rPr lang="ru-RU" sz="2400" dirty="0">
                <a:latin typeface="Times New Roman" pitchFamily="18" charset="0"/>
              </a:rPr>
              <a:t>	б)   </a:t>
            </a:r>
            <a:r>
              <a:rPr lang="ru-RU" sz="2400" b="1" u="sng" dirty="0">
                <a:latin typeface="Times New Roman" pitchFamily="18" charset="0"/>
              </a:rPr>
              <a:t>истинный</a:t>
            </a:r>
            <a:r>
              <a:rPr lang="ru-RU" sz="2400" dirty="0">
                <a:latin typeface="Times New Roman" pitchFamily="18" charset="0"/>
              </a:rPr>
              <a:t> -   </a:t>
            </a:r>
            <a:r>
              <a:rPr lang="ru-RU" sz="2400" dirty="0" err="1">
                <a:latin typeface="Times New Roman" pitchFamily="18" charset="0"/>
              </a:rPr>
              <a:t>гигантоколеточный</a:t>
            </a:r>
            <a:r>
              <a:rPr lang="ru-RU" sz="2400" dirty="0">
                <a:latin typeface="Times New Roman" pitchFamily="18" charset="0"/>
              </a:rPr>
              <a:t> 			(периферическая форма </a:t>
            </a:r>
            <a:r>
              <a:rPr lang="ru-RU" sz="2400" dirty="0" err="1">
                <a:latin typeface="Times New Roman" pitchFamily="18" charset="0"/>
              </a:rPr>
              <a:t>остеобластокластомы</a:t>
            </a:r>
            <a:r>
              <a:rPr lang="ru-RU" sz="2400" dirty="0">
                <a:latin typeface="Times New Roman" pitchFamily="18" charset="0"/>
              </a:rPr>
              <a:t>);</a:t>
            </a:r>
          </a:p>
          <a:p>
            <a:pPr>
              <a:defRPr/>
            </a:pPr>
            <a:r>
              <a:rPr lang="ru-RU" sz="2400" dirty="0">
                <a:latin typeface="Times New Roman" pitchFamily="18" charset="0"/>
              </a:rPr>
              <a:t>	в)   </a:t>
            </a:r>
            <a:r>
              <a:rPr lang="ru-RU" sz="2400" b="1" u="sng" dirty="0">
                <a:latin typeface="Times New Roman" pitchFamily="18" charset="0"/>
              </a:rPr>
              <a:t>гормональные</a:t>
            </a:r>
            <a:r>
              <a:rPr lang="ru-RU" sz="2400" dirty="0">
                <a:latin typeface="Times New Roman" pitchFamily="18" charset="0"/>
              </a:rPr>
              <a:t>      (эпулис беременных и др.)</a:t>
            </a:r>
          </a:p>
        </p:txBody>
      </p:sp>
    </p:spTree>
    <p:extLst>
      <p:ext uri="{BB962C8B-B14F-4D97-AF65-F5344CB8AC3E}">
        <p14:creationId xmlns:p14="http://schemas.microsoft.com/office/powerpoint/2010/main" val="9123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71" y="302808"/>
            <a:ext cx="2767185" cy="42576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5211" y="4655127"/>
            <a:ext cx="39093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Обычно слизистая оболочка над опухолью не отличается от окружающей слизистой оболочки, но могут быть свищи с серозно-гнойным отделяемым. </a:t>
            </a:r>
            <a:endParaRPr lang="ru-RU" sz="1200" dirty="0" smtClean="0"/>
          </a:p>
          <a:p>
            <a:r>
              <a:rPr lang="ru-RU" sz="1200" dirty="0" err="1" smtClean="0"/>
              <a:t>Пальпаторно</a:t>
            </a:r>
            <a:r>
              <a:rPr lang="ru-RU" sz="1200" dirty="0" smtClean="0"/>
              <a:t> </a:t>
            </a:r>
            <a:r>
              <a:rPr lang="ru-RU" sz="1200" dirty="0"/>
              <a:t>через </a:t>
            </a:r>
            <a:r>
              <a:rPr lang="ru-RU" sz="1200" dirty="0" smtClean="0"/>
              <a:t>слизистую оболочку</a:t>
            </a:r>
            <a:r>
              <a:rPr lang="ru-RU" sz="1200" dirty="0"/>
              <a:t>, в альвеолярной части челюсти, можно обнаружить </a:t>
            </a:r>
            <a:r>
              <a:rPr lang="ru-RU" sz="1200" dirty="0" err="1"/>
              <a:t>окончатые</a:t>
            </a:r>
            <a:r>
              <a:rPr lang="ru-RU" sz="1200" dirty="0"/>
              <a:t> дефекты кости. </a:t>
            </a:r>
            <a:endParaRPr lang="ru-RU" sz="1200" dirty="0" smtClean="0"/>
          </a:p>
          <a:p>
            <a:r>
              <a:rPr lang="ru-RU" sz="1200" dirty="0" smtClean="0"/>
              <a:t>Зубы</a:t>
            </a:r>
            <a:r>
              <a:rPr lang="ru-RU" sz="1200" dirty="0"/>
              <a:t>, расположенные в зоне роста опухоли, могут быть подвижными, смещёнными и безболезненными при перкуссии. Перкуторный звук укорочен, так как корни зубов располагаются в опухоли.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748" y="302808"/>
            <a:ext cx="5378525" cy="378705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34748" y="41615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Рентгенологическая картина поликистозной формы </a:t>
            </a:r>
            <a:r>
              <a:rPr lang="ru-RU" dirty="0" err="1" smtClean="0"/>
              <a:t>амелобластомы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46073" y="5116791"/>
            <a:ext cx="63846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Лечение </a:t>
            </a:r>
            <a:r>
              <a:rPr lang="ru-RU" sz="2000" dirty="0" err="1" smtClean="0"/>
              <a:t>амелобластомы</a:t>
            </a:r>
            <a:r>
              <a:rPr lang="ru-RU" sz="2000" dirty="0" smtClean="0"/>
              <a:t> хирургическое и заключается в резекции поражённого участка челюсти, отступив от опухоли в здоровую кость на 10-15 мм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050263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839</Words>
  <Application>Microsoft Office PowerPoint</Application>
  <PresentationFormat>Широкоэкранный</PresentationFormat>
  <Paragraphs>175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Wingdings</vt:lpstr>
      <vt:lpstr>Тема Office</vt:lpstr>
      <vt:lpstr>Опухоли и опухолеподобные образования челюстно-лицевой области</vt:lpstr>
      <vt:lpstr>Актуальность</vt:lpstr>
      <vt:lpstr>План</vt:lpstr>
      <vt:lpstr>Одонтогенные опухоли и опухолеподобные образования челюстей</vt:lpstr>
      <vt:lpstr>По международной классификации опухолей,  опухоли и опухолеподобные образования (по клиническому течению) делятся, на: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Доброкачественные органоспецифические опухоли слюнных желез:</vt:lpstr>
      <vt:lpstr>Плеоморфная аденома левой околоушной слюнной железы</vt:lpstr>
      <vt:lpstr>Ребенок 12 лет. Кистозная лимфангиома дна рта</vt:lpstr>
      <vt:lpstr>Ребенок 10 лет. Нейрофиброматоз I типа правой половины лица</vt:lpstr>
      <vt:lpstr>Ребенок 5 лет. Воспаление диффузной лимфангиомы правой половины языка</vt:lpstr>
      <vt:lpstr>Доброкачественные органоспецифические опухоли слизистой оболочки полости рта:</vt:lpstr>
      <vt:lpstr>Презентация PowerPoint</vt:lpstr>
      <vt:lpstr>Папиллома языка</vt:lpstr>
      <vt:lpstr>Ребенок 10 месяцев. Капиллярно-кавернозная гемангиома правой околоушно-жевательной области с выраженным экзофитным ростом</vt:lpstr>
      <vt:lpstr>Остеогенные органонеспецифичесие доброкачественные опухоли:</vt:lpstr>
      <vt:lpstr>Презентация PowerPoint</vt:lpstr>
      <vt:lpstr>Промежуточные опухолеподобные образования ЧЛО</vt:lpstr>
      <vt:lpstr>Остеома лобной кости</vt:lpstr>
      <vt:lpstr>Херувизм (синоним: семейная фиброзная дисплазия, семейная поликистозная болезнь) — редкое наследственное заболевание, проявляющееся пороком развития лицевого скелета, преимущественно верхней и нижней челюстей. </vt:lpstr>
      <vt:lpstr>Злокачественные опухоли</vt:lpstr>
      <vt:lpstr>Презентация PowerPoint</vt:lpstr>
      <vt:lpstr>Презентация PowerPoint</vt:lpstr>
      <vt:lpstr>Презентация PowerPoint</vt:lpstr>
      <vt:lpstr>Презентация PowerPoint</vt:lpstr>
      <vt:lpstr>Фибросаркома нижней челюсти (является злокачественной мезенхимальной опухолью, растущей из волокнистой соединительной ткани)</vt:lpstr>
      <vt:lpstr>Саркома Капоши</vt:lpstr>
      <vt:lpstr>Презентация PowerPoint</vt:lpstr>
      <vt:lpstr>ЛЕЧЕНИЕ </vt:lpstr>
      <vt:lpstr>Презентация PowerPoint</vt:lpstr>
      <vt:lpstr>Принципы лечения злокачественных опухолей слюнных желез</vt:lpstr>
      <vt:lpstr>Презентация PowerPoint</vt:lpstr>
      <vt:lpstr>Основные направления реабилитационного периода: 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Опухоли и опухолеподобные образования челюстно-лицевой области</dc:title>
  <dc:creator>Руслан</dc:creator>
  <cp:lastModifiedBy>Руслан</cp:lastModifiedBy>
  <cp:revision>16</cp:revision>
  <dcterms:created xsi:type="dcterms:W3CDTF">2019-10-22T04:14:29Z</dcterms:created>
  <dcterms:modified xsi:type="dcterms:W3CDTF">2019-10-22T08:07:00Z</dcterms:modified>
</cp:coreProperties>
</file>