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notesMasterIdLst>
    <p:notesMasterId r:id="rId24"/>
  </p:notesMasterIdLst>
  <p:sldIdLst>
    <p:sldId id="256" r:id="rId2"/>
    <p:sldId id="257" r:id="rId3"/>
    <p:sldId id="286" r:id="rId4"/>
    <p:sldId id="287" r:id="rId5"/>
    <p:sldId id="288" r:id="rId6"/>
    <p:sldId id="260" r:id="rId7"/>
    <p:sldId id="262" r:id="rId8"/>
    <p:sldId id="289" r:id="rId9"/>
    <p:sldId id="264" r:id="rId10"/>
    <p:sldId id="285" r:id="rId11"/>
    <p:sldId id="265" r:id="rId12"/>
    <p:sldId id="266" r:id="rId13"/>
    <p:sldId id="267" r:id="rId14"/>
    <p:sldId id="268" r:id="rId15"/>
    <p:sldId id="269" r:id="rId16"/>
    <p:sldId id="280" r:id="rId17"/>
    <p:sldId id="290" r:id="rId18"/>
    <p:sldId id="291" r:id="rId19"/>
    <p:sldId id="270" r:id="rId20"/>
    <p:sldId id="284" r:id="rId21"/>
    <p:sldId id="275" r:id="rId22"/>
    <p:sldId id="276"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B8631"/>
    <a:srgbClr val="E1E1D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snapToGrid="0">
      <p:cViewPr>
        <p:scale>
          <a:sx n="98" d="100"/>
          <a:sy n="98" d="100"/>
        </p:scale>
        <p:origin x="-1038" y="-51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dirty="0"/>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F4B3BEF-99D9-47ED-B625-7435509611D9}" type="datetimeFigureOut">
              <a:rPr lang="ru-RU" smtClean="0"/>
              <a:t>21.01.2023</a:t>
            </a:fld>
            <a:endParaRPr lang="ru-RU" dirty="0"/>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dirty="0"/>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dirty="0"/>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CB6C035-575C-4D55-8994-2B47B05EA495}" type="slidenum">
              <a:rPr lang="ru-RU" smtClean="0"/>
              <a:t>‹#›</a:t>
            </a:fld>
            <a:endParaRPr lang="ru-RU" dirty="0"/>
          </a:p>
        </p:txBody>
      </p:sp>
    </p:spTree>
    <p:extLst>
      <p:ext uri="{BB962C8B-B14F-4D97-AF65-F5344CB8AC3E}">
        <p14:creationId xmlns:p14="http://schemas.microsoft.com/office/powerpoint/2010/main" val="28719047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4CB6C035-575C-4D55-8994-2B47B05EA495}" type="slidenum">
              <a:rPr lang="ru-RU" smtClean="0"/>
              <a:t>7</a:t>
            </a:fld>
            <a:endParaRPr lang="ru-RU" dirty="0"/>
          </a:p>
        </p:txBody>
      </p:sp>
    </p:spTree>
    <p:extLst>
      <p:ext uri="{BB962C8B-B14F-4D97-AF65-F5344CB8AC3E}">
        <p14:creationId xmlns:p14="http://schemas.microsoft.com/office/powerpoint/2010/main" val="33989165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4CB6C035-575C-4D55-8994-2B47B05EA495}" type="slidenum">
              <a:rPr lang="ru-RU" smtClean="0"/>
              <a:t>9</a:t>
            </a:fld>
            <a:endParaRPr lang="ru-RU" dirty="0"/>
          </a:p>
        </p:txBody>
      </p:sp>
    </p:spTree>
    <p:extLst>
      <p:ext uri="{BB962C8B-B14F-4D97-AF65-F5344CB8AC3E}">
        <p14:creationId xmlns:p14="http://schemas.microsoft.com/office/powerpoint/2010/main" val="23222566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4CB6C035-575C-4D55-8994-2B47B05EA495}" type="slidenum">
              <a:rPr lang="ru-RU" smtClean="0"/>
              <a:t>10</a:t>
            </a:fld>
            <a:endParaRPr lang="ru-RU" dirty="0"/>
          </a:p>
        </p:txBody>
      </p:sp>
    </p:spTree>
    <p:extLst>
      <p:ext uri="{BB962C8B-B14F-4D97-AF65-F5344CB8AC3E}">
        <p14:creationId xmlns:p14="http://schemas.microsoft.com/office/powerpoint/2010/main" val="23222566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371601"/>
            <a:ext cx="10464800" cy="1927225"/>
          </a:xfrm>
        </p:spPr>
        <p:txBody>
          <a:bodyPr anchor="b">
            <a:noAutofit/>
          </a:bodyPr>
          <a:lstStyle>
            <a:lvl1pPr>
              <a:defRPr sz="5400" cap="all" baseline="0"/>
            </a:lvl1pPr>
          </a:lstStyle>
          <a:p>
            <a:r>
              <a:rPr lang="ru-RU" smtClean="0"/>
              <a:t>Образец заголовка</a:t>
            </a:r>
            <a:endParaRPr lang="en-US" dirty="0"/>
          </a:p>
        </p:txBody>
      </p:sp>
      <p:sp>
        <p:nvSpPr>
          <p:cNvPr id="3" name="Subtitle 2"/>
          <p:cNvSpPr>
            <a:spLocks noGrp="1"/>
          </p:cNvSpPr>
          <p:nvPr>
            <p:ph type="subTitle" idx="1"/>
          </p:nvPr>
        </p:nvSpPr>
        <p:spPr>
          <a:xfrm>
            <a:off x="914400" y="3505200"/>
            <a:ext cx="85344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86B80FC9-4DD4-49BC-86F8-E631F90E9C41}" type="datetimeFigureOut">
              <a:rPr lang="ru-RU" smtClean="0"/>
              <a:t>21.01.2023</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51301CDC-9E98-40F0-AD51-0443BBEF08B4}" type="slidenum">
              <a:rPr lang="ru-RU" smtClean="0"/>
              <a:t>‹#›</a:t>
            </a:fld>
            <a:endParaRPr lang="ru-RU" dirty="0"/>
          </a:p>
        </p:txBody>
      </p:sp>
      <p:cxnSp>
        <p:nvCxnSpPr>
          <p:cNvPr id="8" name="Straight Connector 7"/>
          <p:cNvCxnSpPr/>
          <p:nvPr/>
        </p:nvCxnSpPr>
        <p:spPr>
          <a:xfrm>
            <a:off x="914400" y="3398520"/>
            <a:ext cx="104648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86B80FC9-4DD4-49BC-86F8-E631F90E9C41}" type="datetimeFigureOut">
              <a:rPr lang="ru-RU" smtClean="0"/>
              <a:t>21.01.2023</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51301CDC-9E98-40F0-AD51-0443BBEF08B4}" type="slidenum">
              <a:rPr lang="ru-RU" smtClean="0"/>
              <a:t>‹#›</a:t>
            </a:fld>
            <a:endParaRPr lang="ru-R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609600"/>
            <a:ext cx="2743200" cy="5867400"/>
          </a:xfrm>
        </p:spPr>
        <p:txBody>
          <a:bodyPr vert="eaVert" anchor="b"/>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09600" y="609600"/>
            <a:ext cx="8026400" cy="58674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86B80FC9-4DD4-49BC-86F8-E631F90E9C41}" type="datetimeFigureOut">
              <a:rPr lang="ru-RU" smtClean="0"/>
              <a:t>21.01.2023</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51301CDC-9E98-40F0-AD51-0443BBEF08B4}" type="slidenum">
              <a:rPr lang="ru-RU" smtClean="0"/>
              <a:t>‹#›</a:t>
            </a:fld>
            <a:endParaRPr lang="ru-RU"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86B80FC9-4DD4-49BC-86F8-E631F90E9C41}" type="datetimeFigureOut">
              <a:rPr lang="ru-RU" smtClean="0"/>
              <a:t>21.01.2023</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51301CDC-9E98-40F0-AD51-0443BBEF08B4}" type="slidenum">
              <a:rPr lang="ru-RU" smtClean="0"/>
              <a:t>‹#›</a:t>
            </a:fld>
            <a:endParaRPr lang="ru-RU"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63084" y="2362201"/>
            <a:ext cx="10363200" cy="2200275"/>
          </a:xfrm>
        </p:spPr>
        <p:txBody>
          <a:bodyPr anchor="b">
            <a:normAutofit/>
          </a:bodyPr>
          <a:lstStyle>
            <a:lvl1pPr algn="l">
              <a:defRPr sz="4800" b="0" cap="all"/>
            </a:lvl1pPr>
          </a:lstStyle>
          <a:p>
            <a:r>
              <a:rPr lang="ru-RU" smtClean="0"/>
              <a:t>Образец заголовка</a:t>
            </a:r>
            <a:endParaRPr lang="en-US" dirty="0"/>
          </a:p>
        </p:txBody>
      </p:sp>
      <p:sp>
        <p:nvSpPr>
          <p:cNvPr id="3" name="Text Placeholder 2"/>
          <p:cNvSpPr>
            <a:spLocks noGrp="1"/>
          </p:cNvSpPr>
          <p:nvPr>
            <p:ph type="body" idx="1"/>
          </p:nvPr>
        </p:nvSpPr>
        <p:spPr>
          <a:xfrm>
            <a:off x="963084" y="4626865"/>
            <a:ext cx="103632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86B80FC9-4DD4-49BC-86F8-E631F90E9C41}" type="datetimeFigureOut">
              <a:rPr lang="ru-RU" smtClean="0"/>
              <a:t>21.01.2023</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51301CDC-9E98-40F0-AD51-0443BBEF08B4}" type="slidenum">
              <a:rPr lang="ru-RU" smtClean="0"/>
              <a:t>‹#›</a:t>
            </a:fld>
            <a:endParaRPr lang="ru-RU" dirty="0"/>
          </a:p>
        </p:txBody>
      </p:sp>
      <p:cxnSp>
        <p:nvCxnSpPr>
          <p:cNvPr id="7" name="Straight Connector 6"/>
          <p:cNvCxnSpPr/>
          <p:nvPr/>
        </p:nvCxnSpPr>
        <p:spPr>
          <a:xfrm>
            <a:off x="975360" y="4599432"/>
            <a:ext cx="104648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sz="half" idx="1"/>
          </p:nvPr>
        </p:nvSpPr>
        <p:spPr>
          <a:xfrm>
            <a:off x="609600" y="1673352"/>
            <a:ext cx="53848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6197600" y="1673352"/>
            <a:ext cx="53848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86B80FC9-4DD4-49BC-86F8-E631F90E9C41}" type="datetimeFigureOut">
              <a:rPr lang="ru-RU" smtClean="0"/>
              <a:t>21.01.2023</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7" name="Slide Number Placeholder 6"/>
          <p:cNvSpPr>
            <a:spLocks noGrp="1"/>
          </p:cNvSpPr>
          <p:nvPr>
            <p:ph type="sldNum" sz="quarter" idx="12"/>
          </p:nvPr>
        </p:nvSpPr>
        <p:spPr/>
        <p:txBody>
          <a:bodyPr/>
          <a:lstStyle/>
          <a:p>
            <a:fld id="{51301CDC-9E98-40F0-AD51-0443BBEF08B4}" type="slidenum">
              <a:rPr lang="ru-RU" smtClean="0"/>
              <a:t>‹#›</a:t>
            </a:fld>
            <a:endParaRPr lang="ru-RU"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609600" y="1676400"/>
            <a:ext cx="524256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09600" y="2438400"/>
            <a:ext cx="524256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339840" y="1676400"/>
            <a:ext cx="524256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6339840" y="2438400"/>
            <a:ext cx="524256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86B80FC9-4DD4-49BC-86F8-E631F90E9C41}" type="datetimeFigureOut">
              <a:rPr lang="ru-RU" smtClean="0"/>
              <a:t>21.01.2023</a:t>
            </a:fld>
            <a:endParaRPr lang="ru-RU" dirty="0"/>
          </a:p>
        </p:txBody>
      </p:sp>
      <p:sp>
        <p:nvSpPr>
          <p:cNvPr id="8" name="Footer Placeholder 7"/>
          <p:cNvSpPr>
            <a:spLocks noGrp="1"/>
          </p:cNvSpPr>
          <p:nvPr>
            <p:ph type="ftr" sz="quarter" idx="11"/>
          </p:nvPr>
        </p:nvSpPr>
        <p:spPr/>
        <p:txBody>
          <a:bodyPr/>
          <a:lstStyle/>
          <a:p>
            <a:endParaRPr lang="ru-RU" dirty="0"/>
          </a:p>
        </p:txBody>
      </p:sp>
      <p:sp>
        <p:nvSpPr>
          <p:cNvPr id="9" name="Slide Number Placeholder 8"/>
          <p:cNvSpPr>
            <a:spLocks noGrp="1"/>
          </p:cNvSpPr>
          <p:nvPr>
            <p:ph type="sldNum" sz="quarter" idx="12"/>
          </p:nvPr>
        </p:nvSpPr>
        <p:spPr/>
        <p:txBody>
          <a:bodyPr/>
          <a:lstStyle/>
          <a:p>
            <a:fld id="{51301CDC-9E98-40F0-AD51-0443BBEF08B4}" type="slidenum">
              <a:rPr lang="ru-RU" smtClean="0"/>
              <a:t>‹#›</a:t>
            </a:fld>
            <a:endParaRPr lang="ru-RU" dirty="0"/>
          </a:p>
        </p:txBody>
      </p:sp>
      <p:cxnSp>
        <p:nvCxnSpPr>
          <p:cNvPr id="11" name="Straight Connector 10"/>
          <p:cNvCxnSpPr/>
          <p:nvPr/>
        </p:nvCxnSpPr>
        <p:spPr>
          <a:xfrm rot="5400000">
            <a:off x="3741949" y="4045691"/>
            <a:ext cx="4709160" cy="1059"/>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86B80FC9-4DD4-49BC-86F8-E631F90E9C41}" type="datetimeFigureOut">
              <a:rPr lang="ru-RU" smtClean="0"/>
              <a:t>21.01.2023</a:t>
            </a:fld>
            <a:endParaRPr lang="ru-RU" dirty="0"/>
          </a:p>
        </p:txBody>
      </p:sp>
      <p:sp>
        <p:nvSpPr>
          <p:cNvPr id="4" name="Footer Placeholder 3"/>
          <p:cNvSpPr>
            <a:spLocks noGrp="1"/>
          </p:cNvSpPr>
          <p:nvPr>
            <p:ph type="ftr" sz="quarter" idx="11"/>
          </p:nvPr>
        </p:nvSpPr>
        <p:spPr/>
        <p:txBody>
          <a:bodyPr/>
          <a:lstStyle/>
          <a:p>
            <a:endParaRPr lang="ru-RU" dirty="0"/>
          </a:p>
        </p:txBody>
      </p:sp>
      <p:sp>
        <p:nvSpPr>
          <p:cNvPr id="5" name="Slide Number Placeholder 4"/>
          <p:cNvSpPr>
            <a:spLocks noGrp="1"/>
          </p:cNvSpPr>
          <p:nvPr>
            <p:ph type="sldNum" sz="quarter" idx="12"/>
          </p:nvPr>
        </p:nvSpPr>
        <p:spPr/>
        <p:txBody>
          <a:bodyPr/>
          <a:lstStyle/>
          <a:p>
            <a:fld id="{51301CDC-9E98-40F0-AD51-0443BBEF08B4}" type="slidenum">
              <a:rPr lang="ru-RU" smtClean="0"/>
              <a:t>‹#›</a:t>
            </a:fld>
            <a:endParaRPr lang="ru-R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6B80FC9-4DD4-49BC-86F8-E631F90E9C41}" type="datetimeFigureOut">
              <a:rPr lang="ru-RU" smtClean="0"/>
              <a:t>21.01.2023</a:t>
            </a:fld>
            <a:endParaRPr lang="ru-RU" dirty="0"/>
          </a:p>
        </p:txBody>
      </p:sp>
      <p:sp>
        <p:nvSpPr>
          <p:cNvPr id="3" name="Footer Placeholder 2"/>
          <p:cNvSpPr>
            <a:spLocks noGrp="1"/>
          </p:cNvSpPr>
          <p:nvPr>
            <p:ph type="ftr" sz="quarter" idx="11"/>
          </p:nvPr>
        </p:nvSpPr>
        <p:spPr/>
        <p:txBody>
          <a:bodyPr/>
          <a:lstStyle/>
          <a:p>
            <a:endParaRPr lang="ru-RU" dirty="0"/>
          </a:p>
        </p:txBody>
      </p:sp>
      <p:sp>
        <p:nvSpPr>
          <p:cNvPr id="4" name="Slide Number Placeholder 3"/>
          <p:cNvSpPr>
            <a:spLocks noGrp="1"/>
          </p:cNvSpPr>
          <p:nvPr>
            <p:ph type="sldNum" sz="quarter" idx="12"/>
          </p:nvPr>
        </p:nvSpPr>
        <p:spPr/>
        <p:txBody>
          <a:bodyPr/>
          <a:lstStyle/>
          <a:p>
            <a:fld id="{51301CDC-9E98-40F0-AD51-0443BBEF08B4}" type="slidenum">
              <a:rPr lang="ru-RU" smtClean="0"/>
              <a:t>‹#›</a:t>
            </a:fld>
            <a:endParaRPr lang="ru-R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09600" y="792080"/>
            <a:ext cx="2852928" cy="1261872"/>
          </a:xfrm>
        </p:spPr>
        <p:txBody>
          <a:bodyPr anchor="b">
            <a:noAutofit/>
          </a:bodyPr>
          <a:lstStyle>
            <a:lvl1pPr algn="l">
              <a:defRPr sz="2400" b="0"/>
            </a:lvl1pPr>
          </a:lstStyle>
          <a:p>
            <a:r>
              <a:rPr lang="ru-RU" smtClean="0"/>
              <a:t>Образец заголовка</a:t>
            </a:r>
            <a:endParaRPr lang="en-US" dirty="0"/>
          </a:p>
        </p:txBody>
      </p:sp>
      <p:sp>
        <p:nvSpPr>
          <p:cNvPr id="3" name="Content Placeholder 2"/>
          <p:cNvSpPr>
            <a:spLocks noGrp="1"/>
          </p:cNvSpPr>
          <p:nvPr>
            <p:ph idx="1"/>
          </p:nvPr>
        </p:nvSpPr>
        <p:spPr>
          <a:xfrm>
            <a:off x="3962400" y="792080"/>
            <a:ext cx="7620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609601" y="2130553"/>
            <a:ext cx="2852928"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86B80FC9-4DD4-49BC-86F8-E631F90E9C41}" type="datetimeFigureOut">
              <a:rPr lang="ru-RU" smtClean="0"/>
              <a:t>21.01.2023</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7" name="Slide Number Placeholder 6"/>
          <p:cNvSpPr>
            <a:spLocks noGrp="1"/>
          </p:cNvSpPr>
          <p:nvPr>
            <p:ph type="sldNum" sz="quarter" idx="12"/>
          </p:nvPr>
        </p:nvSpPr>
        <p:spPr/>
        <p:txBody>
          <a:bodyPr/>
          <a:lstStyle/>
          <a:p>
            <a:fld id="{51301CDC-9E98-40F0-AD51-0443BBEF08B4}" type="slidenum">
              <a:rPr lang="ru-RU" smtClean="0"/>
              <a:t>‹#›</a:t>
            </a:fld>
            <a:endParaRPr lang="ru-RU" dirty="0"/>
          </a:p>
        </p:txBody>
      </p:sp>
      <p:cxnSp>
        <p:nvCxnSpPr>
          <p:cNvPr id="9" name="Straight Connector 8"/>
          <p:cNvCxnSpPr/>
          <p:nvPr/>
        </p:nvCxnSpPr>
        <p:spPr>
          <a:xfrm rot="5400000">
            <a:off x="912152" y="3579942"/>
            <a:ext cx="5577840" cy="211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09600" y="792480"/>
            <a:ext cx="2856907" cy="1264920"/>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p:cNvSpPr>
          <p:nvPr>
            <p:ph type="pic" idx="1"/>
          </p:nvPr>
        </p:nvSpPr>
        <p:spPr>
          <a:xfrm>
            <a:off x="3811480" y="838201"/>
            <a:ext cx="787252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dirty="0" smtClean="0"/>
              <a:t>Вставка рисунка</a:t>
            </a:r>
            <a:endParaRPr lang="en-US" dirty="0"/>
          </a:p>
        </p:txBody>
      </p:sp>
      <p:sp>
        <p:nvSpPr>
          <p:cNvPr id="4" name="Text Placeholder 3"/>
          <p:cNvSpPr>
            <a:spLocks noGrp="1"/>
          </p:cNvSpPr>
          <p:nvPr>
            <p:ph type="body" sz="half" idx="2"/>
          </p:nvPr>
        </p:nvSpPr>
        <p:spPr>
          <a:xfrm>
            <a:off x="609600" y="2133600"/>
            <a:ext cx="2852928"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86B80FC9-4DD4-49BC-86F8-E631F90E9C41}" type="datetimeFigureOut">
              <a:rPr lang="ru-RU" smtClean="0"/>
              <a:t>21.01.2023</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7" name="Slide Number Placeholder 6"/>
          <p:cNvSpPr>
            <a:spLocks noGrp="1"/>
          </p:cNvSpPr>
          <p:nvPr>
            <p:ph type="sldNum" sz="quarter" idx="12"/>
          </p:nvPr>
        </p:nvSpPr>
        <p:spPr/>
        <p:txBody>
          <a:bodyPr/>
          <a:lstStyle/>
          <a:p>
            <a:fld id="{51301CDC-9E98-40F0-AD51-0443BBEF08B4}" type="slidenum">
              <a:rPr lang="ru-RU" smtClean="0"/>
              <a:t>‹#›</a:t>
            </a:fld>
            <a:endParaRPr lang="ru-RU"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12192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609600" y="533400"/>
            <a:ext cx="10972800" cy="990600"/>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09600" y="1600200"/>
            <a:ext cx="10972800" cy="4876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Rectangle 6"/>
          <p:cNvSpPr/>
          <p:nvPr/>
        </p:nvSpPr>
        <p:spPr>
          <a:xfrm>
            <a:off x="0" y="0"/>
            <a:ext cx="12192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p:cNvSpPr>
            <a:spLocks noGrp="1"/>
          </p:cNvSpPr>
          <p:nvPr>
            <p:ph type="dt" sz="half" idx="2"/>
          </p:nvPr>
        </p:nvSpPr>
        <p:spPr>
          <a:xfrm>
            <a:off x="609600" y="18288"/>
            <a:ext cx="3860800" cy="329184"/>
          </a:xfrm>
          <a:prstGeom prst="rect">
            <a:avLst/>
          </a:prstGeom>
        </p:spPr>
        <p:txBody>
          <a:bodyPr vert="horz" lIns="91440" tIns="45720" rIns="91440" bIns="45720" rtlCol="0" anchor="ctr"/>
          <a:lstStyle>
            <a:lvl1pPr algn="l">
              <a:defRPr sz="1200">
                <a:solidFill>
                  <a:srgbClr val="FFFFFF"/>
                </a:solidFill>
              </a:defRPr>
            </a:lvl1pPr>
          </a:lstStyle>
          <a:p>
            <a:fld id="{86B80FC9-4DD4-49BC-86F8-E631F90E9C41}" type="datetimeFigureOut">
              <a:rPr lang="ru-RU" smtClean="0"/>
              <a:t>21.01.2023</a:t>
            </a:fld>
            <a:endParaRPr lang="ru-RU" dirty="0"/>
          </a:p>
        </p:txBody>
      </p:sp>
      <p:sp>
        <p:nvSpPr>
          <p:cNvPr id="5" name="Footer Placeholder 4"/>
          <p:cNvSpPr>
            <a:spLocks noGrp="1"/>
          </p:cNvSpPr>
          <p:nvPr>
            <p:ph type="ftr" sz="quarter" idx="3"/>
          </p:nvPr>
        </p:nvSpPr>
        <p:spPr>
          <a:xfrm>
            <a:off x="4572000" y="18288"/>
            <a:ext cx="5486400" cy="329184"/>
          </a:xfrm>
          <a:prstGeom prst="rect">
            <a:avLst/>
          </a:prstGeom>
        </p:spPr>
        <p:txBody>
          <a:bodyPr vert="horz" lIns="91440" tIns="45720" rIns="91440" bIns="45720" rtlCol="0" anchor="ctr"/>
          <a:lstStyle>
            <a:lvl1pPr algn="ctr">
              <a:defRPr sz="1200">
                <a:solidFill>
                  <a:srgbClr val="FFFFFF"/>
                </a:solidFill>
              </a:defRPr>
            </a:lvl1pPr>
          </a:lstStyle>
          <a:p>
            <a:endParaRPr lang="ru-RU" dirty="0"/>
          </a:p>
        </p:txBody>
      </p:sp>
      <p:sp>
        <p:nvSpPr>
          <p:cNvPr id="6" name="Slide Number Placeholder 5"/>
          <p:cNvSpPr>
            <a:spLocks noGrp="1"/>
          </p:cNvSpPr>
          <p:nvPr>
            <p:ph type="sldNum" sz="quarter" idx="4"/>
          </p:nvPr>
        </p:nvSpPr>
        <p:spPr>
          <a:xfrm>
            <a:off x="10160000" y="18288"/>
            <a:ext cx="1422400" cy="329184"/>
          </a:xfrm>
          <a:prstGeom prst="rect">
            <a:avLst/>
          </a:prstGeom>
        </p:spPr>
        <p:txBody>
          <a:bodyPr vert="horz" lIns="91440" tIns="45720" rIns="91440" bIns="45720" rtlCol="0" anchor="ctr"/>
          <a:lstStyle>
            <a:lvl1pPr algn="l">
              <a:defRPr sz="1400" b="1">
                <a:solidFill>
                  <a:srgbClr val="FFFFFF"/>
                </a:solidFill>
              </a:defRPr>
            </a:lvl1pPr>
          </a:lstStyle>
          <a:p>
            <a:fld id="{51301CDC-9E98-40F0-AD51-0443BBEF08B4}" type="slidenum">
              <a:rPr lang="ru-RU" smtClean="0"/>
              <a:t>‹#›</a:t>
            </a:fld>
            <a:endParaRPr lang="ru-RU" dirty="0"/>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4127DF41-9B92-945B-1B9E-B56B606E5A0C}"/>
              </a:ext>
            </a:extLst>
          </p:cNvPr>
          <p:cNvSpPr>
            <a:spLocks noGrp="1"/>
          </p:cNvSpPr>
          <p:nvPr>
            <p:ph type="ctrTitle"/>
          </p:nvPr>
        </p:nvSpPr>
        <p:spPr>
          <a:xfrm>
            <a:off x="1144875" y="-697488"/>
            <a:ext cx="10058400" cy="3566160"/>
          </a:xfrm>
        </p:spPr>
        <p:txBody>
          <a:bodyPr/>
          <a:lstStyle/>
          <a:p>
            <a:pPr marL="0" marR="0" lvl="0" indent="0" algn="ctr" defTabSz="914400" rtl="0" eaLnBrk="1" fontAlgn="auto" latinLnBrk="0" hangingPunct="1">
              <a:lnSpc>
                <a:spcPct val="90000"/>
              </a:lnSpc>
              <a:spcBef>
                <a:spcPts val="1000"/>
              </a:spcBef>
              <a:spcAft>
                <a:spcPts val="0"/>
              </a:spcAft>
              <a:tabLst/>
              <a:defRPr/>
            </a:pPr>
            <a:r>
              <a:rPr kumimoji="0" lang="ru-RU" sz="2000" b="0" i="0" u="none" strike="noStrike" kern="1200" cap="none" spc="0" normalizeH="0" baseline="0" noProof="0" dirty="0">
                <a:ln>
                  <a:noFill/>
                </a:ln>
                <a:solidFill>
                  <a:prstClr val="black"/>
                </a:solidFill>
                <a:effectLst/>
                <a:uLnTx/>
                <a:uFillTx/>
                <a:ea typeface="+mn-ea"/>
                <a:cs typeface="Segoe UI Light" panose="020B0502040204020203" pitchFamily="34" charset="0"/>
              </a:rPr>
              <a:t>Федеральное государственное бюджетное образовательное учреждение высшего образования «Красноярский государственный медицинский университет имени профессора В.Ф. Войно-Ясенецкого» </a:t>
            </a:r>
            <a:br>
              <a:rPr kumimoji="0" lang="ru-RU" sz="2000" b="0" i="0" u="none" strike="noStrike" kern="1200" cap="none" spc="0" normalizeH="0" baseline="0" noProof="0" dirty="0">
                <a:ln>
                  <a:noFill/>
                </a:ln>
                <a:solidFill>
                  <a:prstClr val="black"/>
                </a:solidFill>
                <a:effectLst/>
                <a:uLnTx/>
                <a:uFillTx/>
                <a:ea typeface="+mn-ea"/>
                <a:cs typeface="Segoe UI Light" panose="020B0502040204020203" pitchFamily="34" charset="0"/>
              </a:rPr>
            </a:br>
            <a:r>
              <a:rPr kumimoji="0" lang="ru-RU" sz="2000" b="0" i="0" u="none" strike="noStrike" kern="1200" cap="none" spc="0" normalizeH="0" baseline="0" noProof="0" dirty="0">
                <a:ln>
                  <a:noFill/>
                </a:ln>
                <a:solidFill>
                  <a:prstClr val="black"/>
                </a:solidFill>
                <a:effectLst/>
                <a:uLnTx/>
                <a:uFillTx/>
                <a:ea typeface="+mn-ea"/>
                <a:cs typeface="Segoe UI Light" panose="020B0502040204020203" pitchFamily="34" charset="0"/>
              </a:rPr>
              <a:t>Министерства здравоохранения Российской Федерации </a:t>
            </a:r>
            <a:br>
              <a:rPr kumimoji="0" lang="ru-RU" sz="2000" b="0" i="0" u="none" strike="noStrike" kern="1200" cap="none" spc="0" normalizeH="0" baseline="0" noProof="0" dirty="0">
                <a:ln>
                  <a:noFill/>
                </a:ln>
                <a:solidFill>
                  <a:prstClr val="black"/>
                </a:solidFill>
                <a:effectLst/>
                <a:uLnTx/>
                <a:uFillTx/>
                <a:ea typeface="+mn-ea"/>
                <a:cs typeface="Segoe UI Light" panose="020B0502040204020203" pitchFamily="34" charset="0"/>
              </a:rPr>
            </a:br>
            <a:r>
              <a:rPr kumimoji="0" lang="ru-RU" sz="2000" b="0" i="0" u="none" strike="noStrike" kern="1200" cap="none" spc="0" normalizeH="0" baseline="0" noProof="0" dirty="0">
                <a:ln>
                  <a:noFill/>
                </a:ln>
                <a:solidFill>
                  <a:prstClr val="black"/>
                </a:solidFill>
                <a:effectLst/>
                <a:uLnTx/>
                <a:uFillTx/>
                <a:ea typeface="+mn-ea"/>
                <a:cs typeface="Segoe UI Light" panose="020B0502040204020203" pitchFamily="34" charset="0"/>
              </a:rPr>
              <a:t>Кафедра стоматологии ИПО </a:t>
            </a:r>
            <a:r>
              <a:rPr kumimoji="0" lang="ru" sz="2000" b="0" i="0" u="none" strike="noStrike" kern="1200" cap="none" spc="0" normalizeH="0" baseline="0" noProof="0" dirty="0">
                <a:ln>
                  <a:noFill/>
                </a:ln>
                <a:solidFill>
                  <a:prstClr val="black"/>
                </a:solidFill>
                <a:effectLst/>
                <a:uLnTx/>
                <a:uFillTx/>
                <a:latin typeface="Segoe UI Light" panose="020B0502040204020203" pitchFamily="34" charset="0"/>
                <a:ea typeface="+mn-ea"/>
                <a:cs typeface="Segoe UI Light" panose="020B0502040204020203" pitchFamily="34" charset="0"/>
              </a:rPr>
              <a:t/>
            </a:r>
            <a:br>
              <a:rPr kumimoji="0" lang="ru" sz="2000" b="0" i="0" u="none" strike="noStrike" kern="1200" cap="none" spc="0" normalizeH="0" baseline="0" noProof="0" dirty="0">
                <a:ln>
                  <a:noFill/>
                </a:ln>
                <a:solidFill>
                  <a:prstClr val="black"/>
                </a:solidFill>
                <a:effectLst/>
                <a:uLnTx/>
                <a:uFillTx/>
                <a:latin typeface="Segoe UI Light" panose="020B0502040204020203" pitchFamily="34" charset="0"/>
                <a:ea typeface="+mn-ea"/>
                <a:cs typeface="Segoe UI Light" panose="020B0502040204020203" pitchFamily="34" charset="0"/>
              </a:rPr>
            </a:br>
            <a:endParaRPr lang="ru-RU" dirty="0"/>
          </a:p>
        </p:txBody>
      </p:sp>
      <p:sp>
        <p:nvSpPr>
          <p:cNvPr id="5" name="TextBox 4">
            <a:extLst>
              <a:ext uri="{FF2B5EF4-FFF2-40B4-BE49-F238E27FC236}">
                <a16:creationId xmlns:a16="http://schemas.microsoft.com/office/drawing/2014/main" xmlns="" id="{7F9D1E46-D488-D58D-4855-1928D725D27F}"/>
              </a:ext>
            </a:extLst>
          </p:cNvPr>
          <p:cNvSpPr txBox="1"/>
          <p:nvPr/>
        </p:nvSpPr>
        <p:spPr>
          <a:xfrm>
            <a:off x="5564171" y="4502755"/>
            <a:ext cx="6094428" cy="1477328"/>
          </a:xfrm>
          <a:prstGeom prst="rect">
            <a:avLst/>
          </a:prstGeom>
          <a:noFill/>
        </p:spPr>
        <p:txBody>
          <a:bodyPr wrap="square">
            <a:spAutoFit/>
          </a:bodyPr>
          <a:lstStyle/>
          <a:p>
            <a:pPr algn="ctr"/>
            <a:r>
              <a:rPr lang="ru-RU" dirty="0"/>
              <a:t>Выполнил ординатор </a:t>
            </a:r>
          </a:p>
          <a:p>
            <a:pPr algn="ctr"/>
            <a:r>
              <a:rPr lang="ru-RU" dirty="0"/>
              <a:t>кафедры стоматологии ИПО </a:t>
            </a:r>
          </a:p>
          <a:p>
            <a:pPr algn="ctr"/>
            <a:r>
              <a:rPr lang="ru-RU" dirty="0"/>
              <a:t>по специальности  «стоматология хирургическая»</a:t>
            </a:r>
          </a:p>
          <a:p>
            <a:pPr algn="ctr"/>
            <a:r>
              <a:rPr lang="ru-RU" dirty="0"/>
              <a:t>Ахмедов Анар Ильгар оглы</a:t>
            </a:r>
          </a:p>
          <a:p>
            <a:pPr algn="ctr"/>
            <a:r>
              <a:rPr lang="ru-RU" dirty="0"/>
              <a:t>рецензент КМН, Доцент </a:t>
            </a:r>
            <a:r>
              <a:rPr lang="ru-RU" dirty="0" smtClean="0"/>
              <a:t>Дуж </a:t>
            </a:r>
            <a:r>
              <a:rPr lang="ru-RU" dirty="0"/>
              <a:t>Анатолий Николаевич</a:t>
            </a:r>
          </a:p>
        </p:txBody>
      </p:sp>
      <p:sp>
        <p:nvSpPr>
          <p:cNvPr id="6" name="TextBox 5">
            <a:extLst>
              <a:ext uri="{FF2B5EF4-FFF2-40B4-BE49-F238E27FC236}">
                <a16:creationId xmlns:a16="http://schemas.microsoft.com/office/drawing/2014/main" xmlns="" id="{8CCF8DA2-9E22-4A9A-6490-74DB21183667}"/>
              </a:ext>
            </a:extLst>
          </p:cNvPr>
          <p:cNvSpPr txBox="1"/>
          <p:nvPr/>
        </p:nvSpPr>
        <p:spPr>
          <a:xfrm>
            <a:off x="5242240" y="6423143"/>
            <a:ext cx="1707519" cy="338554"/>
          </a:xfrm>
          <a:prstGeom prst="rect">
            <a:avLst/>
          </a:prstGeom>
          <a:noFill/>
        </p:spPr>
        <p:txBody>
          <a:bodyPr wrap="none" rtlCol="0">
            <a:spAutoFit/>
          </a:bodyPr>
          <a:lstStyle/>
          <a:p>
            <a:r>
              <a:rPr lang="ru-RU" sz="1600" dirty="0">
                <a:latin typeface="+mj-lt"/>
              </a:rPr>
              <a:t>Красноярск, 2022</a:t>
            </a:r>
          </a:p>
        </p:txBody>
      </p:sp>
      <p:graphicFrame>
        <p:nvGraphicFramePr>
          <p:cNvPr id="4" name="Таблица 3"/>
          <p:cNvGraphicFramePr>
            <a:graphicFrameLocks noGrp="1"/>
          </p:cNvGraphicFramePr>
          <p:nvPr>
            <p:extLst>
              <p:ext uri="{D42A27DB-BD31-4B8C-83A1-F6EECF244321}">
                <p14:modId xmlns:p14="http://schemas.microsoft.com/office/powerpoint/2010/main" val="1327981231"/>
              </p:ext>
            </p:extLst>
          </p:nvPr>
        </p:nvGraphicFramePr>
        <p:xfrm>
          <a:off x="2294163" y="2351315"/>
          <a:ext cx="7813221" cy="889742"/>
        </p:xfrm>
        <a:graphic>
          <a:graphicData uri="http://schemas.openxmlformats.org/drawingml/2006/table">
            <a:tbl>
              <a:tblPr firstRow="1" firstCol="1" bandRow="1">
                <a:tableStyleId>{5C22544A-7EE6-4342-B048-85BDC9FD1C3A}</a:tableStyleId>
              </a:tblPr>
              <a:tblGrid>
                <a:gridCol w="7813221">
                  <a:extLst>
                    <a:ext uri="{9D8B030D-6E8A-4147-A177-3AD203B41FA5}">
                      <a16:colId xmlns:a16="http://schemas.microsoft.com/office/drawing/2014/main" xmlns="" val="20000"/>
                    </a:ext>
                  </a:extLst>
                </a:gridCol>
              </a:tblGrid>
              <a:tr h="889742">
                <a:tc>
                  <a:txBody>
                    <a:bodyPr/>
                    <a:lstStyle/>
                    <a:p>
                      <a:pPr>
                        <a:lnSpc>
                          <a:spcPct val="107000"/>
                        </a:lnSpc>
                        <a:spcAft>
                          <a:spcPts val="0"/>
                        </a:spcAft>
                      </a:pPr>
                      <a:r>
                        <a:rPr lang="ru-RU" sz="1800" b="1" kern="1200" dirty="0" smtClean="0">
                          <a:solidFill>
                            <a:schemeClr val="lt1"/>
                          </a:solidFill>
                          <a:effectLst/>
                          <a:latin typeface="+mn-lt"/>
                          <a:ea typeface="+mn-ea"/>
                          <a:cs typeface="+mn-cs"/>
                        </a:rPr>
                        <a:t>Осложнения на этапе установки дентальных имплантатов. Способы их устранения.</a:t>
                      </a:r>
                      <a:endParaRPr lang="ru-RU" sz="1600" dirty="0">
                        <a:effectLst/>
                        <a:latin typeface="Calibri"/>
                        <a:ea typeface="Calibri"/>
                        <a:cs typeface="Times New Roman"/>
                      </a:endParaRPr>
                    </a:p>
                  </a:txBody>
                  <a:tcPr marL="68580" marR="68580" marT="0" marB="0"/>
                </a:tc>
                <a:extLst>
                  <a:ext uri="{0D108BD9-81ED-4DB2-BD59-A6C34878D82A}">
                    <a16:rowId xmlns:a16="http://schemas.microsoft.com/office/drawing/2014/main" xmlns="" val="10000"/>
                  </a:ext>
                </a:extLst>
              </a:tr>
            </a:tbl>
          </a:graphicData>
        </a:graphic>
      </p:graphicFrame>
    </p:spTree>
    <p:extLst>
      <p:ext uri="{BB962C8B-B14F-4D97-AF65-F5344CB8AC3E}">
        <p14:creationId xmlns:p14="http://schemas.microsoft.com/office/powerpoint/2010/main" val="39166684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106261" y="908787"/>
            <a:ext cx="8439150" cy="5324535"/>
          </a:xfrm>
          <a:prstGeom prst="rect">
            <a:avLst/>
          </a:prstGeom>
        </p:spPr>
        <p:txBody>
          <a:bodyPr wrap="square">
            <a:spAutoFit/>
          </a:bodyPr>
          <a:lstStyle/>
          <a:p>
            <a:r>
              <a:rPr lang="ru-RU" sz="2000" dirty="0"/>
              <a:t>Для профилактики подобных ошибок нужно использовать только достаточно острые хирургические инструменты, не забывая об обильном орошении участка вмешательства. Использование остеотома на участках плотной кости должно быть максимально ограниченным, в то же время не следует забывать о функции метчика, который поможет избежать слишком высокого давления на кость. Плотная кость также является менее васкуляризированной, поэтому для ее заживления может понадобиться более длительный период времени независимо от типа выполняющей операции (лоскутной или безлоскутной). Кроме того уменьшение количества прикручиваний/откручиваний абатмента также позитивно влияет на будущий показатель выживаемости инфраконструкции, поэтому в отдельных ситуациях крайне рекомендованным является применение протокола One Abutment - One Time (Zimmer Dental) (один абатмент – один раз), который помогает не только сохранить параметры биологической ширины, но и свести к минимуму физиологическую потерю костной ткани.</a:t>
            </a:r>
          </a:p>
        </p:txBody>
      </p:sp>
    </p:spTree>
    <p:extLst>
      <p:ext uri="{BB962C8B-B14F-4D97-AF65-F5344CB8AC3E}">
        <p14:creationId xmlns:p14="http://schemas.microsoft.com/office/powerpoint/2010/main" val="30478165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1DECE76F-7D28-9740-C9A4-98522B5728CE}"/>
              </a:ext>
            </a:extLst>
          </p:cNvPr>
          <p:cNvSpPr>
            <a:spLocks noGrp="1"/>
          </p:cNvSpPr>
          <p:nvPr>
            <p:ph type="title"/>
          </p:nvPr>
        </p:nvSpPr>
        <p:spPr/>
        <p:txBody>
          <a:bodyPr/>
          <a:lstStyle/>
          <a:p>
            <a:r>
              <a:rPr lang="ru-RU" b="1" dirty="0">
                <a:solidFill>
                  <a:schemeClr val="tx1">
                    <a:lumMod val="50000"/>
                    <a:lumOff val="50000"/>
                  </a:schemeClr>
                </a:solidFill>
              </a:rPr>
              <a:t>Окклюзионная перегрузка</a:t>
            </a:r>
            <a:endParaRPr lang="ru-RU" altLang="ru-RU" b="1" dirty="0">
              <a:solidFill>
                <a:schemeClr val="tx1">
                  <a:lumMod val="50000"/>
                  <a:lumOff val="50000"/>
                </a:schemeClr>
              </a:solidFill>
            </a:endParaRPr>
          </a:p>
        </p:txBody>
      </p:sp>
      <p:sp>
        <p:nvSpPr>
          <p:cNvPr id="3" name="Объект 2">
            <a:extLst>
              <a:ext uri="{FF2B5EF4-FFF2-40B4-BE49-F238E27FC236}">
                <a16:creationId xmlns:a16="http://schemas.microsoft.com/office/drawing/2014/main" xmlns="" id="{E566E1FC-DED9-49AD-6DF5-654EBAABBCDD}"/>
              </a:ext>
            </a:extLst>
          </p:cNvPr>
          <p:cNvSpPr>
            <a:spLocks noGrp="1"/>
          </p:cNvSpPr>
          <p:nvPr>
            <p:ph idx="1"/>
          </p:nvPr>
        </p:nvSpPr>
        <p:spPr/>
        <p:txBody>
          <a:bodyPr>
            <a:normAutofit/>
          </a:bodyPr>
          <a:lstStyle/>
          <a:p>
            <a:pPr>
              <a:lnSpc>
                <a:spcPct val="120000"/>
              </a:lnSpc>
              <a:tabLst>
                <a:tab pos="676275" algn="l"/>
              </a:tabLst>
            </a:pPr>
            <a:r>
              <a:rPr lang="ru-RU" sz="1400" dirty="0"/>
              <a:t>Еще одной причиной ранней дезинтеграции является окклюзионная перегрузка. Как правило, окклюзию проверяют на провизорных конструкциях с помощью воска и прикусной пленки. Следует помнить, что долгих консольных частей протеза в принципе следует избегать, особенно в области жевательных зубов. Согласно данным литературы, соотношение длины коронки к длине имплантата более или в районе 1,5 провоцирует возникновение механических осложнений по типу потери винта или самой реставрации. В то же время, повышение данного коэффициента до 2,0 может спровоцировать уже перелом абатмента, поэтому параметры длины составных элементов следует сохранять в определенном механическом балансе. Причиной окклюзионной перегрузки также могут быть бруксизм и бруксомания, оттого проблему парафункций следует решать с помощью ночной каппы еще до начала имплантологического лечения.</a:t>
            </a:r>
            <a:endParaRPr lang="ru-RU" altLang="ru-RU" sz="1400" dirty="0"/>
          </a:p>
        </p:txBody>
      </p:sp>
      <p:pic>
        <p:nvPicPr>
          <p:cNvPr id="3074" name="Picture 2" descr="https://dental-revue.ru/Article/Photogallery/Images/Pon/pon3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43275" y="3833725"/>
            <a:ext cx="5841999" cy="2890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15142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3BA904B2-984B-5A2B-816F-2B4C7D9E1852}"/>
              </a:ext>
            </a:extLst>
          </p:cNvPr>
          <p:cNvSpPr>
            <a:spLocks noGrp="1"/>
          </p:cNvSpPr>
          <p:nvPr>
            <p:ph type="title"/>
          </p:nvPr>
        </p:nvSpPr>
        <p:spPr/>
        <p:txBody>
          <a:bodyPr>
            <a:normAutofit/>
          </a:bodyPr>
          <a:lstStyle/>
          <a:p>
            <a:r>
              <a:rPr lang="ru-RU" b="1" dirty="0">
                <a:solidFill>
                  <a:schemeClr val="tx1">
                    <a:lumMod val="50000"/>
                    <a:lumOff val="50000"/>
                  </a:schemeClr>
                </a:solidFill>
              </a:rPr>
              <a:t>Поздняя дезинтеграция имплантата</a:t>
            </a:r>
            <a:endParaRPr lang="ru-RU" altLang="ru-RU" b="1" dirty="0">
              <a:solidFill>
                <a:schemeClr val="tx1">
                  <a:lumMod val="50000"/>
                  <a:lumOff val="50000"/>
                </a:schemeClr>
              </a:solidFill>
              <a:latin typeface="Times New Roman" pitchFamily="18" charset="0"/>
              <a:cs typeface="Times New Roman" pitchFamily="18" charset="0"/>
            </a:endParaRPr>
          </a:p>
        </p:txBody>
      </p:sp>
      <p:sp>
        <p:nvSpPr>
          <p:cNvPr id="3" name="Объект 2">
            <a:extLst>
              <a:ext uri="{FF2B5EF4-FFF2-40B4-BE49-F238E27FC236}">
                <a16:creationId xmlns:a16="http://schemas.microsoft.com/office/drawing/2014/main" xmlns="" id="{087EE37E-D333-93EA-A505-37B6C0734738}"/>
              </a:ext>
            </a:extLst>
          </p:cNvPr>
          <p:cNvSpPr>
            <a:spLocks noGrp="1"/>
          </p:cNvSpPr>
          <p:nvPr>
            <p:ph idx="1"/>
          </p:nvPr>
        </p:nvSpPr>
        <p:spPr>
          <a:xfrm>
            <a:off x="1097280" y="1809829"/>
            <a:ext cx="10058400" cy="4023360"/>
          </a:xfrm>
        </p:spPr>
        <p:txBody>
          <a:bodyPr>
            <a:normAutofit fontScale="70000" lnSpcReduction="20000"/>
          </a:bodyPr>
          <a:lstStyle/>
          <a:p>
            <a:pPr indent="342900" algn="just">
              <a:lnSpc>
                <a:spcPct val="120000"/>
              </a:lnSpc>
              <a:defRPr/>
            </a:pPr>
            <a:r>
              <a:rPr lang="ru-RU" b="1" i="1" u="sng" dirty="0">
                <a:solidFill>
                  <a:schemeClr val="tx1">
                    <a:lumMod val="50000"/>
                    <a:lumOff val="50000"/>
                  </a:schemeClr>
                </a:solidFill>
              </a:rPr>
              <a:t>Окклюзионная </a:t>
            </a:r>
            <a:r>
              <a:rPr lang="ru-RU" b="1" i="1" u="sng" dirty="0" smtClean="0">
                <a:solidFill>
                  <a:schemeClr val="tx1">
                    <a:lumMod val="50000"/>
                    <a:lumOff val="50000"/>
                  </a:schemeClr>
                </a:solidFill>
              </a:rPr>
              <a:t>перегрузка</a:t>
            </a:r>
          </a:p>
          <a:p>
            <a:pPr indent="0" algn="just">
              <a:lnSpc>
                <a:spcPct val="120000"/>
              </a:lnSpc>
              <a:buNone/>
              <a:defRPr/>
            </a:pPr>
            <a:r>
              <a:rPr lang="ru-RU" dirty="0"/>
              <a:t>Как и в случае с ранней дезинтеграцией, причины протетической перегрузки довольно сложно верифицировать, поскольку параметры таковой зависят от ее непосредственной величины, направления, частоты действия и длительности. Типичные симптомы подобного осложнения включают в себя перелом керамической коронки, протеза или винта абатмента, а также признаки чрезмерной периимплантатной потери костной ткани. Проблему переломов отдельных элементов решают их заменой, но врачу всегда следует искать причину, а не только купировать ее последствия. Если все же в результате чрезмерного </a:t>
            </a:r>
            <a:r>
              <a:rPr lang="ru-RU" dirty="0"/>
              <a:t>окклюзионного</a:t>
            </a:r>
            <a:r>
              <a:rPr lang="ru-RU" dirty="0"/>
              <a:t> давления произошел перелом самого имплантата, его также следует удалить независимо от степени погружения винта в костную ткань, при этом данную манипуляцию следует проводить наименее </a:t>
            </a:r>
            <a:r>
              <a:rPr lang="ru-RU" dirty="0"/>
              <a:t>травматичным</a:t>
            </a:r>
            <a:r>
              <a:rPr lang="ru-RU" dirty="0"/>
              <a:t> путем, чтобы не спровоцировать еще большего повреждения окружающего костного объема. Хорошо, кода титановый элемент удаётся удалить с помощью специального ключа обратного действия, но в большинстве случаев без </a:t>
            </a:r>
            <a:r>
              <a:rPr lang="ru-RU" dirty="0"/>
              <a:t>пъезонасадок</a:t>
            </a:r>
            <a:r>
              <a:rPr lang="ru-RU" dirty="0"/>
              <a:t> и тонких алмазных боров в общем-то не обойтись.</a:t>
            </a:r>
            <a:endParaRPr lang="ru-RU" altLang="ru-RU" i="1" u="sng" dirty="0">
              <a:solidFill>
                <a:schemeClr val="tx1">
                  <a:lumMod val="50000"/>
                  <a:lumOff val="50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313409543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8E3F3A44-7A0B-4A89-478D-9507862BAF51}"/>
              </a:ext>
            </a:extLst>
          </p:cNvPr>
          <p:cNvSpPr>
            <a:spLocks noGrp="1"/>
          </p:cNvSpPr>
          <p:nvPr>
            <p:ph type="title"/>
          </p:nvPr>
        </p:nvSpPr>
        <p:spPr/>
        <p:txBody>
          <a:bodyPr/>
          <a:lstStyle/>
          <a:p>
            <a:r>
              <a:rPr lang="ru-RU" b="1" dirty="0">
                <a:solidFill>
                  <a:schemeClr val="tx1">
                    <a:lumMod val="50000"/>
                    <a:lumOff val="50000"/>
                  </a:schemeClr>
                </a:solidFill>
              </a:rPr>
              <a:t>Периимплантит</a:t>
            </a:r>
            <a:endParaRPr lang="ru-RU" dirty="0">
              <a:solidFill>
                <a:schemeClr val="tx1">
                  <a:lumMod val="50000"/>
                  <a:lumOff val="50000"/>
                </a:schemeClr>
              </a:solidFill>
            </a:endParaRPr>
          </a:p>
        </p:txBody>
      </p:sp>
      <p:sp>
        <p:nvSpPr>
          <p:cNvPr id="16" name="TextBox 15">
            <a:extLst>
              <a:ext uri="{FF2B5EF4-FFF2-40B4-BE49-F238E27FC236}">
                <a16:creationId xmlns:a16="http://schemas.microsoft.com/office/drawing/2014/main" xmlns="" id="{2A0BA48C-0145-CB1E-8A96-F31EB2A6F0FB}"/>
              </a:ext>
            </a:extLst>
          </p:cNvPr>
          <p:cNvSpPr txBox="1"/>
          <p:nvPr/>
        </p:nvSpPr>
        <p:spPr>
          <a:xfrm>
            <a:off x="822960" y="1637607"/>
            <a:ext cx="9260378" cy="3139321"/>
          </a:xfrm>
          <a:prstGeom prst="rect">
            <a:avLst/>
          </a:prstGeom>
          <a:noFill/>
        </p:spPr>
        <p:txBody>
          <a:bodyPr wrap="square">
            <a:spAutoFit/>
          </a:bodyPr>
          <a:lstStyle/>
          <a:p>
            <a:pPr fontAlgn="base"/>
            <a:r>
              <a:rPr lang="ru-RU" b="1" dirty="0"/>
              <a:t>Периимплантит</a:t>
            </a:r>
            <a:r>
              <a:rPr lang="ru-RU" dirty="0"/>
              <a:t> – одонтогенная инфекция, сопровождающаяся поражением мягких и костных тканей в области дентального имплантата и резорбцией кости. Клиника периимплантита характеризуется болью в области имплантата, гиперемией и отеком десны, образованием десневого кармана, кровотечением или гноетечением, подвижностью конструкции. Периимплантит диагностируется в ходе стоматологического осмотра с учетом жалоб, клинической и рентгенологической картины. Полноценное лечение периимплантита проводится поэтапно: 1 (консервативный) – удаление зубных отложений и устранение воспаления; 2 (хирургический) - очистка поверхности имплантата и костная пластика. В некоторых случаях показано удаление имплантата с последующей реимплантацией после необходимого лечения.</a:t>
            </a:r>
          </a:p>
        </p:txBody>
      </p:sp>
      <p:sp>
        <p:nvSpPr>
          <p:cNvPr id="18" name="TextBox 17">
            <a:extLst>
              <a:ext uri="{FF2B5EF4-FFF2-40B4-BE49-F238E27FC236}">
                <a16:creationId xmlns:a16="http://schemas.microsoft.com/office/drawing/2014/main" xmlns="" id="{696B44B8-D412-5E2B-A1FC-F0B9DFE41E22}"/>
              </a:ext>
            </a:extLst>
          </p:cNvPr>
          <p:cNvSpPr txBox="1"/>
          <p:nvPr/>
        </p:nvSpPr>
        <p:spPr>
          <a:xfrm>
            <a:off x="6481713" y="2890390"/>
            <a:ext cx="6094428" cy="800219"/>
          </a:xfrm>
          <a:prstGeom prst="rect">
            <a:avLst/>
          </a:prstGeom>
          <a:noFill/>
        </p:spPr>
        <p:txBody>
          <a:bodyPr wrap="square">
            <a:spAutoFit/>
          </a:bodyPr>
          <a:lstStyle/>
          <a:p>
            <a:endParaRPr lang="ru-RU" dirty="0"/>
          </a:p>
          <a:p>
            <a:pPr algn="ctr"/>
            <a:r>
              <a:rPr lang="ru-RU" sz="1400" dirty="0">
                <a:solidFill>
                  <a:schemeClr val="bg1"/>
                </a:solidFill>
              </a:rPr>
              <a:t>Герметики для запечатывания</a:t>
            </a:r>
          </a:p>
          <a:p>
            <a:pPr algn="ctr"/>
            <a:r>
              <a:rPr lang="ru-RU" sz="1400" dirty="0">
                <a:solidFill>
                  <a:schemeClr val="bg1"/>
                </a:solidFill>
              </a:rPr>
              <a:t>фиссур зубов</a:t>
            </a:r>
          </a:p>
        </p:txBody>
      </p:sp>
      <p:pic>
        <p:nvPicPr>
          <p:cNvPr id="6146" name="Picture 2" descr="https://dentconsult.ru/wp-content/uploads/2022/01/2-otlichiya-ot-mukozita-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73513" y="4529930"/>
            <a:ext cx="4275138" cy="21375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685379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A26E4FC9-14CB-B498-C5B2-2AEA38667F72}"/>
              </a:ext>
            </a:extLst>
          </p:cNvPr>
          <p:cNvSpPr>
            <a:spLocks noGrp="1"/>
          </p:cNvSpPr>
          <p:nvPr>
            <p:ph type="title"/>
          </p:nvPr>
        </p:nvSpPr>
        <p:spPr/>
        <p:txBody>
          <a:bodyPr>
            <a:normAutofit/>
          </a:bodyPr>
          <a:lstStyle/>
          <a:p>
            <a:pPr fontAlgn="base"/>
            <a:r>
              <a:rPr lang="ru-RU" dirty="0">
                <a:solidFill>
                  <a:schemeClr val="tx1">
                    <a:lumMod val="50000"/>
                    <a:lumOff val="50000"/>
                  </a:schemeClr>
                </a:solidFill>
              </a:rPr>
              <a:t>Классификация периимплантита</a:t>
            </a:r>
          </a:p>
        </p:txBody>
      </p:sp>
      <p:sp>
        <p:nvSpPr>
          <p:cNvPr id="3" name="Прямоугольник 2"/>
          <p:cNvSpPr/>
          <p:nvPr/>
        </p:nvSpPr>
        <p:spPr>
          <a:xfrm>
            <a:off x="752475" y="1666875"/>
            <a:ext cx="11049000" cy="2031325"/>
          </a:xfrm>
          <a:prstGeom prst="rect">
            <a:avLst/>
          </a:prstGeom>
        </p:spPr>
        <p:txBody>
          <a:bodyPr wrap="square">
            <a:spAutoFit/>
          </a:bodyPr>
          <a:lstStyle/>
          <a:p>
            <a:pPr fontAlgn="base"/>
            <a:r>
              <a:rPr lang="ru-RU" dirty="0"/>
              <a:t>В своем развитии периимплантит проходит 4 стадии:</a:t>
            </a:r>
          </a:p>
          <a:p>
            <a:pPr fontAlgn="base"/>
            <a:r>
              <a:rPr lang="ru-RU" b="1" dirty="0"/>
              <a:t>I</a:t>
            </a:r>
            <a:r>
              <a:rPr lang="ru-RU" dirty="0"/>
              <a:t> – характеризуется незначительной убылью костной ткани в горизонтальном направлении;</a:t>
            </a:r>
          </a:p>
          <a:p>
            <a:pPr fontAlgn="base"/>
            <a:r>
              <a:rPr lang="ru-RU" b="1" dirty="0"/>
              <a:t>II</a:t>
            </a:r>
            <a:r>
              <a:rPr lang="ru-RU" dirty="0"/>
              <a:t> – характеризуется умеренным снижением высоты кости с образованием вертикального дефекта в области соединения имплантата с костью;</a:t>
            </a:r>
          </a:p>
          <a:p>
            <a:pPr fontAlgn="base"/>
            <a:r>
              <a:rPr lang="ru-RU" b="1" dirty="0"/>
              <a:t>III</a:t>
            </a:r>
            <a:r>
              <a:rPr lang="ru-RU" dirty="0"/>
              <a:t> – характеризуется умеренным снижением высоты кости с образование вертикального дефекта вдоль всего имплантата;</a:t>
            </a:r>
          </a:p>
          <a:p>
            <a:pPr fontAlgn="base"/>
            <a:r>
              <a:rPr lang="ru-RU" b="1" dirty="0"/>
              <a:t>IV</a:t>
            </a:r>
            <a:r>
              <a:rPr lang="ru-RU" dirty="0"/>
              <a:t> – характеризуется резорбцией кости альвеолярного отростка</a:t>
            </a:r>
            <a:r>
              <a:rPr lang="ru-RU" dirty="0" smtClean="0"/>
              <a:t>.</a:t>
            </a:r>
            <a:endParaRPr lang="ru-RU" dirty="0"/>
          </a:p>
        </p:txBody>
      </p:sp>
      <p:pic>
        <p:nvPicPr>
          <p:cNvPr id="7170" name="Picture 2" descr="https://implant-in.com/wp-content/uploads/2018/06/periimplantiti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41825" y="4015808"/>
            <a:ext cx="3940175" cy="26215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261083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6F0CC7BD-888D-DA5F-39ED-57D9B051584A}"/>
              </a:ext>
            </a:extLst>
          </p:cNvPr>
          <p:cNvSpPr>
            <a:spLocks noGrp="1"/>
          </p:cNvSpPr>
          <p:nvPr>
            <p:ph type="title"/>
          </p:nvPr>
        </p:nvSpPr>
        <p:spPr/>
        <p:txBody>
          <a:bodyPr/>
          <a:lstStyle/>
          <a:p>
            <a:pPr fontAlgn="base"/>
            <a:r>
              <a:rPr lang="ru-RU" dirty="0">
                <a:solidFill>
                  <a:schemeClr val="tx1">
                    <a:lumMod val="50000"/>
                    <a:lumOff val="50000"/>
                  </a:schemeClr>
                </a:solidFill>
              </a:rPr>
              <a:t>Диагностика периимплантита</a:t>
            </a:r>
          </a:p>
        </p:txBody>
      </p:sp>
      <p:sp>
        <p:nvSpPr>
          <p:cNvPr id="3" name="Прямоугольник 2"/>
          <p:cNvSpPr/>
          <p:nvPr/>
        </p:nvSpPr>
        <p:spPr>
          <a:xfrm>
            <a:off x="371475" y="1704975"/>
            <a:ext cx="11506199" cy="4524315"/>
          </a:xfrm>
          <a:prstGeom prst="rect">
            <a:avLst/>
          </a:prstGeom>
        </p:spPr>
        <p:txBody>
          <a:bodyPr wrap="square">
            <a:spAutoFit/>
          </a:bodyPr>
          <a:lstStyle/>
          <a:p>
            <a:pPr fontAlgn="base"/>
            <a:r>
              <a:rPr lang="ru-RU" dirty="0"/>
              <a:t>При объективном обследовании пациентов с периимплантитом определяется гиперемия и отек мягких тканей. При зондировании десны отмечается кровоточивость; при пальпации периимплантатного кармана из него может выделяться гнойный экссудат. Имплантат подвижен; на соседних зубах и ортопедической конструкции выявляется скопление мягкого налета. Оценка состояния периимплантатной десны производится с помощью стоматоскопии.</a:t>
            </a:r>
          </a:p>
          <a:p>
            <a:pPr fontAlgn="base"/>
            <a:endParaRPr lang="ru-RU" dirty="0"/>
          </a:p>
          <a:p>
            <a:pPr fontAlgn="base"/>
            <a:r>
              <a:rPr lang="ru-RU" dirty="0"/>
              <a:t>Клинические методы диагностики периимплантита включают проведение пробы Шиллера-Писарева, определение стандартных стоматологических индексов: гигиенического индекса Федорова-Володкиной, РМА индекса, пародонтального индекса Рассела, индекс Мюллемана-Коуэлла, интегрального показателя функционирования имплантатов.</a:t>
            </a:r>
          </a:p>
          <a:p>
            <a:pPr fontAlgn="base"/>
            <a:endParaRPr lang="ru-RU" dirty="0"/>
          </a:p>
          <a:p>
            <a:pPr fontAlgn="base"/>
            <a:r>
              <a:rPr lang="ru-RU" dirty="0"/>
              <a:t>Решающее значение в диагностике периимплантита и его степени принадлежит рентгенологическим исследованиям: прицельной дентальной рентгенографии, ортопантомографии и 3-мерной дентальной компьютерной томографии, с помощью которых выявляется резорбция костной ткани. Вспомогательную роль играют лабораторные исследования – микроскопическое, бактериологическое, морфологическое, ПЦР, биохимическое, рН-метрия ротовой жидкости.</a:t>
            </a:r>
          </a:p>
        </p:txBody>
      </p:sp>
    </p:spTree>
    <p:extLst>
      <p:ext uri="{BB962C8B-B14F-4D97-AF65-F5344CB8AC3E}">
        <p14:creationId xmlns:p14="http://schemas.microsoft.com/office/powerpoint/2010/main" val="81516247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681DCF2B-B0B6-C558-5EF0-10D4B9B12A6B}"/>
              </a:ext>
            </a:extLst>
          </p:cNvPr>
          <p:cNvSpPr>
            <a:spLocks noGrp="1"/>
          </p:cNvSpPr>
          <p:nvPr>
            <p:ph type="title"/>
          </p:nvPr>
        </p:nvSpPr>
        <p:spPr/>
        <p:txBody>
          <a:bodyPr/>
          <a:lstStyle/>
          <a:p>
            <a:pPr fontAlgn="base"/>
            <a:r>
              <a:rPr lang="ru-RU" dirty="0">
                <a:solidFill>
                  <a:schemeClr val="tx1">
                    <a:lumMod val="50000"/>
                    <a:lumOff val="50000"/>
                  </a:schemeClr>
                </a:solidFill>
              </a:rPr>
              <a:t>Лечение периимплантита</a:t>
            </a:r>
          </a:p>
        </p:txBody>
      </p:sp>
      <p:sp>
        <p:nvSpPr>
          <p:cNvPr id="7" name="Прямоугольник 6"/>
          <p:cNvSpPr/>
          <p:nvPr/>
        </p:nvSpPr>
        <p:spPr>
          <a:xfrm>
            <a:off x="666750" y="1672441"/>
            <a:ext cx="10153650" cy="3170099"/>
          </a:xfrm>
          <a:prstGeom prst="rect">
            <a:avLst/>
          </a:prstGeom>
        </p:spPr>
        <p:txBody>
          <a:bodyPr wrap="square">
            <a:spAutoFit/>
          </a:bodyPr>
          <a:lstStyle/>
          <a:p>
            <a:r>
              <a:rPr lang="ru-RU" sz="2000" b="1" dirty="0"/>
              <a:t>Полноценное лечение периимплантита обычно проводится в два этапа и предусматривает ликвидацию гингивального воспаления и хирургическую санацию очага с направленной костной регенерацией. Консервативная фаза лечения периимплантита включает проведение профессиональной гигиены полости рта, орошение периимплантатных карманов озонированным раствором, лазеротерапию, ротовые ванночки и аппликации. Особое внимание уделяется удалению зубных отложений с коронки и абатмента. При необходимости производится модификация супраструктуры, позволяющая устранить биомеханическую перегрузку имплантата.</a:t>
            </a:r>
          </a:p>
          <a:p>
            <a:endParaRPr lang="ru-RU" sz="2000" b="1" dirty="0"/>
          </a:p>
        </p:txBody>
      </p:sp>
      <p:pic>
        <p:nvPicPr>
          <p:cNvPr id="1026" name="Picture 2" descr="Убыль костной ткани вокруг вживлённого имплантата"/>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7976" y="4671388"/>
            <a:ext cx="3851197" cy="20154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036601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solidFill>
                  <a:schemeClr val="tx1">
                    <a:lumMod val="50000"/>
                    <a:lumOff val="50000"/>
                  </a:schemeClr>
                </a:solidFill>
              </a:rPr>
              <a:t>Лечение периимплантита</a:t>
            </a:r>
            <a:endParaRPr lang="ru-RU" dirty="0"/>
          </a:p>
        </p:txBody>
      </p:sp>
      <p:sp>
        <p:nvSpPr>
          <p:cNvPr id="3" name="Объект 2"/>
          <p:cNvSpPr>
            <a:spLocks noGrp="1"/>
          </p:cNvSpPr>
          <p:nvPr>
            <p:ph idx="1"/>
          </p:nvPr>
        </p:nvSpPr>
        <p:spPr/>
        <p:txBody>
          <a:bodyPr>
            <a:normAutofit fontScale="92500"/>
          </a:bodyPr>
          <a:lstStyle/>
          <a:p>
            <a:r>
              <a:rPr lang="ru-RU" b="1" dirty="0"/>
              <a:t>Во время хирургического этапа лечения периимплантита осуществляется надрез и откидывание периодонтального лоскута, ревизия костного кармана, удаление периимплантных грануляционных тканей, очищение поверхности имплантата с помощью специальных кюреток или аппарата Prophy-Jet, дезинтоксикация поверхности имплантата раствором лимонной кислоты, тщательное промывание кармана. Операция заканчивается введением в костный карман остеокондуктивного материала и барьерной мембраны и ушиванием операционной раны с наложением защитной пародонтальной повязки. В послеоперационном периоде назначается прием антибиотиков, антисептические полоскания.</a:t>
            </a:r>
          </a:p>
          <a:p>
            <a:endParaRPr lang="ru-RU" b="1" dirty="0"/>
          </a:p>
          <a:p>
            <a:r>
              <a:rPr lang="ru-RU" b="1" dirty="0"/>
              <a:t>При рецидивирующем или далеко зашедшем периимплантите производят удаление имплантата с последующей реимплантацией.</a:t>
            </a:r>
            <a:endParaRPr lang="ru-RU" dirty="0"/>
          </a:p>
          <a:p>
            <a:endParaRPr lang="ru-RU" dirty="0"/>
          </a:p>
        </p:txBody>
      </p:sp>
    </p:spTree>
    <p:extLst>
      <p:ext uri="{BB962C8B-B14F-4D97-AF65-F5344CB8AC3E}">
        <p14:creationId xmlns:p14="http://schemas.microsoft.com/office/powerpoint/2010/main" val="3770212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xive.ru/wp-content/uploads/2019/09/image2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5770" y="1123541"/>
            <a:ext cx="11200266" cy="51799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20610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DDE6BF10-6EE7-F76D-5588-0870EB4A0272}"/>
              </a:ext>
            </a:extLst>
          </p:cNvPr>
          <p:cNvSpPr>
            <a:spLocks noGrp="1"/>
          </p:cNvSpPr>
          <p:nvPr>
            <p:ph type="title"/>
          </p:nvPr>
        </p:nvSpPr>
        <p:spPr/>
        <p:txBody>
          <a:bodyPr/>
          <a:lstStyle/>
          <a:p>
            <a:r>
              <a:rPr lang="ru-RU" b="1" dirty="0">
                <a:solidFill>
                  <a:schemeClr val="tx1">
                    <a:lumMod val="50000"/>
                    <a:lumOff val="50000"/>
                  </a:schemeClr>
                </a:solidFill>
              </a:rPr>
              <a:t>Другие распространенные осложнения</a:t>
            </a:r>
            <a:endParaRPr lang="ru-RU" dirty="0">
              <a:solidFill>
                <a:schemeClr val="tx1">
                  <a:lumMod val="50000"/>
                  <a:lumOff val="50000"/>
                </a:schemeClr>
              </a:solidFill>
            </a:endParaRPr>
          </a:p>
        </p:txBody>
      </p:sp>
      <p:sp>
        <p:nvSpPr>
          <p:cNvPr id="3" name="Прямоугольник 2"/>
          <p:cNvSpPr/>
          <p:nvPr/>
        </p:nvSpPr>
        <p:spPr>
          <a:xfrm>
            <a:off x="457199" y="1502688"/>
            <a:ext cx="11344275" cy="3416320"/>
          </a:xfrm>
          <a:prstGeom prst="rect">
            <a:avLst/>
          </a:prstGeom>
        </p:spPr>
        <p:txBody>
          <a:bodyPr wrap="square">
            <a:spAutoFit/>
          </a:bodyPr>
          <a:lstStyle/>
          <a:p>
            <a:r>
              <a:rPr lang="ru-RU" dirty="0"/>
              <a:t>Ортопедические или механические осложнения (например, ослабление винта; перелом винта, абатмента или протеза) также являются весьма распространёнными, и, как правило, они вызваны неадекватным уровнем окклюзионной нагрузки. Особенности лечения переломов имплантатов и их установки в неадекватной позиции хорошо описаны не только в ряде публикаций, но и в немалоизвестных учебниках. </a:t>
            </a:r>
            <a:endParaRPr lang="ru-RU" dirty="0" smtClean="0"/>
          </a:p>
          <a:p>
            <a:r>
              <a:rPr lang="ru-RU" dirty="0" smtClean="0"/>
              <a:t>Существует </a:t>
            </a:r>
            <a:r>
              <a:rPr lang="ru-RU" dirty="0"/>
              <a:t>также аспект эстетических проблем, связанных с имплантацией, и в большей мере они связаны с не слишком адекватной позицией винтов. В подобных случаях для восстановления адекватного эстетического профиля используют угловые абатменты или адаптированные супраструктуры, которые маскируют невыгодную позицию титанового элемента. Что же касается перспективы использования специальной розовой керамики или композита в дополнение к имплантатам, то врачам следует быть острожными с данными материалами, поскольку часто результат их применения может не удовлетворять эстетические ожидания пациента.</a:t>
            </a:r>
          </a:p>
        </p:txBody>
      </p:sp>
    </p:spTree>
    <p:extLst>
      <p:ext uri="{BB962C8B-B14F-4D97-AF65-F5344CB8AC3E}">
        <p14:creationId xmlns:p14="http://schemas.microsoft.com/office/powerpoint/2010/main" val="5281947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DFF0288B-953F-ACEC-62B6-35646F6A4522}"/>
              </a:ext>
            </a:extLst>
          </p:cNvPr>
          <p:cNvSpPr>
            <a:spLocks noGrp="1"/>
          </p:cNvSpPr>
          <p:nvPr>
            <p:ph type="title"/>
          </p:nvPr>
        </p:nvSpPr>
        <p:spPr/>
        <p:txBody>
          <a:bodyPr/>
          <a:lstStyle/>
          <a:p>
            <a:r>
              <a:rPr lang="ru-RU" b="1" dirty="0">
                <a:solidFill>
                  <a:schemeClr val="tx1">
                    <a:lumMod val="50000"/>
                    <a:lumOff val="50000"/>
                  </a:schemeClr>
                </a:solidFill>
              </a:rPr>
              <a:t>Цель</a:t>
            </a:r>
          </a:p>
        </p:txBody>
      </p:sp>
      <p:sp>
        <p:nvSpPr>
          <p:cNvPr id="3" name="Объект 2">
            <a:extLst>
              <a:ext uri="{FF2B5EF4-FFF2-40B4-BE49-F238E27FC236}">
                <a16:creationId xmlns:a16="http://schemas.microsoft.com/office/drawing/2014/main" xmlns="" id="{576F06EE-90A3-F8F1-C83E-D13431D6D061}"/>
              </a:ext>
            </a:extLst>
          </p:cNvPr>
          <p:cNvSpPr>
            <a:spLocks noGrp="1"/>
          </p:cNvSpPr>
          <p:nvPr>
            <p:ph idx="1"/>
          </p:nvPr>
        </p:nvSpPr>
        <p:spPr/>
        <p:txBody>
          <a:bodyPr>
            <a:normAutofit/>
          </a:bodyPr>
          <a:lstStyle/>
          <a:p>
            <a:r>
              <a:rPr lang="ru-RU" dirty="0"/>
              <a:t>Изучить </a:t>
            </a:r>
            <a:r>
              <a:rPr lang="ru-RU" dirty="0" smtClean="0"/>
              <a:t>осложнения во время установки дентальных имплантатов.</a:t>
            </a:r>
          </a:p>
          <a:p>
            <a:r>
              <a:rPr lang="ru-RU" sz="2400" dirty="0" smtClean="0"/>
              <a:t>Изучить способы устранения осложнений.</a:t>
            </a:r>
            <a:endParaRPr lang="ru-RU" sz="2400" dirty="0"/>
          </a:p>
        </p:txBody>
      </p:sp>
      <p:sp>
        <p:nvSpPr>
          <p:cNvPr id="5" name="AutoShape 2" descr="https://sident.kh.ua/wp-content/uploads/2013/05/01-posle-implantazii.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dirty="0"/>
          </a:p>
        </p:txBody>
      </p:sp>
      <p:sp>
        <p:nvSpPr>
          <p:cNvPr id="6" name="AutoShape 4" descr="https://sident.kh.ua/wp-content/uploads/2013/05/01-posle-implantazii.jp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dirty="0"/>
          </a:p>
        </p:txBody>
      </p:sp>
      <p:pic>
        <p:nvPicPr>
          <p:cNvPr id="1030" name="Picture 6" descr="https://www.aperiodoc.com/wp-content/uploads/2019/08/benefits-of-dental-implants-1200x480.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350" y="2701290"/>
            <a:ext cx="9169400" cy="36677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762118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D9535639-6A53-4FC7-48AD-BF9B8D3C80C4}"/>
              </a:ext>
            </a:extLst>
          </p:cNvPr>
          <p:cNvSpPr>
            <a:spLocks noGrp="1"/>
          </p:cNvSpPr>
          <p:nvPr>
            <p:ph type="title"/>
          </p:nvPr>
        </p:nvSpPr>
        <p:spPr/>
        <p:txBody>
          <a:bodyPr>
            <a:normAutofit/>
          </a:bodyPr>
          <a:lstStyle/>
          <a:p>
            <a:r>
              <a:rPr lang="ru-RU" b="1" dirty="0" smtClean="0">
                <a:solidFill>
                  <a:schemeClr val="accent1">
                    <a:lumMod val="75000"/>
                  </a:schemeClr>
                </a:solidFill>
              </a:rPr>
              <a:t>Вывод</a:t>
            </a:r>
            <a:endParaRPr lang="ru-RU" b="1" dirty="0">
              <a:solidFill>
                <a:schemeClr val="accent1">
                  <a:lumMod val="75000"/>
                </a:schemeClr>
              </a:solidFill>
            </a:endParaRPr>
          </a:p>
        </p:txBody>
      </p:sp>
      <p:sp>
        <p:nvSpPr>
          <p:cNvPr id="3" name="Объект 2">
            <a:extLst>
              <a:ext uri="{FF2B5EF4-FFF2-40B4-BE49-F238E27FC236}">
                <a16:creationId xmlns:a16="http://schemas.microsoft.com/office/drawing/2014/main" xmlns="" id="{BA953F26-7007-514C-D910-C169108F1C4D}"/>
              </a:ext>
            </a:extLst>
          </p:cNvPr>
          <p:cNvSpPr>
            <a:spLocks noGrp="1"/>
          </p:cNvSpPr>
          <p:nvPr>
            <p:ph idx="1"/>
          </p:nvPr>
        </p:nvSpPr>
        <p:spPr/>
        <p:txBody>
          <a:bodyPr>
            <a:normAutofit/>
          </a:bodyPr>
          <a:lstStyle/>
          <a:p>
            <a:pPr marL="0" indent="0">
              <a:buNone/>
            </a:pPr>
            <a:r>
              <a:rPr lang="ru-RU" sz="2000" dirty="0"/>
              <a:t>Дентальная имплантология на сегодняшний день является активно развивающимся направлением современной стоматологии. Количество пациентов, имеющих как съемные, так и несъемные протезы с опорой на имплантаты, неуклонно растет. В связи с этим вопросы повышения успешности дентальной имплантации и профилактики осложнений приобретают особую значимость</a:t>
            </a:r>
            <a:r>
              <a:rPr lang="ru-RU" sz="2000" dirty="0" smtClean="0"/>
              <a:t>.</a:t>
            </a:r>
          </a:p>
          <a:p>
            <a:pPr marL="0" indent="0">
              <a:buNone/>
            </a:pPr>
            <a:r>
              <a:rPr lang="ru-RU" sz="2000" dirty="0"/>
              <a:t>Для минимизации рисков возникновения каких-либо осложнений врач должен учесть существование множества факторов, влияющих на процедуру проведения вмешательства и прогноз будущих результатов. Понимание причин и механизмов возникновения осложнений поможет врачу избежать подобных нарушений, а также принять меры для активной профилактики каких-либо рисков или возможных ошибок. Учет данных анамнеза, комплексного осмотра, фонового действия лекарственных препаратов, планирования и анализа клинической ситуации – все это поможет свести к минимуму риск возникновения осложнений непосредственно как во время операции, так и в послеоперационный период.</a:t>
            </a:r>
            <a:endParaRPr lang="ru-RU" sz="2000" dirty="0">
              <a:solidFill>
                <a:schemeClr val="accent4">
                  <a:lumMod val="50000"/>
                </a:schemeClr>
              </a:solidFill>
            </a:endParaRPr>
          </a:p>
        </p:txBody>
      </p:sp>
    </p:spTree>
    <p:extLst>
      <p:ext uri="{BB962C8B-B14F-4D97-AF65-F5344CB8AC3E}">
        <p14:creationId xmlns:p14="http://schemas.microsoft.com/office/powerpoint/2010/main" val="21849577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F131DEAA-9DD9-03F4-49C4-934AB024D7A4}"/>
              </a:ext>
            </a:extLst>
          </p:cNvPr>
          <p:cNvSpPr>
            <a:spLocks noGrp="1"/>
          </p:cNvSpPr>
          <p:nvPr>
            <p:ph type="title"/>
          </p:nvPr>
        </p:nvSpPr>
        <p:spPr/>
        <p:txBody>
          <a:bodyPr/>
          <a:lstStyle/>
          <a:p>
            <a:endParaRPr lang="ru-RU" dirty="0"/>
          </a:p>
        </p:txBody>
      </p:sp>
      <p:pic>
        <p:nvPicPr>
          <p:cNvPr id="9" name="Объект 8">
            <a:extLst>
              <a:ext uri="{FF2B5EF4-FFF2-40B4-BE49-F238E27FC236}">
                <a16:creationId xmlns:a16="http://schemas.microsoft.com/office/drawing/2014/main" xmlns="" id="{40FE9B66-9FF9-9DF8-F1DD-7B2A27293574}"/>
              </a:ext>
            </a:extLst>
          </p:cNvPr>
          <p:cNvPicPr>
            <a:picLocks noGrp="1" noChangeAspect="1"/>
          </p:cNvPicPr>
          <p:nvPr>
            <p:ph idx="1"/>
          </p:nvPr>
        </p:nvPicPr>
        <p:blipFill rotWithShape="1">
          <a:blip r:embed="rId2"/>
          <a:srcRect l="33727" t="35222" r="37191" b="23104"/>
          <a:stretch/>
        </p:blipFill>
        <p:spPr>
          <a:xfrm>
            <a:off x="4526617" y="3292288"/>
            <a:ext cx="3043079" cy="3270437"/>
          </a:xfrm>
          <a:prstGeom prst="rect">
            <a:avLst/>
          </a:prstGeom>
          <a:ln>
            <a:noFill/>
          </a:ln>
          <a:effectLst>
            <a:outerShdw blurRad="190500" algn="tl" rotWithShape="0">
              <a:srgbClr val="000000">
                <a:alpha val="70000"/>
              </a:srgbClr>
            </a:outerShdw>
          </a:effectLst>
        </p:spPr>
      </p:pic>
      <p:sp>
        <p:nvSpPr>
          <p:cNvPr id="5" name="Прямоугольник 4">
            <a:extLst>
              <a:ext uri="{FF2B5EF4-FFF2-40B4-BE49-F238E27FC236}">
                <a16:creationId xmlns:a16="http://schemas.microsoft.com/office/drawing/2014/main" xmlns="" id="{DA631222-6077-50CC-E85E-8B56D1A09F06}"/>
              </a:ext>
            </a:extLst>
          </p:cNvPr>
          <p:cNvSpPr/>
          <p:nvPr/>
        </p:nvSpPr>
        <p:spPr>
          <a:xfrm>
            <a:off x="1097281" y="406552"/>
            <a:ext cx="10058399" cy="25545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spAutoFit/>
          </a:bodyPr>
          <a:lstStyle/>
          <a:p>
            <a:pPr algn="ctr"/>
            <a:r>
              <a:rPr lang="ru-RU" sz="8000" b="1" dirty="0">
                <a:ln w="6600">
                  <a:solidFill>
                    <a:schemeClr val="accent2"/>
                  </a:solidFill>
                  <a:prstDash val="solid"/>
                </a:ln>
                <a:solidFill>
                  <a:schemeClr val="accent1">
                    <a:lumMod val="75000"/>
                  </a:schemeClr>
                </a:solidFill>
                <a:effectLst>
                  <a:outerShdw dist="38100" dir="2700000" algn="tl" rotWithShape="0">
                    <a:schemeClr val="accent2"/>
                  </a:outerShdw>
                </a:effectLst>
              </a:rPr>
              <a:t>Спасибо за внимание!</a:t>
            </a:r>
          </a:p>
        </p:txBody>
      </p:sp>
    </p:spTree>
    <p:extLst>
      <p:ext uri="{BB962C8B-B14F-4D97-AF65-F5344CB8AC3E}">
        <p14:creationId xmlns:p14="http://schemas.microsoft.com/office/powerpoint/2010/main" val="64138713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39B3AF21-1E07-80C9-51CC-B9D8C1F42E0E}"/>
              </a:ext>
            </a:extLst>
          </p:cNvPr>
          <p:cNvSpPr>
            <a:spLocks noGrp="1"/>
          </p:cNvSpPr>
          <p:nvPr>
            <p:ph type="title"/>
          </p:nvPr>
        </p:nvSpPr>
        <p:spPr/>
        <p:txBody>
          <a:bodyPr/>
          <a:lstStyle/>
          <a:p>
            <a:pPr algn="ctr"/>
            <a:r>
              <a:rPr lang="ru-RU" b="1" dirty="0">
                <a:solidFill>
                  <a:schemeClr val="accent1">
                    <a:lumMod val="75000"/>
                  </a:schemeClr>
                </a:solidFill>
              </a:rPr>
              <a:t>Список литературы</a:t>
            </a:r>
          </a:p>
        </p:txBody>
      </p:sp>
      <p:sp>
        <p:nvSpPr>
          <p:cNvPr id="3" name="Объект 2">
            <a:extLst>
              <a:ext uri="{FF2B5EF4-FFF2-40B4-BE49-F238E27FC236}">
                <a16:creationId xmlns:a16="http://schemas.microsoft.com/office/drawing/2014/main" xmlns="" id="{94B4869C-5FD4-0E99-4574-85B4682E5355}"/>
              </a:ext>
            </a:extLst>
          </p:cNvPr>
          <p:cNvSpPr>
            <a:spLocks noGrp="1"/>
          </p:cNvSpPr>
          <p:nvPr>
            <p:ph idx="1"/>
          </p:nvPr>
        </p:nvSpPr>
        <p:spPr>
          <a:xfrm>
            <a:off x="1097280" y="1737359"/>
            <a:ext cx="10058400" cy="4834037"/>
          </a:xfrm>
        </p:spPr>
        <p:txBody>
          <a:bodyPr>
            <a:noAutofit/>
          </a:bodyPr>
          <a:lstStyle/>
          <a:p>
            <a:pPr marL="0" indent="0" algn="just">
              <a:buNone/>
            </a:pPr>
            <a:r>
              <a:rPr lang="ru-RU" sz="1200" dirty="0" smtClean="0"/>
              <a:t>1. </a:t>
            </a:r>
            <a:r>
              <a:rPr lang="ru-RU" sz="1200" dirty="0"/>
              <a:t>Хирургическая стоматология : учебник / ред. В. В. Афанасьев. - 3-е изд., перераб. - Москва : ГЭОТАР-Медиа, 2021. - 400 с</a:t>
            </a:r>
            <a:endParaRPr lang="ru-RU" sz="1200" dirty="0" smtClean="0"/>
          </a:p>
          <a:p>
            <a:pPr marL="0" indent="0" algn="just">
              <a:buNone/>
            </a:pPr>
            <a:r>
              <a:rPr lang="ru-RU" sz="1200" dirty="0" smtClean="0"/>
              <a:t>2..Дентальная </a:t>
            </a:r>
            <a:r>
              <a:rPr lang="ru-RU" sz="1200" dirty="0"/>
              <a:t>имплантация : национальное руководство / под ред. А. А. Кулакова. - М. : ГЭОТАР-Медиа, 2018. - 400 с. </a:t>
            </a:r>
            <a:endParaRPr lang="ru-RU" sz="1200" dirty="0"/>
          </a:p>
          <a:p>
            <a:pPr marL="0" indent="0" algn="just">
              <a:buNone/>
            </a:pPr>
            <a:r>
              <a:rPr lang="ru-RU" sz="1200" dirty="0" smtClean="0"/>
              <a:t>3. </a:t>
            </a:r>
            <a:r>
              <a:rPr lang="ru-RU" sz="1200" dirty="0"/>
              <a:t>Хирургическая стоматология : учебник / ред. С. В. Тарасенко. - Москва : ГЭОТАР-Медиа, 2021. - 672 с</a:t>
            </a:r>
            <a:r>
              <a:rPr lang="ru-RU" sz="1200" dirty="0" smtClean="0"/>
              <a:t>.</a:t>
            </a:r>
          </a:p>
          <a:p>
            <a:pPr marL="0" indent="0">
              <a:buNone/>
            </a:pPr>
            <a:r>
              <a:rPr lang="ru-RU" sz="1200" dirty="0" smtClean="0"/>
              <a:t>4</a:t>
            </a:r>
            <a:r>
              <a:rPr lang="ru-RU" sz="1200" dirty="0" smtClean="0"/>
              <a:t>. Кулаков</a:t>
            </a:r>
            <a:r>
              <a:rPr lang="ru-RU" sz="1200" dirty="0"/>
              <a:t>, А. А. Хирургическая стоматология / под ред. Кулакова А. А. - Москва : ГЭОТАР-Медиа, 2021. - 408 </a:t>
            </a:r>
            <a:r>
              <a:rPr lang="ru-RU" sz="1200" dirty="0" smtClean="0"/>
              <a:t>с</a:t>
            </a:r>
          </a:p>
          <a:p>
            <a:pPr marL="0" indent="0">
              <a:buNone/>
            </a:pPr>
            <a:r>
              <a:rPr lang="ru-RU" sz="1200" dirty="0" smtClean="0"/>
              <a:t>5. </a:t>
            </a:r>
            <a:r>
              <a:rPr lang="ru-RU" sz="1200" dirty="0"/>
              <a:t>Челюстно-лицевая хирургия. Учебник. / Под </a:t>
            </a:r>
            <a:r>
              <a:rPr lang="ru-RU" sz="1200" dirty="0" smtClean="0"/>
              <a:t>ред. Дробышева </a:t>
            </a:r>
            <a:r>
              <a:rPr lang="ru-RU" sz="1200" dirty="0"/>
              <a:t>А.Ю., Янушевича О.О.. - М. : ГЭОТАР-Медиа, </a:t>
            </a:r>
            <a:r>
              <a:rPr lang="ru-RU" sz="1200" dirty="0" smtClean="0"/>
              <a:t>2018</a:t>
            </a:r>
          </a:p>
          <a:p>
            <a:pPr marL="0" indent="0">
              <a:buNone/>
            </a:pPr>
            <a:r>
              <a:rPr lang="ru-RU" sz="1200" dirty="0" smtClean="0"/>
              <a:t>6. </a:t>
            </a:r>
            <a:r>
              <a:rPr lang="ru-RU" sz="1200" dirty="0"/>
              <a:t>Тимофеев А.А. Челюстно-лицевая хирургия : учебник. – Молодечно : Типография «Победа», 2020. – 832 с</a:t>
            </a:r>
            <a:r>
              <a:rPr lang="ru-RU" sz="1200" dirty="0" smtClean="0"/>
              <a:t>.</a:t>
            </a:r>
          </a:p>
          <a:p>
            <a:pPr marL="0" indent="0">
              <a:buNone/>
            </a:pPr>
            <a:r>
              <a:rPr lang="ru-RU" sz="1200" dirty="0" smtClean="0"/>
              <a:t>7. </a:t>
            </a:r>
            <a:r>
              <a:rPr lang="ru-RU" sz="1200" dirty="0"/>
              <a:t>Дентальная имплантация: учебное пособие / Н.Е. Сельский, </a:t>
            </a:r>
            <a:r>
              <a:rPr lang="ru-RU" sz="1200" dirty="0">
                <a:solidFill>
                  <a:srgbClr val="0070C0"/>
                </a:solidFill>
              </a:rPr>
              <a:t>. Р.Т. </a:t>
            </a:r>
            <a:r>
              <a:rPr lang="ru-RU" sz="1200" dirty="0"/>
              <a:t>Буляков, Э.И. Галиева, О.А. Гуляева, С.В. Викторов, А.В. Трохалин, И.О. Коротик – Уфа: Изд-во: ФГБОУ ВО БГМУ Минздрава России, </a:t>
            </a:r>
            <a:r>
              <a:rPr lang="ru-RU" sz="1200" dirty="0" smtClean="0"/>
              <a:t>2018. </a:t>
            </a:r>
            <a:r>
              <a:rPr lang="ru-RU" sz="1200" dirty="0"/>
              <a:t>– </a:t>
            </a:r>
            <a:r>
              <a:rPr lang="ru-RU" sz="1200" dirty="0" smtClean="0"/>
              <a:t>242 </a:t>
            </a:r>
            <a:r>
              <a:rPr lang="ru-RU" sz="1200"/>
              <a:t>с</a:t>
            </a:r>
            <a:r>
              <a:rPr lang="ru-RU" sz="1200" smtClean="0"/>
              <a:t>.</a:t>
            </a:r>
            <a:endParaRPr lang="ru-RU" sz="1200" dirty="0" smtClean="0"/>
          </a:p>
        </p:txBody>
      </p:sp>
    </p:spTree>
    <p:extLst>
      <p:ext uri="{BB962C8B-B14F-4D97-AF65-F5344CB8AC3E}">
        <p14:creationId xmlns:p14="http://schemas.microsoft.com/office/powerpoint/2010/main" val="27282049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00075" y="552450"/>
            <a:ext cx="10972800" cy="4876800"/>
          </a:xfrm>
        </p:spPr>
        <p:txBody>
          <a:bodyPr/>
          <a:lstStyle/>
          <a:p>
            <a:r>
              <a:rPr lang="ru-RU" dirty="0"/>
              <a:t>Имплантация в широком смысле этого слова в настоящее время подразумевает применение различных конструкций определенной формы, изготовленных из небиологического материала, которые вводят в организм для выполнения каких-либо функций в течение длительного времени. Дентальная имплантация представляет собой способ реконструктивного восстановления дефектов зубных рядов, прикуса и жевательной функции с помощью различных конструкций съемных и несъемных протезов, опирающих на имплантаты и естественные зубы и имплантаты.</a:t>
            </a:r>
          </a:p>
        </p:txBody>
      </p:sp>
      <p:pic>
        <p:nvPicPr>
          <p:cNvPr id="2050" name="Picture 2" descr="https://msk.stom-firms.ru/data/texts_img/912/e94c6fd7eba61edfa258aa437e2f1bc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76272" y="3806825"/>
            <a:ext cx="5102578" cy="287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22434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solidFill>
                  <a:schemeClr val="tx1">
                    <a:lumMod val="50000"/>
                    <a:lumOff val="50000"/>
                  </a:schemeClr>
                </a:solidFill>
              </a:rPr>
              <a:t>Показания к дентальной имплантации:</a:t>
            </a:r>
          </a:p>
        </p:txBody>
      </p:sp>
      <p:sp>
        <p:nvSpPr>
          <p:cNvPr id="3" name="Объект 2"/>
          <p:cNvSpPr>
            <a:spLocks noGrp="1"/>
          </p:cNvSpPr>
          <p:nvPr>
            <p:ph idx="1"/>
          </p:nvPr>
        </p:nvSpPr>
        <p:spPr/>
        <p:txBody>
          <a:bodyPr/>
          <a:lstStyle/>
          <a:p>
            <a:r>
              <a:rPr lang="ru-RU" dirty="0"/>
              <a:t>1) одиночные дефекты зубного ряда, когда проведение имплантации позволит избежать препарирования расположенных рядом с дефектом зубов; </a:t>
            </a:r>
            <a:endParaRPr lang="ru-RU" dirty="0" smtClean="0"/>
          </a:p>
          <a:p>
            <a:r>
              <a:rPr lang="ru-RU" dirty="0" smtClean="0"/>
              <a:t>2</a:t>
            </a:r>
            <a:r>
              <a:rPr lang="ru-RU" dirty="0"/>
              <a:t>) включенные дефекты зубных рядов, когда при помощи имплантации можно избежать препарирования ограничивающих дефект зубов и съемного протезирования; </a:t>
            </a:r>
            <a:endParaRPr lang="ru-RU" dirty="0" smtClean="0"/>
          </a:p>
          <a:p>
            <a:r>
              <a:rPr lang="ru-RU" dirty="0" smtClean="0"/>
              <a:t>3</a:t>
            </a:r>
            <a:r>
              <a:rPr lang="ru-RU" dirty="0"/>
              <a:t>) концевые дефекты зубных рядов, при которых имплантация позволяет осуществить несъемное протезирование; </a:t>
            </a:r>
            <a:endParaRPr lang="ru-RU" dirty="0" smtClean="0"/>
          </a:p>
          <a:p>
            <a:r>
              <a:rPr lang="ru-RU" dirty="0" smtClean="0"/>
              <a:t>4</a:t>
            </a:r>
            <a:r>
              <a:rPr lang="ru-RU" dirty="0"/>
              <a:t>) полная адентия, когда при помощи имплантации можно провести несъемное протезирование либо обеспечить более надежную фиксацию полных съемных зубных протезов. </a:t>
            </a:r>
          </a:p>
        </p:txBody>
      </p:sp>
    </p:spTree>
    <p:extLst>
      <p:ext uri="{BB962C8B-B14F-4D97-AF65-F5344CB8AC3E}">
        <p14:creationId xmlns:p14="http://schemas.microsoft.com/office/powerpoint/2010/main" val="20666886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solidFill>
                  <a:schemeClr val="tx1">
                    <a:lumMod val="50000"/>
                    <a:lumOff val="50000"/>
                  </a:schemeClr>
                </a:solidFill>
              </a:rPr>
              <a:t>Противопоказания к дентальной имплантации</a:t>
            </a:r>
          </a:p>
        </p:txBody>
      </p:sp>
      <p:sp>
        <p:nvSpPr>
          <p:cNvPr id="3" name="Объект 2"/>
          <p:cNvSpPr>
            <a:spLocks noGrp="1"/>
          </p:cNvSpPr>
          <p:nvPr>
            <p:ph idx="1"/>
          </p:nvPr>
        </p:nvSpPr>
        <p:spPr/>
        <p:txBody>
          <a:bodyPr>
            <a:normAutofit fontScale="62500" lnSpcReduction="20000"/>
          </a:bodyPr>
          <a:lstStyle/>
          <a:p>
            <a:r>
              <a:rPr lang="ru-RU" b="1" dirty="0"/>
              <a:t>Существует ряд заболеваний</a:t>
            </a:r>
            <a:r>
              <a:rPr lang="ru-RU" dirty="0"/>
              <a:t>, при которых имплантация, как и любая другая плановая операция, противопоказана: </a:t>
            </a:r>
            <a:endParaRPr lang="ru-RU" dirty="0" smtClean="0"/>
          </a:p>
          <a:p>
            <a:r>
              <a:rPr lang="ru-RU" dirty="0" smtClean="0"/>
              <a:t>1</a:t>
            </a:r>
            <a:r>
              <a:rPr lang="ru-RU" dirty="0"/>
              <a:t>) хронические заболевания в стадии декомпенсации; </a:t>
            </a:r>
            <a:endParaRPr lang="ru-RU" dirty="0" smtClean="0"/>
          </a:p>
          <a:p>
            <a:r>
              <a:rPr lang="ru-RU" dirty="0" smtClean="0"/>
              <a:t>2</a:t>
            </a:r>
            <a:r>
              <a:rPr lang="ru-RU" dirty="0"/>
              <a:t>) нарушения коагуляции и гемостаза; </a:t>
            </a:r>
          </a:p>
          <a:p>
            <a:r>
              <a:rPr lang="ru-RU" dirty="0" smtClean="0"/>
              <a:t>3</a:t>
            </a:r>
            <a:r>
              <a:rPr lang="ru-RU" dirty="0"/>
              <a:t>) ВИЧ и любая другая серопозитивная инфекция; </a:t>
            </a:r>
            <a:endParaRPr lang="ru-RU" dirty="0" smtClean="0"/>
          </a:p>
          <a:p>
            <a:r>
              <a:rPr lang="ru-RU" dirty="0" smtClean="0"/>
              <a:t>4</a:t>
            </a:r>
            <a:r>
              <a:rPr lang="ru-RU" dirty="0"/>
              <a:t>) психические заболевания. </a:t>
            </a:r>
            <a:endParaRPr lang="ru-RU" dirty="0" smtClean="0"/>
          </a:p>
          <a:p>
            <a:pPr marL="0" indent="0">
              <a:buNone/>
            </a:pPr>
            <a:r>
              <a:rPr lang="ru-RU" b="1" dirty="0" smtClean="0"/>
              <a:t>Существуют </a:t>
            </a:r>
            <a:r>
              <a:rPr lang="ru-RU" b="1" dirty="0"/>
              <a:t>также заболевания</a:t>
            </a:r>
            <a:r>
              <a:rPr lang="ru-RU" dirty="0"/>
              <a:t>, физиологические и функциональные состояния, при которых только на определенном отрезке времени выполнение любой операции может нанести вред здоровью пациента, или в данный период состояние организма не позволит достичь положительных результатов оперативного вмешательства: </a:t>
            </a:r>
            <a:endParaRPr lang="ru-RU" dirty="0" smtClean="0"/>
          </a:p>
          <a:p>
            <a:r>
              <a:rPr lang="ru-RU" dirty="0" smtClean="0"/>
              <a:t>острые </a:t>
            </a:r>
            <a:r>
              <a:rPr lang="ru-RU" dirty="0"/>
              <a:t>воспалительные заболевания и острые вирусные инфекции; </a:t>
            </a:r>
            <a:endParaRPr lang="ru-RU" dirty="0" smtClean="0"/>
          </a:p>
          <a:p>
            <a:r>
              <a:rPr lang="ru-RU" dirty="0" smtClean="0"/>
              <a:t>2</a:t>
            </a:r>
            <a:r>
              <a:rPr lang="ru-RU" dirty="0"/>
              <a:t>) хронические инфекционные заболевания (туберкулез, актиномикоз и т.д.); </a:t>
            </a:r>
            <a:endParaRPr lang="ru-RU" dirty="0" smtClean="0"/>
          </a:p>
          <a:p>
            <a:r>
              <a:rPr lang="ru-RU" dirty="0" smtClean="0"/>
              <a:t>3</a:t>
            </a:r>
            <a:r>
              <a:rPr lang="ru-RU" dirty="0"/>
              <a:t>) обострение хронических заболеваний; </a:t>
            </a:r>
            <a:endParaRPr lang="ru-RU" dirty="0" smtClean="0"/>
          </a:p>
          <a:p>
            <a:r>
              <a:rPr lang="ru-RU" dirty="0" smtClean="0"/>
              <a:t>4</a:t>
            </a:r>
            <a:r>
              <a:rPr lang="ru-RU" dirty="0"/>
              <a:t>) высокая степень риска бактериемии (больные с протезами клапанов сердца и перенесшие бактериальный эндокардит, ревматизм); </a:t>
            </a:r>
            <a:endParaRPr lang="ru-RU" dirty="0" smtClean="0"/>
          </a:p>
          <a:p>
            <a:r>
              <a:rPr lang="ru-RU" dirty="0" smtClean="0"/>
              <a:t>5</a:t>
            </a:r>
            <a:r>
              <a:rPr lang="ru-RU" dirty="0"/>
              <a:t>) недавно перенесенные инфаркт или инсульт; </a:t>
            </a:r>
            <a:endParaRPr lang="ru-RU" dirty="0" smtClean="0"/>
          </a:p>
          <a:p>
            <a:r>
              <a:rPr lang="ru-RU" dirty="0" smtClean="0"/>
              <a:t>6</a:t>
            </a:r>
            <a:r>
              <a:rPr lang="ru-RU" dirty="0"/>
              <a:t>) беременность и лактация; </a:t>
            </a:r>
            <a:endParaRPr lang="ru-RU" dirty="0" smtClean="0"/>
          </a:p>
          <a:p>
            <a:r>
              <a:rPr lang="ru-RU" dirty="0" smtClean="0"/>
              <a:t>7</a:t>
            </a:r>
            <a:r>
              <a:rPr lang="ru-RU" dirty="0"/>
              <a:t>) лечение препаратами, ухудшающими регенерацию тканей (гормональная и химиотерапия, прием иммунодепрессантов и т.д.). </a:t>
            </a:r>
            <a:endParaRPr lang="ru-RU" dirty="0" smtClean="0"/>
          </a:p>
          <a:p>
            <a:r>
              <a:rPr lang="ru-RU" dirty="0" smtClean="0"/>
              <a:t>К </a:t>
            </a:r>
            <a:r>
              <a:rPr lang="ru-RU" dirty="0"/>
              <a:t>противопоказаниям дентальной имплантации относят остеопатии, а также заболевания центральной нервной системы; патологические процессы, отрицательно влияющие на остеогенез; болезни, лечение которых приводит к нарушениям метаболизма костной ткани; при которых значительно снижена сопротивляемость организма инфекциям, некоторые заболевания и состояния органов и тканей челюстно-лицевой области, которые не позволят достичь желаемого результата имплантации </a:t>
            </a:r>
          </a:p>
        </p:txBody>
      </p:sp>
    </p:spTree>
    <p:extLst>
      <p:ext uri="{BB962C8B-B14F-4D97-AF65-F5344CB8AC3E}">
        <p14:creationId xmlns:p14="http://schemas.microsoft.com/office/powerpoint/2010/main" val="7038628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2AF7AC20-27E0-4DCF-0E66-E9B014F6E8E4}"/>
              </a:ext>
            </a:extLst>
          </p:cNvPr>
          <p:cNvSpPr>
            <a:spLocks noGrp="1"/>
          </p:cNvSpPr>
          <p:nvPr>
            <p:ph type="title"/>
          </p:nvPr>
        </p:nvSpPr>
        <p:spPr/>
        <p:txBody>
          <a:bodyPr/>
          <a:lstStyle/>
          <a:p>
            <a:r>
              <a:rPr lang="ru-RU" b="1" dirty="0">
                <a:solidFill>
                  <a:schemeClr val="tx1">
                    <a:lumMod val="50000"/>
                    <a:lumOff val="50000"/>
                  </a:schemeClr>
                </a:solidFill>
              </a:rPr>
              <a:t>Классификация осложнений</a:t>
            </a:r>
            <a:endParaRPr lang="ru-RU" dirty="0">
              <a:solidFill>
                <a:schemeClr val="tx1">
                  <a:lumMod val="50000"/>
                  <a:lumOff val="50000"/>
                </a:schemeClr>
              </a:solidFill>
            </a:endParaRPr>
          </a:p>
        </p:txBody>
      </p:sp>
      <p:sp>
        <p:nvSpPr>
          <p:cNvPr id="3" name="Объект 2">
            <a:extLst>
              <a:ext uri="{FF2B5EF4-FFF2-40B4-BE49-F238E27FC236}">
                <a16:creationId xmlns:a16="http://schemas.microsoft.com/office/drawing/2014/main" xmlns="" id="{90BBC87F-0CE3-DFB6-AEE3-5BDD4135D203}"/>
              </a:ext>
            </a:extLst>
          </p:cNvPr>
          <p:cNvSpPr>
            <a:spLocks noGrp="1"/>
          </p:cNvSpPr>
          <p:nvPr>
            <p:ph idx="1"/>
          </p:nvPr>
        </p:nvSpPr>
        <p:spPr>
          <a:xfrm>
            <a:off x="901247" y="1966200"/>
            <a:ext cx="10058400" cy="4023360"/>
          </a:xfrm>
        </p:spPr>
        <p:txBody>
          <a:bodyPr>
            <a:normAutofit fontScale="55000" lnSpcReduction="20000"/>
          </a:bodyPr>
          <a:lstStyle/>
          <a:p>
            <a:pPr marL="0" indent="0" eaLnBrk="0" hangingPunct="0">
              <a:lnSpc>
                <a:spcPct val="140000"/>
              </a:lnSpc>
              <a:buNone/>
            </a:pPr>
            <a:r>
              <a:rPr lang="ru-RU" sz="2800" b="1" dirty="0"/>
              <a:t>Минимальные осложнения</a:t>
            </a:r>
            <a:r>
              <a:rPr lang="ru-RU" sz="2800" dirty="0"/>
              <a:t> состоят </a:t>
            </a:r>
            <a:r>
              <a:rPr lang="ru-RU" sz="2800" dirty="0" smtClean="0"/>
              <a:t>из: </a:t>
            </a:r>
          </a:p>
          <a:p>
            <a:pPr eaLnBrk="0" hangingPunct="0">
              <a:lnSpc>
                <a:spcPct val="140000"/>
              </a:lnSpc>
            </a:pPr>
            <a:r>
              <a:rPr lang="ru-RU" sz="2800" dirty="0" smtClean="0"/>
              <a:t>потери коронки</a:t>
            </a:r>
          </a:p>
          <a:p>
            <a:pPr eaLnBrk="0" hangingPunct="0">
              <a:lnSpc>
                <a:spcPct val="140000"/>
              </a:lnSpc>
            </a:pPr>
            <a:r>
              <a:rPr lang="ru-RU" sz="2800" dirty="0" smtClean="0"/>
              <a:t>поломки винта абатмента </a:t>
            </a:r>
          </a:p>
          <a:p>
            <a:pPr eaLnBrk="0" hangingPunct="0">
              <a:lnSpc>
                <a:spcPct val="140000"/>
              </a:lnSpc>
            </a:pPr>
            <a:r>
              <a:rPr lang="ru-RU" sz="2800" dirty="0" smtClean="0"/>
              <a:t>скола </a:t>
            </a:r>
            <a:r>
              <a:rPr lang="ru-RU" sz="2800" dirty="0"/>
              <a:t>покрытия супраконструкции. </a:t>
            </a:r>
            <a:endParaRPr lang="ru-RU" sz="2800" dirty="0" smtClean="0"/>
          </a:p>
          <a:p>
            <a:pPr marL="0" indent="0" eaLnBrk="0" hangingPunct="0">
              <a:lnSpc>
                <a:spcPct val="140000"/>
              </a:lnSpc>
              <a:buNone/>
            </a:pPr>
            <a:r>
              <a:rPr lang="ru-RU" sz="2800" b="1" dirty="0" smtClean="0"/>
              <a:t>Большие </a:t>
            </a:r>
            <a:r>
              <a:rPr lang="ru-RU" sz="2800" b="1" dirty="0"/>
              <a:t>обратимые осложнения включают в </a:t>
            </a:r>
            <a:r>
              <a:rPr lang="ru-RU" sz="2800" b="1" dirty="0" smtClean="0"/>
              <a:t>себя</a:t>
            </a:r>
          </a:p>
          <a:p>
            <a:pPr eaLnBrk="0" hangingPunct="0">
              <a:lnSpc>
                <a:spcPct val="140000"/>
              </a:lnSpc>
            </a:pPr>
            <a:r>
              <a:rPr lang="ru-RU" sz="2800" dirty="0" smtClean="0"/>
              <a:t>перелом имплантата </a:t>
            </a:r>
          </a:p>
          <a:p>
            <a:pPr eaLnBrk="0" hangingPunct="0">
              <a:lnSpc>
                <a:spcPct val="140000"/>
              </a:lnSpc>
            </a:pPr>
            <a:r>
              <a:rPr lang="ru-RU" sz="2800" dirty="0" smtClean="0"/>
              <a:t>дезинтеграцию </a:t>
            </a:r>
            <a:r>
              <a:rPr lang="ru-RU" sz="2800" dirty="0"/>
              <a:t>конструкции или разрушение опорного </a:t>
            </a:r>
            <a:r>
              <a:rPr lang="ru-RU" sz="2800" dirty="0" smtClean="0"/>
              <a:t>зуба</a:t>
            </a:r>
          </a:p>
          <a:p>
            <a:pPr marL="0" indent="0" eaLnBrk="0" hangingPunct="0">
              <a:lnSpc>
                <a:spcPct val="140000"/>
              </a:lnSpc>
              <a:buNone/>
            </a:pPr>
            <a:r>
              <a:rPr lang="ru-RU" sz="2800" b="1" dirty="0" smtClean="0"/>
              <a:t>В </a:t>
            </a:r>
            <a:r>
              <a:rPr lang="ru-RU" sz="2800" b="1" dirty="0"/>
              <a:t>то время как необратимые </a:t>
            </a:r>
            <a:endParaRPr lang="ru-RU" sz="2800" dirty="0"/>
          </a:p>
          <a:p>
            <a:pPr eaLnBrk="0" hangingPunct="0">
              <a:lnSpc>
                <a:spcPct val="140000"/>
              </a:lnSpc>
            </a:pPr>
            <a:r>
              <a:rPr lang="ru-RU" sz="2800" dirty="0" smtClean="0"/>
              <a:t>аспирацию имплантата</a:t>
            </a:r>
          </a:p>
          <a:p>
            <a:pPr eaLnBrk="0" hangingPunct="0">
              <a:lnSpc>
                <a:spcPct val="140000"/>
              </a:lnSpc>
            </a:pPr>
            <a:r>
              <a:rPr lang="ru-RU" sz="2800" dirty="0" smtClean="0"/>
              <a:t>сильное </a:t>
            </a:r>
            <a:r>
              <a:rPr lang="ru-RU" sz="2800" dirty="0"/>
              <a:t>повреждение нижнего альвеолярного </a:t>
            </a:r>
            <a:r>
              <a:rPr lang="ru-RU" sz="2800" dirty="0" smtClean="0"/>
              <a:t>нерва</a:t>
            </a:r>
          </a:p>
          <a:p>
            <a:pPr eaLnBrk="0" hangingPunct="0">
              <a:lnSpc>
                <a:spcPct val="140000"/>
              </a:lnSpc>
            </a:pPr>
            <a:r>
              <a:rPr lang="ru-RU" sz="2800" dirty="0" smtClean="0"/>
              <a:t>перелом </a:t>
            </a:r>
            <a:r>
              <a:rPr lang="ru-RU" sz="2800" dirty="0"/>
              <a:t>одной из </a:t>
            </a:r>
            <a:r>
              <a:rPr lang="ru-RU" sz="2800" dirty="0" smtClean="0"/>
              <a:t>челюстей</a:t>
            </a:r>
            <a:endParaRPr lang="ru-RU" altLang="ru-RU" sz="2800" b="1" dirty="0">
              <a:solidFill>
                <a:srgbClr val="000000"/>
              </a:solidFill>
              <a:cs typeface="Times New Roman" pitchFamily="18" charset="0"/>
            </a:endParaRPr>
          </a:p>
        </p:txBody>
      </p:sp>
      <p:sp>
        <p:nvSpPr>
          <p:cNvPr id="4" name="AutoShape 2" descr="https://tdayurveda.ru/800/600/https/okeydoc.ru/wp-content/uploads/2018/07/peri-implantitis_fig1.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dirty="0"/>
          </a:p>
        </p:txBody>
      </p:sp>
      <p:pic>
        <p:nvPicPr>
          <p:cNvPr id="5124" name="Picture 4" descr="https://avalon-clinic.ru/wp-content/uploads/2021/06/periimplanti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56400" y="3653576"/>
            <a:ext cx="5254625" cy="29361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09834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60B0375C-422C-9896-79DD-445FB7884783}"/>
              </a:ext>
            </a:extLst>
          </p:cNvPr>
          <p:cNvSpPr>
            <a:spLocks noGrp="1"/>
          </p:cNvSpPr>
          <p:nvPr>
            <p:ph type="title"/>
          </p:nvPr>
        </p:nvSpPr>
        <p:spPr/>
        <p:txBody>
          <a:bodyPr/>
          <a:lstStyle/>
          <a:p>
            <a:r>
              <a:rPr lang="ru-RU" b="1" dirty="0">
                <a:solidFill>
                  <a:schemeClr val="tx1">
                    <a:lumMod val="50000"/>
                    <a:lumOff val="50000"/>
                  </a:schemeClr>
                </a:solidFill>
              </a:rPr>
              <a:t>Операционные осложнения</a:t>
            </a:r>
            <a:endParaRPr lang="ru-RU" dirty="0">
              <a:solidFill>
                <a:schemeClr val="tx1">
                  <a:lumMod val="50000"/>
                  <a:lumOff val="50000"/>
                </a:schemeClr>
              </a:solidFill>
            </a:endParaRPr>
          </a:p>
        </p:txBody>
      </p:sp>
      <p:sp>
        <p:nvSpPr>
          <p:cNvPr id="4" name="Объект 3"/>
          <p:cNvSpPr>
            <a:spLocks noGrp="1"/>
          </p:cNvSpPr>
          <p:nvPr>
            <p:ph idx="1"/>
          </p:nvPr>
        </p:nvSpPr>
        <p:spPr>
          <a:xfrm>
            <a:off x="609600" y="1600200"/>
            <a:ext cx="11065329" cy="5094514"/>
          </a:xfrm>
        </p:spPr>
        <p:txBody>
          <a:bodyPr>
            <a:normAutofit lnSpcReduction="10000"/>
          </a:bodyPr>
          <a:lstStyle/>
          <a:p>
            <a:pPr>
              <a:defRPr/>
            </a:pPr>
            <a:r>
              <a:rPr lang="ru-RU" dirty="0"/>
              <a:t>К операционным осложнениям относятся кровотечение или гематома, нарушение нейросенсорной чувствительности и установка имплантата в неадекватной позиции. В случаях с кровотечением на область повреждения под давлением следует наложить стерильную марлю в течение 1-5 минут, если это не помогло, тампон следует смочить гемостатическим раствором (Hemodent, Premier Dental, Astringe-dent, Ultradent), или раствором лидокаина с адреналином в концентрации 1:50000; после чего смоченный тампон удалить, а место кровотечения зажать чистой стерильной марлей на время от 1 до 3 минут. Для купирования данных осложнений также можно использовать лазер или электрокоагулятор, сосудистые клампы или прошить поврежденную артерию. В случаях с нейросенсорными нарушениями, которые не проходят через 12-24 часа после вмешательства, нужно сразу же удалить имплантат желательно в первые сутки после его установки. </a:t>
            </a:r>
          </a:p>
        </p:txBody>
      </p:sp>
    </p:spTree>
    <p:extLst>
      <p:ext uri="{BB962C8B-B14F-4D97-AF65-F5344CB8AC3E}">
        <p14:creationId xmlns:p14="http://schemas.microsoft.com/office/powerpoint/2010/main" val="90972630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Объект 2"/>
          <p:cNvSpPr>
            <a:spLocks noGrp="1"/>
          </p:cNvSpPr>
          <p:nvPr>
            <p:ph idx="1"/>
          </p:nvPr>
        </p:nvSpPr>
        <p:spPr/>
        <p:txBody>
          <a:bodyPr/>
          <a:lstStyle/>
          <a:p>
            <a:r>
              <a:rPr lang="ru-RU" dirty="0"/>
              <a:t>Вариантом лечения также является прием препаратов на основе кортизона, которые в некоторой мере помогают стабилизировать нейрохирургическую проблематику. Касательно нарушения позиции имплантата: если такая была обнаружена непосредственно в ходе манипуляции, имплантат можно выкрутить и повторно установить в правильном направлении. Для профилактики подобных осложнений также можно использовать направляющие шаблоны. </a:t>
            </a:r>
          </a:p>
          <a:p>
            <a:endParaRPr lang="ru-RU" dirty="0"/>
          </a:p>
        </p:txBody>
      </p:sp>
    </p:spTree>
    <p:extLst>
      <p:ext uri="{BB962C8B-B14F-4D97-AF65-F5344CB8AC3E}">
        <p14:creationId xmlns:p14="http://schemas.microsoft.com/office/powerpoint/2010/main" val="13486044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BD54C64C-0251-5ADC-E783-024F8A843C07}"/>
              </a:ext>
            </a:extLst>
          </p:cNvPr>
          <p:cNvSpPr>
            <a:spLocks noGrp="1"/>
          </p:cNvSpPr>
          <p:nvPr>
            <p:ph type="title"/>
          </p:nvPr>
        </p:nvSpPr>
        <p:spPr/>
        <p:txBody>
          <a:bodyPr/>
          <a:lstStyle/>
          <a:p>
            <a:r>
              <a:rPr lang="ru-RU" b="1" dirty="0">
                <a:solidFill>
                  <a:schemeClr val="tx1">
                    <a:lumMod val="50000"/>
                    <a:lumOff val="50000"/>
                  </a:schemeClr>
                </a:solidFill>
              </a:rPr>
              <a:t>Ранняя дезинтеграция имплантата</a:t>
            </a:r>
            <a:endParaRPr lang="ru-RU" dirty="0">
              <a:solidFill>
                <a:schemeClr val="tx1">
                  <a:lumMod val="50000"/>
                  <a:lumOff val="50000"/>
                </a:schemeClr>
              </a:solidFill>
            </a:endParaRPr>
          </a:p>
        </p:txBody>
      </p:sp>
      <p:sp>
        <p:nvSpPr>
          <p:cNvPr id="3" name="Прямоугольник 2"/>
          <p:cNvSpPr/>
          <p:nvPr/>
        </p:nvSpPr>
        <p:spPr>
          <a:xfrm>
            <a:off x="1039586" y="1737462"/>
            <a:ext cx="8439150" cy="3139321"/>
          </a:xfrm>
          <a:prstGeom prst="rect">
            <a:avLst/>
          </a:prstGeom>
        </p:spPr>
        <p:txBody>
          <a:bodyPr wrap="square">
            <a:spAutoFit/>
          </a:bodyPr>
          <a:lstStyle/>
          <a:p>
            <a:r>
              <a:rPr lang="ru-RU" b="1" dirty="0"/>
              <a:t>Ранняя дезинтеграция имплантата</a:t>
            </a:r>
            <a:endParaRPr lang="ru-RU" dirty="0"/>
          </a:p>
          <a:p>
            <a:r>
              <a:rPr lang="ru-RU" dirty="0"/>
              <a:t>Дезинтеграция имплантата, перимукозит и периимплантит относятся к биологическому типу осложнений, причем дезинтеграция инфраконструкции может иметь наиболее ранний характер проявления: или в первый год после ортопедической нагрузки, или вообще еще до установки окончательного протеза.</a:t>
            </a:r>
          </a:p>
          <a:p>
            <a:r>
              <a:rPr lang="ru-RU" b="1" dirty="0"/>
              <a:t>Хирургическая травма</a:t>
            </a:r>
            <a:endParaRPr lang="ru-RU" dirty="0"/>
          </a:p>
          <a:p>
            <a:r>
              <a:rPr lang="ru-RU" dirty="0"/>
              <a:t>Наиболее распространенной причиной ранней дезинтеграции имплантата является фактор хирургической травмы, которая более часто возникает в первом типе кости (более плотной) из-за перегрева или чрезмерной компрессии в ходе манипуляции. </a:t>
            </a:r>
          </a:p>
        </p:txBody>
      </p:sp>
      <p:pic>
        <p:nvPicPr>
          <p:cNvPr id="4098" name="Picture 2" descr="https://ran-dent.ru/wp-content/uploads/implant-na-snimk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38700" y="4782493"/>
            <a:ext cx="2990850" cy="19953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004997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Ясность">
  <a:themeElements>
    <a:clrScheme name="Ясность">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Классическая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Ясность">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Clarity</Template>
  <TotalTime>2450</TotalTime>
  <Words>1657</Words>
  <Application>Microsoft Office PowerPoint</Application>
  <PresentationFormat>Произвольный</PresentationFormat>
  <Paragraphs>99</Paragraphs>
  <Slides>22</Slides>
  <Notes>3</Notes>
  <HiddenSlides>0</HiddenSlides>
  <MMClips>0</MMClips>
  <ScaleCrop>false</ScaleCrop>
  <HeadingPairs>
    <vt:vector size="4" baseType="variant">
      <vt:variant>
        <vt:lpstr>Тема</vt:lpstr>
      </vt:variant>
      <vt:variant>
        <vt:i4>1</vt:i4>
      </vt:variant>
      <vt:variant>
        <vt:lpstr>Заголовки слайдов</vt:lpstr>
      </vt:variant>
      <vt:variant>
        <vt:i4>22</vt:i4>
      </vt:variant>
    </vt:vector>
  </HeadingPairs>
  <TitlesOfParts>
    <vt:vector size="23" baseType="lpstr">
      <vt:lpstr>Ясность</vt:lpstr>
      <vt:lpstr>Федеральное государственное бюджетное образовательное учреждение высшего образования «Красноярский государственный медицинский университет имени профессора В.Ф. Войно-Ясенецкого»  Министерства здравоохранения Российской Федерации  Кафедра стоматологии ИПО  </vt:lpstr>
      <vt:lpstr>Цель</vt:lpstr>
      <vt:lpstr>Презентация PowerPoint</vt:lpstr>
      <vt:lpstr>Показания к дентальной имплантации:</vt:lpstr>
      <vt:lpstr>Противопоказания к дентальной имплантации</vt:lpstr>
      <vt:lpstr>Классификация осложнений</vt:lpstr>
      <vt:lpstr>Операционные осложнения</vt:lpstr>
      <vt:lpstr>Презентация PowerPoint</vt:lpstr>
      <vt:lpstr>Ранняя дезинтеграция имплантата</vt:lpstr>
      <vt:lpstr>Презентация PowerPoint</vt:lpstr>
      <vt:lpstr>Окклюзионная перегрузка</vt:lpstr>
      <vt:lpstr>Поздняя дезинтеграция имплантата</vt:lpstr>
      <vt:lpstr>Периимплантит</vt:lpstr>
      <vt:lpstr>Классификация периимплантита</vt:lpstr>
      <vt:lpstr>Диагностика периимплантита</vt:lpstr>
      <vt:lpstr>Лечение периимплантита</vt:lpstr>
      <vt:lpstr>Лечение периимплантита</vt:lpstr>
      <vt:lpstr>Презентация PowerPoint</vt:lpstr>
      <vt:lpstr>Другие распространенные осложнения</vt:lpstr>
      <vt:lpstr>Вывод</vt:lpstr>
      <vt:lpstr>Презентация PowerPoint</vt:lpstr>
      <vt:lpstr>Список литературы</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Федеральное государственное бюджетное образовательное учреждение высшего образования «Красноярский государственный медицинский университет имени профессора В.Ф. Войно-Ясенецкого»  Министерства здравоохранения Российской Федерации  Кафедра стоматологии ИПО</dc:title>
  <dc:creator>Виктория Жиделева</dc:creator>
  <cp:lastModifiedBy>anarstom</cp:lastModifiedBy>
  <cp:revision>31</cp:revision>
  <dcterms:created xsi:type="dcterms:W3CDTF">2022-10-08T07:35:51Z</dcterms:created>
  <dcterms:modified xsi:type="dcterms:W3CDTF">2023-01-21T11:45:42Z</dcterms:modified>
</cp:coreProperties>
</file>