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39"/>
  </p:notesMasterIdLst>
  <p:sldIdLst>
    <p:sldId id="256" r:id="rId5"/>
    <p:sldId id="257" r:id="rId6"/>
    <p:sldId id="258" r:id="rId7"/>
    <p:sldId id="259" r:id="rId8"/>
    <p:sldId id="296" r:id="rId9"/>
    <p:sldId id="260" r:id="rId10"/>
    <p:sldId id="261" r:id="rId11"/>
    <p:sldId id="262" r:id="rId12"/>
    <p:sldId id="263" r:id="rId13"/>
    <p:sldId id="264" r:id="rId14"/>
    <p:sldId id="281" r:id="rId15"/>
    <p:sldId id="282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280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699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00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01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02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03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04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05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06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07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08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09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10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11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12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13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14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15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16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17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18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19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20" name="AutoShape 2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21" name="AutoShape 2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22" name="AutoShape 2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23" name="AutoShape 2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24" name="AutoShape 2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25" name="AutoShape 2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26" name="AutoShape 2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27" name="Text Box 30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31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25762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1450"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9729" name="Rectangle 3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25963" cy="338296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3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0363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29731" name="Text Box 34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257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171450" algn="r" eaLnBrk="1" hangingPunct="1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6B1D2DFD-5926-426C-9BEE-EEB9509FC1E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665D9FA7-C93E-459F-91D4-360F5C1D23C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CFC427-C245-4438-86A6-11EAFD1F1C60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8282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A46661-B724-42AE-933F-737F05406A26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504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584F7C-FDAA-494A-BC9E-B30B60A5E9C3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1979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CB5FFF-8FB4-40D4-87E9-AA8183FAFFB5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934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F3E650-F366-4228-9381-FB30E2855A27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2306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C44A0B-E253-4B1B-9016-EF331A75D512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423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4EA7F4-FF69-4957-9EE5-4B146C623444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9175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46C825-79B2-435E-B32E-67C3F8913CC5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394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35A41F-F2E9-4370-B06C-85A08ABAC9F3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09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FB0823-8CD7-4C4C-BADF-6A41D5A17187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54537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5147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81342887-853F-4A6F-A954-5781A3B30F0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6125" cy="34163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3700" cy="41021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BD355827-ACC8-495A-9809-01FAEFE8777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4537" cy="34147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350D0C1-14A0-4EE6-B6F6-E9F16928675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FC341627-BC61-46EF-9271-ACB76FF0398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EA1A1F23-A06B-4B9E-BA2F-7C3D83F36FF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E16FB9FB-2316-4949-BDC2-78591F337A2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AD6F947-A1E8-4593-AEB9-870A72A34D0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2297ED4B-EB1E-4B4A-8645-D9BB15A08C1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6125" cy="34163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3700" cy="41021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1F3D00E-E1FB-46D5-8C56-A0D8FAA194A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6125" cy="34163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3700" cy="41021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6958599-67C2-4BA9-BEBC-4C35AB351FB2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6125" cy="34163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3700" cy="41021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47ADB334-D596-4CB0-8DEC-2F894084ED0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45013" cy="34083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EAD7899-1C4D-4078-A6EB-86D84ADB1B0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83C3E7F9-3A43-4D87-8765-1EAC243D035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45013" cy="34083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DA77C6F-F683-4AEB-9128-AACC65F3C0D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0887" cy="34210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8463" cy="41068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CFC67A41-6E3A-4FEF-B7F5-5896A8AD2E3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F2085CFE-E4F5-4D6E-BD51-F1D6F234CAF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3FAE1CE8-B098-4A3D-8A52-3E5D1EFC293D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F20FD8C2-62FD-4CE6-9DC5-6EFB799AF6CD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0887" cy="34210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8463" cy="41068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C5BAE326-3414-4D3B-9E36-D0A2B2E639FD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0887" cy="34210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8463" cy="41068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A89DE72-F5BB-4292-8FE6-226F9916E84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EF3392A0-D7A2-4993-9403-08A106E17BA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6125" cy="34163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3700" cy="41021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7321690-8ECD-4EFB-83DF-F8B40FA2918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7D399-1EC6-41E0-8C9E-68CAE67128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793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FA92B-D900-4840-995D-53DC43A8B8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687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6063" y="457200"/>
            <a:ext cx="2044700" cy="5364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986463" cy="5364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F84AA9-8104-4C22-896B-627B5583C9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4427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EEAEB-9DAE-40C1-96C9-9ABE95D2C6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762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E7C96-4D3A-4583-9D22-0C75500D7F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3055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978C8-3C98-4907-B7D1-6EA54257DE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523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14788" cy="3840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4388" y="1981200"/>
            <a:ext cx="4016375" cy="3840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BA087-FAED-4122-946D-B281C9A0B9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4682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0CDBA-63B9-4CC9-B277-78DBCC61E7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8665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9C591-1213-414E-8497-8D32ABEA7C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4917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DE90D0-E8D9-4A21-B611-555B134C83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0069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B9802-A36F-4494-8672-8B88C1E536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831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DA51F-17DD-4972-B543-9B84A8A4E6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7336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38084-FE49-463E-9510-744765A637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4053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023D-FD3E-444F-A259-FE293AC757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160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6063" y="457200"/>
            <a:ext cx="2044700" cy="5364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986463" cy="5364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EB31B-B2A2-402D-A4BE-C11FADF497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3567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15.3.18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7C313-17F4-4232-B6E0-69A1C9CB0A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2917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15.3.18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F32F0-4BE7-4F7D-ADBA-559C217EF1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2861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15.3.18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1B668-7123-43A3-BA16-28FC7F7D88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5592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7088" y="1600200"/>
            <a:ext cx="4029075" cy="45053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15.3.18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3823B-F74B-464D-A733-C6ADEFDA06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6475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15.3.18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8904E-2522-4AAE-886E-F52DED7113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062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15.3.18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1F14E-77B6-46AC-88F1-D174CEBC5E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7559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15.3.18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46D1DF-E620-42EF-950E-7E1A8D4408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950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05A2D-18A1-4D8B-B059-B73620E578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40417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15.3.18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AABB6-DA44-4509-A23D-E0CDE1AF9D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5519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15.3.18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EC110-44AD-4B32-AEC0-E3970A9C08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2189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15.3.18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DF693-ED81-41E8-BE28-F274D95096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8426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5113" y="274638"/>
            <a:ext cx="2051050" cy="58308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05513" cy="58308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15.3.18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02478-0A48-4FCA-9384-1D65340171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893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24.3.18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0247E-A83D-4743-95CA-1897E49AD0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97313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24.3.18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1D9B7-14BA-4507-BBC6-20988DFE0F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32451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24.3.18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EE2A8-0C47-4545-BADB-3FEE85CC82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68198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2250" cy="4313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2249488"/>
            <a:ext cx="4033838" cy="4313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24.3.18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57F31-EAFB-4E8E-B4E2-F73898784C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66310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24.3.18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C3D63-0B7D-4F2B-A9CD-06379E13B8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4979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24.3.18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2FBA1-CAF2-4A47-BE1A-DFC216B6D4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779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14788" cy="3840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4388" y="1981200"/>
            <a:ext cx="4016375" cy="3840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389B5-88AF-4448-8BFB-164778973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08244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24.3.18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5784F-4C77-4FD3-8C5D-F48043DFA4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7637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24.3.18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98D2F-32E1-4D0D-B6DF-079658F2B2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8163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24.3.18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A4455-8F2E-4B00-B44E-6B39D7DCE4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3068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24.3.18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C097BF-E457-439A-89E2-138F1A62D8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4422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1463" y="1143000"/>
            <a:ext cx="2054225" cy="5419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1863" cy="5419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24.3.18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64B19-ED37-423A-ACD2-A92DA74055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748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76E3A-3D96-4683-B780-64874DD7AC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354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4EE2B-4A1A-4140-AFCD-18990E53C5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17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8A58C-AC75-425B-9187-308B4E4062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154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9D047-39F4-463D-868F-E338976F40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780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3D72E-446C-4A0E-AA1C-353390392C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254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0875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75119541-F761-4B64-8EB4-F55A7C90F97B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0" y="0"/>
            <a:ext cx="9097963" cy="500063"/>
            <a:chOff x="0" y="0"/>
            <a:chExt cx="5731" cy="315"/>
          </a:xfrm>
        </p:grpSpPr>
        <p:sp>
          <p:nvSpPr>
            <p:cNvPr id="103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51" cy="3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CE6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033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471" cy="14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7D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034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58" cy="60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035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59" cy="58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036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59" cy="60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037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57" cy="58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038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60" cy="58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039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58" cy="58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040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57" cy="57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83563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1835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31" name="Text Box 15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0"/>
            <a:ext cx="9097963" cy="6811963"/>
            <a:chOff x="0" y="0"/>
            <a:chExt cx="5731" cy="4291"/>
          </a:xfrm>
        </p:grpSpPr>
        <p:sp>
          <p:nvSpPr>
            <p:cNvPr id="205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179" cy="429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CE6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57" name="Rectangle 3"/>
            <p:cNvSpPr>
              <a:spLocks noChangeArrowheads="1"/>
            </p:cNvSpPr>
            <p:nvPr/>
          </p:nvSpPr>
          <p:spPr bwMode="auto">
            <a:xfrm>
              <a:off x="1081" y="1065"/>
              <a:ext cx="4650" cy="1567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0" y="672"/>
              <a:ext cx="1777" cy="1960"/>
              <a:chOff x="0" y="672"/>
              <a:chExt cx="1777" cy="1960"/>
            </a:xfrm>
          </p:grpSpPr>
          <p:sp>
            <p:nvSpPr>
              <p:cNvPr id="2059" name="Rectangle 5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34" cy="375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0" name="Rectangle 6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33" cy="376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1" name="Rectangle 7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40" cy="371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2" name="Rectangle 8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39" cy="375"/>
              </a:xfrm>
              <a:prstGeom prst="rect">
                <a:avLst/>
              </a:prstGeom>
              <a:solidFill>
                <a:srgbClr val="00007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3" name="Rectangle 9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40" cy="376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4" name="Rectangle 10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39" cy="370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5" name="Rectangle 11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38" cy="370"/>
              </a:xfrm>
              <a:prstGeom prst="rect">
                <a:avLst/>
              </a:prstGeom>
              <a:solidFill>
                <a:srgbClr val="00007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6" name="Rectangle 12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33" cy="370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" name="Rectangle 13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34" cy="377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8" name="Rectangle 14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39" cy="377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</p:grpSp>
      </p:grpSp>
      <p:sp>
        <p:nvSpPr>
          <p:cNvPr id="20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83563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1835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3" name="Text Box 17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0875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fld id="{AABACF86-F228-4E93-B2E4-6AC6BC650F8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8963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8963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296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15.3.18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296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366D5A8-899E-4C4A-BF38-F3DA6466B85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366713"/>
            <a:ext cx="9144000" cy="84137"/>
          </a:xfrm>
          <a:prstGeom prst="rect">
            <a:avLst/>
          </a:prstGeom>
          <a:solidFill>
            <a:srgbClr val="43808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309563"/>
          </a:xfrm>
          <a:prstGeom prst="rect">
            <a:avLst/>
          </a:prstGeom>
          <a:solidFill>
            <a:srgbClr val="4244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307975"/>
            <a:ext cx="9144000" cy="90488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 flipV="1">
            <a:off x="5410200" y="438150"/>
            <a:ext cx="3733800" cy="179388"/>
          </a:xfrm>
          <a:prstGeom prst="rect">
            <a:avLst/>
          </a:prstGeom>
          <a:solidFill>
            <a:srgbClr val="43808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5407025" y="496888"/>
            <a:ext cx="3062288" cy="26987"/>
          </a:xfrm>
          <a:prstGeom prst="roundRect">
            <a:avLst>
              <a:gd name="adj" fmla="val 16667"/>
            </a:avLst>
          </a:prstGeom>
          <a:solidFill>
            <a:srgbClr val="5354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solidFill>
            <a:srgbClr val="5354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88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9043988" y="-1588"/>
            <a:ext cx="26987" cy="620713"/>
          </a:xfrm>
          <a:prstGeom prst="rect">
            <a:avLst/>
          </a:prstGeom>
          <a:solidFill>
            <a:srgbClr val="FFFFFF">
              <a:alpha val="6588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9024938" y="-1588"/>
            <a:ext cx="7937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8915400" y="0"/>
            <a:ext cx="5397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0" name="Rectangle 13"/>
          <p:cNvSpPr>
            <a:spLocks noChangeArrowheads="1"/>
          </p:cNvSpPr>
          <p:nvPr/>
        </p:nvSpPr>
        <p:spPr bwMode="auto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18488" cy="105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11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49488"/>
            <a:ext cx="8218488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16"/>
          <p:cNvSpPr>
            <a:spLocks noGrp="1" noChangeArrowheads="1"/>
          </p:cNvSpPr>
          <p:nvPr>
            <p:ph type="dt"/>
          </p:nvPr>
        </p:nvSpPr>
        <p:spPr bwMode="auto">
          <a:xfrm>
            <a:off x="6586538" y="612775"/>
            <a:ext cx="946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</a:tabLst>
              <a:defRPr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24.3.18</a:t>
            </a:r>
          </a:p>
        </p:txBody>
      </p:sp>
      <p:sp>
        <p:nvSpPr>
          <p:cNvPr id="4114" name="Text Box 17"/>
          <p:cNvSpPr txBox="1">
            <a:spLocks noChangeArrowheads="1"/>
          </p:cNvSpPr>
          <p:nvPr/>
        </p:nvSpPr>
        <p:spPr bwMode="auto">
          <a:xfrm>
            <a:off x="5257800" y="612775"/>
            <a:ext cx="1325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/>
          </p:nvPr>
        </p:nvSpPr>
        <p:spPr bwMode="auto">
          <a:xfrm>
            <a:off x="8175625" y="1588"/>
            <a:ext cx="7508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723900" algn="l"/>
              </a:tabLst>
              <a:defRPr>
                <a:solidFill>
                  <a:srgbClr val="000000"/>
                </a:solidFill>
                <a:latin typeface="Georgia" panose="02040502050405020303" pitchFamily="18" charset="0"/>
              </a:defRPr>
            </a:lvl1pPr>
          </a:lstStyle>
          <a:p>
            <a:fld id="{F2AC5234-CEE9-4334-AA6E-D3CFFD6A6DA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53548A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53548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A04DA3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3024188" y="1535113"/>
            <a:ext cx="60198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ru-RU" altLang="ru-RU" sz="5600" b="1">
                <a:solidFill>
                  <a:srgbClr val="FFFFFF"/>
                </a:solidFill>
                <a:latin typeface="Courier New" panose="02070309020205020404" pitchFamily="49" charset="0"/>
              </a:rPr>
              <a:t>ЭМОЦИИ и ВОЛЯ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584325" y="327025"/>
            <a:ext cx="575945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>
                <a:solidFill>
                  <a:srgbClr val="000000"/>
                </a:solidFill>
              </a:rPr>
              <a:t>Кафедра педагогики и психологии</a:t>
            </a:r>
          </a:p>
          <a:p>
            <a:pPr algn="ctr" eaLnBrk="1" hangingPunct="1">
              <a:buSzPct val="100000"/>
            </a:pPr>
            <a:r>
              <a:rPr lang="ru-RU" altLang="ru-RU" sz="2000">
                <a:solidFill>
                  <a:srgbClr val="000000"/>
                </a:solidFill>
              </a:rPr>
              <a:t> с курсом ПО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44475"/>
            <a:ext cx="201612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671888" y="4348163"/>
            <a:ext cx="5111750" cy="14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3"/>
              </a:spcBef>
              <a:spcAft>
                <a:spcPts val="425"/>
              </a:spcAft>
              <a:buSzPct val="100000"/>
            </a:pPr>
            <a:r>
              <a:rPr lang="ru-RU" altLang="ru-RU" sz="2200" dirty="0">
                <a:solidFill>
                  <a:srgbClr val="000000"/>
                </a:solidFill>
              </a:rPr>
              <a:t>Практическое занятие  № </a:t>
            </a:r>
            <a:r>
              <a:rPr lang="ru-RU" altLang="ru-RU" sz="2200" dirty="0" smtClean="0">
                <a:solidFill>
                  <a:srgbClr val="000000"/>
                </a:solidFill>
              </a:rPr>
              <a:t>6</a:t>
            </a:r>
            <a:endParaRPr lang="ru-RU" altLang="ru-RU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63"/>
              </a:spcBef>
              <a:spcAft>
                <a:spcPts val="425"/>
              </a:spcAft>
              <a:buSzPct val="100000"/>
            </a:pPr>
            <a:r>
              <a:rPr lang="ru-RU" altLang="ru-RU" sz="2200" dirty="0">
                <a:solidFill>
                  <a:srgbClr val="000000"/>
                </a:solidFill>
              </a:rPr>
              <a:t>Л</a:t>
            </a:r>
            <a:r>
              <a:rPr lang="ru-RU" altLang="ru-RU" sz="2200" dirty="0" smtClean="0">
                <a:solidFill>
                  <a:srgbClr val="000000"/>
                </a:solidFill>
              </a:rPr>
              <a:t>ечебный факультет 1 </a:t>
            </a:r>
            <a:r>
              <a:rPr lang="ru-RU" altLang="ru-RU" sz="2200" dirty="0">
                <a:solidFill>
                  <a:srgbClr val="000000"/>
                </a:solidFill>
              </a:rPr>
              <a:t>курс</a:t>
            </a:r>
          </a:p>
          <a:p>
            <a:pPr eaLnBrk="1" hangingPunct="1">
              <a:spcBef>
                <a:spcPts val="63"/>
              </a:spcBef>
              <a:spcAft>
                <a:spcPts val="425"/>
              </a:spcAft>
              <a:buSzPct val="100000"/>
            </a:pPr>
            <a:r>
              <a:rPr lang="ru-RU" altLang="ru-RU" sz="2200" dirty="0">
                <a:solidFill>
                  <a:srgbClr val="000000"/>
                </a:solidFill>
              </a:rPr>
              <a:t>доцент Гуров Виктор Александрович</a:t>
            </a:r>
          </a:p>
          <a:p>
            <a:pPr eaLnBrk="1" hangingPunct="1">
              <a:spcBef>
                <a:spcPts val="63"/>
              </a:spcBef>
              <a:spcAft>
                <a:spcPts val="425"/>
              </a:spcAft>
              <a:buSzPct val="100000"/>
            </a:pPr>
            <a:endParaRPr lang="ru-RU" altLang="ru-RU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63"/>
              </a:spcBef>
              <a:spcAft>
                <a:spcPts val="425"/>
              </a:spcAft>
              <a:buSzPct val="100000"/>
            </a:pPr>
            <a:endParaRPr lang="ru-RU" altLang="ru-RU" sz="2200" dirty="0">
              <a:solidFill>
                <a:srgbClr val="000000"/>
              </a:solidFill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2667000" y="5994400"/>
            <a:ext cx="273367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3"/>
              </a:spcBef>
              <a:spcAft>
                <a:spcPts val="425"/>
              </a:spcAft>
              <a:buSzPct val="100000"/>
            </a:pPr>
            <a:r>
              <a:rPr lang="ru-RU" altLang="ru-RU" sz="2200" dirty="0">
                <a:solidFill>
                  <a:srgbClr val="000000"/>
                </a:solidFill>
              </a:rPr>
              <a:t>Красноярск </a:t>
            </a:r>
            <a:r>
              <a:rPr lang="ru-RU" altLang="ru-RU" sz="2200" dirty="0" smtClean="0">
                <a:solidFill>
                  <a:srgbClr val="000000"/>
                </a:solidFill>
              </a:rPr>
              <a:t>2021</a:t>
            </a:r>
            <a:endParaRPr lang="ru-RU" altLang="ru-RU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9688"/>
            <a:ext cx="69627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59769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66750"/>
            <a:ext cx="856615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475656" y="414337"/>
            <a:ext cx="70564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 dirty="0">
                <a:solidFill>
                  <a:srgbClr val="7E0021"/>
                </a:solidFill>
              </a:rPr>
              <a:t>Эмоциональные мимические реакции</a:t>
            </a:r>
          </a:p>
        </p:txBody>
      </p:sp>
    </p:spTree>
    <p:extLst>
      <p:ext uri="{BB962C8B-B14F-4D97-AF65-F5344CB8AC3E}">
        <p14:creationId xmlns:p14="http://schemas.microsoft.com/office/powerpoint/2010/main" val="444097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3743325"/>
            <a:ext cx="20955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366963"/>
            <a:ext cx="20955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185863"/>
            <a:ext cx="20955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120650"/>
            <a:ext cx="20955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92163" y="557213"/>
            <a:ext cx="3311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38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400" b="1" i="1">
                <a:solidFill>
                  <a:srgbClr val="7E0021"/>
                </a:solidFill>
              </a:rPr>
              <a:t>Удивление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400" b="1" i="1">
              <a:solidFill>
                <a:srgbClr val="7E0021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447925" y="5956300"/>
            <a:ext cx="532765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ru-RU" altLang="ru-RU" sz="2000" b="1"/>
              <a:t>Вопросительное удивление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ru-RU" altLang="ru-RU" sz="2000"/>
              <a:t>«</a:t>
            </a:r>
            <a:r>
              <a:rPr lang="ru-RU" altLang="ru-RU" sz="2000" i="1"/>
              <a:t>Это так?</a:t>
            </a:r>
            <a:r>
              <a:rPr lang="ru-RU" altLang="ru-RU" sz="2000"/>
              <a:t>» или: «</a:t>
            </a:r>
            <a:r>
              <a:rPr lang="ru-RU" altLang="ru-RU" sz="2000" i="1"/>
              <a:t>О, в самом деле?</a:t>
            </a:r>
            <a:r>
              <a:rPr lang="ru-RU" altLang="ru-RU" sz="2000"/>
              <a:t>»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endParaRPr lang="ru-RU" altLang="ru-RU" sz="20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392613" y="4787900"/>
            <a:ext cx="23764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ru-RU" altLang="ru-RU" sz="2000" b="1"/>
              <a:t>Изумление 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ru-RU" altLang="ru-RU" sz="2000" i="1"/>
              <a:t>«Что?», «Ах!»..</a:t>
            </a:r>
            <a:r>
              <a:rPr lang="ru-RU" altLang="ru-RU" sz="1100" i="1"/>
              <a:t>.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endParaRPr lang="ru-RU" altLang="ru-RU" sz="1100" i="1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916738" y="3743325"/>
            <a:ext cx="208438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000" b="1"/>
              <a:t>Ошеломление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000" b="1"/>
          </a:p>
        </p:txBody>
      </p:sp>
    </p:spTree>
    <p:extLst>
      <p:ext uri="{BB962C8B-B14F-4D97-AF65-F5344CB8AC3E}">
        <p14:creationId xmlns:p14="http://schemas.microsoft.com/office/powerpoint/2010/main" val="3679242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2026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147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06388"/>
            <a:ext cx="8928100" cy="655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475656" y="188640"/>
            <a:ext cx="70564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7E0021"/>
                </a:solidFill>
              </a:rPr>
              <a:t>Эмоциональные мимические реакции</a:t>
            </a:r>
          </a:p>
        </p:txBody>
      </p:sp>
    </p:spTree>
    <p:extLst>
      <p:ext uri="{BB962C8B-B14F-4D97-AF65-F5344CB8AC3E}">
        <p14:creationId xmlns:p14="http://schemas.microsoft.com/office/powerpoint/2010/main" val="13832528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338"/>
            <a:ext cx="89995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403648" y="188640"/>
            <a:ext cx="70564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7E0021"/>
                </a:solidFill>
              </a:rPr>
              <a:t>Эмоциональные мимические реакции</a:t>
            </a:r>
          </a:p>
        </p:txBody>
      </p:sp>
    </p:spTree>
    <p:extLst>
      <p:ext uri="{BB962C8B-B14F-4D97-AF65-F5344CB8AC3E}">
        <p14:creationId xmlns:p14="http://schemas.microsoft.com/office/powerpoint/2010/main" val="662442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87338"/>
            <a:ext cx="8710612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439863" y="71438"/>
            <a:ext cx="70564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7E0021"/>
                </a:solidFill>
              </a:rPr>
              <a:t>Эмоциональные мимические реакции</a:t>
            </a:r>
          </a:p>
        </p:txBody>
      </p:sp>
    </p:spTree>
    <p:extLst>
      <p:ext uri="{BB962C8B-B14F-4D97-AF65-F5344CB8AC3E}">
        <p14:creationId xmlns:p14="http://schemas.microsoft.com/office/powerpoint/2010/main" val="2382738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63"/>
            <a:ext cx="8856663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439863" y="71438"/>
            <a:ext cx="70564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7E0021"/>
                </a:solidFill>
              </a:rPr>
              <a:t>Эмоциональные мимические реакции</a:t>
            </a:r>
          </a:p>
        </p:txBody>
      </p:sp>
    </p:spTree>
    <p:extLst>
      <p:ext uri="{BB962C8B-B14F-4D97-AF65-F5344CB8AC3E}">
        <p14:creationId xmlns:p14="http://schemas.microsoft.com/office/powerpoint/2010/main" val="1159600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2873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439863" y="71438"/>
            <a:ext cx="70564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7E0021"/>
                </a:solidFill>
              </a:rPr>
              <a:t>Эмоциональные мимические реакции</a:t>
            </a:r>
          </a:p>
        </p:txBody>
      </p:sp>
    </p:spTree>
    <p:extLst>
      <p:ext uri="{BB962C8B-B14F-4D97-AF65-F5344CB8AC3E}">
        <p14:creationId xmlns:p14="http://schemas.microsoft.com/office/powerpoint/2010/main" val="868643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287338" y="360363"/>
            <a:ext cx="8229600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625"/>
              </a:spcBef>
              <a:buClrTx/>
              <a:buSzPct val="70000"/>
              <a:buFontTx/>
              <a:buNone/>
            </a:pPr>
            <a:r>
              <a:rPr lang="ru-RU" altLang="ru-RU" sz="2600"/>
              <a:t>Основную мотивационную систему человека образуют 10 базовых эмоций:</a:t>
            </a:r>
          </a:p>
          <a:p>
            <a:pPr marL="341313" indent="360363">
              <a:lnSpc>
                <a:spcPct val="90000"/>
              </a:lnSpc>
              <a:spcBef>
                <a:spcPts val="625"/>
              </a:spcBef>
              <a:buClrTx/>
              <a:buSzPct val="70000"/>
              <a:buFontTx/>
              <a:buNone/>
            </a:pPr>
            <a:r>
              <a:rPr lang="ru-RU" altLang="ru-RU" sz="3200" b="1" i="1">
                <a:solidFill>
                  <a:srgbClr val="002060"/>
                </a:solidFill>
              </a:rPr>
              <a:t>интерес, </a:t>
            </a:r>
          </a:p>
          <a:p>
            <a:pPr marL="341313" indent="360363">
              <a:lnSpc>
                <a:spcPct val="90000"/>
              </a:lnSpc>
              <a:spcBef>
                <a:spcPts val="625"/>
              </a:spcBef>
              <a:buClrTx/>
              <a:buSzPct val="70000"/>
              <a:buFontTx/>
              <a:buNone/>
            </a:pPr>
            <a:r>
              <a:rPr lang="ru-RU" altLang="ru-RU" sz="3200" b="1" i="1">
                <a:solidFill>
                  <a:srgbClr val="002060"/>
                </a:solidFill>
              </a:rPr>
              <a:t>удовольствие, </a:t>
            </a:r>
          </a:p>
          <a:p>
            <a:pPr marL="341313" indent="360363">
              <a:lnSpc>
                <a:spcPct val="90000"/>
              </a:lnSpc>
              <a:spcBef>
                <a:spcPts val="625"/>
              </a:spcBef>
              <a:buClrTx/>
              <a:buSzPct val="70000"/>
              <a:buFontTx/>
              <a:buNone/>
            </a:pPr>
            <a:r>
              <a:rPr lang="ru-RU" altLang="ru-RU" sz="3200" b="1" i="1">
                <a:solidFill>
                  <a:srgbClr val="002060"/>
                </a:solidFill>
              </a:rPr>
              <a:t>удивление, </a:t>
            </a:r>
          </a:p>
          <a:p>
            <a:pPr marL="341313" indent="360363">
              <a:lnSpc>
                <a:spcPct val="90000"/>
              </a:lnSpc>
              <a:spcBef>
                <a:spcPts val="625"/>
              </a:spcBef>
              <a:buClrTx/>
              <a:buSzPct val="70000"/>
              <a:buFontTx/>
              <a:buNone/>
            </a:pPr>
            <a:r>
              <a:rPr lang="ru-RU" altLang="ru-RU" sz="3200" b="1" i="1">
                <a:solidFill>
                  <a:srgbClr val="002060"/>
                </a:solidFill>
              </a:rPr>
              <a:t>горе, </a:t>
            </a:r>
          </a:p>
          <a:p>
            <a:pPr marL="341313" indent="360363">
              <a:lnSpc>
                <a:spcPct val="90000"/>
              </a:lnSpc>
              <a:spcBef>
                <a:spcPts val="625"/>
              </a:spcBef>
              <a:buClrTx/>
              <a:buSzPct val="70000"/>
              <a:buFontTx/>
              <a:buNone/>
            </a:pPr>
            <a:r>
              <a:rPr lang="ru-RU" altLang="ru-RU" sz="3200" b="1" i="1">
                <a:solidFill>
                  <a:srgbClr val="002060"/>
                </a:solidFill>
              </a:rPr>
              <a:t>гнев, </a:t>
            </a:r>
          </a:p>
          <a:p>
            <a:pPr marL="341313" indent="360363">
              <a:lnSpc>
                <a:spcPct val="90000"/>
              </a:lnSpc>
              <a:spcBef>
                <a:spcPts val="625"/>
              </a:spcBef>
              <a:buClrTx/>
              <a:buSzPct val="70000"/>
              <a:buFontTx/>
              <a:buNone/>
            </a:pPr>
            <a:r>
              <a:rPr lang="ru-RU" altLang="ru-RU" sz="3200" b="1" i="1">
                <a:solidFill>
                  <a:srgbClr val="002060"/>
                </a:solidFill>
              </a:rPr>
              <a:t>отвращение, </a:t>
            </a:r>
          </a:p>
          <a:p>
            <a:pPr marL="341313" indent="360363">
              <a:lnSpc>
                <a:spcPct val="90000"/>
              </a:lnSpc>
              <a:spcBef>
                <a:spcPts val="625"/>
              </a:spcBef>
              <a:buClrTx/>
              <a:buSzPct val="70000"/>
              <a:buFontTx/>
              <a:buNone/>
            </a:pPr>
            <a:r>
              <a:rPr lang="ru-RU" altLang="ru-RU" sz="3200" b="1" i="1">
                <a:solidFill>
                  <a:srgbClr val="002060"/>
                </a:solidFill>
              </a:rPr>
              <a:t>презрение, </a:t>
            </a:r>
          </a:p>
          <a:p>
            <a:pPr marL="341313" indent="360363">
              <a:lnSpc>
                <a:spcPct val="90000"/>
              </a:lnSpc>
              <a:spcBef>
                <a:spcPts val="625"/>
              </a:spcBef>
              <a:buClrTx/>
              <a:buSzPct val="70000"/>
              <a:buFontTx/>
              <a:buNone/>
            </a:pPr>
            <a:r>
              <a:rPr lang="ru-RU" altLang="ru-RU" sz="3200" b="1" i="1">
                <a:solidFill>
                  <a:srgbClr val="002060"/>
                </a:solidFill>
              </a:rPr>
              <a:t>страх, </a:t>
            </a:r>
          </a:p>
          <a:p>
            <a:pPr marL="341313" indent="360363">
              <a:lnSpc>
                <a:spcPct val="90000"/>
              </a:lnSpc>
              <a:spcBef>
                <a:spcPts val="625"/>
              </a:spcBef>
              <a:buClrTx/>
              <a:buSzPct val="70000"/>
              <a:buFontTx/>
              <a:buNone/>
            </a:pPr>
            <a:r>
              <a:rPr lang="ru-RU" altLang="ru-RU" sz="3200" b="1" i="1">
                <a:solidFill>
                  <a:srgbClr val="002060"/>
                </a:solidFill>
              </a:rPr>
              <a:t>стыд, </a:t>
            </a:r>
          </a:p>
          <a:p>
            <a:pPr marL="341313" indent="360363">
              <a:lnSpc>
                <a:spcPct val="90000"/>
              </a:lnSpc>
              <a:spcBef>
                <a:spcPts val="625"/>
              </a:spcBef>
              <a:buClrTx/>
              <a:buSzPct val="70000"/>
              <a:buFontTx/>
              <a:buNone/>
            </a:pPr>
            <a:r>
              <a:rPr lang="ru-RU" altLang="ru-RU" sz="3200" b="1" i="1">
                <a:solidFill>
                  <a:srgbClr val="002060"/>
                </a:solidFill>
              </a:rPr>
              <a:t>вина</a:t>
            </a:r>
          </a:p>
          <a:p>
            <a:pPr>
              <a:lnSpc>
                <a:spcPct val="90000"/>
              </a:lnSpc>
              <a:spcBef>
                <a:spcPts val="625"/>
              </a:spcBef>
              <a:buClrTx/>
              <a:buFontTx/>
              <a:buNone/>
            </a:pPr>
            <a:endParaRPr lang="ru-RU" altLang="ru-RU" sz="3200" b="1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06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215900" y="393700"/>
            <a:ext cx="8970963" cy="630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ru-RU" altLang="ru-RU" sz="2400" b="1">
                <a:solidFill>
                  <a:srgbClr val="000000"/>
                </a:solidFill>
              </a:rPr>
              <a:t>Значение темы (актуальность изучаемой проблемы):</a:t>
            </a:r>
            <a:r>
              <a:rPr lang="ru-RU" altLang="ru-RU" sz="2400">
                <a:solidFill>
                  <a:srgbClr val="000000"/>
                </a:solidFill>
              </a:rPr>
              <a:t> Наличием тесной связи между эмоциональным состоянием человека и его соматическим и психологическим благополучием определяет актуальность данной темы для будущего врача. Хорошо известно благотворное действие эмоционального состояния на течение болезни. Эмоциональный компонент входит в в структуру как внутренней картины болезни, так и внутренней картины здоровья. Врач должен обладать психологическими знаниями о эмоционально-волевых и мотивационно-потребностных сферах, чтобы создать собственную стратегию саморазвития и самообразования, так и лучше понять переживания пациентов, а также уметь редуцировать отрицательные переживания больных. Умение правильно оценить и контролировать собственные эмоции поможет в ситуациях, требующих принятия быстрого, неординарного решения.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043608" y="746101"/>
            <a:ext cx="7056438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Aft>
                <a:spcPts val="425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</a:rPr>
              <a:t>Эмоциональные мимические реакции</a:t>
            </a:r>
          </a:p>
          <a:p>
            <a:pPr algn="ctr">
              <a:spcAft>
                <a:spcPts val="425"/>
              </a:spcAft>
              <a:buClrTx/>
              <a:buFontTx/>
              <a:buNone/>
            </a:pPr>
            <a:endParaRPr lang="ru-RU" altLang="ru-RU" sz="28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11300"/>
            <a:ext cx="2303463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15900" y="4608513"/>
            <a:ext cx="3095625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Aft>
                <a:spcPts val="425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</a:rPr>
              <a:t>Злость</a:t>
            </a:r>
          </a:p>
          <a:p>
            <a:pPr algn="ctr">
              <a:spcAft>
                <a:spcPts val="425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</a:rPr>
              <a:t> (гнев)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391341"/>
            <a:ext cx="2303463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600450" y="4751388"/>
            <a:ext cx="24479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</a:rPr>
              <a:t>Печаль</a:t>
            </a:r>
          </a:p>
          <a:p>
            <a:pPr algn="ctr"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</a:rPr>
              <a:t> (грусть)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1655763"/>
            <a:ext cx="2274887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335713" y="4751388"/>
            <a:ext cx="24907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Aft>
                <a:spcPts val="425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</a:rPr>
              <a:t>Радость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69288" y="6237312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Видео   2м+3Д</a:t>
            </a:r>
          </a:p>
        </p:txBody>
      </p:sp>
    </p:spTree>
    <p:extLst>
      <p:ext uri="{BB962C8B-B14F-4D97-AF65-F5344CB8AC3E}">
        <p14:creationId xmlns:p14="http://schemas.microsoft.com/office/powerpoint/2010/main" val="449823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15900" y="217488"/>
            <a:ext cx="8877300" cy="642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600" b="1" dirty="0">
                <a:solidFill>
                  <a:srgbClr val="7E0021"/>
                </a:solidFill>
              </a:rPr>
              <a:t>Упражнение «Эмоциональная гимнастика»</a:t>
            </a:r>
          </a:p>
          <a:p>
            <a:pPr eaLnBrk="1" hangingPunct="1">
              <a:buSzPct val="100000"/>
            </a:pPr>
            <a:r>
              <a:rPr lang="ru-RU" altLang="ru-RU" sz="2600" dirty="0">
                <a:solidFill>
                  <a:srgbClr val="000000"/>
                </a:solidFill>
              </a:rPr>
              <a:t>Каждый студент </a:t>
            </a:r>
            <a:r>
              <a:rPr lang="ru-RU" altLang="ru-RU" sz="2600" dirty="0" err="1">
                <a:solidFill>
                  <a:srgbClr val="000000"/>
                </a:solidFill>
              </a:rPr>
              <a:t>по-очереди</a:t>
            </a:r>
            <a:r>
              <a:rPr lang="ru-RU" altLang="ru-RU" sz="2600" dirty="0">
                <a:solidFill>
                  <a:srgbClr val="000000"/>
                </a:solidFill>
              </a:rPr>
              <a:t> изображает эмоцию - группа определяет. </a:t>
            </a:r>
          </a:p>
          <a:p>
            <a:pPr eaLnBrk="1" hangingPunct="1">
              <a:buSzPct val="100000"/>
            </a:pPr>
            <a:r>
              <a:rPr lang="ru-RU" altLang="ru-RU" sz="2600" dirty="0">
                <a:solidFill>
                  <a:srgbClr val="000000"/>
                </a:solidFill>
              </a:rPr>
              <a:t>Если группа угадывает эмоцию — весь квартет получает по 1 баллу.</a:t>
            </a:r>
          </a:p>
          <a:p>
            <a:pPr eaLnBrk="1" hangingPunct="1">
              <a:buSzPct val="100000"/>
            </a:pPr>
            <a:r>
              <a:rPr lang="ru-RU" altLang="ru-RU" sz="2600" dirty="0">
                <a:solidFill>
                  <a:srgbClr val="000000"/>
                </a:solidFill>
              </a:rPr>
              <a:t>Затем группа показывает определённую эмоцию (из карточки) любым доступным способом...</a:t>
            </a:r>
          </a:p>
          <a:p>
            <a:pPr algn="ctr" eaLnBrk="1" hangingPunct="1">
              <a:buSzPct val="100000"/>
            </a:pPr>
            <a:r>
              <a:rPr lang="ru-RU" altLang="ru-RU" sz="2600" i="1" dirty="0">
                <a:solidFill>
                  <a:srgbClr val="7E0021"/>
                </a:solidFill>
              </a:rPr>
              <a:t>Нельзя произносить название эмоции или показывать карточку окружающим!</a:t>
            </a:r>
          </a:p>
          <a:p>
            <a:pPr eaLnBrk="1" hangingPunct="1">
              <a:buSzPct val="100000"/>
            </a:pPr>
            <a:r>
              <a:rPr lang="ru-RU" altLang="ru-RU" sz="2600" b="1" dirty="0">
                <a:solidFill>
                  <a:srgbClr val="000000"/>
                </a:solidFill>
              </a:rPr>
              <a:t>Задача</a:t>
            </a:r>
            <a:r>
              <a:rPr lang="ru-RU" altLang="ru-RU" sz="2600" dirty="0">
                <a:solidFill>
                  <a:srgbClr val="000000"/>
                </a:solidFill>
              </a:rPr>
              <a:t> остальных участников группы – назвать эмоцию, которую изображают и придумать ситуации из жизни в которых эта эмоция возникает.</a:t>
            </a:r>
          </a:p>
          <a:p>
            <a:pPr eaLnBrk="1" hangingPunct="1">
              <a:buSzPct val="100000"/>
            </a:pPr>
            <a:endParaRPr lang="ru-RU" altLang="ru-RU" sz="1600" b="1" dirty="0">
              <a:solidFill>
                <a:srgbClr val="000066"/>
              </a:solidFill>
            </a:endParaRPr>
          </a:p>
          <a:p>
            <a:pPr eaLnBrk="1" hangingPunct="1">
              <a:buSzPct val="100000"/>
            </a:pPr>
            <a:r>
              <a:rPr lang="ru-RU" altLang="ru-RU" sz="2600" b="1" dirty="0">
                <a:solidFill>
                  <a:srgbClr val="000066"/>
                </a:solidFill>
              </a:rPr>
              <a:t>Варианты эмоций:</a:t>
            </a:r>
            <a:r>
              <a:rPr lang="ru-RU" altLang="ru-RU" sz="2600" dirty="0">
                <a:solidFill>
                  <a:srgbClr val="000066"/>
                </a:solidFill>
              </a:rPr>
              <a:t> интерес, удовольствие, удивление, горе, гнев, веселье, отвращение, презрение, страх, умиление, стыд, вина, радость, скука, испуг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endParaRPr lang="ru-RU" altLang="ru-RU" sz="26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576263" y="863600"/>
            <a:ext cx="8496300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1640" rIns="90000" bIns="45000"/>
          <a:lstStyle>
            <a:lvl1pPr marL="215900" indent="-19367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ts val="1000"/>
              </a:spcAft>
              <a:buSzPct val="100000"/>
              <a:defRPr/>
            </a:pPr>
            <a:r>
              <a:rPr lang="ru-RU" altLang="ru-RU" sz="3200" b="1" dirty="0" smtClean="0">
                <a:solidFill>
                  <a:srgbClr val="000033"/>
                </a:solidFill>
              </a:rPr>
              <a:t> Вспомните:</a:t>
            </a:r>
          </a:p>
          <a:p>
            <a:pPr marL="417513" indent="-395288" eaLnBrk="1" hangingPunct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свое эмоциональное состояние в начале и в конце упражнения</a:t>
            </a:r>
          </a:p>
          <a:p>
            <a:pPr marL="417513" indent="-395288" eaLnBrk="1" hangingPunct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что хотелось сказать или сделать</a:t>
            </a:r>
          </a:p>
          <a:p>
            <a:pPr marL="417513" indent="-395288" eaLnBrk="1" hangingPunct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какие мысли приходили в момент разглядывания другого человека;</a:t>
            </a:r>
          </a:p>
          <a:p>
            <a:pPr marL="417513" indent="-395288" eaLnBrk="1" hangingPunct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о чем, казалось, думал партнер.</a:t>
            </a:r>
          </a:p>
          <a:p>
            <a:pPr marL="417513" indent="-395288" eaLnBrk="1" hangingPunct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>
                <a:cs typeface="Times New Roman" panose="02020603050405020304" pitchFamily="18" charset="0"/>
              </a:rPr>
              <a:t>какую эмоцию было сложнее всего изобразить?</a:t>
            </a:r>
          </a:p>
          <a:p>
            <a:pPr algn="ctr" eaLnBrk="1" hangingPunct="1">
              <a:lnSpc>
                <a:spcPct val="93000"/>
              </a:lnSpc>
              <a:spcAft>
                <a:spcPts val="1000"/>
              </a:spcAft>
              <a:buSzPct val="100000"/>
              <a:defRPr/>
            </a:pPr>
            <a:r>
              <a:rPr lang="ru-RU" altLang="ru-RU" sz="2600" i="1" dirty="0" smtClean="0">
                <a:solidFill>
                  <a:srgbClr val="7E0021"/>
                </a:solidFill>
                <a:cs typeface="Times New Roman" panose="02020603050405020304" pitchFamily="18" charset="0"/>
              </a:rPr>
              <a:t>Претензии, наставления — </a:t>
            </a:r>
            <a:r>
              <a:rPr lang="ru-RU" altLang="ru-RU" sz="2600" b="1" i="1" dirty="0" smtClean="0">
                <a:solidFill>
                  <a:srgbClr val="7E0021"/>
                </a:solidFill>
                <a:cs typeface="Times New Roman" panose="02020603050405020304" pitchFamily="18" charset="0"/>
              </a:rPr>
              <a:t>НЕТ</a:t>
            </a:r>
            <a:r>
              <a:rPr lang="ru-RU" altLang="ru-RU" sz="2600" i="1" dirty="0" smtClean="0">
                <a:solidFill>
                  <a:srgbClr val="7E0021"/>
                </a:solidFill>
                <a:cs typeface="Times New Roman" panose="02020603050405020304" pitchFamily="18" charset="0"/>
              </a:rPr>
              <a:t>!</a:t>
            </a:r>
          </a:p>
          <a:p>
            <a:pPr marL="430213" indent="-409575" eaLnBrk="1" hangingPunct="1">
              <a:lnSpc>
                <a:spcPct val="93000"/>
              </a:lnSpc>
              <a:spcAft>
                <a:spcPts val="1000"/>
              </a:spcAft>
              <a:buSzPct val="45000"/>
              <a:defRPr/>
            </a:pPr>
            <a:endParaRPr lang="ru-RU" altLang="ru-RU" sz="2600" i="1" dirty="0" smtClean="0">
              <a:solidFill>
                <a:srgbClr val="7E0021"/>
              </a:solidFill>
              <a:cs typeface="Times New Roman" panose="02020603050405020304" pitchFamily="18" charset="0"/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543550" y="360363"/>
            <a:ext cx="31130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600" b="1">
                <a:solidFill>
                  <a:srgbClr val="7E0021"/>
                </a:solidFill>
              </a:rPr>
              <a:t>Обсуждение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87338" y="1584325"/>
            <a:ext cx="8783637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ts val="425"/>
              </a:spcAft>
              <a:buSzPct val="100000"/>
              <a:defRPr/>
            </a:pPr>
            <a:r>
              <a:rPr lang="ru-RU" altLang="ru-RU" sz="2500" smtClean="0"/>
              <a:t>В содержании волевого действия выделяются три основных признака:</a:t>
            </a:r>
          </a:p>
          <a:p>
            <a:pPr marL="214313" indent="-212725" eaLnBrk="1" hangingPunct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00" b="1" smtClean="0"/>
              <a:t>Воля обеспечивает целенаправленность и упорядоченность человеческой деятельности</a:t>
            </a:r>
            <a:r>
              <a:rPr lang="ru-RU" altLang="ru-RU" sz="2500" smtClean="0"/>
              <a:t>. </a:t>
            </a:r>
          </a:p>
          <a:p>
            <a:pPr marL="214313" indent="-212725" eaLnBrk="1" hangingPunct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00" b="1" smtClean="0"/>
              <a:t>Воля как способность человека к саморегуляции</a:t>
            </a:r>
            <a:r>
              <a:rPr lang="ru-RU" altLang="ru-RU" sz="2500" smtClean="0"/>
              <a:t> делает его относительно свободным от внешних обстоятельств, по-настоящему превращает его в активного субъекта.</a:t>
            </a:r>
          </a:p>
          <a:p>
            <a:pPr marL="214313" indent="-212725" eaLnBrk="1" hangingPunct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00" b="1" smtClean="0"/>
              <a:t>Воля — это сознательное преодоление человеком трудностей на пути к поставленной цели</a:t>
            </a:r>
            <a:r>
              <a:rPr lang="ru-RU" altLang="ru-RU" sz="2500" smtClean="0"/>
              <a:t>. </a:t>
            </a:r>
            <a:r>
              <a:rPr lang="ru-RU" altLang="ru-RU" sz="2400" smtClean="0"/>
              <a:t>Сталкиваясь с препятствиями, человек либо отказывается от действия в выбранном направлении, либо увеличивает усилия. чтобы преодолеть возникшие трудности.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03238" y="503238"/>
            <a:ext cx="8496300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400" b="1">
                <a:solidFill>
                  <a:srgbClr val="7E0021"/>
                </a:solidFill>
              </a:rPr>
              <a:t>Воля - уникальная способность личности произвольно контролировать свое поведение.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03238" y="503238"/>
            <a:ext cx="8496300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400" b="1">
                <a:solidFill>
                  <a:srgbClr val="7E0021"/>
                </a:solidFill>
              </a:rPr>
              <a:t>Воля - уникальная способность личности произвольно контролировать свое поведение.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50825" y="1495425"/>
            <a:ext cx="8750300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2600" b="1" smtClean="0"/>
              <a:t>                     Функции воли:</a:t>
            </a:r>
          </a:p>
          <a:p>
            <a:pPr indent="360363" eaLnBrk="1" hangingPunct="1">
              <a:spcAft>
                <a:spcPts val="1000"/>
              </a:spcAft>
              <a:buSzPct val="100000"/>
              <a:defRPr/>
            </a:pPr>
            <a:r>
              <a:rPr lang="ru-RU" altLang="ru-RU" sz="2600" b="1" smtClean="0"/>
              <a:t>инициирующая, или побудительная</a:t>
            </a:r>
            <a:r>
              <a:rPr lang="ru-RU" altLang="ru-RU" sz="2600" smtClean="0"/>
              <a:t>, обеспечивающая начало действия в целях преодоления возникающих препятствий;</a:t>
            </a:r>
          </a:p>
          <a:p>
            <a:pPr indent="360363" eaLnBrk="1" hangingPunct="1">
              <a:spcAft>
                <a:spcPts val="1000"/>
              </a:spcAft>
              <a:buSzPct val="100000"/>
              <a:defRPr/>
            </a:pPr>
            <a:r>
              <a:rPr lang="ru-RU" altLang="ru-RU" sz="2600" b="1" smtClean="0"/>
              <a:t>стабилизирующая</a:t>
            </a:r>
            <a:r>
              <a:rPr lang="ru-RU" altLang="ru-RU" sz="2600" smtClean="0"/>
              <a:t>, связанную с волевыми усилиями по поддержанию активности на должном уровне при возникновении внешних и внутренних помех;</a:t>
            </a:r>
          </a:p>
          <a:p>
            <a:pPr indent="360363" eaLnBrk="1" hangingPunct="1">
              <a:spcAft>
                <a:spcPts val="1000"/>
              </a:spcAft>
              <a:buSzPct val="100000"/>
              <a:defRPr/>
            </a:pPr>
            <a:r>
              <a:rPr lang="ru-RU" altLang="ru-RU" sz="2600" b="1" smtClean="0"/>
              <a:t>тормозная</a:t>
            </a:r>
            <a:r>
              <a:rPr lang="ru-RU" altLang="ru-RU" sz="2600" smtClean="0"/>
              <a:t>, которая состоит в том, чтобы сдерживать другие, зачастую сильные желания, не согласующиеся с главными целями деятельности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863600" y="647700"/>
            <a:ext cx="345598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3200" b="1" dirty="0">
                <a:solidFill>
                  <a:srgbClr val="663399"/>
                </a:solidFill>
              </a:rPr>
              <a:t>Практикум</a:t>
            </a:r>
            <a:r>
              <a:rPr lang="ru-RU" altLang="ru-RU" sz="2600" b="1" dirty="0">
                <a:solidFill>
                  <a:srgbClr val="663399"/>
                </a:solidFill>
              </a:rPr>
              <a:t> 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503238" y="1449388"/>
            <a:ext cx="8424862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3200" b="1" dirty="0">
                <a:solidFill>
                  <a:srgbClr val="000000"/>
                </a:solidFill>
              </a:rPr>
              <a:t>Индивидуально:</a:t>
            </a:r>
          </a:p>
          <a:p>
            <a:pPr algn="ctr" eaLnBrk="1" hangingPunct="1">
              <a:buSzPct val="100000"/>
            </a:pPr>
            <a:r>
              <a:rPr lang="ru-RU" altLang="ru-RU" sz="3200" b="1" dirty="0">
                <a:solidFill>
                  <a:srgbClr val="7E0021"/>
                </a:solidFill>
              </a:rPr>
              <a:t> 1. Методика САН </a:t>
            </a:r>
            <a:r>
              <a:rPr lang="ru-RU" altLang="ru-RU" sz="3200" dirty="0">
                <a:solidFill>
                  <a:srgbClr val="7E0021"/>
                </a:solidFill>
              </a:rPr>
              <a:t> "</a:t>
            </a:r>
            <a:r>
              <a:rPr lang="ru-RU" altLang="ru-RU" sz="3200" b="1" dirty="0">
                <a:solidFill>
                  <a:srgbClr val="7E0021"/>
                </a:solidFill>
              </a:rPr>
              <a:t>С</a:t>
            </a:r>
            <a:r>
              <a:rPr lang="ru-RU" altLang="ru-RU" sz="3200" dirty="0">
                <a:solidFill>
                  <a:srgbClr val="7E0021"/>
                </a:solidFill>
              </a:rPr>
              <a:t>амочувствие. </a:t>
            </a:r>
            <a:r>
              <a:rPr lang="ru-RU" altLang="ru-RU" sz="3200" b="1" dirty="0">
                <a:solidFill>
                  <a:srgbClr val="7E0021"/>
                </a:solidFill>
              </a:rPr>
              <a:t>А</a:t>
            </a:r>
            <a:r>
              <a:rPr lang="ru-RU" altLang="ru-RU" sz="3200" dirty="0">
                <a:solidFill>
                  <a:srgbClr val="7E0021"/>
                </a:solidFill>
              </a:rPr>
              <a:t>ктивность.</a:t>
            </a:r>
            <a:r>
              <a:rPr lang="ru-RU" altLang="ru-RU" sz="3200" b="1" dirty="0">
                <a:solidFill>
                  <a:srgbClr val="7E0021"/>
                </a:solidFill>
              </a:rPr>
              <a:t> Н</a:t>
            </a:r>
            <a:r>
              <a:rPr lang="ru-RU" altLang="ru-RU" sz="3200" dirty="0">
                <a:solidFill>
                  <a:srgbClr val="7E0021"/>
                </a:solidFill>
              </a:rPr>
              <a:t>астроение" </a:t>
            </a:r>
          </a:p>
          <a:p>
            <a:pPr algn="ctr" eaLnBrk="1" hangingPunct="1">
              <a:buSzPct val="100000"/>
            </a:pPr>
            <a:r>
              <a:rPr lang="ru-RU" altLang="ru-RU" sz="3200" b="1" dirty="0">
                <a:solidFill>
                  <a:srgbClr val="7E0021"/>
                </a:solidFill>
              </a:rPr>
              <a:t>2. </a:t>
            </a:r>
            <a:r>
              <a:rPr lang="ru-RU" altLang="ru-RU" sz="3200" b="1" dirty="0" smtClean="0">
                <a:solidFill>
                  <a:srgbClr val="7E0021"/>
                </a:solidFill>
              </a:rPr>
              <a:t>Тест «Способность самоуправления».</a:t>
            </a:r>
            <a:endParaRPr lang="ru-RU" altLang="ru-RU" sz="3200" b="1" dirty="0">
              <a:solidFill>
                <a:srgbClr val="000000"/>
              </a:solidFill>
            </a:endParaRPr>
          </a:p>
          <a:p>
            <a:pPr algn="ctr" eaLnBrk="1" hangingPunct="1">
              <a:buSzPct val="100000"/>
            </a:pPr>
            <a:endParaRPr lang="ru-RU" altLang="ru-RU" sz="3200" dirty="0">
              <a:solidFill>
                <a:srgbClr val="000000"/>
              </a:solidFill>
            </a:endParaRPr>
          </a:p>
          <a:p>
            <a:pPr algn="ctr" eaLnBrk="1" hangingPunct="1">
              <a:buSzPct val="100000"/>
            </a:pPr>
            <a:r>
              <a:rPr lang="ru-RU" altLang="ru-RU" sz="3200" b="1" dirty="0">
                <a:solidFill>
                  <a:srgbClr val="000000"/>
                </a:solidFill>
              </a:rPr>
              <a:t>Работа в парах:</a:t>
            </a:r>
          </a:p>
          <a:p>
            <a:pPr algn="ctr" eaLnBrk="1" hangingPunct="1">
              <a:buSzPct val="100000"/>
            </a:pPr>
            <a:r>
              <a:rPr lang="ru-RU" altLang="ru-RU" sz="3200" dirty="0">
                <a:solidFill>
                  <a:srgbClr val="7E0021"/>
                </a:solidFill>
                <a:cs typeface="Times New Roman" panose="02020603050405020304" pitchFamily="18" charset="0"/>
              </a:rPr>
              <a:t>3. Исследование уровня тревожности по</a:t>
            </a:r>
            <a:r>
              <a:rPr lang="ru-RU" altLang="ru-RU" sz="3200" b="1" dirty="0">
                <a:solidFill>
                  <a:srgbClr val="7E0021"/>
                </a:solidFill>
                <a:cs typeface="Times New Roman" panose="02020603050405020304" pitchFamily="18" charset="0"/>
              </a:rPr>
              <a:t> методике </a:t>
            </a:r>
            <a:r>
              <a:rPr lang="ru-RU" altLang="ru-RU" sz="3200" b="1" dirty="0" err="1">
                <a:solidFill>
                  <a:srgbClr val="7E0021"/>
                </a:solidFill>
                <a:cs typeface="Times New Roman" panose="02020603050405020304" pitchFamily="18" charset="0"/>
              </a:rPr>
              <a:t>Спилбергера</a:t>
            </a:r>
            <a:r>
              <a:rPr lang="ru-RU" altLang="ru-RU" sz="3200" b="1" dirty="0">
                <a:solidFill>
                  <a:srgbClr val="7E0021"/>
                </a:solidFill>
                <a:cs typeface="Times New Roman" panose="02020603050405020304" pitchFamily="18" charset="0"/>
              </a:rPr>
              <a:t>-Ханина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6335713" y="144463"/>
            <a:ext cx="2735262" cy="3603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600" b="1">
                <a:solidFill>
                  <a:srgbClr val="663399"/>
                </a:solidFill>
              </a:rPr>
              <a:t>    Практикум 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endParaRPr lang="ru-RU" altLang="ru-RU" sz="2600" b="1">
              <a:solidFill>
                <a:srgbClr val="663399"/>
              </a:solidFill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7475" y="482600"/>
            <a:ext cx="9026525" cy="637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2400" b="1" smtClean="0"/>
              <a:t>Шкала самооценки </a:t>
            </a:r>
          </a:p>
          <a:p>
            <a:pPr algn="ctr" eaLnBrk="1" hangingPunct="1">
              <a:buSzPct val="100000"/>
              <a:defRPr/>
            </a:pPr>
            <a:r>
              <a:rPr lang="ru-RU" altLang="ru-RU" sz="2400" b="1" smtClean="0"/>
              <a:t>(Самочувствие. Активность. Настроение)</a:t>
            </a:r>
          </a:p>
          <a:p>
            <a:pPr algn="ctr" eaLnBrk="1" hangingPunct="1">
              <a:buSzPct val="100000"/>
              <a:defRPr/>
            </a:pPr>
            <a:r>
              <a:rPr lang="ru-RU" altLang="ru-RU" sz="2200" smtClean="0"/>
              <a:t>Методика разработана  в 1973 году. Опросник САН направлен на исследование особенностей психоэмоционального состояния.</a:t>
            </a:r>
          </a:p>
          <a:p>
            <a:pPr algn="ctr" eaLnBrk="1" hangingPunct="1">
              <a:buSzPct val="100000"/>
              <a:defRPr/>
            </a:pPr>
            <a:endParaRPr lang="ru-RU" altLang="ru-RU" sz="2200" smtClean="0"/>
          </a:p>
          <a:p>
            <a:pPr indent="323850" eaLnBrk="1" hangingPunct="1">
              <a:buSzPct val="100000"/>
              <a:defRPr/>
            </a:pPr>
            <a:r>
              <a:rPr lang="ru-RU" altLang="ru-RU" sz="2400" smtClean="0"/>
              <a:t>При разработке методики авторы исходили из того, что три основные составляющие функционального психоэмоционального состояния — </a:t>
            </a:r>
            <a:r>
              <a:rPr lang="ru-RU" altLang="ru-RU" sz="2400" i="1" smtClean="0"/>
              <a:t>самочувствие, активность и настроение</a:t>
            </a:r>
            <a:r>
              <a:rPr lang="ru-RU" altLang="ru-RU" sz="2400" smtClean="0"/>
              <a:t> могут быть охарактеризованы полярными оценками, между которыми существует  последовательность промежуточных значений.</a:t>
            </a:r>
          </a:p>
          <a:p>
            <a:pPr indent="323850" eaLnBrk="1" hangingPunct="1">
              <a:buSzPct val="100000"/>
              <a:defRPr/>
            </a:pPr>
            <a:r>
              <a:rPr lang="ru-RU" altLang="ru-RU" sz="2400" smtClean="0"/>
              <a:t>Опросник состоит из 30 пар слов, являющихся полярными характеристиками (по 10 пар слов для каждой категории). На бланке обследования между полярными характеристиками располагается рейтинговая шкала. Испытуемому предлагают соотнести свое состояние с определенной оценкой на шкале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655763" y="119063"/>
            <a:ext cx="7207250" cy="673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400">
                <a:solidFill>
                  <a:srgbClr val="7E0021"/>
                </a:solidFill>
              </a:rPr>
              <a:t>     СИТУАЦИОННЫЕ ЗАДАЧИ ПО ТЕМЕ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60363" y="792163"/>
            <a:ext cx="8351837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600">
                <a:solidFill>
                  <a:srgbClr val="000000"/>
                </a:solidFill>
              </a:rPr>
              <a:t>1. Студентка на экзамене испытывает чувство неуверенности, психическую скованность из-за страха перед преподавателем. В результате отвечает ниже своих возможностей, несмотря на то, что материал ему знаком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600" b="1">
                <a:solidFill>
                  <a:srgbClr val="000000"/>
                </a:solidFill>
              </a:rPr>
              <a:t>Вопрос 1:</a:t>
            </a:r>
            <a:r>
              <a:rPr lang="ru-RU" altLang="ru-RU" sz="2600">
                <a:solidFill>
                  <a:srgbClr val="000000"/>
                </a:solidFill>
              </a:rPr>
              <a:t> Укажите, какой психологический феномен имеет место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87338" y="4049713"/>
            <a:ext cx="8783637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600" b="1">
                <a:solidFill>
                  <a:srgbClr val="000000"/>
                </a:solidFill>
              </a:rPr>
              <a:t>Ответ 1: </a:t>
            </a:r>
            <a:r>
              <a:rPr lang="ru-RU" altLang="ru-RU" sz="2600">
                <a:solidFill>
                  <a:srgbClr val="000000"/>
                </a:solidFill>
              </a:rPr>
              <a:t>Студентка находится в состоянии эмоциональной напряженности, что мешает ей сосредоточиться и нарушает продуктивность  деятельности. Данный феномен связан с тормозящим действием аффекта на интеллектуальную деятельность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1655763" y="119063"/>
            <a:ext cx="7207250" cy="673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400">
                <a:solidFill>
                  <a:srgbClr val="7E0021"/>
                </a:solidFill>
              </a:rPr>
              <a:t>     СИТУАЦИОННЫЕ ЗАДАЧИ ПО ТЕМЕ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60363" y="792163"/>
            <a:ext cx="8351837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600">
                <a:solidFill>
                  <a:srgbClr val="000000"/>
                </a:solidFill>
              </a:rPr>
              <a:t>1. Студентка на экзамене испытывает чувство неуверенности, психическую скованность из-за страха перед преподавателем. В результате отвечает ниже своих возможностей, несмотря на то, что материал ему знаком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60363" y="2995613"/>
            <a:ext cx="8351837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600" b="1">
                <a:solidFill>
                  <a:srgbClr val="000000"/>
                </a:solidFill>
              </a:rPr>
              <a:t>Вопрос 2:</a:t>
            </a:r>
            <a:r>
              <a:rPr lang="ru-RU" altLang="ru-RU" sz="2600">
                <a:solidFill>
                  <a:srgbClr val="000000"/>
                </a:solidFill>
              </a:rPr>
              <a:t> Какие личностные компетенции у него сформированы недостаточно?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5900" y="4032250"/>
            <a:ext cx="893762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600" b="1">
                <a:solidFill>
                  <a:srgbClr val="000000"/>
                </a:solidFill>
              </a:rPr>
              <a:t>Ответ 2: </a:t>
            </a:r>
            <a:r>
              <a:rPr lang="ru-RU" altLang="ru-RU" sz="2600">
                <a:solidFill>
                  <a:srgbClr val="000000"/>
                </a:solidFill>
              </a:rPr>
              <a:t>Недостаточно сформированы способность к саморегуляции поведения, эмоциональной регуляции. Необходимо порекомендовать освоить какой-либо из методов саморегуляции;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endParaRPr lang="ru-RU" altLang="ru-RU" sz="2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655763" y="119063"/>
            <a:ext cx="7207250" cy="673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400">
                <a:solidFill>
                  <a:srgbClr val="7E0021"/>
                </a:solidFill>
              </a:rPr>
              <a:t>СИТУАЦИОННЫЕ ЗАДАЧИ ПО ТЕМЕ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287338" y="762000"/>
            <a:ext cx="8774112" cy="317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800">
                <a:solidFill>
                  <a:srgbClr val="000000"/>
                </a:solidFill>
              </a:rPr>
              <a:t>2. За время экспериментально-психологического исследования настроение испытуемого несколько раз изменялось по незначительному поводу: от грустного до несколько повышенного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800" b="1">
                <a:solidFill>
                  <a:srgbClr val="000000"/>
                </a:solidFill>
              </a:rPr>
              <a:t>Вопрос 1:</a:t>
            </a:r>
            <a:r>
              <a:rPr lang="ru-RU" altLang="ru-RU" sz="2800">
                <a:solidFill>
                  <a:srgbClr val="000000"/>
                </a:solidFill>
              </a:rPr>
              <a:t> Оцените эмоциональное состояние пациента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endParaRPr lang="ru-RU" altLang="ru-RU" sz="2800">
              <a:solidFill>
                <a:srgbClr val="000000"/>
              </a:soli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58775" y="4176713"/>
            <a:ext cx="8640763" cy="222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800" b="1">
                <a:solidFill>
                  <a:srgbClr val="000000"/>
                </a:solidFill>
              </a:rPr>
              <a:t>Ответ 1:</a:t>
            </a:r>
            <a:r>
              <a:rPr lang="ru-RU" altLang="ru-RU" sz="2800">
                <a:solidFill>
                  <a:srgbClr val="000000"/>
                </a:solidFill>
              </a:rPr>
              <a:t> Имеет место эмоциональная лабильность. Она характерна для астенических состояний или может быть чертой характера у эмоционально-лабильных личностей</a:t>
            </a:r>
            <a:r>
              <a:rPr lang="ru-RU" altLang="ru-RU" sz="1000">
                <a:solidFill>
                  <a:srgbClr val="000000"/>
                </a:solidFill>
              </a:rPr>
              <a:t>;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endParaRPr lang="ru-RU" altLang="ru-RU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2016125" y="192088"/>
            <a:ext cx="5256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200">
                <a:solidFill>
                  <a:srgbClr val="7E0021"/>
                </a:solidFill>
              </a:rPr>
              <a:t>СИТУАЦИОННЫЕ ЗАДАЧИ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319088" y="576263"/>
            <a:ext cx="8824912" cy="41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400">
                <a:solidFill>
                  <a:srgbClr val="000000"/>
                </a:solidFill>
              </a:rPr>
              <a:t>Пациент П. обратился к психотерапевту с жалобами на то, что испытывает выраженные трудности при принятии решений. Он постоянно думает о том, что существует множество вариантов выхода из проблемной ситуации и боится, что тот вариант, который он предпочтет, окажется неправильным, а ему будет потом стыдно перед окружающими. В результате время принятия решения резко затягивается, и когда П.,. наконец, чувствует себя готовым к осуществлению задуманного, момент часто оказывается упущенным, а необходимость в реализации принятого решения отпадает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503238" y="4860925"/>
            <a:ext cx="835183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400" b="1">
                <a:solidFill>
                  <a:srgbClr val="000000"/>
                </a:solidFill>
              </a:rPr>
              <a:t>Вопрос 1: </a:t>
            </a:r>
            <a:r>
              <a:rPr lang="ru-RU" altLang="ru-RU" sz="2400">
                <a:solidFill>
                  <a:srgbClr val="000000"/>
                </a:solidFill>
              </a:rPr>
              <a:t>С каким феноменом мы имеем дело</a:t>
            </a:r>
            <a:r>
              <a:rPr lang="ru-RU" altLang="ru-RU" sz="200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31800" y="5456238"/>
            <a:ext cx="8567738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200" b="1">
                <a:solidFill>
                  <a:srgbClr val="000000"/>
                </a:solidFill>
              </a:rPr>
              <a:t>Ответ 1: </a:t>
            </a:r>
            <a:r>
              <a:rPr lang="ru-RU" altLang="ru-RU" sz="2200">
                <a:solidFill>
                  <a:srgbClr val="000000"/>
                </a:solidFill>
              </a:rPr>
              <a:t>Затягиваются этапы борьбы мотивов и выбора ведущего мотива, в результате чего действие остается неосуществленным;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2016125" y="192088"/>
            <a:ext cx="5256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200">
                <a:solidFill>
                  <a:srgbClr val="000000"/>
                </a:solidFill>
              </a:rPr>
              <a:t>СИТУАЦИОННЫЕ ЗАДАЧИ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360363" y="4146550"/>
            <a:ext cx="884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400" b="1">
                <a:solidFill>
                  <a:srgbClr val="000033"/>
                </a:solidFill>
              </a:rPr>
              <a:t>Вопрос 2: </a:t>
            </a:r>
            <a:r>
              <a:rPr lang="ru-RU" altLang="ru-RU" sz="2400">
                <a:solidFill>
                  <a:srgbClr val="000033"/>
                </a:solidFill>
              </a:rPr>
              <a:t>Какую стратегию общения необходимо выбрать, исходя из внутренней картины заболевания</a:t>
            </a:r>
            <a:r>
              <a:rPr lang="ru-RU" altLang="ru-RU" sz="240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60363" y="5003800"/>
            <a:ext cx="87058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400" b="1">
                <a:solidFill>
                  <a:srgbClr val="000000"/>
                </a:solidFill>
              </a:rPr>
              <a:t>Ответ 2:</a:t>
            </a:r>
            <a:r>
              <a:rPr lang="ru-RU" altLang="ru-RU" sz="2400">
                <a:solidFill>
                  <a:srgbClr val="000000"/>
                </a:solidFill>
              </a:rPr>
              <a:t> Важно внимательно изучить историю болезни, проработать поведенческие особенности по постановке ближних и дальних целей. Рассмотреть вариант четкого планирования с фиксацией выполненного мероприятия.;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19088" y="576263"/>
            <a:ext cx="8824912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200">
                <a:solidFill>
                  <a:srgbClr val="000000"/>
                </a:solidFill>
              </a:rPr>
              <a:t>Пациент П. обратился к психотерапевту с жалобами на то, что испытывает выраженные трудности при принятии решений. Он постоянно думает о том, что существует множество вариантов выхода из проблемной ситуации и боится, что тот вариант, который он предпочтет, окажется неправильным, а ему будет потом стыдно перед окружающими. В результате время принятия решения резко затягивается, и когда П.,. наконец, чувствует себя готовым к осуществлению задуманного, момент часто оказывается упущенным, а необходимость в реализации принятого решения отпадает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176713" y="144463"/>
            <a:ext cx="4968875" cy="4873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600" b="1">
                <a:solidFill>
                  <a:srgbClr val="7E0021"/>
                </a:solidFill>
              </a:rPr>
              <a:t>    Следующее занятие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231775" y="1566863"/>
            <a:ext cx="8912225" cy="520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ru-RU" altLang="ru-RU" sz="2400">
                <a:solidFill>
                  <a:srgbClr val="000000"/>
                </a:solidFill>
              </a:rPr>
              <a:t>План: </a:t>
            </a:r>
          </a:p>
          <a:p>
            <a:pPr eaLnBrk="1" hangingPunct="1">
              <a:buSzPct val="100000"/>
            </a:pPr>
            <a:r>
              <a:rPr lang="ru-RU" altLang="ru-RU" sz="2400">
                <a:solidFill>
                  <a:srgbClr val="000000"/>
                </a:solidFill>
              </a:rPr>
              <a:t>1. Определение понятий «личность», «индивид», «индивидуальность». </a:t>
            </a:r>
          </a:p>
          <a:p>
            <a:pPr eaLnBrk="1" hangingPunct="1">
              <a:buSzPct val="100000"/>
            </a:pPr>
            <a:r>
              <a:rPr lang="ru-RU" altLang="ru-RU" sz="2400">
                <a:solidFill>
                  <a:srgbClr val="000000"/>
                </a:solidFill>
              </a:rPr>
              <a:t>2. Структура Личности. </a:t>
            </a:r>
          </a:p>
          <a:p>
            <a:pPr eaLnBrk="1" hangingPunct="1">
              <a:buSzPct val="100000"/>
            </a:pPr>
            <a:r>
              <a:rPr lang="ru-RU" altLang="ru-RU" sz="2400">
                <a:solidFill>
                  <a:srgbClr val="000000"/>
                </a:solidFill>
              </a:rPr>
              <a:t>3. Общая характеристика сознания и самосознания. Функции сознания. Формирование сознания в онтогенезе. </a:t>
            </a:r>
          </a:p>
          <a:p>
            <a:pPr eaLnBrk="1" hangingPunct="1">
              <a:buSzPct val="100000"/>
            </a:pPr>
            <a:r>
              <a:rPr lang="ru-RU" altLang="ru-RU" sz="2400">
                <a:solidFill>
                  <a:srgbClr val="000000"/>
                </a:solidFill>
              </a:rPr>
              <a:t>4. Понятие о темпераменте. Типы темперамента. Психологическая характеристика типов темперамента.</a:t>
            </a:r>
          </a:p>
          <a:p>
            <a:pPr eaLnBrk="1" hangingPunct="1">
              <a:buSzPct val="100000"/>
            </a:pPr>
            <a:r>
              <a:rPr lang="ru-RU" altLang="ru-RU" sz="2400">
                <a:solidFill>
                  <a:srgbClr val="000000"/>
                </a:solidFill>
              </a:rPr>
              <a:t> 5. Понятие о характере. Структура характера. Связь темперамента и характера человека со свойствами личности. </a:t>
            </a:r>
          </a:p>
          <a:p>
            <a:pPr eaLnBrk="1" hangingPunct="1">
              <a:buSzPct val="100000"/>
            </a:pPr>
            <a:r>
              <a:rPr lang="ru-RU" altLang="ru-RU" sz="2400">
                <a:solidFill>
                  <a:srgbClr val="000000"/>
                </a:solidFill>
              </a:rPr>
              <a:t>6. Понятие «акцентуации характера». </a:t>
            </a:r>
          </a:p>
          <a:p>
            <a:pPr eaLnBrk="1" hangingPunct="1">
              <a:buSzPct val="100000"/>
            </a:pPr>
            <a:r>
              <a:rPr lang="ru-RU" altLang="ru-RU" sz="2400">
                <a:solidFill>
                  <a:srgbClr val="000000"/>
                </a:solidFill>
              </a:rPr>
              <a:t>7. Практикум на определение темперамента личности, выявления акцентуации характера.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431800" y="647700"/>
            <a:ext cx="86407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800" b="1">
                <a:solidFill>
                  <a:srgbClr val="111111"/>
                </a:solidFill>
              </a:rPr>
              <a:t>Психология личности. Структура, сознание, темперамент, характер</a:t>
            </a:r>
            <a:r>
              <a:rPr lang="ru-RU" altLang="ru-RU" sz="1000">
                <a:solidFill>
                  <a:srgbClr val="111111"/>
                </a:solidFill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342900" y="287338"/>
            <a:ext cx="8605838" cy="589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2200" b="1" smtClean="0">
                <a:solidFill>
                  <a:srgbClr val="000066"/>
                </a:solidFill>
              </a:rPr>
              <a:t>Рекомендуемая литература для самостоятельной работы</a:t>
            </a:r>
          </a:p>
          <a:p>
            <a:pPr algn="ctr" eaLnBrk="1" hangingPunct="1">
              <a:spcAft>
                <a:spcPts val="425"/>
              </a:spcAft>
              <a:buSzPct val="100000"/>
              <a:defRPr/>
            </a:pPr>
            <a:r>
              <a:rPr lang="ru-RU" altLang="ru-RU" sz="2600" b="1" smtClean="0"/>
              <a:t>Основная литература</a:t>
            </a:r>
          </a:p>
          <a:p>
            <a:pPr eaLnBrk="1" hangingPunct="1">
              <a:spcAft>
                <a:spcPts val="425"/>
              </a:spcAft>
              <a:buSzPct val="100000"/>
              <a:defRPr/>
            </a:pPr>
            <a:r>
              <a:rPr lang="ru-RU" altLang="ru-RU" sz="2600" b="1" smtClean="0">
                <a:solidFill>
                  <a:srgbClr val="193300"/>
                </a:solidFill>
              </a:rPr>
              <a:t>Психология и педагогика</a:t>
            </a:r>
            <a:r>
              <a:rPr lang="ru-RU" altLang="ru-RU" sz="2600" b="1" smtClean="0"/>
              <a:t> </a:t>
            </a:r>
            <a:r>
              <a:rPr lang="ru-RU" altLang="ru-RU" sz="2600" b="1" smtClean="0">
                <a:solidFill>
                  <a:srgbClr val="7E0021"/>
                </a:solidFill>
              </a:rPr>
              <a:t>в медицинском образовании</a:t>
            </a:r>
            <a:r>
              <a:rPr lang="ru-RU" altLang="ru-RU" sz="2600" smtClean="0"/>
              <a:t>/Под ред. Н.В. Кудрявой.-М. 2016.-320 с.</a:t>
            </a:r>
          </a:p>
          <a:p>
            <a:pPr algn="ctr" eaLnBrk="1" hangingPunct="1">
              <a:spcAft>
                <a:spcPts val="425"/>
              </a:spcAft>
              <a:buSzPct val="100000"/>
              <a:defRPr/>
            </a:pPr>
            <a:endParaRPr lang="ru-RU" altLang="ru-RU" sz="2400" b="1" smtClean="0"/>
          </a:p>
          <a:p>
            <a:pPr indent="533400" eaLnBrk="1" hangingPunct="1">
              <a:spcAft>
                <a:spcPts val="425"/>
              </a:spcAft>
              <a:buSzPct val="100000"/>
              <a:defRPr/>
            </a:pPr>
            <a:r>
              <a:rPr lang="ru-RU" altLang="ru-RU" sz="2300" b="1" smtClean="0">
                <a:solidFill>
                  <a:srgbClr val="7E0021"/>
                </a:solidFill>
              </a:rPr>
              <a:t>Обучающимся</a:t>
            </a:r>
            <a:r>
              <a:rPr lang="ru-RU" altLang="ru-RU" sz="2300" smtClean="0"/>
              <a:t> — </a:t>
            </a:r>
            <a:r>
              <a:rPr lang="ru-RU" altLang="ru-RU" sz="2300" b="1" smtClean="0">
                <a:solidFill>
                  <a:srgbClr val="7E0021"/>
                </a:solidFill>
              </a:rPr>
              <a:t>Учебные ресурсы</a:t>
            </a:r>
            <a:r>
              <a:rPr lang="ru-RU" altLang="ru-RU" sz="2300" b="1" smtClean="0"/>
              <a:t> </a:t>
            </a:r>
            <a:r>
              <a:rPr lang="ru-RU" altLang="ru-RU" sz="2300" smtClean="0"/>
              <a:t>- </a:t>
            </a:r>
            <a:r>
              <a:rPr lang="ru-RU" altLang="ru-RU" sz="2300" b="1" smtClean="0">
                <a:solidFill>
                  <a:srgbClr val="7E0021"/>
                </a:solidFill>
              </a:rPr>
              <a:t>Видеолекции</a:t>
            </a:r>
            <a:r>
              <a:rPr lang="ru-RU" altLang="ru-RU" sz="2300" smtClean="0"/>
              <a:t> </a:t>
            </a:r>
            <a:r>
              <a:rPr lang="ru-RU" altLang="ru-RU" sz="2400" b="1" smtClean="0"/>
              <a:t>Артюхова, Т. Ю.</a:t>
            </a:r>
            <a:r>
              <a:rPr lang="ru-RU" altLang="ru-RU" sz="2400" smtClean="0"/>
              <a:t> Возрастная психология как наука о закономерностях развития человека [Электронный ресурс] : видеолекция № 5; Красноярский медицинский университет. - Красноярск : КрасГМУ, 2017.</a:t>
            </a:r>
          </a:p>
          <a:p>
            <a:pPr indent="533400" eaLnBrk="1" hangingPunct="1">
              <a:spcAft>
                <a:spcPts val="150"/>
              </a:spcAft>
              <a:buSzPct val="100000"/>
              <a:defRPr/>
            </a:pPr>
            <a:endParaRPr lang="ru-RU" altLang="ru-RU" sz="2400" b="1" smtClean="0"/>
          </a:p>
          <a:p>
            <a:pPr indent="533400" eaLnBrk="1" hangingPunct="1">
              <a:spcAft>
                <a:spcPts val="150"/>
              </a:spcAft>
              <a:buSzPct val="100000"/>
              <a:defRPr/>
            </a:pPr>
            <a:r>
              <a:rPr lang="ru-RU" altLang="ru-RU" sz="2400" b="1" smtClean="0"/>
              <a:t>Дополнительная</a:t>
            </a:r>
          </a:p>
          <a:p>
            <a:pPr indent="533400" eaLnBrk="1" hangingPunct="1">
              <a:spcAft>
                <a:spcPts val="150"/>
              </a:spcAft>
              <a:buSzPct val="100000"/>
              <a:defRPr/>
            </a:pPr>
            <a:r>
              <a:rPr lang="ru-RU" altLang="ru-RU" sz="2300" b="1" smtClean="0"/>
              <a:t>Гавриленко, Л. С.</a:t>
            </a:r>
            <a:r>
              <a:rPr lang="ru-RU" altLang="ru-RU" sz="2300" smtClean="0"/>
              <a:t> Психология и педагогика : учеб. пособие для студентов, обучающихся по специальности 060101 - Лечебное дело / Л. С. Гавриленко, В. Б. Чупина. - Красноярск : тип. КрасГМУ, 2015. - 240 с.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03225"/>
            <a:ext cx="4356100" cy="590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863600" y="863600"/>
            <a:ext cx="467995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ru-RU" altLang="ru-RU" sz="4800" b="1">
                <a:solidFill>
                  <a:srgbClr val="7E0021"/>
                </a:solidFill>
                <a:latin typeface="Comic Sans MS" panose="030F0702030302020204" pitchFamily="66" charset="0"/>
              </a:rPr>
              <a:t>Спасибо  </a:t>
            </a:r>
          </a:p>
          <a:p>
            <a:pPr algn="ctr" eaLnBrk="1" hangingPunct="1">
              <a:buSzPct val="100000"/>
            </a:pPr>
            <a:r>
              <a:rPr lang="ru-RU" altLang="ru-RU" sz="4800" b="1">
                <a:solidFill>
                  <a:srgbClr val="7E0021"/>
                </a:solidFill>
                <a:latin typeface="Comic Sans MS" panose="030F0702030302020204" pitchFamily="66" charset="0"/>
              </a:rPr>
              <a:t>за внимание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39552" y="332656"/>
            <a:ext cx="8229600" cy="177351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ts val="288"/>
              </a:spcAft>
              <a:buSzPct val="100000"/>
            </a:pPr>
            <a:r>
              <a:rPr lang="ru-RU" altLang="ru-RU" sz="2600" b="1" i="1" dirty="0">
                <a:solidFill>
                  <a:srgbClr val="000000"/>
                </a:solidFill>
                <a:latin typeface="Georgia" panose="02040502050405020303" pitchFamily="18" charset="0"/>
              </a:rPr>
              <a:t>   </a:t>
            </a:r>
            <a:r>
              <a:rPr lang="ru-RU" altLang="ru-RU" sz="2600" b="1" i="1" dirty="0">
                <a:solidFill>
                  <a:srgbClr val="000000"/>
                </a:solidFill>
              </a:rPr>
              <a:t>Эмоции  </a:t>
            </a:r>
            <a:r>
              <a:rPr lang="ru-RU" altLang="ru-RU" sz="2600" dirty="0">
                <a:solidFill>
                  <a:srgbClr val="000000"/>
                </a:solidFill>
              </a:rPr>
              <a:t>- процесс отражения субъективного отношения человека к объектам и явлениям окружающего мира, другим людям и самому себе в форме непосредственного переживания.</a:t>
            </a:r>
          </a:p>
          <a:p>
            <a:pPr eaLnBrk="1" hangingPunct="1">
              <a:spcAft>
                <a:spcPts val="288"/>
              </a:spcAft>
              <a:buSzPct val="100000"/>
            </a:pPr>
            <a:r>
              <a:rPr lang="ru-RU" altLang="ru-RU" sz="2600" dirty="0">
                <a:solidFill>
                  <a:srgbClr val="000000"/>
                </a:solidFill>
              </a:rPr>
              <a:t>          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14" y="2331504"/>
            <a:ext cx="5832475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97314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ts val="2400"/>
              </a:lnSpc>
              <a:spcAft>
                <a:spcPts val="0"/>
              </a:spcAft>
              <a:buSzPct val="100000"/>
            </a:pPr>
            <a:r>
              <a:rPr lang="ru-RU" altLang="ru-RU" sz="2800" dirty="0" smtClean="0">
                <a:solidFill>
                  <a:srgbClr val="000000"/>
                </a:solidFill>
              </a:rPr>
              <a:t>Эмоции выражают состояние субъекта и его отношение к объекту. </a:t>
            </a:r>
            <a:endParaRPr lang="ru-RU" alt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61780"/>
            <a:ext cx="8218488" cy="62981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800" b="1" dirty="0"/>
              <a:t>Систематика видов эмоций: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91596"/>
            <a:ext cx="8964488" cy="5805756"/>
          </a:xfrm>
        </p:spPr>
        <p:txBody>
          <a:bodyPr/>
          <a:lstStyle/>
          <a:p>
            <a:r>
              <a:rPr lang="ru-RU" sz="2700" dirty="0" smtClean="0"/>
              <a:t>По </a:t>
            </a:r>
            <a:r>
              <a:rPr lang="ru-RU" sz="2700" dirty="0"/>
              <a:t>характеру влияния на общее психофизическое состояние человека эмоции делятся </a:t>
            </a:r>
            <a:r>
              <a:rPr lang="ru-RU" sz="2700" dirty="0" smtClean="0"/>
              <a:t>на: </a:t>
            </a:r>
            <a:r>
              <a:rPr lang="ru-RU" b="1" i="1" dirty="0"/>
              <a:t>стенические и астенические</a:t>
            </a:r>
            <a:r>
              <a:rPr lang="ru-RU" sz="2700" dirty="0"/>
              <a:t>.</a:t>
            </a:r>
          </a:p>
          <a:p>
            <a:r>
              <a:rPr lang="ru-RU" sz="2700" dirty="0"/>
              <a:t>По характеру переживаний и субъективной значимости для человека – на </a:t>
            </a:r>
            <a:r>
              <a:rPr lang="ru-RU" sz="2700" b="1" i="1" dirty="0"/>
              <a:t>положительные, нейтральные и отрицательные.</a:t>
            </a:r>
          </a:p>
          <a:p>
            <a:r>
              <a:rPr lang="ru-RU" sz="2700" dirty="0"/>
              <a:t>По выраженности и продолжительности эмоций </a:t>
            </a:r>
            <a:r>
              <a:rPr lang="ru-RU" sz="2700" dirty="0" smtClean="0"/>
              <a:t>выделяют: </a:t>
            </a:r>
            <a:r>
              <a:rPr lang="ru-RU" sz="2500" b="1" i="1" dirty="0"/>
              <a:t>эмоциональный фон, эмоциональные</a:t>
            </a:r>
            <a:r>
              <a:rPr lang="ru-RU" sz="2600" b="1" i="1" dirty="0"/>
              <a:t> состояния, эмоциональные реакции.</a:t>
            </a:r>
          </a:p>
          <a:p>
            <a:r>
              <a:rPr lang="ru-RU" sz="2700" dirty="0"/>
              <a:t>По уровню эмоции подразделяются на более простые, глубинные (витальные) – </a:t>
            </a:r>
            <a:r>
              <a:rPr lang="ru-RU" sz="2700" b="1" i="1" dirty="0"/>
              <a:t>протопатические</a:t>
            </a:r>
            <a:r>
              <a:rPr lang="ru-RU" sz="2700" dirty="0"/>
              <a:t>, и более тонкие, дифференцированные – </a:t>
            </a:r>
            <a:r>
              <a:rPr lang="ru-RU" sz="2700" b="1" i="1" dirty="0"/>
              <a:t>эпикритические</a:t>
            </a:r>
            <a:r>
              <a:rPr lang="ru-RU" sz="2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683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60363" y="431800"/>
            <a:ext cx="8496300" cy="55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113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2600" b="1" smtClean="0"/>
              <a:t>Эмоции представлены в психике человека в виде четырех основных феноменов: </a:t>
            </a:r>
          </a:p>
          <a:p>
            <a:pPr marL="211138" indent="-206375" eaLnBrk="1" hangingPunct="1"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smtClean="0"/>
              <a:t>эмоциональные реакции, </a:t>
            </a:r>
          </a:p>
          <a:p>
            <a:pPr marL="211138" indent="-206375" eaLnBrk="1" hangingPunct="1"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smtClean="0"/>
              <a:t>чувства, </a:t>
            </a:r>
          </a:p>
          <a:p>
            <a:pPr marL="211138" indent="-206375" eaLnBrk="1" hangingPunct="1"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smtClean="0"/>
              <a:t>эмоциональные состояния, </a:t>
            </a:r>
          </a:p>
          <a:p>
            <a:pPr marL="211138" indent="-206375" eaLnBrk="1" hangingPunct="1"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smtClean="0"/>
              <a:t>эмоциональные свойства.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2600" b="1" smtClean="0"/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2600" b="1" smtClean="0"/>
              <a:t>Эмоциональные реакции —</a:t>
            </a:r>
            <a:r>
              <a:rPr lang="ru-RU" altLang="ru-RU" sz="2600" smtClean="0"/>
              <a:t> непосредственное кратковременное  переживание, протекание какой-либо эмоции (Испуг, радость..). 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26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44889" y="764704"/>
            <a:ext cx="8694738" cy="524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600" b="1" dirty="0">
                <a:solidFill>
                  <a:schemeClr val="accent6">
                    <a:lumMod val="75000"/>
                  </a:schemeClr>
                </a:solidFill>
              </a:rPr>
              <a:t>Чувства </a:t>
            </a:r>
            <a:r>
              <a:rPr lang="ru-RU" altLang="ru-RU" sz="2600" dirty="0">
                <a:solidFill>
                  <a:srgbClr val="000000"/>
                </a:solidFill>
              </a:rPr>
              <a:t>– эмоциональные состояния, более длительные, чем эмоции, психические состояния, имеющие предметный характер (любовь к Родине). 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600" b="1" dirty="0">
                <a:solidFill>
                  <a:schemeClr val="accent6">
                    <a:lumMod val="75000"/>
                  </a:schemeClr>
                </a:solidFill>
              </a:rPr>
              <a:t>Эмоциональные состояния</a:t>
            </a:r>
            <a:r>
              <a:rPr lang="ru-RU" altLang="ru-RU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altLang="ru-RU" sz="2600" dirty="0">
                <a:solidFill>
                  <a:srgbClr val="000000"/>
                </a:solidFill>
              </a:rPr>
              <a:t>более длительны и устойчивы, чем эмоциональные реакции. 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600" b="1" dirty="0">
                <a:solidFill>
                  <a:schemeClr val="accent6">
                    <a:lumMod val="75000"/>
                  </a:schemeClr>
                </a:solidFill>
              </a:rPr>
              <a:t>Эмоциональные свойства</a:t>
            </a:r>
            <a:r>
              <a:rPr lang="ru-RU" altLang="ru-RU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altLang="ru-RU" sz="2600" dirty="0">
                <a:solidFill>
                  <a:srgbClr val="000000"/>
                </a:solidFill>
              </a:rPr>
              <a:t>- наиболее устойчивые характеристики человека, характеризующие индивидуальные особенности эмоционального реагирования, типичные для конкретного человека (эмоциональная возбудимость (лабильность, вязкость, отзывчивость и </a:t>
            </a:r>
            <a:r>
              <a:rPr lang="ru-RU" altLang="ru-RU" sz="2600" dirty="0" err="1">
                <a:solidFill>
                  <a:srgbClr val="000000"/>
                </a:solidFill>
              </a:rPr>
              <a:t>эмпатия</a:t>
            </a:r>
            <a:r>
              <a:rPr lang="ru-RU" altLang="ru-RU" sz="2600" dirty="0">
                <a:solidFill>
                  <a:srgbClr val="000000"/>
                </a:solidFill>
              </a:rPr>
              <a:t>, огрубление, алекситимия).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endParaRPr lang="ru-RU" altLang="ru-RU" sz="2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360363" y="503238"/>
            <a:ext cx="8697912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25"/>
              </a:spcBef>
              <a:buSzPct val="70000"/>
            </a:pPr>
            <a:r>
              <a:rPr lang="ru-RU" altLang="ru-RU" sz="3400" b="1">
                <a:solidFill>
                  <a:srgbClr val="FF0000"/>
                </a:solidFill>
              </a:rPr>
              <a:t>Коммуникативная функция эмоций</a:t>
            </a:r>
            <a:r>
              <a:rPr lang="ru-RU" altLang="ru-RU" sz="3400">
                <a:solidFill>
                  <a:srgbClr val="000000"/>
                </a:solidFill>
              </a:rPr>
              <a:t> </a:t>
            </a:r>
            <a:r>
              <a:rPr lang="ru-RU" altLang="ru-RU" sz="2500">
                <a:solidFill>
                  <a:srgbClr val="000000"/>
                </a:solidFill>
              </a:rPr>
              <a:t>заключается в том, что мимика, жесты,  позы, выразительные вдохи, изменение интонации являются «языком человеческих чувств» и позволяют человеку передавать своим переживания другим людям информировать их о своём отношении к явлениям объектам и т.д.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276225" y="3414713"/>
            <a:ext cx="8362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127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50"/>
              </a:spcBef>
              <a:buSzPct val="100000"/>
            </a:pPr>
            <a:r>
              <a:rPr lang="ru-RU" altLang="ru-RU">
                <a:solidFill>
                  <a:srgbClr val="000000"/>
                </a:solidFill>
              </a:rPr>
              <a:t>  </a:t>
            </a:r>
            <a:r>
              <a:rPr lang="ru-RU" altLang="ru-RU" sz="2000">
                <a:solidFill>
                  <a:srgbClr val="000000"/>
                </a:solidFill>
              </a:rPr>
              <a:t>    </a:t>
            </a:r>
            <a:r>
              <a:rPr lang="ru-RU" altLang="ru-RU" sz="2000">
                <a:solidFill>
                  <a:srgbClr val="7E0021"/>
                </a:solidFill>
              </a:rPr>
              <a:t>Известно, что эмоции обладают «заразительностью». «Заражение» эмоциональным состоянием происходит именно потому, что люди могут понять и примерить на себя переживания другого человека</a:t>
            </a:r>
            <a:r>
              <a:rPr lang="ru-RU" altLang="ru-RU">
                <a:solidFill>
                  <a:srgbClr val="7E0021"/>
                </a:solidFill>
              </a:rPr>
              <a:t>.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751388"/>
            <a:ext cx="1627187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4679950"/>
            <a:ext cx="1477962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4608513"/>
            <a:ext cx="1497012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4535488"/>
            <a:ext cx="16954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4679950"/>
            <a:ext cx="1871662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33338"/>
            <a:ext cx="6937375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346200" y="1582738"/>
            <a:ext cx="7653338" cy="527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11150" indent="-311150">
              <a:tabLst>
                <a:tab pos="311150" algn="l"/>
                <a:tab pos="758825" algn="l"/>
                <a:tab pos="1208088" algn="l"/>
                <a:tab pos="1657350" algn="l"/>
                <a:tab pos="2106613" algn="l"/>
                <a:tab pos="2555875" algn="l"/>
                <a:tab pos="3005138" algn="l"/>
                <a:tab pos="3454400" algn="l"/>
                <a:tab pos="3903663" algn="l"/>
                <a:tab pos="4352925" algn="l"/>
                <a:tab pos="4802188" algn="l"/>
                <a:tab pos="5251450" algn="l"/>
                <a:tab pos="5700713" algn="l"/>
                <a:tab pos="6149975" algn="l"/>
                <a:tab pos="6599238" algn="l"/>
                <a:tab pos="7048500" algn="l"/>
                <a:tab pos="7497763" algn="l"/>
                <a:tab pos="7947025" algn="l"/>
                <a:tab pos="8396288" algn="l"/>
                <a:tab pos="8845550" algn="l"/>
                <a:tab pos="9294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11150" algn="l"/>
                <a:tab pos="758825" algn="l"/>
                <a:tab pos="1208088" algn="l"/>
                <a:tab pos="1657350" algn="l"/>
                <a:tab pos="2106613" algn="l"/>
                <a:tab pos="2555875" algn="l"/>
                <a:tab pos="3005138" algn="l"/>
                <a:tab pos="3454400" algn="l"/>
                <a:tab pos="3903663" algn="l"/>
                <a:tab pos="4352925" algn="l"/>
                <a:tab pos="4802188" algn="l"/>
                <a:tab pos="5251450" algn="l"/>
                <a:tab pos="5700713" algn="l"/>
                <a:tab pos="6149975" algn="l"/>
                <a:tab pos="6599238" algn="l"/>
                <a:tab pos="7048500" algn="l"/>
                <a:tab pos="7497763" algn="l"/>
                <a:tab pos="7947025" algn="l"/>
                <a:tab pos="8396288" algn="l"/>
                <a:tab pos="8845550" algn="l"/>
                <a:tab pos="9294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11150" algn="l"/>
                <a:tab pos="758825" algn="l"/>
                <a:tab pos="1208088" algn="l"/>
                <a:tab pos="1657350" algn="l"/>
                <a:tab pos="2106613" algn="l"/>
                <a:tab pos="2555875" algn="l"/>
                <a:tab pos="3005138" algn="l"/>
                <a:tab pos="3454400" algn="l"/>
                <a:tab pos="3903663" algn="l"/>
                <a:tab pos="4352925" algn="l"/>
                <a:tab pos="4802188" algn="l"/>
                <a:tab pos="5251450" algn="l"/>
                <a:tab pos="5700713" algn="l"/>
                <a:tab pos="6149975" algn="l"/>
                <a:tab pos="6599238" algn="l"/>
                <a:tab pos="7048500" algn="l"/>
                <a:tab pos="7497763" algn="l"/>
                <a:tab pos="7947025" algn="l"/>
                <a:tab pos="8396288" algn="l"/>
                <a:tab pos="8845550" algn="l"/>
                <a:tab pos="9294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11150" algn="l"/>
                <a:tab pos="758825" algn="l"/>
                <a:tab pos="1208088" algn="l"/>
                <a:tab pos="1657350" algn="l"/>
                <a:tab pos="2106613" algn="l"/>
                <a:tab pos="2555875" algn="l"/>
                <a:tab pos="3005138" algn="l"/>
                <a:tab pos="3454400" algn="l"/>
                <a:tab pos="3903663" algn="l"/>
                <a:tab pos="4352925" algn="l"/>
                <a:tab pos="4802188" algn="l"/>
                <a:tab pos="5251450" algn="l"/>
                <a:tab pos="5700713" algn="l"/>
                <a:tab pos="6149975" algn="l"/>
                <a:tab pos="6599238" algn="l"/>
                <a:tab pos="7048500" algn="l"/>
                <a:tab pos="7497763" algn="l"/>
                <a:tab pos="7947025" algn="l"/>
                <a:tab pos="8396288" algn="l"/>
                <a:tab pos="8845550" algn="l"/>
                <a:tab pos="9294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11150" algn="l"/>
                <a:tab pos="758825" algn="l"/>
                <a:tab pos="1208088" algn="l"/>
                <a:tab pos="1657350" algn="l"/>
                <a:tab pos="2106613" algn="l"/>
                <a:tab pos="2555875" algn="l"/>
                <a:tab pos="3005138" algn="l"/>
                <a:tab pos="3454400" algn="l"/>
                <a:tab pos="3903663" algn="l"/>
                <a:tab pos="4352925" algn="l"/>
                <a:tab pos="4802188" algn="l"/>
                <a:tab pos="5251450" algn="l"/>
                <a:tab pos="5700713" algn="l"/>
                <a:tab pos="6149975" algn="l"/>
                <a:tab pos="6599238" algn="l"/>
                <a:tab pos="7048500" algn="l"/>
                <a:tab pos="7497763" algn="l"/>
                <a:tab pos="7947025" algn="l"/>
                <a:tab pos="8396288" algn="l"/>
                <a:tab pos="8845550" algn="l"/>
                <a:tab pos="9294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1150" algn="l"/>
                <a:tab pos="758825" algn="l"/>
                <a:tab pos="1208088" algn="l"/>
                <a:tab pos="1657350" algn="l"/>
                <a:tab pos="2106613" algn="l"/>
                <a:tab pos="2555875" algn="l"/>
                <a:tab pos="3005138" algn="l"/>
                <a:tab pos="3454400" algn="l"/>
                <a:tab pos="3903663" algn="l"/>
                <a:tab pos="4352925" algn="l"/>
                <a:tab pos="4802188" algn="l"/>
                <a:tab pos="5251450" algn="l"/>
                <a:tab pos="5700713" algn="l"/>
                <a:tab pos="6149975" algn="l"/>
                <a:tab pos="6599238" algn="l"/>
                <a:tab pos="7048500" algn="l"/>
                <a:tab pos="7497763" algn="l"/>
                <a:tab pos="7947025" algn="l"/>
                <a:tab pos="8396288" algn="l"/>
                <a:tab pos="8845550" algn="l"/>
                <a:tab pos="9294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1150" algn="l"/>
                <a:tab pos="758825" algn="l"/>
                <a:tab pos="1208088" algn="l"/>
                <a:tab pos="1657350" algn="l"/>
                <a:tab pos="2106613" algn="l"/>
                <a:tab pos="2555875" algn="l"/>
                <a:tab pos="3005138" algn="l"/>
                <a:tab pos="3454400" algn="l"/>
                <a:tab pos="3903663" algn="l"/>
                <a:tab pos="4352925" algn="l"/>
                <a:tab pos="4802188" algn="l"/>
                <a:tab pos="5251450" algn="l"/>
                <a:tab pos="5700713" algn="l"/>
                <a:tab pos="6149975" algn="l"/>
                <a:tab pos="6599238" algn="l"/>
                <a:tab pos="7048500" algn="l"/>
                <a:tab pos="7497763" algn="l"/>
                <a:tab pos="7947025" algn="l"/>
                <a:tab pos="8396288" algn="l"/>
                <a:tab pos="8845550" algn="l"/>
                <a:tab pos="9294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1150" algn="l"/>
                <a:tab pos="758825" algn="l"/>
                <a:tab pos="1208088" algn="l"/>
                <a:tab pos="1657350" algn="l"/>
                <a:tab pos="2106613" algn="l"/>
                <a:tab pos="2555875" algn="l"/>
                <a:tab pos="3005138" algn="l"/>
                <a:tab pos="3454400" algn="l"/>
                <a:tab pos="3903663" algn="l"/>
                <a:tab pos="4352925" algn="l"/>
                <a:tab pos="4802188" algn="l"/>
                <a:tab pos="5251450" algn="l"/>
                <a:tab pos="5700713" algn="l"/>
                <a:tab pos="6149975" algn="l"/>
                <a:tab pos="6599238" algn="l"/>
                <a:tab pos="7048500" algn="l"/>
                <a:tab pos="7497763" algn="l"/>
                <a:tab pos="7947025" algn="l"/>
                <a:tab pos="8396288" algn="l"/>
                <a:tab pos="8845550" algn="l"/>
                <a:tab pos="9294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1150" algn="l"/>
                <a:tab pos="758825" algn="l"/>
                <a:tab pos="1208088" algn="l"/>
                <a:tab pos="1657350" algn="l"/>
                <a:tab pos="2106613" algn="l"/>
                <a:tab pos="2555875" algn="l"/>
                <a:tab pos="3005138" algn="l"/>
                <a:tab pos="3454400" algn="l"/>
                <a:tab pos="3903663" algn="l"/>
                <a:tab pos="4352925" algn="l"/>
                <a:tab pos="4802188" algn="l"/>
                <a:tab pos="5251450" algn="l"/>
                <a:tab pos="5700713" algn="l"/>
                <a:tab pos="6149975" algn="l"/>
                <a:tab pos="6599238" algn="l"/>
                <a:tab pos="7048500" algn="l"/>
                <a:tab pos="7497763" algn="l"/>
                <a:tab pos="7947025" algn="l"/>
                <a:tab pos="8396288" algn="l"/>
                <a:tab pos="8845550" algn="l"/>
                <a:tab pos="9294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lang="ru-RU" altLang="ru-RU" sz="3200" smtClean="0">
                <a:latin typeface="Verdana" panose="020B0604030504040204" pitchFamily="34" charset="0"/>
                <a:cs typeface="Arial" panose="020B0604020202020204" pitchFamily="34" charset="0"/>
              </a:rPr>
              <a:t>жесты (движения рук);</a:t>
            </a:r>
          </a:p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lang="ru-RU" altLang="ru-RU" sz="3200" b="1" smtClean="0">
                <a:latin typeface="Verdana" panose="020B0604030504040204" pitchFamily="34" charset="0"/>
                <a:cs typeface="Arial" panose="020B0604020202020204" pitchFamily="34" charset="0"/>
              </a:rPr>
              <a:t>мимика</a:t>
            </a:r>
            <a:r>
              <a:rPr lang="ru-RU" altLang="ru-RU" sz="3200" smtClean="0">
                <a:latin typeface="Verdana" panose="020B0604030504040204" pitchFamily="34" charset="0"/>
                <a:cs typeface="Arial" panose="020B0604020202020204" pitchFamily="34" charset="0"/>
              </a:rPr>
              <a:t> (движения мышц лица);</a:t>
            </a:r>
          </a:p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lang="ru-RU" altLang="ru-RU" sz="3200" smtClean="0">
                <a:latin typeface="Verdana" panose="020B0604030504040204" pitchFamily="34" charset="0"/>
                <a:cs typeface="Arial" panose="020B0604020202020204" pitchFamily="34" charset="0"/>
              </a:rPr>
              <a:t>пантомимика (движения всего тела);</a:t>
            </a:r>
          </a:p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lang="ru-RU" altLang="ru-RU" sz="2800" smtClean="0">
                <a:latin typeface="Verdana" panose="020B0604030504040204" pitchFamily="34" charset="0"/>
                <a:cs typeface="Arial" panose="020B0604020202020204" pitchFamily="34" charset="0"/>
              </a:rPr>
              <a:t>эмоциональные компоненты речи (сила и тембр, интонации голоса);</a:t>
            </a:r>
          </a:p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lang="ru-RU" altLang="ru-RU" sz="2800" smtClean="0">
                <a:latin typeface="Verdana" panose="020B0604030504040204" pitchFamily="34" charset="0"/>
                <a:cs typeface="Arial" panose="020B0604020202020204" pitchFamily="34" charset="0"/>
              </a:rPr>
              <a:t>вегетативные изменения (покраснение, побледнение, потоотделение).</a:t>
            </a:r>
          </a:p>
          <a:p>
            <a:pPr marL="330200">
              <a:spcBef>
                <a:spcPts val="725"/>
              </a:spcBef>
              <a:buSzPct val="70000"/>
              <a:defRPr/>
            </a:pPr>
            <a:endParaRPr lang="ru-RU" altLang="ru-RU" sz="2800" smtClean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190625"/>
            <a:ext cx="10382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eorgia"/>
        <a:ea typeface="Microsoft YaHei"/>
        <a:cs typeface=""/>
      </a:majorFont>
      <a:minorFont>
        <a:latin typeface="Georg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1679</Words>
  <Application>Microsoft Office PowerPoint</Application>
  <PresentationFormat>Экран (4:3)</PresentationFormat>
  <Paragraphs>176</Paragraphs>
  <Slides>34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34</vt:i4>
      </vt:variant>
    </vt:vector>
  </HeadingPairs>
  <TitlesOfParts>
    <vt:vector size="49" baseType="lpstr">
      <vt:lpstr>Microsoft YaHei</vt:lpstr>
      <vt:lpstr>Arial</vt:lpstr>
      <vt:lpstr>Arial Black</vt:lpstr>
      <vt:lpstr>Calibri</vt:lpstr>
      <vt:lpstr>Comic Sans MS</vt:lpstr>
      <vt:lpstr>Courier New</vt:lpstr>
      <vt:lpstr>Georgia</vt:lpstr>
      <vt:lpstr>Lucida Sans Unicode</vt:lpstr>
      <vt:lpstr>Times New Roman</vt:lpstr>
      <vt:lpstr>Verdana</vt:lpstr>
      <vt:lpstr>Wingdings</vt:lpstr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Систематика видов эмоций: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восприятия</dc:title>
  <dc:creator>Guchia</dc:creator>
  <cp:lastModifiedBy>Гуров</cp:lastModifiedBy>
  <cp:revision>42</cp:revision>
  <cp:lastPrinted>1601-01-01T00:00:00Z</cp:lastPrinted>
  <dcterms:created xsi:type="dcterms:W3CDTF">2003-11-22T19:45:22Z</dcterms:created>
  <dcterms:modified xsi:type="dcterms:W3CDTF">2021-03-18T03:21:28Z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00080084030000000000010250600207f5200358026400</vt:lpwstr>
  </property>
  <property fmtid="{D5CDD505-2E9C-101B-9397-08002B2CF9AE}" pid="3" name="Version">
    <vt:i4>6</vt:i4>
  </property>
</Properties>
</file>