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7" r:id="rId2"/>
    <p:sldId id="288" r:id="rId3"/>
    <p:sldId id="287" r:id="rId4"/>
    <p:sldId id="289" r:id="rId5"/>
    <p:sldId id="354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55" r:id="rId51"/>
    <p:sldId id="334" r:id="rId52"/>
    <p:sldId id="336" r:id="rId53"/>
    <p:sldId id="338" r:id="rId54"/>
    <p:sldId id="343" r:id="rId55"/>
    <p:sldId id="337" r:id="rId56"/>
    <p:sldId id="344" r:id="rId57"/>
    <p:sldId id="345" r:id="rId58"/>
    <p:sldId id="346" r:id="rId59"/>
    <p:sldId id="348" r:id="rId60"/>
    <p:sldId id="347" r:id="rId61"/>
    <p:sldId id="339" r:id="rId62"/>
    <p:sldId id="340" r:id="rId63"/>
    <p:sldId id="341" r:id="rId64"/>
    <p:sldId id="350" r:id="rId65"/>
    <p:sldId id="351" r:id="rId66"/>
    <p:sldId id="352" r:id="rId67"/>
    <p:sldId id="353" r:id="rId68"/>
    <p:sldId id="26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100"/>
    <a:srgbClr val="B1B3B3"/>
    <a:srgbClr val="4C4C4C"/>
    <a:srgbClr val="60B500"/>
    <a:srgbClr val="0057B8"/>
    <a:srgbClr val="1C9DFF"/>
    <a:srgbClr val="84C9F0"/>
    <a:srgbClr val="FFD100"/>
    <a:srgbClr val="3F8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1E741-F108-A14E-B986-45E2846BE73B}" type="datetimeFigureOut">
              <a:rPr lang="en-US" smtClean="0"/>
              <a:t>09-Nov-14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FBC56-5F2F-CE47-A9BE-514DDCD46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AA322-431F-7945-B5AE-425B6E3204EA}" type="datetimeFigureOut">
              <a:rPr lang="en-US" smtClean="0"/>
              <a:t>09-Nov-14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0348-158E-8E45-83FC-3D6BC5071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89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F2695-DC39-4C2D-AD49-93BAAC6B3043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30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43362-2ED1-457F-9AB5-D55655C9DF68}" type="slidenum">
              <a:rPr lang="en-US"/>
              <a:pPr/>
              <a:t>16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37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DFAF2-9550-4D0C-8184-BECD838EE2C0}" type="slidenum">
              <a:rPr lang="en-US"/>
              <a:pPr/>
              <a:t>17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714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38F72-20EC-4140-9CB4-31E9414043FB}" type="slidenum">
              <a:rPr lang="en-US"/>
              <a:pPr/>
              <a:t>18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46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4D1F7-2E41-431D-915A-C48ED591CA27}" type="slidenum">
              <a:rPr lang="en-US"/>
              <a:pPr/>
              <a:t>19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433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D39C0-14A7-4093-A5E1-151B16600995}" type="slidenum">
              <a:rPr lang="en-US"/>
              <a:pPr/>
              <a:t>21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995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A3F0E-EF87-4CA4-8AA9-53A1F07C7A91}" type="slidenum">
              <a:rPr lang="en-US"/>
              <a:pPr/>
              <a:t>22</a:t>
            </a:fld>
            <a:endParaRPr lang="en-US"/>
          </a:p>
        </p:txBody>
      </p:sp>
      <p:sp>
        <p:nvSpPr>
          <p:cNvPr id="382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BDB9BC-E19E-425A-A76C-5FD5356D841F}" type="slidenum">
              <a:rPr lang="en-GB" sz="1200" b="1">
                <a:solidFill>
                  <a:srgbClr val="000066"/>
                </a:solidFill>
                <a:latin typeface="Arial" charset="0"/>
              </a:rPr>
              <a:pPr algn="r"/>
              <a:t>22</a:t>
            </a:fld>
            <a:endParaRPr lang="en-GB" sz="12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1988"/>
          </a:xfrm>
          <a:ln w="12700" cap="flat">
            <a:solidFill>
              <a:schemeClr val="tx1"/>
            </a:solidFill>
          </a:ln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6575"/>
            <a:ext cx="5030787" cy="3844925"/>
          </a:xfrm>
          <a:noFill/>
        </p:spPr>
        <p:txBody>
          <a:bodyPr lIns="90488" tIns="44450" rIns="90488" bIns="44450"/>
          <a:lstStyle/>
          <a:p>
            <a:endParaRPr lang="en-US" sz="900"/>
          </a:p>
          <a:p>
            <a:r>
              <a:rPr lang="en-US" sz="900"/>
              <a:t>3)	Toffaletti J, Ernst P, Hunt P, Abrams B. Dry electrolyte-balanced heparinized syringes evaluated for </a:t>
            </a:r>
            <a:br>
              <a:rPr lang="en-US" sz="900"/>
            </a:br>
            <a:r>
              <a:rPr lang="en-US" sz="900"/>
              <a:t>	determining ionized calcium and other electrolytes in whole blood; Clin Chem 1991; 37,10: 1730-33.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74833-5EC9-4782-B2D0-7174124A8720}" type="slidenum">
              <a:rPr lang="en-US"/>
              <a:pPr/>
              <a:t>23</a:t>
            </a:fld>
            <a:endParaRPr lang="en-US"/>
          </a:p>
        </p:txBody>
      </p:sp>
      <p:sp>
        <p:nvSpPr>
          <p:cNvPr id="390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B66BB8-68F6-4E6C-B853-1BB0CA32FC0C}" type="slidenum">
              <a:rPr lang="en-GB" sz="1200" b="1">
                <a:solidFill>
                  <a:srgbClr val="000066"/>
                </a:solidFill>
                <a:latin typeface="Arial" charset="0"/>
              </a:rPr>
              <a:pPr algn="r"/>
              <a:t>23</a:t>
            </a:fld>
            <a:endParaRPr lang="en-GB" sz="12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90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1988"/>
          </a:xfrm>
          <a:ln w="12700" cap="flat">
            <a:solidFill>
              <a:schemeClr val="tx1"/>
            </a:solidFill>
          </a:ln>
        </p:spPr>
      </p:sp>
      <p:sp>
        <p:nvSpPr>
          <p:cNvPr id="390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6575"/>
            <a:ext cx="5030787" cy="3844925"/>
          </a:xfrm>
          <a:noFill/>
        </p:spPr>
        <p:txBody>
          <a:bodyPr lIns="90488" tIns="44450" rIns="90488" bIns="44450"/>
          <a:lstStyle/>
          <a:p>
            <a:r>
              <a:rPr lang="en-US" sz="900"/>
              <a:t>4)	Siggard-Andersen O, Thode J, Wandrup J. The concentration of free calcium ions in the blood plasma “ionized calcium” (AS79). Copenhagen: Radiometer A/S, Denmark, 1980.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9836A7-EE26-4728-A24D-E51B2ABE6498}" type="slidenum">
              <a:rPr lang="en-US"/>
              <a:pPr/>
              <a:t>24</a:t>
            </a:fld>
            <a:endParaRPr lang="en-US"/>
          </a:p>
        </p:txBody>
      </p:sp>
      <p:sp>
        <p:nvSpPr>
          <p:cNvPr id="392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E62025-C4ED-4F60-BB4D-E199ADE197E7}" type="slidenum">
              <a:rPr lang="en-GB" sz="1200" b="1">
                <a:solidFill>
                  <a:srgbClr val="000066"/>
                </a:solidFill>
                <a:latin typeface="Arial" charset="0"/>
              </a:rPr>
              <a:pPr algn="r"/>
              <a:t>24</a:t>
            </a:fld>
            <a:endParaRPr lang="en-GB" sz="12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92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6925"/>
            <a:ext cx="4268787" cy="3201988"/>
          </a:xfrm>
          <a:ln w="12700" cap="flat">
            <a:solidFill>
              <a:schemeClr val="tx1"/>
            </a:solidFill>
          </a:ln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6575"/>
            <a:ext cx="5030787" cy="3844925"/>
          </a:xfrm>
        </p:spPr>
        <p:txBody>
          <a:bodyPr lIns="90488" tIns="44450" rIns="90488" bIns="4445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091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2880-F46B-4E64-AF91-CFB366A85BEB}" type="slidenum">
              <a:rPr lang="en-US"/>
              <a:pPr/>
              <a:t>25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654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91EBF-8772-417C-875A-55741734850C}" type="slidenum">
              <a:rPr lang="en-US"/>
              <a:pPr/>
              <a:t>26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3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95820-66C0-407B-9DA0-2E3CEC75E146}" type="slidenum">
              <a:rPr lang="en-US"/>
              <a:pPr/>
              <a:t>4</a:t>
            </a:fld>
            <a:endParaRPr lang="en-US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80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E6ACC-AC0E-4B2A-969B-B5ED3776B3F1}" type="slidenum">
              <a:rPr lang="en-US"/>
              <a:pPr/>
              <a:t>28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11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D9309-0C37-4AAF-B4CA-4ECFCBBE2FC6}" type="slidenum">
              <a:rPr lang="en-US"/>
              <a:pPr/>
              <a:t>33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41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EF484-C243-4CE0-B193-36C0A1739581}" type="slidenum">
              <a:rPr lang="en-US"/>
              <a:pPr/>
              <a:t>34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643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45181-20F9-4EBA-B903-4503E4357FE2}" type="slidenum">
              <a:rPr lang="en-US"/>
              <a:pPr/>
              <a:t>35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64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C16BB-3A0D-4BBD-9378-86706DD8A452}" type="slidenum">
              <a:rPr lang="en-US"/>
              <a:pPr/>
              <a:t>36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531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33C7E-7044-4FE5-B2B8-66580D1F332F}" type="slidenum">
              <a:rPr lang="en-US"/>
              <a:pPr/>
              <a:t>39</a:t>
            </a:fld>
            <a:endParaRPr lang="en-US"/>
          </a:p>
        </p:txBody>
      </p:sp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76C6CE-C92F-46DC-A3D4-6BB44D673BA5}" type="slidenum">
              <a:rPr lang="en-GB" sz="1200" b="1">
                <a:solidFill>
                  <a:srgbClr val="000066"/>
                </a:solidFill>
                <a:latin typeface="Arial" charset="0"/>
              </a:rPr>
              <a:pPr algn="r"/>
              <a:t>39</a:t>
            </a:fld>
            <a:endParaRPr lang="en-GB" sz="12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8513"/>
            <a:ext cx="4268787" cy="3201987"/>
          </a:xfrm>
          <a:ln w="12700" cap="flat">
            <a:solidFill>
              <a:schemeClr val="tx1"/>
            </a:solidFill>
          </a:ln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6575"/>
            <a:ext cx="5030787" cy="3844925"/>
          </a:xfrm>
          <a:noFill/>
        </p:spPr>
        <p:txBody>
          <a:bodyPr lIns="90488" tIns="44450" rIns="90488" bIns="44450"/>
          <a:lstStyle/>
          <a:p>
            <a:r>
              <a:rPr lang="en-US" dirty="0"/>
              <a:t>Metabolically active cells, such as leukocytes and thrombocytes, will continue to metabolize </a:t>
            </a:r>
            <a:r>
              <a:rPr lang="en-US" dirty="0" err="1"/>
              <a:t>O</a:t>
            </a:r>
            <a:r>
              <a:rPr lang="en-US" baseline="-25000" dirty="0" err="1"/>
              <a:t>2</a:t>
            </a:r>
            <a:r>
              <a:rPr lang="en-US" dirty="0"/>
              <a:t> to CO</a:t>
            </a:r>
            <a:r>
              <a:rPr lang="en-US" baseline="-25000" dirty="0"/>
              <a:t>2</a:t>
            </a:r>
          </a:p>
          <a:p>
            <a:r>
              <a:rPr lang="en-US" dirty="0"/>
              <a:t>The fall in </a:t>
            </a:r>
            <a:r>
              <a:rPr lang="en-US" i="1" dirty="0"/>
              <a:t>p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is accelerated if the original sample </a:t>
            </a:r>
            <a:r>
              <a:rPr lang="en-US" i="1" dirty="0"/>
              <a:t>p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is high</a:t>
            </a:r>
          </a:p>
          <a:p>
            <a:r>
              <a:rPr lang="en-US" dirty="0"/>
              <a:t>High levels of leukocytes, such as found in leukemic patients, may cause a significant fall in </a:t>
            </a:r>
            <a:r>
              <a:rPr lang="en-US" i="1" dirty="0"/>
              <a:t>p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in a short period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5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3AF65-8686-4FE4-A6FB-AEE2C3ACB0D7}" type="slidenum">
              <a:rPr lang="en-US"/>
              <a:pPr/>
              <a:t>45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746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E1E42-30FB-49BF-9230-60F6386705DE}" type="slidenum">
              <a:rPr lang="en-US"/>
              <a:pPr/>
              <a:t>48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281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1B699-082B-44D8-B765-384E535F2673}" type="slidenum">
              <a:rPr lang="en-US"/>
              <a:pPr/>
              <a:t>49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111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86BA019-D018-4819-ADB3-5DB2A43EDF12}" type="slidenum">
              <a:rPr lang="en-US" sz="1200" b="0">
                <a:latin typeface="+mn-lt"/>
              </a:rPr>
              <a:pPr algn="r">
                <a:defRPr/>
              </a:pPr>
              <a:t>54</a:t>
            </a:fld>
            <a:endParaRPr lang="en-US" sz="1200" b="0">
              <a:latin typeface="+mn-lt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04570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E93DF-E57E-4241-AA49-061B0EFCCC21}" type="slidenum">
              <a:rPr lang="en-US"/>
              <a:pPr/>
              <a:t>6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15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C24DAF8-EE18-485E-9458-6575A43CE9D6}" type="slidenum">
              <a:rPr lang="en-US" sz="1200" b="0">
                <a:latin typeface="+mn-lt"/>
              </a:rPr>
              <a:pPr algn="r">
                <a:defRPr/>
              </a:pPr>
              <a:t>55</a:t>
            </a:fld>
            <a:endParaRPr lang="en-US" sz="1200" b="0">
              <a:latin typeface="+mn-lt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Если есть проблемы с кк, то прибор выдаст (цифру) результат со знаком вопроса… Вопрос, что делать врачу.</a:t>
            </a: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176313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0EB09CA-A6BE-4A02-9EB2-1B431A62BD74}" type="slidenum">
              <a:rPr lang="en-US" sz="1200" b="0">
                <a:latin typeface="+mn-lt"/>
              </a:rPr>
              <a:pPr algn="r">
                <a:defRPr/>
              </a:pPr>
              <a:t>56</a:t>
            </a:fld>
            <a:endParaRPr lang="en-US" sz="1200" b="0">
              <a:latin typeface="+mn-lt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13673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0198829-6D62-4D80-8261-2077A698FFA4}" type="slidenum">
              <a:rPr lang="en-US" sz="1200" b="0">
                <a:latin typeface="+mn-lt"/>
              </a:rPr>
              <a:pPr algn="r">
                <a:defRPr/>
              </a:pPr>
              <a:t>60</a:t>
            </a:fld>
            <a:endParaRPr lang="en-US" sz="1200" b="0">
              <a:latin typeface="+mn-lt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442290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5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F0D9D85-726B-4429-8503-7D44085B22FC}" type="slidenum">
              <a:rPr lang="en-US" sz="1200" b="0">
                <a:latin typeface="+mn-lt"/>
              </a:rPr>
              <a:pPr algn="r">
                <a:defRPr/>
              </a:pPr>
              <a:t>62</a:t>
            </a:fld>
            <a:endParaRPr lang="en-US" sz="1200" b="0">
              <a:latin typeface="+mn-lt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279085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0B205-7898-45F8-B4E8-CC5B89F1338D}" type="slidenum">
              <a:rPr lang="en-US"/>
              <a:pPr/>
              <a:t>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2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B5743-4900-4B30-87A2-CEE75B96D411}" type="slidenum">
              <a:rPr lang="en-US"/>
              <a:pPr/>
              <a:t>10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08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7AA24-A344-4CE1-833F-E09703021C7F}" type="slidenum">
              <a:rPr lang="en-US"/>
              <a:pPr/>
              <a:t>11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47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6BA71-EF36-40FD-81E4-0F2F17329F7C}" type="slidenum">
              <a:rPr lang="en-US"/>
              <a:pPr/>
              <a:t>12</a:t>
            </a:fld>
            <a:endParaRPr lang="en-US"/>
          </a:p>
        </p:txBody>
      </p:sp>
      <p:sp>
        <p:nvSpPr>
          <p:cNvPr id="188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12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CD34F-1393-43F7-8E2A-C13DFFB416E2}" type="slidenum">
              <a:rPr lang="en-US"/>
              <a:pPr/>
              <a:t>14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63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49F58-A841-428A-A3EE-2275D3D48736}" type="slidenum">
              <a:rPr lang="en-US"/>
              <a:pPr/>
              <a:t>15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98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356" y="2130425"/>
            <a:ext cx="6400800" cy="1470025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6356" y="3606385"/>
            <a:ext cx="6400800" cy="807153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000"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66356" y="6484883"/>
            <a:ext cx="2133600" cy="25202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800">
                <a:solidFill>
                  <a:srgbClr val="B1B3B3"/>
                </a:solidFill>
              </a:defRPr>
            </a:lvl1pPr>
          </a:lstStyle>
          <a:p>
            <a:fld id="{87BD65C7-F810-9348-8541-C27981728F22}" type="datetime1">
              <a:rPr lang="en-US" smtClean="0"/>
              <a:pPr/>
              <a:t>09-Nov-14</a:t>
            </a:fld>
            <a:endParaRPr lang="en-US" dirty="0"/>
          </a:p>
        </p:txBody>
      </p:sp>
      <p:sp>
        <p:nvSpPr>
          <p:cNvPr id="8" name="Right Triangle 7"/>
          <p:cNvSpPr/>
          <p:nvPr userDrawn="1"/>
        </p:nvSpPr>
        <p:spPr>
          <a:xfrm>
            <a:off x="0" y="0"/>
            <a:ext cx="1066478" cy="6858000"/>
          </a:xfrm>
          <a:prstGeom prst="rtTriangle">
            <a:avLst/>
          </a:prstGeom>
          <a:gradFill flip="none" rotWithShape="1">
            <a:gsLst>
              <a:gs pos="0">
                <a:schemeClr val="accent5"/>
              </a:gs>
              <a:gs pos="37000">
                <a:schemeClr val="accent2"/>
              </a:gs>
            </a:gsLst>
            <a:lin ang="141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 rot="10800000">
            <a:off x="8077522" y="0"/>
            <a:ext cx="1066478" cy="685800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33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L_LOGO_GRADIENT_RGB+TA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5" b="31689"/>
          <a:stretch/>
        </p:blipFill>
        <p:spPr>
          <a:xfrm>
            <a:off x="436032" y="321367"/>
            <a:ext cx="2743200" cy="7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accent4"/>
                </a:solidFill>
              </a:defRPr>
            </a:lvl1pPr>
          </a:lstStyle>
          <a:p>
            <a:fld id="{EA3BB66D-27C0-7F4D-81A0-6E89FED7AE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4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204778"/>
          </a:xfrm>
          <a:prstGeom prst="rect">
            <a:avLst/>
          </a:prstGeom>
          <a:gradFill>
            <a:gsLst>
              <a:gs pos="52000">
                <a:schemeClr val="accent2"/>
              </a:gs>
              <a:gs pos="100000">
                <a:schemeClr val="accent5"/>
              </a:gs>
            </a:gsLst>
            <a:lin ang="16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0"/>
            <a:ext cx="7772400" cy="6204778"/>
          </a:xfrm>
        </p:spPr>
        <p:txBody>
          <a:bodyPr anchor="ctr" anchorCtr="0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204777"/>
            <a:ext cx="9144000" cy="45719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204778"/>
          </a:xfrm>
          <a:prstGeom prst="rect">
            <a:avLst/>
          </a:prstGeom>
          <a:gradFill>
            <a:gsLst>
              <a:gs pos="0">
                <a:schemeClr val="accent4"/>
              </a:gs>
              <a:gs pos="51000">
                <a:schemeClr val="accent1"/>
              </a:gs>
            </a:gsLst>
            <a:lin ang="16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0"/>
            <a:ext cx="7772400" cy="6204778"/>
          </a:xfrm>
        </p:spPr>
        <p:txBody>
          <a:bodyPr anchor="ctr" anchorCtr="0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9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1B3B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1B3B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7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9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864" y="4258665"/>
            <a:ext cx="2895600" cy="452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7B7B7"/>
                </a:solidFill>
              </a:defRPr>
            </a:lvl1pPr>
          </a:lstStyle>
          <a:p>
            <a:r>
              <a:rPr lang="en-US" dirty="0" smtClean="0"/>
              <a:t>©2014 Instrumentation Laboratory.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932803"/>
            <a:ext cx="457200" cy="271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rgbClr val="84C9F0"/>
                </a:solidFill>
              </a:defRPr>
            </a:lvl1pPr>
          </a:lstStyle>
          <a:p>
            <a:fld id="{EA3BB66D-27C0-7F4D-81A0-6E89FED7AE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L_LOGO_GRADIENT_RGB+TAG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5" b="39670"/>
          <a:stretch/>
        </p:blipFill>
        <p:spPr>
          <a:xfrm>
            <a:off x="7080753" y="6383725"/>
            <a:ext cx="1676400" cy="3524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6204777"/>
            <a:ext cx="9144000" cy="45719"/>
          </a:xfrm>
          <a:prstGeom prst="rect">
            <a:avLst/>
          </a:prstGeom>
          <a:solidFill>
            <a:srgbClr val="AFD1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76762" y="6329110"/>
            <a:ext cx="2518594" cy="436780"/>
            <a:chOff x="344304" y="6236058"/>
            <a:chExt cx="2518594" cy="436780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4304" y="6236058"/>
              <a:ext cx="19967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/>
                  </a:solidFill>
                </a:rPr>
                <a:t>Our Passion.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66176" y="6411228"/>
              <a:ext cx="1996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0" dirty="0" smtClean="0">
                  <a:solidFill>
                    <a:schemeClr val="accent6"/>
                  </a:solidFill>
                </a:rPr>
                <a:t>Your Results.</a:t>
              </a:r>
              <a:endParaRPr lang="en-US" sz="1050" b="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1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SzPct val="90000"/>
        <a:buFont typeface="Arial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90000"/>
        <a:buFont typeface="Arial"/>
        <a:buChar char="•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90000"/>
        <a:buFont typeface="Arial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90000"/>
        <a:buFont typeface="Arial"/>
        <a:buChar char="•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90000"/>
        <a:buFont typeface="Arial"/>
        <a:buChar char="•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ducastur.princast.es/proyectos/grupotecne/archivos/investiga/178escribir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it/imgres?imgurl=http://www.provincia.roma.it/UploadImgs/1476_computer.jpg&amp;imgrefurl=http://www.provincia.roma.it/context_urc.jsp?ID_LINK=418&amp;area=45&amp;h=576&amp;w=744&amp;sz=34&amp;hl=it&amp;start=2&amp;um=1&amp;tbnid=Xw31YCZgeGz1YM:&amp;tbnh=109&amp;tbnw=141&amp;prev=/images?q=computer&amp;um=1&amp;hl=it&amp;rlz=1T4GGIH_itIT270IT270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idsa.org/IDEA2007/gallery/images/Safe-Vent.jpg&amp;imgrefurl=http://www.idsa.org/IDEA2007/gallery/award_winners.asp?Categories_ID=15&amp;h=169&amp;w=225&amp;sz=3&amp;hl=it&amp;start=2&amp;um=1&amp;tbnid=_VzNfsVDq31fHM:&amp;tbnh=81&amp;tbnw=108&amp;prev=/images?q=arterial+syringe&amp;um=1&amp;hl=it&amp;rlz=1T4GGIH_itIT270IT270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it/imgres?imgurl=http://www.allmed.net/mngd/86/349821.jpeg&amp;imgrefurl=http://www.allmed.net/catalog/item/1700&amp;h=310&amp;w=350&amp;sz=58&amp;hl=it&amp;start=1&amp;um=1&amp;tbnid=a84_WCpoHo9hcM:&amp;tbnh=106&amp;tbnw=120&amp;prev=/images?q=vacutainer&amp;um=1&amp;hl=it&amp;rlz=1T4GGIH_itIT270IT270&amp;sa=N" TargetMode="Externa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health.state.mn.us/divs/phl/newborn/newbaby.jpg&amp;imgrefurl=http://www.health.state.mn.us/divs/phl/newborn/index.html&amp;h=427&amp;w=539&amp;sz=49&amp;hl=it&amp;start=50&amp;um=1&amp;tbnid=K921ErPxVmR6WM:&amp;tbnh=105&amp;tbnw=132&amp;prev=/images?q=newborn&amp;start=36&amp;ndsp=18&amp;um=1&amp;hl=it&amp;rlz=1T4GGIH_itIT270IT270&amp;sa=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ages.google.it/imgres?imgurl=http://www.nlm.nih.gov/medlineplus/ency/images/ency/fullsize/9155.jpg&amp;imgrefurl=http://www.nlm.nih.gov/medlineplus/ency/imagepages/9155.htm&amp;h=320&amp;w=400&amp;sz=11&amp;hl=it&amp;start=16&amp;um=1&amp;tbnid=NhMn7Gy0xJm40M:&amp;tbnh=99&amp;tbnw=124&amp;prev=/images?q=capillary&amp;um=1&amp;hl=it&amp;rlz=1T4GGIH_itIT270IT270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spacelabshealthcare.com/patient-monitoring-connectivity/images/patient-monitoring-connectivity.jpg&amp;imgrefurl=http://www.spacelabshealthcare.com/patient-monitoring-connectivity/index.html&amp;h=370&amp;w=370&amp;sz=27&amp;hl=it&amp;start=2&amp;um=1&amp;tbnid=GRojqrzVPJK79M:&amp;tbnh=122&amp;tbnw=122&amp;prev=/images?q=patient&amp;um=1&amp;hl=it&amp;rlz=1T4GGIH_itIT270IT270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es.wrs.yahoo.com/_ylt=A0WTf2xkgQRIQ34B6.WV.Qt.;_ylu=X3oDMTBpZm5udGl1BHBvcwM1BHNlYwNzcgR2dGlkAw--/SIG=1e6vf5mba/EXP=1208341220/**http:/es.images.search.yahoo.com/images/view?back=http://es.images.search.yahoo.com/search/images?p=syringe+&amp;fr=sfp&amp;ei=utf-8&amp;js=1&amp;x=wrt&amp;w=128&amp;h=124&amp;imgurl=www.showcatsonline.com/images/blood_syringe.jpg&amp;rurl=http://www.showcatsonline.com/images&amp;size=2.5kB&amp;name=blood_syringe.jpg&amp;p=syringe&amp;type=JPG&amp;oid=eddee1cba48e964c&amp;no=5&amp;tt=65.620" TargetMode="Externa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356" y="2130425"/>
            <a:ext cx="674022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лабораторной диагностики по месту лечения пациента «</a:t>
            </a:r>
            <a:r>
              <a:rPr lang="en-US" dirty="0" smtClean="0"/>
              <a:t>Point-of-Care Testing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Пре-аналитическая фаза</a:t>
            </a:r>
          </a:p>
          <a:p>
            <a:r>
              <a:rPr lang="ru-RU" dirty="0" smtClean="0"/>
              <a:t>Аналитическая фаза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D65C7-F810-9348-8541-C27981728F22}" type="datetime1">
              <a:rPr lang="en-US" smtClean="0"/>
              <a:t>09-Nov-14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</a:t>
            </a:r>
            <a:endParaRPr lang="it-IT" dirty="0"/>
          </a:p>
        </p:txBody>
      </p:sp>
      <p:sp>
        <p:nvSpPr>
          <p:cNvPr id="34509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Бумажный бланк</a:t>
            </a:r>
            <a:endParaRPr lang="it-IT" dirty="0"/>
          </a:p>
        </p:txBody>
      </p:sp>
      <p:sp>
        <p:nvSpPr>
          <p:cNvPr id="3450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Электронный бланк</a:t>
            </a:r>
            <a:endParaRPr lang="it-IT" dirty="0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FA77B-E1C5-4988-A1C0-AC8CD7988A84}" type="slidenum">
              <a:rPr lang="en-US"/>
              <a:pPr/>
              <a:t>10</a:t>
            </a:fld>
            <a:endParaRPr lang="en-US"/>
          </a:p>
        </p:txBody>
      </p:sp>
      <p:pic>
        <p:nvPicPr>
          <p:cNvPr id="345095" name="Picture 7" descr="178escribir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43138"/>
            <a:ext cx="2447925" cy="2084387"/>
          </a:xfrm>
          <a:prstGeom prst="rect">
            <a:avLst/>
          </a:prstGeom>
          <a:noFill/>
        </p:spPr>
      </p:pic>
      <p:pic>
        <p:nvPicPr>
          <p:cNvPr id="345097" name="Picture 9" descr="1476_comput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2205038"/>
            <a:ext cx="2592387" cy="2003425"/>
          </a:xfrm>
          <a:prstGeom prst="rect">
            <a:avLst/>
          </a:prstGeom>
          <a:noFill/>
        </p:spPr>
      </p:pic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611188" y="4508500"/>
            <a:ext cx="352742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 </a:t>
            </a:r>
            <a:r>
              <a:rPr lang="ru-RU" dirty="0" smtClean="0"/>
              <a:t>Имя пациента</a:t>
            </a: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/>
              <a:t> </a:t>
            </a:r>
            <a:r>
              <a:rPr lang="ru-RU" dirty="0" smtClean="0"/>
              <a:t>Дата рождения</a:t>
            </a: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Идентификационный номер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4572000" y="4508500"/>
            <a:ext cx="3527425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Дата / время забора пробы</a:t>
            </a: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Температура</a:t>
            </a: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FIO2</a:t>
            </a:r>
            <a:r>
              <a:rPr lang="ru-RU" dirty="0" smtClean="0">
                <a:solidFill>
                  <a:schemeClr val="tx1"/>
                </a:solidFill>
              </a:rPr>
              <a:t>, параметры вентиляции</a:t>
            </a:r>
            <a:endParaRPr lang="it-IT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3500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build="p"/>
      <p:bldP spid="345093" grpId="0" build="p"/>
      <p:bldP spid="345098" grpId="0"/>
      <p:bldP spid="345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Идентификация пациента / пробы</a:t>
            </a:r>
            <a:endParaRPr lang="it-IT" dirty="0"/>
          </a:p>
        </p:txBody>
      </p:sp>
      <p:sp>
        <p:nvSpPr>
          <p:cNvPr id="352277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95288" y="1589088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chemeClr val="tx2"/>
                </a:solidFill>
                <a:effectLst/>
              </a:rPr>
              <a:t>	Маркировка пробы прямо перед забором или сразу после забора</a:t>
            </a:r>
            <a:r>
              <a:rPr lang="en-US" dirty="0" smtClean="0">
                <a:solidFill>
                  <a:schemeClr val="tx2"/>
                </a:solidFill>
                <a:effectLst/>
              </a:rPr>
              <a:t>:</a:t>
            </a:r>
          </a:p>
          <a:p>
            <a:r>
              <a:rPr lang="ru-RU" sz="2400" dirty="0" smtClean="0">
                <a:effectLst/>
              </a:rPr>
              <a:t>Избежать перепутанных проб</a:t>
            </a:r>
            <a:endParaRPr lang="en-US" sz="2400" dirty="0" smtClean="0">
              <a:effectLst/>
            </a:endParaRPr>
          </a:p>
          <a:p>
            <a:r>
              <a:rPr lang="ru-RU" sz="2400" dirty="0" smtClean="0">
                <a:effectLst/>
              </a:rPr>
              <a:t>Избежать забытых проб</a:t>
            </a:r>
            <a:endParaRPr lang="en-US" sz="2400" dirty="0">
              <a:effectLst/>
            </a:endParaRPr>
          </a:p>
          <a:p>
            <a:r>
              <a:rPr lang="ru-RU" sz="2400" dirty="0" smtClean="0">
                <a:effectLst/>
              </a:rPr>
              <a:t>Избежать недостаточного указания информации</a:t>
            </a:r>
            <a:endParaRPr lang="en-US" sz="2400" dirty="0">
              <a:effectLst/>
            </a:endParaRPr>
          </a:p>
          <a:p>
            <a:r>
              <a:rPr lang="ru-RU" sz="2400" dirty="0" smtClean="0">
                <a:effectLst/>
              </a:rPr>
              <a:t>Избежать потери анализа для выставления счета на оплату</a:t>
            </a:r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endParaRPr lang="it-IT" dirty="0"/>
          </a:p>
        </p:txBody>
      </p:sp>
      <p:sp>
        <p:nvSpPr>
          <p:cNvPr id="14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CACFA-4BF3-4F37-8520-465FCF2DFC76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52276" name="Group 20"/>
          <p:cNvGrpSpPr>
            <a:grpSpLocks/>
          </p:cNvGrpSpPr>
          <p:nvPr/>
        </p:nvGrpSpPr>
        <p:grpSpPr bwMode="auto">
          <a:xfrm>
            <a:off x="4572000" y="2060575"/>
            <a:ext cx="4500563" cy="2952750"/>
            <a:chOff x="0" y="1207"/>
            <a:chExt cx="2835" cy="1860"/>
          </a:xfrm>
        </p:grpSpPr>
        <p:pic>
          <p:nvPicPr>
            <p:cNvPr id="352260" name="Picture 4" descr="accettazione"/>
            <p:cNvPicPr>
              <a:picLocks noChangeAspect="1" noChangeArrowheads="1"/>
            </p:cNvPicPr>
            <p:nvPr/>
          </p:nvPicPr>
          <p:blipFill>
            <a:blip r:embed="rId3" cstate="print"/>
            <a:srcRect l="14024" t="5858" r="48753" b="2153"/>
            <a:stretch>
              <a:fillRect/>
            </a:stretch>
          </p:blipFill>
          <p:spPr bwMode="auto">
            <a:xfrm>
              <a:off x="1735" y="1320"/>
              <a:ext cx="818" cy="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2261" name="Picture 5" descr="0018"/>
            <p:cNvPicPr>
              <a:picLocks noChangeAspect="1" noChangeArrowheads="1"/>
            </p:cNvPicPr>
            <p:nvPr/>
          </p:nvPicPr>
          <p:blipFill>
            <a:blip r:embed="rId4" cstate="print"/>
            <a:srcRect t="28244" r="34799"/>
            <a:stretch>
              <a:fillRect/>
            </a:stretch>
          </p:blipFill>
          <p:spPr bwMode="auto">
            <a:xfrm>
              <a:off x="165" y="1207"/>
              <a:ext cx="666" cy="6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2262" name="AutoShape 6"/>
            <p:cNvSpPr>
              <a:spLocks noChangeArrowheads="1"/>
            </p:cNvSpPr>
            <p:nvPr/>
          </p:nvSpPr>
          <p:spPr bwMode="auto">
            <a:xfrm>
              <a:off x="1033" y="1320"/>
              <a:ext cx="538" cy="321"/>
            </a:xfrm>
            <a:prstGeom prst="rightArrow">
              <a:avLst>
                <a:gd name="adj1" fmla="val 50000"/>
                <a:gd name="adj2" fmla="val 41900"/>
              </a:avLst>
            </a:prstGeom>
            <a:solidFill>
              <a:schemeClr val="tx1"/>
            </a:solidFill>
            <a:ln w="9525" algn="ctr">
              <a:solidFill>
                <a:srgbClr val="620025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352266" name="Picture 10" descr="accettazione"/>
            <p:cNvPicPr>
              <a:picLocks noChangeAspect="1" noChangeArrowheads="1"/>
            </p:cNvPicPr>
            <p:nvPr/>
          </p:nvPicPr>
          <p:blipFill>
            <a:blip r:embed="rId3" cstate="print"/>
            <a:srcRect l="14133" t="5638" r="48708" b="2489"/>
            <a:stretch>
              <a:fillRect/>
            </a:stretch>
          </p:blipFill>
          <p:spPr bwMode="auto">
            <a:xfrm>
              <a:off x="129" y="2691"/>
              <a:ext cx="815" cy="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2267" name="Picture 11" descr="accettazione"/>
            <p:cNvPicPr>
              <a:picLocks noChangeAspect="1" noChangeArrowheads="1"/>
            </p:cNvPicPr>
            <p:nvPr/>
          </p:nvPicPr>
          <p:blipFill>
            <a:blip r:embed="rId3" cstate="print"/>
            <a:srcRect l="50726" t="9842"/>
            <a:stretch>
              <a:fillRect/>
            </a:stretch>
          </p:blipFill>
          <p:spPr bwMode="auto">
            <a:xfrm>
              <a:off x="1767" y="2691"/>
              <a:ext cx="977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2268" name="AutoShape 12"/>
            <p:cNvSpPr>
              <a:spLocks noChangeArrowheads="1"/>
            </p:cNvSpPr>
            <p:nvPr/>
          </p:nvSpPr>
          <p:spPr bwMode="auto">
            <a:xfrm>
              <a:off x="1111" y="2659"/>
              <a:ext cx="539" cy="321"/>
            </a:xfrm>
            <a:prstGeom prst="rightArrow">
              <a:avLst>
                <a:gd name="adj1" fmla="val 50000"/>
                <a:gd name="adj2" fmla="val 41978"/>
              </a:avLst>
            </a:prstGeom>
            <a:solidFill>
              <a:schemeClr val="tx1"/>
            </a:solidFill>
            <a:ln w="9525" algn="ctr">
              <a:solidFill>
                <a:srgbClr val="620025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2273" name="Text Box 17"/>
            <p:cNvSpPr txBox="1">
              <a:spLocks noChangeArrowheads="1"/>
            </p:cNvSpPr>
            <p:nvPr/>
          </p:nvSpPr>
          <p:spPr bwMode="auto">
            <a:xfrm>
              <a:off x="158" y="1888"/>
              <a:ext cx="90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/>
            </a:p>
          </p:txBody>
        </p:sp>
        <p:sp>
          <p:nvSpPr>
            <p:cNvPr id="352274" name="Text Box 18"/>
            <p:cNvSpPr txBox="1">
              <a:spLocks noChangeArrowheads="1"/>
            </p:cNvSpPr>
            <p:nvPr/>
          </p:nvSpPr>
          <p:spPr bwMode="auto">
            <a:xfrm>
              <a:off x="0" y="1888"/>
              <a:ext cx="1156" cy="6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 smtClean="0">
                  <a:solidFill>
                    <a:schemeClr val="tx1"/>
                  </a:solidFill>
                </a:rPr>
                <a:t>Номер истории болезни</a:t>
              </a:r>
              <a:endParaRPr lang="en-AU" sz="2000" dirty="0">
                <a:solidFill>
                  <a:schemeClr val="tx1"/>
                </a:solidFill>
              </a:endParaRPr>
            </a:p>
          </p:txBody>
        </p:sp>
        <p:sp>
          <p:nvSpPr>
            <p:cNvPr id="352275" name="Text Box 19"/>
            <p:cNvSpPr txBox="1">
              <a:spLocks noChangeArrowheads="1"/>
            </p:cNvSpPr>
            <p:nvPr/>
          </p:nvSpPr>
          <p:spPr bwMode="auto">
            <a:xfrm>
              <a:off x="1679" y="1933"/>
              <a:ext cx="115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 smtClean="0">
                  <a:solidFill>
                    <a:schemeClr val="tx1"/>
                  </a:solidFill>
                </a:rPr>
                <a:t>Штри</a:t>
              </a:r>
              <a:r>
                <a:rPr lang="ru-RU" sz="2000" dirty="0" smtClean="0"/>
                <a:t>х-код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50720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Забор пробы</a:t>
            </a:r>
            <a:endParaRPr lang="it-IT" dirty="0"/>
          </a:p>
        </p:txBody>
      </p:sp>
      <p:sp>
        <p:nvSpPr>
          <p:cNvPr id="168966" name="Rectangle 6"/>
          <p:cNvSpPr>
            <a:spLocks noGrp="1" noChangeArrowheads="1"/>
          </p:cNvSpPr>
          <p:nvPr>
            <p:ph idx="1"/>
          </p:nvPr>
        </p:nvSpPr>
        <p:spPr>
          <a:xfrm>
            <a:off x="250825" y="1447800"/>
            <a:ext cx="85121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AU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 smtClean="0"/>
              <a:t>Устройства для забора пробы крови</a:t>
            </a:r>
            <a:endParaRPr lang="en-AU" sz="2800" dirty="0"/>
          </a:p>
          <a:p>
            <a:pPr>
              <a:lnSpc>
                <a:spcPct val="150000"/>
              </a:lnSpc>
            </a:pPr>
            <a:r>
              <a:rPr lang="ru-RU" sz="2800" dirty="0" smtClean="0"/>
              <a:t>Антикоагулянт</a:t>
            </a:r>
            <a:r>
              <a:rPr lang="en-AU" sz="2800" dirty="0" smtClean="0"/>
              <a:t>: </a:t>
            </a:r>
            <a:r>
              <a:rPr lang="ru-RU" sz="2800" dirty="0" smtClean="0"/>
              <a:t>тип</a:t>
            </a:r>
            <a:r>
              <a:rPr lang="en-AU" sz="2800" dirty="0" smtClean="0"/>
              <a:t>, </a:t>
            </a:r>
            <a:r>
              <a:rPr lang="ru-RU" sz="2800" dirty="0" smtClean="0"/>
              <a:t>форма и концентрация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Подготовка пациента</a:t>
            </a:r>
            <a:endParaRPr lang="en-AU" sz="2800" dirty="0"/>
          </a:p>
          <a:p>
            <a:pPr>
              <a:lnSpc>
                <a:spcPct val="150000"/>
              </a:lnSpc>
            </a:pPr>
            <a:r>
              <a:rPr lang="ru-RU" sz="2800" dirty="0" smtClean="0"/>
              <a:t>Точка забора пробы: выбор и подготовка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Обращение с пробой и транспортировка</a:t>
            </a: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7A2A35-A7B4-48AE-B5B6-5CBBD8159A75}" type="slidenum">
              <a:rPr lang="en-US"/>
              <a:pPr/>
              <a:t>12</a:t>
            </a:fld>
            <a:endParaRPr lang="en-US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0" y="981075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143000" lvl="2" indent="-228600">
              <a:spcBef>
                <a:spcPct val="20000"/>
              </a:spcBef>
              <a:buClr>
                <a:schemeClr val="tx2"/>
              </a:buClr>
              <a:buSzPct val="65000"/>
              <a:buFontTx/>
              <a:buChar char="•"/>
            </a:pPr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46642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забора пробы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Пункция артерии</a:t>
            </a:r>
            <a:endParaRPr lang="en-US" dirty="0" smtClean="0"/>
          </a:p>
          <a:p>
            <a:r>
              <a:rPr lang="ru-RU" dirty="0" smtClean="0"/>
              <a:t>Аспирация из катетера</a:t>
            </a:r>
            <a:endParaRPr lang="en-US" dirty="0" smtClean="0"/>
          </a:p>
          <a:p>
            <a:r>
              <a:rPr lang="ru-RU" dirty="0" smtClean="0"/>
              <a:t>Капиллярная проба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Oval 4" descr="Arterial Line Draw"/>
          <p:cNvSpPr>
            <a:spLocks noChangeArrowheads="1"/>
          </p:cNvSpPr>
          <p:nvPr/>
        </p:nvSpPr>
        <p:spPr bwMode="auto">
          <a:xfrm>
            <a:off x="3419872" y="3742531"/>
            <a:ext cx="1952625" cy="1951038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Oval 5" descr="Arterial Capillary"/>
          <p:cNvSpPr>
            <a:spLocks noChangeArrowheads="1"/>
          </p:cNvSpPr>
          <p:nvPr/>
        </p:nvSpPr>
        <p:spPr bwMode="auto">
          <a:xfrm>
            <a:off x="6084168" y="3742530"/>
            <a:ext cx="1951038" cy="195103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Oval 6" descr="Arterial Stab"/>
          <p:cNvSpPr>
            <a:spLocks noChangeArrowheads="1"/>
          </p:cNvSpPr>
          <p:nvPr/>
        </p:nvSpPr>
        <p:spPr bwMode="auto">
          <a:xfrm>
            <a:off x="755576" y="3742531"/>
            <a:ext cx="1952625" cy="195103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для забора пробы крови</a:t>
            </a:r>
            <a:endParaRPr lang="en-AU" dirty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42288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Идеальное устройство для забора пробы артериальной крови</a:t>
            </a:r>
            <a:r>
              <a:rPr lang="en-US" sz="2800" dirty="0" smtClean="0">
                <a:effectLst/>
              </a:rPr>
              <a:t>:</a:t>
            </a:r>
            <a:endParaRPr lang="en-US" sz="28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smtClean="0">
                <a:effectLst/>
              </a:rPr>
              <a:t>Специальный пластиковый шприц</a:t>
            </a:r>
            <a:endParaRPr lang="en-US" sz="24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err="1" smtClean="0">
                <a:effectLst/>
              </a:rPr>
              <a:t>Самонаполняющийся</a:t>
            </a:r>
            <a:endParaRPr lang="en-US" sz="24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Объем </a:t>
            </a:r>
            <a:r>
              <a:rPr lang="en-US" sz="2400" dirty="0" smtClean="0">
                <a:effectLst/>
              </a:rPr>
              <a:t>1-</a:t>
            </a:r>
            <a:r>
              <a:rPr lang="en-US" sz="2400" dirty="0">
                <a:effectLst/>
              </a:rPr>
              <a:t>, 3-, </a:t>
            </a:r>
            <a:r>
              <a:rPr lang="ru-RU" sz="2400" dirty="0" smtClean="0">
                <a:effectLst/>
              </a:rPr>
              <a:t>или </a:t>
            </a:r>
            <a:r>
              <a:rPr lang="en-US" sz="2400" dirty="0" smtClean="0">
                <a:effectLst/>
              </a:rPr>
              <a:t>5-</a:t>
            </a:r>
            <a:r>
              <a:rPr lang="ru-RU" sz="2400" dirty="0" smtClean="0">
                <a:effectLst/>
              </a:rPr>
              <a:t> мл</a:t>
            </a:r>
            <a:endParaRPr lang="en-US" sz="24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smtClean="0"/>
              <a:t>Содержащий корректный тип сухого гепарина</a:t>
            </a:r>
            <a:endParaRPr lang="ru-RU" sz="2400" dirty="0" smtClean="0">
              <a:effectLst/>
            </a:endParaRPr>
          </a:p>
          <a:p>
            <a:pPr lvl="1">
              <a:lnSpc>
                <a:spcPct val="90000"/>
              </a:lnSpc>
            </a:pPr>
            <a:endParaRPr lang="en-US" sz="1000" i="1" dirty="0">
              <a:solidFill>
                <a:srgbClr val="000000"/>
              </a:solidFill>
              <a:effectLst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00"/>
                </a:solidFill>
                <a:effectLst/>
              </a:rPr>
              <a:t>“National Committee for Clinical Laboratory Standards (</a:t>
            </a:r>
            <a:r>
              <a:rPr lang="en-US" sz="2000" i="1" dirty="0" err="1">
                <a:solidFill>
                  <a:srgbClr val="000000"/>
                </a:solidFill>
                <a:effectLst/>
              </a:rPr>
              <a:t>NCCLS</a:t>
            </a:r>
            <a:r>
              <a:rPr lang="en-US" sz="2000" i="1" dirty="0">
                <a:solidFill>
                  <a:srgbClr val="000000"/>
                </a:solidFill>
                <a:effectLst/>
              </a:rPr>
              <a:t>)”</a:t>
            </a: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F9457-5154-4949-8196-E1FCA37DC226}" type="slidenum">
              <a:rPr lang="en-US"/>
              <a:pPr/>
              <a:t>14</a:t>
            </a:fld>
            <a:endParaRPr lang="en-US"/>
          </a:p>
        </p:txBody>
      </p:sp>
      <p:pic>
        <p:nvPicPr>
          <p:cNvPr id="364555" name="Picture 11" descr="Safe-V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799567"/>
            <a:ext cx="1800225" cy="13509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455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0475" y="4871004"/>
            <a:ext cx="2016125" cy="1241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364559" name="Group 15"/>
          <p:cNvGrpSpPr>
            <a:grpSpLocks/>
          </p:cNvGrpSpPr>
          <p:nvPr/>
        </p:nvGrpSpPr>
        <p:grpSpPr bwMode="auto">
          <a:xfrm>
            <a:off x="6300788" y="4799567"/>
            <a:ext cx="1584325" cy="1390650"/>
            <a:chOff x="3923" y="3203"/>
            <a:chExt cx="1044" cy="922"/>
          </a:xfrm>
        </p:grpSpPr>
        <p:pic>
          <p:nvPicPr>
            <p:cNvPr id="364553" name="Picture 9" descr="349821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3" y="3203"/>
              <a:ext cx="1044" cy="922"/>
            </a:xfrm>
            <a:prstGeom prst="rect">
              <a:avLst/>
            </a:prstGeom>
            <a:noFill/>
          </p:spPr>
        </p:pic>
        <p:sp>
          <p:nvSpPr>
            <p:cNvPr id="364557" name="Line 13"/>
            <p:cNvSpPr>
              <a:spLocks noChangeShapeType="1"/>
            </p:cNvSpPr>
            <p:nvPr/>
          </p:nvSpPr>
          <p:spPr bwMode="auto">
            <a:xfrm>
              <a:off x="3923" y="3203"/>
              <a:ext cx="998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558" name="Line 14"/>
            <p:cNvSpPr>
              <a:spLocks noChangeShapeType="1"/>
            </p:cNvSpPr>
            <p:nvPr/>
          </p:nvSpPr>
          <p:spPr bwMode="auto">
            <a:xfrm flipH="1">
              <a:off x="3923" y="3203"/>
              <a:ext cx="1044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596647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Пластиковые шприцы</a:t>
            </a:r>
            <a:endParaRPr lang="it-IT" dirty="0"/>
          </a:p>
        </p:txBody>
      </p:sp>
      <p:sp>
        <p:nvSpPr>
          <p:cNvPr id="35533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Безопаснее и проще в обращении, чем стеклянные</a:t>
            </a: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endParaRPr lang="en-US" sz="1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dirty="0" smtClean="0"/>
              <a:t>Рекомендуются шприцы с заглушкой</a:t>
            </a: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endParaRPr lang="en-US" sz="1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Анализ образца в течение 30 минут (для отдельных параметров, как </a:t>
            </a:r>
            <a:r>
              <a:rPr lang="ru-RU" sz="2400" dirty="0" err="1" smtClean="0">
                <a:effectLst/>
              </a:rPr>
              <a:t>лактат</a:t>
            </a:r>
            <a:r>
              <a:rPr lang="ru-RU" sz="2400" dirty="0" smtClean="0">
                <a:effectLst/>
              </a:rPr>
              <a:t>, расчет шунта и др., 10 мин.</a:t>
            </a:r>
            <a:r>
              <a:rPr lang="en-US" sz="2400" dirty="0" smtClean="0">
                <a:effectLst/>
              </a:rPr>
              <a:t>)</a:t>
            </a: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endParaRPr lang="en-US" sz="1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Шприц проницаем для </a:t>
            </a:r>
            <a:r>
              <a:rPr lang="en-US" sz="2400" dirty="0" err="1" smtClean="0">
                <a:effectLst/>
              </a:rPr>
              <a:t>O2</a:t>
            </a:r>
            <a:r>
              <a:rPr lang="en-US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и </a:t>
            </a:r>
            <a:r>
              <a:rPr lang="en-US" sz="2400" dirty="0" smtClean="0">
                <a:effectLst/>
              </a:rPr>
              <a:t>CO2</a:t>
            </a: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endParaRPr lang="en-US" sz="1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Пластиковые шприцы нельзя хранить на ледяной бане</a:t>
            </a:r>
          </a:p>
          <a:p>
            <a:pPr>
              <a:lnSpc>
                <a:spcPct val="80000"/>
              </a:lnSpc>
            </a:pPr>
            <a:endParaRPr lang="en-US" sz="12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Изменения в газовом составе крови </a:t>
            </a:r>
            <a:r>
              <a:rPr lang="ru-RU" dirty="0" smtClean="0"/>
              <a:t>зависят от времени хранения и градиента парциальных давлений внутри шприца и в окружающем воздухе</a:t>
            </a:r>
            <a:endParaRPr lang="en-US" sz="2400" dirty="0">
              <a:effectLst/>
            </a:endParaRPr>
          </a:p>
          <a:p>
            <a:pPr>
              <a:lnSpc>
                <a:spcPct val="80000"/>
              </a:lnSpc>
            </a:pPr>
            <a:endParaRPr lang="it-IT" sz="2000" dirty="0">
              <a:effectLst/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94C50-9479-4458-BEAD-31430348891B}" type="slidenum">
              <a:rPr lang="en-US"/>
              <a:pPr/>
              <a:t>15</a:t>
            </a:fld>
            <a:endParaRPr lang="en-US"/>
          </a:p>
        </p:txBody>
      </p:sp>
      <p:pic>
        <p:nvPicPr>
          <p:cNvPr id="355335" name="Picture 7" descr="Products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417638"/>
            <a:ext cx="5693463" cy="4781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759917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Стеклянные шприцы</a:t>
            </a:r>
            <a:endParaRPr lang="it-IT" dirty="0"/>
          </a:p>
        </p:txBody>
      </p:sp>
      <p:sp>
        <p:nvSpPr>
          <p:cNvPr id="357381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412875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800" b="1" u="sng" dirty="0">
              <a:effectLst/>
            </a:endParaRPr>
          </a:p>
          <a:p>
            <a:r>
              <a:rPr lang="ru-RU" sz="2800" dirty="0" smtClean="0">
                <a:effectLst/>
              </a:rPr>
              <a:t>Непроницаемы для </a:t>
            </a:r>
            <a:r>
              <a:rPr lang="en-US" sz="2800" dirty="0" err="1" smtClean="0">
                <a:effectLst/>
              </a:rPr>
              <a:t>O2</a:t>
            </a:r>
            <a:r>
              <a:rPr lang="en-US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и </a:t>
            </a:r>
            <a:r>
              <a:rPr lang="en-US" sz="2800" dirty="0" smtClean="0">
                <a:effectLst/>
              </a:rPr>
              <a:t>CO2</a:t>
            </a:r>
            <a:endParaRPr lang="en-US" sz="2800" dirty="0">
              <a:effectLst/>
            </a:endParaRPr>
          </a:p>
          <a:p>
            <a:endParaRPr lang="en-US" sz="2000" dirty="0">
              <a:effectLst/>
            </a:endParaRPr>
          </a:p>
          <a:p>
            <a:r>
              <a:rPr lang="ru-RU" sz="2800" dirty="0" smtClean="0"/>
              <a:t>Всегда следует применять с заглушкой</a:t>
            </a:r>
            <a:endParaRPr lang="en-US" sz="2800" dirty="0">
              <a:effectLst/>
            </a:endParaRPr>
          </a:p>
          <a:p>
            <a:endParaRPr lang="en-US" sz="2000" dirty="0">
              <a:effectLst/>
            </a:endParaRPr>
          </a:p>
          <a:p>
            <a:r>
              <a:rPr lang="ru-RU" sz="2800" dirty="0" smtClean="0">
                <a:effectLst/>
              </a:rPr>
              <a:t>Изменения </a:t>
            </a:r>
            <a:r>
              <a:rPr lang="en-US" sz="2800" dirty="0" smtClean="0">
                <a:effectLst/>
              </a:rPr>
              <a:t>pH </a:t>
            </a:r>
            <a:r>
              <a:rPr lang="ru-RU" sz="2800" dirty="0" smtClean="0">
                <a:effectLst/>
              </a:rPr>
              <a:t>и газов крови зависят от времени хранения и температуры</a:t>
            </a:r>
            <a:endParaRPr lang="en-US" sz="2800" dirty="0"/>
          </a:p>
          <a:p>
            <a:endParaRPr lang="en-US" sz="2000" dirty="0"/>
          </a:p>
          <a:p>
            <a:r>
              <a:rPr lang="ru-RU" sz="2800" dirty="0" smtClean="0">
                <a:effectLst/>
              </a:rPr>
              <a:t>Подлежат хранению на ледяной бане, если проба не может быть проанализирована в течение 30 минут</a:t>
            </a:r>
            <a:endParaRPr lang="en-US" sz="2800" dirty="0">
              <a:effectLst/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3224D-9652-410D-B588-612257105F0C}" type="slidenum">
              <a:rPr lang="en-US"/>
              <a:pPr/>
              <a:t>16</a:t>
            </a:fld>
            <a:endParaRPr lang="en-US"/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304800" y="2209800"/>
            <a:ext cx="8610600" cy="45720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it-IT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7077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Капилляры</a:t>
            </a:r>
            <a:endParaRPr lang="en-AU" dirty="0"/>
          </a:p>
        </p:txBody>
      </p:sp>
      <p:sp>
        <p:nvSpPr>
          <p:cNvPr id="393222" name="Rectangle 6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5983288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dirty="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dirty="0" smtClean="0"/>
              <a:t>Капиллярная кровь может быть альтернативным выбором для пробы, если обстоятельства не позволяют осуществить забор артериальной крови</a:t>
            </a:r>
          </a:p>
          <a:p>
            <a:pPr>
              <a:lnSpc>
                <a:spcPct val="90000"/>
              </a:lnSpc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i="1" dirty="0">
                <a:effectLst/>
              </a:rPr>
              <a:t>p</a:t>
            </a:r>
            <a:r>
              <a:rPr lang="en-US" dirty="0">
                <a:effectLst/>
              </a:rPr>
              <a:t>O2 </a:t>
            </a:r>
            <a:r>
              <a:rPr lang="ru-RU" dirty="0" smtClean="0">
                <a:effectLst/>
              </a:rPr>
              <a:t>и </a:t>
            </a:r>
            <a:r>
              <a:rPr lang="en-US" i="1" dirty="0" err="1" smtClean="0">
                <a:effectLst/>
              </a:rPr>
              <a:t>s</a:t>
            </a:r>
            <a:r>
              <a:rPr lang="en-US" dirty="0" err="1" smtClean="0">
                <a:effectLst/>
              </a:rPr>
              <a:t>O2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могут быть недостоверны, так как кислородный статус капиллярной крови отличается от артериальной</a:t>
            </a:r>
            <a:endParaRPr lang="it-IT" dirty="0">
              <a:effectLst/>
            </a:endParaRP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DAB2E4-E81C-407C-802D-0594FC471642}" type="slidenum">
              <a:rPr lang="en-US"/>
              <a:pPr/>
              <a:t>17</a:t>
            </a:fld>
            <a:endParaRPr lang="en-US"/>
          </a:p>
        </p:txBody>
      </p:sp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1219200" y="609600"/>
            <a:ext cx="7108825" cy="5794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it-IT" sz="32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96044" y="884238"/>
            <a:ext cx="8951912" cy="51911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it-IT" sz="2800">
              <a:solidFill>
                <a:schemeClr val="tx1"/>
              </a:solidFill>
            </a:endParaRPr>
          </a:p>
        </p:txBody>
      </p:sp>
      <p:pic>
        <p:nvPicPr>
          <p:cNvPr id="393224" name="Picture 8" descr="newbab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048125"/>
            <a:ext cx="2339975" cy="1860550"/>
          </a:xfrm>
          <a:prstGeom prst="rect">
            <a:avLst/>
          </a:prstGeom>
          <a:noFill/>
        </p:spPr>
      </p:pic>
      <p:pic>
        <p:nvPicPr>
          <p:cNvPr id="393226" name="Picture 10" descr="915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4013" y="1700213"/>
            <a:ext cx="2332037" cy="1862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91792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устройства</a:t>
            </a:r>
            <a:endParaRPr lang="en-AU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effectLst/>
              </a:rPr>
              <a:t>Шприцы, не предназначенные для анализа газов крови (инсулиновые, инъекционные): могут использоваться только в отсутствие другой альтернативы. </a:t>
            </a:r>
          </a:p>
          <a:p>
            <a:pPr marL="0" indent="0">
              <a:buNone/>
            </a:pPr>
            <a:endParaRPr lang="ru-RU" sz="2800" u="sng" dirty="0" smtClean="0">
              <a:effectLst/>
            </a:endParaRPr>
          </a:p>
          <a:p>
            <a:r>
              <a:rPr lang="ru-RU" sz="2800" dirty="0" smtClean="0"/>
              <a:t>Устройства </a:t>
            </a:r>
            <a:r>
              <a:rPr lang="en-US" sz="2800" u="sng" dirty="0" err="1" smtClean="0">
                <a:effectLst/>
              </a:rPr>
              <a:t>Vacutainer</a:t>
            </a:r>
            <a:r>
              <a:rPr lang="en-US" sz="2800" dirty="0" smtClean="0">
                <a:effectLst/>
              </a:rPr>
              <a:t> </a:t>
            </a:r>
            <a:r>
              <a:rPr lang="ru-RU" sz="2800" dirty="0" smtClean="0"/>
              <a:t>не могут применяться для забора пробы, так как отрицательное давление изменяет </a:t>
            </a:r>
            <a:r>
              <a:rPr lang="en-US" sz="2800" dirty="0" err="1" smtClean="0">
                <a:effectLst/>
              </a:rPr>
              <a:t>pCO2</a:t>
            </a:r>
            <a:r>
              <a:rPr lang="en-US" sz="2800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и </a:t>
            </a:r>
            <a:r>
              <a:rPr lang="en-US" sz="2800" dirty="0" smtClean="0">
                <a:effectLst/>
              </a:rPr>
              <a:t>pO2</a:t>
            </a:r>
            <a:r>
              <a:rPr lang="en-US" sz="2800" dirty="0">
                <a:effectLst/>
              </a:rPr>
              <a:t>.</a:t>
            </a:r>
          </a:p>
          <a:p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CA3E7A-22BF-4521-A169-8AB97051C4DE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317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антикоагулянта</a:t>
            </a:r>
            <a:endParaRPr lang="en-AU" dirty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 dirty="0" smtClean="0">
                <a:effectLst/>
              </a:rPr>
              <a:t>Гепарин</a:t>
            </a:r>
            <a:r>
              <a:rPr lang="en-US" sz="2400" dirty="0" smtClean="0">
                <a:effectLst/>
              </a:rPr>
              <a:t>: </a:t>
            </a:r>
            <a:r>
              <a:rPr lang="ru-RU" sz="2400" dirty="0" smtClean="0">
                <a:effectLst/>
              </a:rPr>
              <a:t>единственный рекомендованный антикоагулянт для пробы на анализ газов крови</a:t>
            </a:r>
            <a:r>
              <a:rPr lang="en-US" sz="2400" dirty="0" smtClean="0">
                <a:effectLst/>
              </a:rPr>
              <a:t>.</a:t>
            </a:r>
            <a:endParaRPr lang="it-IT" sz="2400" dirty="0"/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Типы гепарина:</a:t>
            </a:r>
            <a:endParaRPr lang="en-US" sz="2400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Жидкий </a:t>
            </a:r>
            <a:r>
              <a:rPr lang="en-US" sz="2000" dirty="0" smtClean="0"/>
              <a:t>(Na </a:t>
            </a:r>
            <a:r>
              <a:rPr lang="ru-RU" sz="2000" dirty="0" smtClean="0"/>
              <a:t>гепарин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effectLst/>
              </a:rPr>
              <a:t>Сухой </a:t>
            </a:r>
            <a:r>
              <a:rPr lang="en-US" sz="2000" dirty="0" smtClean="0">
                <a:effectLst/>
              </a:rPr>
              <a:t>(Li </a:t>
            </a:r>
            <a:r>
              <a:rPr lang="ru-RU" sz="2000" dirty="0" smtClean="0">
                <a:effectLst/>
              </a:rPr>
              <a:t>гепарин</a:t>
            </a:r>
            <a:r>
              <a:rPr lang="en-US" sz="2000" dirty="0" smtClean="0">
                <a:effectLst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/>
              <a:t>Сухой сбалансированный </a:t>
            </a:r>
            <a:r>
              <a:rPr lang="en-US" sz="2000" dirty="0" smtClean="0"/>
              <a:t>(Li </a:t>
            </a:r>
            <a:r>
              <a:rPr lang="ru-RU" sz="2000" dirty="0" smtClean="0"/>
              <a:t>гепарин</a:t>
            </a:r>
            <a:r>
              <a:rPr lang="en-US" sz="2000" dirty="0" smtClean="0"/>
              <a:t>+)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effectLst/>
              </a:rPr>
              <a:t>Конечная рекомендуемая концентрация </a:t>
            </a:r>
            <a:r>
              <a:rPr lang="en-US" sz="2400" dirty="0" smtClean="0">
                <a:effectLst/>
              </a:rPr>
              <a:t>&lt; 20 </a:t>
            </a:r>
            <a:r>
              <a:rPr lang="ru-RU" sz="2400" dirty="0" err="1" smtClean="0">
                <a:effectLst/>
              </a:rPr>
              <a:t>МЕ</a:t>
            </a:r>
            <a:r>
              <a:rPr lang="en-US" sz="2400" dirty="0" smtClean="0">
                <a:effectLst/>
              </a:rPr>
              <a:t>/</a:t>
            </a:r>
            <a:r>
              <a:rPr lang="ru-RU" sz="2400" dirty="0" smtClean="0">
                <a:effectLst/>
              </a:rPr>
              <a:t>мл</a:t>
            </a:r>
            <a:r>
              <a:rPr lang="en-US" sz="2400" dirty="0" smtClean="0">
                <a:effectLst/>
              </a:rPr>
              <a:t> (</a:t>
            </a:r>
            <a:r>
              <a:rPr lang="ru-RU" sz="2400" dirty="0" smtClean="0">
                <a:effectLst/>
              </a:rPr>
              <a:t>если</a:t>
            </a:r>
            <a:r>
              <a:rPr lang="en-US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измеряется концентрация </a:t>
            </a:r>
            <a:r>
              <a:rPr lang="en-US" sz="2400" dirty="0" smtClean="0">
                <a:effectLst/>
              </a:rPr>
              <a:t>Ca++)</a:t>
            </a: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400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A56B7-6D4B-480F-B891-98E6CE0353A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403350" y="4508500"/>
            <a:ext cx="6192838" cy="1200329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CC0000"/>
                </a:solidFill>
                <a:latin typeface="Arial" charset="0"/>
              </a:rPr>
              <a:t>Другие антикоагулянты, например, цитрат и </a:t>
            </a:r>
            <a:r>
              <a:rPr lang="ru-RU" dirty="0" err="1" smtClean="0">
                <a:solidFill>
                  <a:srgbClr val="CC0000"/>
                </a:solidFill>
                <a:latin typeface="Arial" charset="0"/>
              </a:rPr>
              <a:t>ЭДТА</a:t>
            </a:r>
            <a:r>
              <a:rPr lang="ru-RU" dirty="0" smtClean="0">
                <a:solidFill>
                  <a:srgbClr val="CC0000"/>
                </a:solidFill>
                <a:latin typeface="Arial" charset="0"/>
              </a:rPr>
              <a:t>, являются кислотами. </a:t>
            </a:r>
          </a:p>
          <a:p>
            <a:pPr algn="ctr"/>
            <a:r>
              <a:rPr lang="ru-RU" dirty="0" smtClean="0">
                <a:solidFill>
                  <a:srgbClr val="CC0000"/>
                </a:solidFill>
                <a:latin typeface="Arial" charset="0"/>
              </a:rPr>
              <a:t>Не могут быть использованы, так как искусственно занижают </a:t>
            </a:r>
            <a:r>
              <a:rPr lang="en-US" dirty="0" smtClean="0">
                <a:solidFill>
                  <a:srgbClr val="CC0000"/>
                </a:solidFill>
                <a:latin typeface="Arial" charset="0"/>
              </a:rPr>
              <a:t>pH</a:t>
            </a:r>
            <a:r>
              <a:rPr lang="ru-RU" dirty="0" smtClean="0">
                <a:solidFill>
                  <a:srgbClr val="CC0000"/>
                </a:solidFill>
                <a:latin typeface="Arial" charset="0"/>
              </a:rPr>
              <a:t> в пробе крови.</a:t>
            </a:r>
            <a:endParaRPr lang="en-US" dirty="0">
              <a:solidFill>
                <a:srgbClr val="CC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6748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Предисловие</a:t>
            </a:r>
            <a:endParaRPr lang="it-IT" dirty="0"/>
          </a:p>
        </p:txBody>
      </p:sp>
      <p:sp>
        <p:nvSpPr>
          <p:cNvPr id="2222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effectLst/>
              </a:rPr>
              <a:t>«</a:t>
            </a:r>
            <a:r>
              <a:rPr lang="ru-RU" sz="2800" dirty="0" smtClean="0"/>
              <a:t>Анализ газов крови и </a:t>
            </a:r>
            <a:r>
              <a:rPr lang="ru-RU" sz="2800" dirty="0" err="1" smtClean="0"/>
              <a:t>КЩС</a:t>
            </a:r>
            <a:r>
              <a:rPr lang="ru-RU" sz="2800" dirty="0" smtClean="0"/>
              <a:t> характеризуется наибольшей экстренностью и непосредственным значительным влиянием на лечение пациента по сравнению с любым другим лабораторным исследованием.»</a:t>
            </a:r>
            <a:endParaRPr lang="en-US" sz="2800" dirty="0">
              <a:effectLst/>
            </a:endParaRP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«В анализе газов крови и </a:t>
            </a:r>
            <a:r>
              <a:rPr lang="ru-RU" sz="2800" dirty="0" err="1" smtClean="0"/>
              <a:t>КЩС</a:t>
            </a:r>
            <a:r>
              <a:rPr lang="ru-RU" sz="2800" dirty="0" smtClean="0"/>
              <a:t> ошибочный результат часто может быть хуже для пациента, чем отсутствие результата вообще.»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>
                <a:solidFill>
                  <a:srgbClr val="000000"/>
                </a:solidFill>
                <a:effectLst/>
              </a:rPr>
              <a:t>“National Committee for Clinical Laboratory Standards (</a:t>
            </a:r>
            <a:r>
              <a:rPr lang="en-US" sz="2000" i="1" dirty="0" err="1">
                <a:solidFill>
                  <a:srgbClr val="000000"/>
                </a:solidFill>
                <a:effectLst/>
              </a:rPr>
              <a:t>NCCLS</a:t>
            </a:r>
            <a:r>
              <a:rPr lang="en-US" sz="2000" i="1" dirty="0">
                <a:solidFill>
                  <a:srgbClr val="000000"/>
                </a:solidFill>
                <a:effectLst/>
              </a:rPr>
              <a:t>)”</a:t>
            </a:r>
            <a:r>
              <a:rPr lang="en-US" sz="2800" dirty="0"/>
              <a:t> </a:t>
            </a:r>
            <a:endParaRPr lang="en-US" sz="2800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FDEE4E-0551-4E2C-88E2-261E897A897B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374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Жидкий гепарин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pH = 6.5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При малом объеме пробы крови </a:t>
            </a:r>
            <a:r>
              <a:rPr lang="ru-RU" sz="2400" dirty="0" smtClean="0"/>
              <a:t>ведет </a:t>
            </a:r>
            <a:r>
              <a:rPr lang="ru-RU" sz="2400" dirty="0" smtClean="0"/>
              <a:t>к возникновению пре-аналитических ошибок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pH, pO2, </a:t>
            </a:r>
            <a:r>
              <a:rPr lang="en-US" sz="2400" dirty="0" err="1" smtClean="0"/>
              <a:t>pCO2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Na+, K+, Ca++ (</a:t>
            </a:r>
            <a:r>
              <a:rPr lang="ru-RU" sz="2400" dirty="0" err="1" smtClean="0"/>
              <a:t>дилюционная</a:t>
            </a:r>
            <a:r>
              <a:rPr lang="ru-RU" sz="2400" dirty="0" smtClean="0"/>
              <a:t> ошибка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087" t="2915" r="20152" b="6728"/>
          <a:stretch/>
        </p:blipFill>
        <p:spPr>
          <a:xfrm>
            <a:off x="107504" y="35760"/>
            <a:ext cx="8693596" cy="682282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886450" y="676275"/>
            <a:ext cx="1057275" cy="361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жидкий гепарин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676275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0.05 мл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67599" y="2257425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0.55 мл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86449" y="2188607"/>
            <a:ext cx="1057275" cy="6593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гепарин</a:t>
            </a:r>
          </a:p>
          <a:p>
            <a:pPr algn="ctr"/>
            <a:r>
              <a:rPr lang="ru-RU" sz="1200" b="1" dirty="0" smtClean="0"/>
              <a:t>+</a:t>
            </a:r>
          </a:p>
          <a:p>
            <a:pPr algn="ctr"/>
            <a:r>
              <a:rPr lang="ru-RU" sz="1200" b="1" dirty="0" smtClean="0"/>
              <a:t>плазма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491490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0.50 мл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526" y="4769882"/>
            <a:ext cx="1219198" cy="6593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клетки крови (гематокрит)</a:t>
            </a:r>
            <a:endParaRPr lang="ru-RU" sz="1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4250" y="1809750"/>
            <a:ext cx="1762125" cy="9144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Дилюция</a:t>
            </a:r>
            <a:r>
              <a:rPr lang="ru-RU" b="1" dirty="0" smtClean="0"/>
              <a:t> 10%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190500" y="4512707"/>
            <a:ext cx="4724400" cy="51435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092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EF1B8-ED99-499E-903C-9857860B8912}" type="slidenum">
              <a:rPr lang="en-US"/>
              <a:pPr/>
              <a:t>22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28600"/>
            <a:ext cx="7884368" cy="914400"/>
          </a:xfrm>
          <a:noFill/>
        </p:spPr>
        <p:txBody>
          <a:bodyPr lIns="87312" tIns="44450" rIns="87312" bIns="44450"/>
          <a:lstStyle/>
          <a:p>
            <a:pPr defTabSz="866775"/>
            <a:r>
              <a:rPr lang="ru-RU" sz="3200" dirty="0" smtClean="0"/>
              <a:t>Гепарин – связывание электролитов</a:t>
            </a:r>
            <a:endParaRPr lang="en-US" sz="3200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0638" y="1447800"/>
            <a:ext cx="3938587" cy="4648200"/>
          </a:xfrm>
          <a:noFill/>
        </p:spPr>
        <p:txBody>
          <a:bodyPr/>
          <a:lstStyle/>
          <a:p>
            <a:pPr marL="284163" indent="-284163" defTabSz="866775"/>
            <a:r>
              <a:rPr lang="ru-RU" sz="2000" dirty="0" smtClean="0"/>
              <a:t>Гепарин связывает катионы: </a:t>
            </a:r>
            <a:r>
              <a:rPr lang="en-US" sz="2000" dirty="0" smtClean="0"/>
              <a:t>Ca</a:t>
            </a:r>
            <a:r>
              <a:rPr lang="en-US" sz="2000" dirty="0"/>
              <a:t>++, K</a:t>
            </a:r>
            <a:r>
              <a:rPr lang="en-US" sz="2000" baseline="30000" dirty="0"/>
              <a:t>+</a:t>
            </a:r>
            <a:r>
              <a:rPr lang="en-US" sz="2000" dirty="0"/>
              <a:t> and Na</a:t>
            </a:r>
            <a:r>
              <a:rPr lang="en-US" sz="2000" baseline="30000" dirty="0"/>
              <a:t>+</a:t>
            </a:r>
            <a:endParaRPr lang="en-US" sz="2000" dirty="0"/>
          </a:p>
          <a:p>
            <a:pPr marL="284163" indent="-284163" defTabSz="866775"/>
            <a:r>
              <a:rPr lang="ru-RU" sz="2000" dirty="0" smtClean="0"/>
              <a:t>Электролиты, связанные с гепарином, не измеряются ионоселективными электродами</a:t>
            </a:r>
          </a:p>
          <a:p>
            <a:pPr marL="284163" indent="-284163" defTabSz="866775"/>
            <a:r>
              <a:rPr lang="ru-RU" sz="2000" dirty="0" smtClean="0"/>
              <a:t>Эффект: искусственное занижение измеренных значений</a:t>
            </a:r>
          </a:p>
          <a:p>
            <a:pPr marL="284163" indent="-284163" defTabSz="866775"/>
            <a:r>
              <a:rPr lang="ru-RU" sz="2000" dirty="0" smtClean="0"/>
              <a:t>Эффект связывания и возникающая ошибка особенно </a:t>
            </a:r>
            <a:r>
              <a:rPr lang="ru-RU" sz="2000" dirty="0" err="1" smtClean="0"/>
              <a:t>выраженны</a:t>
            </a:r>
            <a:r>
              <a:rPr lang="ru-RU" sz="2000" dirty="0" smtClean="0"/>
              <a:t> в отношении уровня </a:t>
            </a:r>
            <a:r>
              <a:rPr lang="en-US" sz="2000" dirty="0" smtClean="0"/>
              <a:t>Ca++</a:t>
            </a:r>
            <a:endParaRPr lang="ru-RU" sz="2000" dirty="0" smtClean="0"/>
          </a:p>
        </p:txBody>
      </p:sp>
      <p:pic>
        <p:nvPicPr>
          <p:cNvPr id="381956" name="Picture 8" descr="ballan-hep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60550"/>
            <a:ext cx="4349750" cy="2792413"/>
          </a:xfrm>
          <a:noFill/>
        </p:spPr>
      </p:pic>
    </p:spTree>
    <p:extLst>
      <p:ext uri="{BB962C8B-B14F-4D97-AF65-F5344CB8AC3E}">
        <p14:creationId xmlns:p14="http://schemas.microsoft.com/office/powerpoint/2010/main" val="14299941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2EB35C-2729-427F-9162-7F7DC413FA93}" type="slidenum">
              <a:rPr lang="en-US"/>
              <a:pPr/>
              <a:t>23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28600"/>
            <a:ext cx="8532440" cy="914400"/>
          </a:xfrm>
          <a:noFill/>
        </p:spPr>
        <p:txBody>
          <a:bodyPr lIns="87312" tIns="44450" rIns="87312" bIns="44450"/>
          <a:lstStyle/>
          <a:p>
            <a:pPr defTabSz="866775"/>
            <a:r>
              <a:rPr lang="ru-RU" dirty="0" smtClean="0"/>
              <a:t>Связывание ионов </a:t>
            </a:r>
            <a:r>
              <a:rPr lang="en-US" dirty="0" err="1" smtClean="0"/>
              <a:t>Ca</a:t>
            </a:r>
            <a:r>
              <a:rPr lang="en-US" baseline="30000" dirty="0" err="1" smtClean="0"/>
              <a:t>2</a:t>
            </a:r>
            <a:r>
              <a:rPr lang="en-US" baseline="30000" dirty="0"/>
              <a:t>+</a:t>
            </a:r>
            <a:r>
              <a:rPr lang="en-US" dirty="0"/>
              <a:t> - </a:t>
            </a:r>
            <a:r>
              <a:rPr lang="ru-RU" dirty="0" smtClean="0"/>
              <a:t>пример</a:t>
            </a:r>
            <a:endParaRPr lang="en-US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412776"/>
            <a:ext cx="4043362" cy="4648200"/>
          </a:xfrm>
          <a:noFill/>
        </p:spPr>
        <p:txBody>
          <a:bodyPr/>
          <a:lstStyle/>
          <a:p>
            <a:pPr marL="284163" indent="-284163" defTabSz="866775">
              <a:lnSpc>
                <a:spcPct val="110000"/>
              </a:lnSpc>
            </a:pPr>
            <a:r>
              <a:rPr lang="ru-RU" sz="2000" dirty="0" smtClean="0"/>
              <a:t>Исследуемая кровь содержит</a:t>
            </a:r>
            <a:r>
              <a:rPr lang="ru-RU" sz="2000" dirty="0"/>
              <a:t> </a:t>
            </a:r>
            <a:r>
              <a:rPr lang="en-US" sz="2000" dirty="0" err="1" smtClean="0"/>
              <a:t>Ca</a:t>
            </a:r>
            <a:r>
              <a:rPr lang="en-US" sz="2000" baseline="30000" dirty="0" err="1" smtClean="0"/>
              <a:t>2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b="1" dirty="0" smtClean="0"/>
              <a:t>1.15 </a:t>
            </a:r>
            <a:r>
              <a:rPr lang="ru-RU" sz="2000" b="1" dirty="0" err="1" smtClean="0"/>
              <a:t>ммоль</a:t>
            </a:r>
            <a:r>
              <a:rPr lang="ru-RU" sz="2000" b="1" dirty="0" smtClean="0"/>
              <a:t>/л</a:t>
            </a:r>
            <a:endParaRPr lang="en-US" sz="2000" b="1" dirty="0"/>
          </a:p>
          <a:p>
            <a:pPr marL="284163" indent="-284163" defTabSz="866775">
              <a:lnSpc>
                <a:spcPct val="110000"/>
              </a:lnSpc>
            </a:pPr>
            <a:r>
              <a:rPr lang="ru-RU" sz="2000" dirty="0" smtClean="0"/>
              <a:t>При использовании </a:t>
            </a:r>
            <a:r>
              <a:rPr lang="en-US" sz="2000" dirty="0" smtClean="0"/>
              <a:t>50 </a:t>
            </a:r>
            <a:r>
              <a:rPr lang="ru-RU" sz="2000" dirty="0" err="1" smtClean="0"/>
              <a:t>МЕ</a:t>
            </a:r>
            <a:r>
              <a:rPr lang="ru-RU" sz="2000" dirty="0" smtClean="0"/>
              <a:t> несбалансированного гепарина на каждый мл пробы</a:t>
            </a:r>
          </a:p>
          <a:p>
            <a:pPr marL="284163" indent="-284163" defTabSz="866775">
              <a:lnSpc>
                <a:spcPct val="110000"/>
              </a:lnSpc>
            </a:pPr>
            <a:r>
              <a:rPr lang="ru-RU" sz="2000" dirty="0" smtClean="0"/>
              <a:t>Измеренный уровень </a:t>
            </a:r>
            <a:r>
              <a:rPr lang="en-US" sz="2000" dirty="0" err="1"/>
              <a:t>Ca</a:t>
            </a:r>
            <a:r>
              <a:rPr lang="en-US" sz="2000" baseline="30000" dirty="0" err="1"/>
              <a:t>2</a:t>
            </a:r>
            <a:r>
              <a:rPr lang="en-US" sz="2000" baseline="30000" dirty="0"/>
              <a:t>+</a:t>
            </a:r>
            <a:r>
              <a:rPr lang="en-US" sz="2000" dirty="0" smtClean="0"/>
              <a:t> </a:t>
            </a:r>
            <a:r>
              <a:rPr lang="ru-RU" sz="2000" dirty="0" smtClean="0"/>
              <a:t>в плазме крови </a:t>
            </a:r>
            <a:r>
              <a:rPr lang="ru-RU" sz="2000" b="1" dirty="0" smtClean="0"/>
              <a:t>1.08 </a:t>
            </a:r>
            <a:r>
              <a:rPr lang="ru-RU" sz="2000" b="1" dirty="0" err="1" smtClean="0"/>
              <a:t>ммоль</a:t>
            </a:r>
            <a:r>
              <a:rPr lang="ru-RU" sz="2000" b="1" dirty="0" smtClean="0"/>
              <a:t>/л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pPr marL="284163" indent="-284163" defTabSz="866775">
              <a:lnSpc>
                <a:spcPct val="110000"/>
              </a:lnSpc>
            </a:pPr>
            <a:r>
              <a:rPr lang="ru-RU" sz="2000" dirty="0" smtClean="0"/>
              <a:t>Занижение результата на 0.07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 соответствует 50% всего диапазона нормальных значений для </a:t>
            </a:r>
            <a:r>
              <a:rPr lang="en-US" sz="2000" dirty="0" err="1" smtClean="0"/>
              <a:t>Ca</a:t>
            </a:r>
            <a:r>
              <a:rPr lang="en-US" sz="2000" baseline="30000" dirty="0" err="1" smtClean="0"/>
              <a:t>2</a:t>
            </a:r>
            <a:r>
              <a:rPr lang="en-US" sz="2000" baseline="30000" dirty="0"/>
              <a:t>+</a:t>
            </a:r>
            <a:r>
              <a:rPr lang="en-US" sz="2000" dirty="0"/>
              <a:t> (1.15 - 1.29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89124" name="Picture 11" descr="binding-Ca2+-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775"/>
            <a:ext cx="3179763" cy="2890838"/>
          </a:xfrm>
          <a:noFill/>
        </p:spPr>
      </p:pic>
      <p:sp>
        <p:nvSpPr>
          <p:cNvPr id="389125" name="Text Box 12"/>
          <p:cNvSpPr txBox="1">
            <a:spLocks noChangeArrowheads="1"/>
          </p:cNvSpPr>
          <p:nvPr/>
        </p:nvSpPr>
        <p:spPr bwMode="auto">
          <a:xfrm>
            <a:off x="179388" y="1628775"/>
            <a:ext cx="1223962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Истинное значение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1.15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</a:rPr>
              <a:t>mmol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/L</a:t>
            </a:r>
          </a:p>
        </p:txBody>
      </p:sp>
      <p:sp>
        <p:nvSpPr>
          <p:cNvPr id="389126" name="Text Box 13"/>
          <p:cNvSpPr txBox="1">
            <a:spLocks noChangeArrowheads="1"/>
          </p:cNvSpPr>
          <p:nvPr/>
        </p:nvSpPr>
        <p:spPr bwMode="auto">
          <a:xfrm>
            <a:off x="1876425" y="4041775"/>
            <a:ext cx="130333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latin typeface="Arial" charset="0"/>
              </a:rPr>
              <a:t>Измеренное значение 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</a:rPr>
              <a:t>1.08 </a:t>
            </a:r>
            <a:r>
              <a:rPr lang="en-US" sz="1400" b="1" dirty="0" err="1">
                <a:solidFill>
                  <a:schemeClr val="tx1"/>
                </a:solidFill>
                <a:latin typeface="Arial" charset="0"/>
              </a:rPr>
              <a:t>mmol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/L</a:t>
            </a:r>
          </a:p>
        </p:txBody>
      </p:sp>
    </p:spTree>
    <p:extLst>
      <p:ext uri="{BB962C8B-B14F-4D97-AF65-F5344CB8AC3E}">
        <p14:creationId xmlns:p14="http://schemas.microsoft.com/office/powerpoint/2010/main" val="39062855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C215FF-F1B7-497A-914F-64A0C5D3F23B}" type="slidenum">
              <a:rPr lang="en-US"/>
              <a:pPr/>
              <a:t>24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228600"/>
            <a:ext cx="8244408" cy="914400"/>
          </a:xfrm>
          <a:noFill/>
        </p:spPr>
        <p:txBody>
          <a:bodyPr lIns="87312" tIns="44450" rIns="87312" bIns="44450"/>
          <a:lstStyle/>
          <a:p>
            <a:pPr defTabSz="866775"/>
            <a:r>
              <a:rPr lang="ru-RU" dirty="0" smtClean="0"/>
              <a:t>Сбалансированный гепарин</a:t>
            </a:r>
            <a:endParaRPr lang="en-US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09950" y="1447800"/>
            <a:ext cx="5476875" cy="4648200"/>
          </a:xfrm>
          <a:noFill/>
        </p:spPr>
        <p:txBody>
          <a:bodyPr/>
          <a:lstStyle/>
          <a:p>
            <a:pPr marL="284163" indent="-284163" defTabSz="866775"/>
            <a:r>
              <a:rPr lang="ru-RU" sz="2000" dirty="0" smtClean="0"/>
              <a:t>Гепарин, сбалансированный по электролитам, значительно снижает эффект связывания и повышает точность получаемых результатов</a:t>
            </a:r>
          </a:p>
          <a:p>
            <a:pPr marL="284163" indent="-284163" defTabSz="866775"/>
            <a:r>
              <a:rPr lang="ru-RU" sz="2000" dirty="0" smtClean="0"/>
              <a:t>Сбалансированный гепарин содержит электролиты в количествах, идентичных нормальной плазме</a:t>
            </a:r>
          </a:p>
          <a:p>
            <a:pPr marL="284163" indent="-284163" defTabSz="866775"/>
            <a:r>
              <a:rPr lang="ru-RU" sz="2000" dirty="0" smtClean="0"/>
              <a:t>В нормальном диапазоне – пре-аналитические ошибки устраняются полностью</a:t>
            </a:r>
          </a:p>
          <a:p>
            <a:pPr marL="284163" indent="-284163" defTabSz="866775"/>
            <a:r>
              <a:rPr lang="ru-RU" sz="2000" dirty="0" smtClean="0"/>
              <a:t>Пробы с низкой и высокой концентрацией ионов характеризуются небольшим положительным или отрицательным сдвигом</a:t>
            </a:r>
          </a:p>
        </p:txBody>
      </p:sp>
      <p:pic>
        <p:nvPicPr>
          <p:cNvPr id="391172" name="Picture 6" descr="ballan-hepa-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165350"/>
            <a:ext cx="3238500" cy="2919413"/>
          </a:xfrm>
          <a:noFill/>
        </p:spPr>
      </p:pic>
    </p:spTree>
    <p:extLst>
      <p:ext uri="{BB962C8B-B14F-4D97-AF65-F5344CB8AC3E}">
        <p14:creationId xmlns:p14="http://schemas.microsoft.com/office/powerpoint/2010/main" val="190481848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сухого гепарина</a:t>
            </a:r>
            <a:endParaRPr lang="en-AU" dirty="0"/>
          </a:p>
        </p:txBody>
      </p:sp>
      <p:sp>
        <p:nvSpPr>
          <p:cNvPr id="3747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u="sng" dirty="0" smtClean="0">
                <a:effectLst/>
              </a:rPr>
              <a:t>Сухой </a:t>
            </a:r>
            <a:r>
              <a:rPr lang="en-AU" sz="2400" b="1" u="sng" dirty="0" smtClean="0">
                <a:effectLst/>
              </a:rPr>
              <a:t>(</a:t>
            </a:r>
            <a:r>
              <a:rPr lang="ru-RU" sz="2400" b="1" u="sng" dirty="0" smtClean="0">
                <a:effectLst/>
              </a:rPr>
              <a:t>в виде таблетки</a:t>
            </a:r>
            <a:r>
              <a:rPr lang="en-AU" sz="2400" b="1" u="sng" dirty="0" smtClean="0">
                <a:effectLst/>
              </a:rPr>
              <a:t>):</a:t>
            </a:r>
            <a:endParaRPr lang="en-AU" sz="2400" b="1" u="sng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smtClean="0">
                <a:effectLst/>
              </a:rPr>
              <a:t>Не вызывает </a:t>
            </a:r>
            <a:r>
              <a:rPr lang="ru-RU" sz="2400" dirty="0" err="1" smtClean="0">
                <a:effectLst/>
              </a:rPr>
              <a:t>дилюции</a:t>
            </a:r>
            <a:r>
              <a:rPr lang="ru-RU" sz="2400" dirty="0" smtClean="0">
                <a:effectLst/>
              </a:rPr>
              <a:t> пробы</a:t>
            </a:r>
            <a:endParaRPr lang="en-AU" sz="24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smtClean="0">
                <a:effectLst/>
              </a:rPr>
              <a:t>Концентрация гепарина в образце зависит от объема набираемой крови (зависит от оператора)</a:t>
            </a:r>
          </a:p>
          <a:p>
            <a:pPr lvl="1">
              <a:lnSpc>
                <a:spcPct val="90000"/>
              </a:lnSpc>
            </a:pPr>
            <a:r>
              <a:rPr lang="ru-RU" sz="2400" dirty="0" smtClean="0">
                <a:effectLst/>
              </a:rPr>
              <a:t>Требует тщательного перемешивания (риск образования сгустков)</a:t>
            </a:r>
            <a:endParaRPr lang="en-AU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400" b="1" u="sng" dirty="0" smtClean="0">
                <a:effectLst/>
              </a:rPr>
              <a:t>Сухой </a:t>
            </a:r>
            <a:r>
              <a:rPr lang="en-AU" sz="2400" b="1" u="sng" dirty="0" smtClean="0">
                <a:effectLst/>
              </a:rPr>
              <a:t>(</a:t>
            </a:r>
            <a:r>
              <a:rPr lang="ru-RU" sz="2400" b="1" u="sng" dirty="0" smtClean="0">
                <a:effectLst/>
              </a:rPr>
              <a:t>пленка</a:t>
            </a:r>
            <a:r>
              <a:rPr lang="en-AU" sz="2400" b="1" u="sng" dirty="0" smtClean="0">
                <a:effectLst/>
              </a:rPr>
              <a:t>):</a:t>
            </a:r>
            <a:r>
              <a:rPr lang="en-AU" sz="2400" b="1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шприц со стенками, покрытыми гепарином </a:t>
            </a:r>
            <a:endParaRPr lang="en-AU" sz="2400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smtClean="0">
                <a:effectLst/>
              </a:rPr>
              <a:t>Не вызывает </a:t>
            </a:r>
            <a:r>
              <a:rPr lang="ru-RU" sz="2400" dirty="0" err="1" smtClean="0">
                <a:effectLst/>
              </a:rPr>
              <a:t>дилюции</a:t>
            </a:r>
            <a:r>
              <a:rPr lang="ru-RU" sz="2400" dirty="0" smtClean="0">
                <a:effectLst/>
              </a:rPr>
              <a:t> пробы</a:t>
            </a:r>
            <a:endParaRPr lang="en-AU" sz="2400" dirty="0" smtClean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Концентрация гепарина мало зависит от оператора</a:t>
            </a:r>
            <a:endParaRPr lang="en-AU" sz="2400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ru-RU" sz="2400" dirty="0"/>
              <a:t>Требует тщательного перемешивания (риск образования сгустков)</a:t>
            </a: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91F698-69BA-43E0-956E-9F0705B26A20}" type="slidenum">
              <a:rPr lang="en-US"/>
              <a:pPr/>
              <a:t>25</a:t>
            </a:fld>
            <a:endParaRPr lang="en-US"/>
          </a:p>
        </p:txBody>
      </p:sp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381000" y="2514600"/>
            <a:ext cx="8382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it-IT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1954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081" y="333375"/>
            <a:ext cx="5108575" cy="609600"/>
          </a:xfrm>
        </p:spPr>
        <p:txBody>
          <a:bodyPr/>
          <a:lstStyle/>
          <a:p>
            <a:r>
              <a:rPr lang="ru-RU" dirty="0" smtClean="0"/>
              <a:t>Точки забора пробы</a:t>
            </a:r>
            <a:endParaRPr lang="en-US" dirty="0"/>
          </a:p>
        </p:txBody>
      </p:sp>
      <p:sp>
        <p:nvSpPr>
          <p:cNvPr id="271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16728F-EDA2-4415-BC61-34B078327A65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61123" name="Group 3"/>
          <p:cNvGrpSpPr>
            <a:grpSpLocks/>
          </p:cNvGrpSpPr>
          <p:nvPr/>
        </p:nvGrpSpPr>
        <p:grpSpPr bwMode="auto">
          <a:xfrm>
            <a:off x="3352800" y="1531938"/>
            <a:ext cx="1795463" cy="4252912"/>
            <a:chOff x="2071" y="965"/>
            <a:chExt cx="1131" cy="2679"/>
          </a:xfrm>
        </p:grpSpPr>
        <p:grpSp>
          <p:nvGrpSpPr>
            <p:cNvPr id="261124" name="Group 4"/>
            <p:cNvGrpSpPr>
              <a:grpSpLocks/>
            </p:cNvGrpSpPr>
            <p:nvPr/>
          </p:nvGrpSpPr>
          <p:grpSpPr bwMode="auto">
            <a:xfrm>
              <a:off x="2071" y="1288"/>
              <a:ext cx="1131" cy="2356"/>
              <a:chOff x="2071" y="1288"/>
              <a:chExt cx="1131" cy="2356"/>
            </a:xfrm>
          </p:grpSpPr>
          <p:sp>
            <p:nvSpPr>
              <p:cNvPr id="261125" name="Freeform 5"/>
              <p:cNvSpPr>
                <a:spLocks/>
              </p:cNvSpPr>
              <p:nvPr/>
            </p:nvSpPr>
            <p:spPr bwMode="auto">
              <a:xfrm>
                <a:off x="2071" y="1288"/>
                <a:ext cx="1131" cy="2356"/>
              </a:xfrm>
              <a:custGeom>
                <a:avLst/>
                <a:gdLst/>
                <a:ahLst/>
                <a:cxnLst>
                  <a:cxn ang="0">
                    <a:pos x="321" y="127"/>
                  </a:cxn>
                  <a:cxn ang="0">
                    <a:pos x="157" y="221"/>
                  </a:cxn>
                  <a:cxn ang="0">
                    <a:pos x="123" y="385"/>
                  </a:cxn>
                  <a:cxn ang="0">
                    <a:pos x="81" y="605"/>
                  </a:cxn>
                  <a:cxn ang="0">
                    <a:pos x="23" y="813"/>
                  </a:cxn>
                  <a:cxn ang="0">
                    <a:pos x="16" y="1107"/>
                  </a:cxn>
                  <a:cxn ang="0">
                    <a:pos x="86" y="1313"/>
                  </a:cxn>
                  <a:cxn ang="0">
                    <a:pos x="138" y="1274"/>
                  </a:cxn>
                  <a:cxn ang="0">
                    <a:pos x="84" y="1189"/>
                  </a:cxn>
                  <a:cxn ang="0">
                    <a:pos x="148" y="1243"/>
                  </a:cxn>
                  <a:cxn ang="0">
                    <a:pos x="131" y="1154"/>
                  </a:cxn>
                  <a:cxn ang="0">
                    <a:pos x="108" y="977"/>
                  </a:cxn>
                  <a:cxn ang="0">
                    <a:pos x="201" y="766"/>
                  </a:cxn>
                  <a:cxn ang="0">
                    <a:pos x="230" y="615"/>
                  </a:cxn>
                  <a:cxn ang="0">
                    <a:pos x="287" y="613"/>
                  </a:cxn>
                  <a:cxn ang="0">
                    <a:pos x="312" y="822"/>
                  </a:cxn>
                  <a:cxn ang="0">
                    <a:pos x="277" y="993"/>
                  </a:cxn>
                  <a:cxn ang="0">
                    <a:pos x="292" y="1329"/>
                  </a:cxn>
                  <a:cxn ang="0">
                    <a:pos x="359" y="1603"/>
                  </a:cxn>
                  <a:cxn ang="0">
                    <a:pos x="326" y="1884"/>
                  </a:cxn>
                  <a:cxn ang="0">
                    <a:pos x="399" y="2206"/>
                  </a:cxn>
                  <a:cxn ang="0">
                    <a:pos x="359" y="2297"/>
                  </a:cxn>
                  <a:cxn ang="0">
                    <a:pos x="440" y="2356"/>
                  </a:cxn>
                  <a:cxn ang="0">
                    <a:pos x="528" y="2337"/>
                  </a:cxn>
                  <a:cxn ang="0">
                    <a:pos x="492" y="2166"/>
                  </a:cxn>
                  <a:cxn ang="0">
                    <a:pos x="524" y="1863"/>
                  </a:cxn>
                  <a:cxn ang="0">
                    <a:pos x="543" y="1641"/>
                  </a:cxn>
                  <a:cxn ang="0">
                    <a:pos x="548" y="1480"/>
                  </a:cxn>
                  <a:cxn ang="0">
                    <a:pos x="586" y="1389"/>
                  </a:cxn>
                  <a:cxn ang="0">
                    <a:pos x="586" y="1618"/>
                  </a:cxn>
                  <a:cxn ang="0">
                    <a:pos x="608" y="1843"/>
                  </a:cxn>
                  <a:cxn ang="0">
                    <a:pos x="641" y="2161"/>
                  </a:cxn>
                  <a:cxn ang="0">
                    <a:pos x="604" y="2319"/>
                  </a:cxn>
                  <a:cxn ang="0">
                    <a:pos x="657" y="2347"/>
                  </a:cxn>
                  <a:cxn ang="0">
                    <a:pos x="785" y="2320"/>
                  </a:cxn>
                  <a:cxn ang="0">
                    <a:pos x="737" y="2228"/>
                  </a:cxn>
                  <a:cxn ang="0">
                    <a:pos x="777" y="1974"/>
                  </a:cxn>
                  <a:cxn ang="0">
                    <a:pos x="777" y="1685"/>
                  </a:cxn>
                  <a:cxn ang="0">
                    <a:pos x="812" y="1431"/>
                  </a:cxn>
                  <a:cxn ang="0">
                    <a:pos x="862" y="1074"/>
                  </a:cxn>
                  <a:cxn ang="0">
                    <a:pos x="820" y="870"/>
                  </a:cxn>
                  <a:cxn ang="0">
                    <a:pos x="798" y="744"/>
                  </a:cxn>
                  <a:cxn ang="0">
                    <a:pos x="843" y="613"/>
                  </a:cxn>
                  <a:cxn ang="0">
                    <a:pos x="877" y="550"/>
                  </a:cxn>
                  <a:cxn ang="0">
                    <a:pos x="913" y="642"/>
                  </a:cxn>
                  <a:cxn ang="0">
                    <a:pos x="932" y="778"/>
                  </a:cxn>
                  <a:cxn ang="0">
                    <a:pos x="1015" y="957"/>
                  </a:cxn>
                  <a:cxn ang="0">
                    <a:pos x="1003" y="1135"/>
                  </a:cxn>
                  <a:cxn ang="0">
                    <a:pos x="969" y="1234"/>
                  </a:cxn>
                  <a:cxn ang="0">
                    <a:pos x="1021" y="1205"/>
                  </a:cxn>
                  <a:cxn ang="0">
                    <a:pos x="996" y="1262"/>
                  </a:cxn>
                  <a:cxn ang="0">
                    <a:pos x="995" y="1301"/>
                  </a:cxn>
                  <a:cxn ang="0">
                    <a:pos x="1127" y="1171"/>
                  </a:cxn>
                  <a:cxn ang="0">
                    <a:pos x="1117" y="968"/>
                  </a:cxn>
                  <a:cxn ang="0">
                    <a:pos x="1089" y="715"/>
                  </a:cxn>
                  <a:cxn ang="0">
                    <a:pos x="1049" y="605"/>
                  </a:cxn>
                  <a:cxn ang="0">
                    <a:pos x="1035" y="466"/>
                  </a:cxn>
                  <a:cxn ang="0">
                    <a:pos x="1007" y="339"/>
                  </a:cxn>
                  <a:cxn ang="0">
                    <a:pos x="983" y="232"/>
                  </a:cxn>
                  <a:cxn ang="0">
                    <a:pos x="883" y="156"/>
                  </a:cxn>
                  <a:cxn ang="0">
                    <a:pos x="678" y="82"/>
                  </a:cxn>
                </a:cxnLst>
                <a:rect l="0" t="0" r="r" b="b"/>
                <a:pathLst>
                  <a:path w="1131" h="2356">
                    <a:moveTo>
                      <a:pt x="462" y="6"/>
                    </a:moveTo>
                    <a:lnTo>
                      <a:pt x="466" y="40"/>
                    </a:lnTo>
                    <a:lnTo>
                      <a:pt x="462" y="66"/>
                    </a:lnTo>
                    <a:lnTo>
                      <a:pt x="454" y="82"/>
                    </a:lnTo>
                    <a:lnTo>
                      <a:pt x="431" y="90"/>
                    </a:lnTo>
                    <a:lnTo>
                      <a:pt x="411" y="93"/>
                    </a:lnTo>
                    <a:lnTo>
                      <a:pt x="384" y="103"/>
                    </a:lnTo>
                    <a:lnTo>
                      <a:pt x="354" y="112"/>
                    </a:lnTo>
                    <a:lnTo>
                      <a:pt x="321" y="127"/>
                    </a:lnTo>
                    <a:lnTo>
                      <a:pt x="295" y="136"/>
                    </a:lnTo>
                    <a:lnTo>
                      <a:pt x="277" y="146"/>
                    </a:lnTo>
                    <a:lnTo>
                      <a:pt x="249" y="156"/>
                    </a:lnTo>
                    <a:lnTo>
                      <a:pt x="224" y="162"/>
                    </a:lnTo>
                    <a:lnTo>
                      <a:pt x="211" y="170"/>
                    </a:lnTo>
                    <a:lnTo>
                      <a:pt x="193" y="179"/>
                    </a:lnTo>
                    <a:lnTo>
                      <a:pt x="182" y="197"/>
                    </a:lnTo>
                    <a:lnTo>
                      <a:pt x="171" y="208"/>
                    </a:lnTo>
                    <a:lnTo>
                      <a:pt x="157" y="221"/>
                    </a:lnTo>
                    <a:lnTo>
                      <a:pt x="147" y="233"/>
                    </a:lnTo>
                    <a:lnTo>
                      <a:pt x="142" y="245"/>
                    </a:lnTo>
                    <a:lnTo>
                      <a:pt x="134" y="266"/>
                    </a:lnTo>
                    <a:lnTo>
                      <a:pt x="125" y="291"/>
                    </a:lnTo>
                    <a:lnTo>
                      <a:pt x="121" y="310"/>
                    </a:lnTo>
                    <a:lnTo>
                      <a:pt x="121" y="325"/>
                    </a:lnTo>
                    <a:lnTo>
                      <a:pt x="125" y="352"/>
                    </a:lnTo>
                    <a:lnTo>
                      <a:pt x="128" y="365"/>
                    </a:lnTo>
                    <a:lnTo>
                      <a:pt x="123" y="385"/>
                    </a:lnTo>
                    <a:lnTo>
                      <a:pt x="118" y="398"/>
                    </a:lnTo>
                    <a:lnTo>
                      <a:pt x="107" y="424"/>
                    </a:lnTo>
                    <a:lnTo>
                      <a:pt x="102" y="437"/>
                    </a:lnTo>
                    <a:lnTo>
                      <a:pt x="97" y="461"/>
                    </a:lnTo>
                    <a:lnTo>
                      <a:pt x="91" y="483"/>
                    </a:lnTo>
                    <a:lnTo>
                      <a:pt x="85" y="513"/>
                    </a:lnTo>
                    <a:lnTo>
                      <a:pt x="82" y="544"/>
                    </a:lnTo>
                    <a:lnTo>
                      <a:pt x="80" y="573"/>
                    </a:lnTo>
                    <a:lnTo>
                      <a:pt x="81" y="605"/>
                    </a:lnTo>
                    <a:lnTo>
                      <a:pt x="84" y="635"/>
                    </a:lnTo>
                    <a:lnTo>
                      <a:pt x="76" y="646"/>
                    </a:lnTo>
                    <a:lnTo>
                      <a:pt x="65" y="662"/>
                    </a:lnTo>
                    <a:lnTo>
                      <a:pt x="56" y="681"/>
                    </a:lnTo>
                    <a:lnTo>
                      <a:pt x="44" y="704"/>
                    </a:lnTo>
                    <a:lnTo>
                      <a:pt x="39" y="723"/>
                    </a:lnTo>
                    <a:lnTo>
                      <a:pt x="31" y="745"/>
                    </a:lnTo>
                    <a:lnTo>
                      <a:pt x="28" y="771"/>
                    </a:lnTo>
                    <a:lnTo>
                      <a:pt x="23" y="813"/>
                    </a:lnTo>
                    <a:lnTo>
                      <a:pt x="20" y="858"/>
                    </a:lnTo>
                    <a:lnTo>
                      <a:pt x="17" y="902"/>
                    </a:lnTo>
                    <a:lnTo>
                      <a:pt x="13" y="946"/>
                    </a:lnTo>
                    <a:lnTo>
                      <a:pt x="11" y="1014"/>
                    </a:lnTo>
                    <a:lnTo>
                      <a:pt x="8" y="1052"/>
                    </a:lnTo>
                    <a:lnTo>
                      <a:pt x="7" y="1067"/>
                    </a:lnTo>
                    <a:lnTo>
                      <a:pt x="9" y="1080"/>
                    </a:lnTo>
                    <a:lnTo>
                      <a:pt x="11" y="1096"/>
                    </a:lnTo>
                    <a:lnTo>
                      <a:pt x="16" y="1107"/>
                    </a:lnTo>
                    <a:lnTo>
                      <a:pt x="7" y="1142"/>
                    </a:lnTo>
                    <a:lnTo>
                      <a:pt x="3" y="1170"/>
                    </a:lnTo>
                    <a:lnTo>
                      <a:pt x="0" y="1197"/>
                    </a:lnTo>
                    <a:lnTo>
                      <a:pt x="5" y="1217"/>
                    </a:lnTo>
                    <a:lnTo>
                      <a:pt x="13" y="1238"/>
                    </a:lnTo>
                    <a:lnTo>
                      <a:pt x="25" y="1262"/>
                    </a:lnTo>
                    <a:lnTo>
                      <a:pt x="33" y="1277"/>
                    </a:lnTo>
                    <a:lnTo>
                      <a:pt x="62" y="1301"/>
                    </a:lnTo>
                    <a:lnTo>
                      <a:pt x="86" y="1313"/>
                    </a:lnTo>
                    <a:lnTo>
                      <a:pt x="104" y="1317"/>
                    </a:lnTo>
                    <a:lnTo>
                      <a:pt x="123" y="1314"/>
                    </a:lnTo>
                    <a:lnTo>
                      <a:pt x="134" y="1305"/>
                    </a:lnTo>
                    <a:lnTo>
                      <a:pt x="140" y="1302"/>
                    </a:lnTo>
                    <a:lnTo>
                      <a:pt x="144" y="1296"/>
                    </a:lnTo>
                    <a:lnTo>
                      <a:pt x="146" y="1291"/>
                    </a:lnTo>
                    <a:lnTo>
                      <a:pt x="143" y="1286"/>
                    </a:lnTo>
                    <a:lnTo>
                      <a:pt x="137" y="1279"/>
                    </a:lnTo>
                    <a:lnTo>
                      <a:pt x="138" y="1274"/>
                    </a:lnTo>
                    <a:lnTo>
                      <a:pt x="137" y="1269"/>
                    </a:lnTo>
                    <a:lnTo>
                      <a:pt x="133" y="1263"/>
                    </a:lnTo>
                    <a:lnTo>
                      <a:pt x="123" y="1260"/>
                    </a:lnTo>
                    <a:lnTo>
                      <a:pt x="110" y="1254"/>
                    </a:lnTo>
                    <a:lnTo>
                      <a:pt x="102" y="1241"/>
                    </a:lnTo>
                    <a:lnTo>
                      <a:pt x="91" y="1234"/>
                    </a:lnTo>
                    <a:lnTo>
                      <a:pt x="85" y="1221"/>
                    </a:lnTo>
                    <a:lnTo>
                      <a:pt x="82" y="1199"/>
                    </a:lnTo>
                    <a:lnTo>
                      <a:pt x="84" y="1189"/>
                    </a:lnTo>
                    <a:lnTo>
                      <a:pt x="90" y="1187"/>
                    </a:lnTo>
                    <a:lnTo>
                      <a:pt x="98" y="1191"/>
                    </a:lnTo>
                    <a:lnTo>
                      <a:pt x="110" y="1205"/>
                    </a:lnTo>
                    <a:lnTo>
                      <a:pt x="116" y="1222"/>
                    </a:lnTo>
                    <a:lnTo>
                      <a:pt x="119" y="1229"/>
                    </a:lnTo>
                    <a:lnTo>
                      <a:pt x="125" y="1235"/>
                    </a:lnTo>
                    <a:lnTo>
                      <a:pt x="132" y="1239"/>
                    </a:lnTo>
                    <a:lnTo>
                      <a:pt x="140" y="1242"/>
                    </a:lnTo>
                    <a:lnTo>
                      <a:pt x="148" y="1243"/>
                    </a:lnTo>
                    <a:lnTo>
                      <a:pt x="154" y="1240"/>
                    </a:lnTo>
                    <a:lnTo>
                      <a:pt x="160" y="1234"/>
                    </a:lnTo>
                    <a:lnTo>
                      <a:pt x="161" y="1227"/>
                    </a:lnTo>
                    <a:lnTo>
                      <a:pt x="160" y="1217"/>
                    </a:lnTo>
                    <a:lnTo>
                      <a:pt x="157" y="1208"/>
                    </a:lnTo>
                    <a:lnTo>
                      <a:pt x="150" y="1193"/>
                    </a:lnTo>
                    <a:lnTo>
                      <a:pt x="138" y="1179"/>
                    </a:lnTo>
                    <a:lnTo>
                      <a:pt x="132" y="1168"/>
                    </a:lnTo>
                    <a:lnTo>
                      <a:pt x="131" y="1154"/>
                    </a:lnTo>
                    <a:lnTo>
                      <a:pt x="128" y="1136"/>
                    </a:lnTo>
                    <a:lnTo>
                      <a:pt x="119" y="1122"/>
                    </a:lnTo>
                    <a:lnTo>
                      <a:pt x="112" y="1111"/>
                    </a:lnTo>
                    <a:lnTo>
                      <a:pt x="102" y="1098"/>
                    </a:lnTo>
                    <a:lnTo>
                      <a:pt x="92" y="1092"/>
                    </a:lnTo>
                    <a:lnTo>
                      <a:pt x="86" y="1071"/>
                    </a:lnTo>
                    <a:lnTo>
                      <a:pt x="87" y="1043"/>
                    </a:lnTo>
                    <a:lnTo>
                      <a:pt x="98" y="1006"/>
                    </a:lnTo>
                    <a:lnTo>
                      <a:pt x="108" y="977"/>
                    </a:lnTo>
                    <a:lnTo>
                      <a:pt x="123" y="941"/>
                    </a:lnTo>
                    <a:lnTo>
                      <a:pt x="141" y="907"/>
                    </a:lnTo>
                    <a:lnTo>
                      <a:pt x="154" y="886"/>
                    </a:lnTo>
                    <a:lnTo>
                      <a:pt x="165" y="868"/>
                    </a:lnTo>
                    <a:lnTo>
                      <a:pt x="176" y="849"/>
                    </a:lnTo>
                    <a:lnTo>
                      <a:pt x="185" y="833"/>
                    </a:lnTo>
                    <a:lnTo>
                      <a:pt x="191" y="815"/>
                    </a:lnTo>
                    <a:lnTo>
                      <a:pt x="196" y="797"/>
                    </a:lnTo>
                    <a:lnTo>
                      <a:pt x="201" y="766"/>
                    </a:lnTo>
                    <a:lnTo>
                      <a:pt x="200" y="739"/>
                    </a:lnTo>
                    <a:lnTo>
                      <a:pt x="201" y="710"/>
                    </a:lnTo>
                    <a:lnTo>
                      <a:pt x="201" y="692"/>
                    </a:lnTo>
                    <a:lnTo>
                      <a:pt x="198" y="670"/>
                    </a:lnTo>
                    <a:lnTo>
                      <a:pt x="209" y="662"/>
                    </a:lnTo>
                    <a:lnTo>
                      <a:pt x="215" y="652"/>
                    </a:lnTo>
                    <a:lnTo>
                      <a:pt x="219" y="640"/>
                    </a:lnTo>
                    <a:lnTo>
                      <a:pt x="221" y="624"/>
                    </a:lnTo>
                    <a:lnTo>
                      <a:pt x="230" y="615"/>
                    </a:lnTo>
                    <a:lnTo>
                      <a:pt x="239" y="603"/>
                    </a:lnTo>
                    <a:lnTo>
                      <a:pt x="248" y="587"/>
                    </a:lnTo>
                    <a:lnTo>
                      <a:pt x="253" y="563"/>
                    </a:lnTo>
                    <a:lnTo>
                      <a:pt x="254" y="539"/>
                    </a:lnTo>
                    <a:lnTo>
                      <a:pt x="258" y="516"/>
                    </a:lnTo>
                    <a:lnTo>
                      <a:pt x="267" y="555"/>
                    </a:lnTo>
                    <a:lnTo>
                      <a:pt x="273" y="574"/>
                    </a:lnTo>
                    <a:lnTo>
                      <a:pt x="280" y="597"/>
                    </a:lnTo>
                    <a:lnTo>
                      <a:pt x="287" y="613"/>
                    </a:lnTo>
                    <a:lnTo>
                      <a:pt x="296" y="634"/>
                    </a:lnTo>
                    <a:lnTo>
                      <a:pt x="307" y="659"/>
                    </a:lnTo>
                    <a:lnTo>
                      <a:pt x="321" y="683"/>
                    </a:lnTo>
                    <a:lnTo>
                      <a:pt x="335" y="715"/>
                    </a:lnTo>
                    <a:lnTo>
                      <a:pt x="332" y="737"/>
                    </a:lnTo>
                    <a:lnTo>
                      <a:pt x="332" y="763"/>
                    </a:lnTo>
                    <a:lnTo>
                      <a:pt x="325" y="779"/>
                    </a:lnTo>
                    <a:lnTo>
                      <a:pt x="315" y="805"/>
                    </a:lnTo>
                    <a:lnTo>
                      <a:pt x="312" y="822"/>
                    </a:lnTo>
                    <a:lnTo>
                      <a:pt x="312" y="837"/>
                    </a:lnTo>
                    <a:lnTo>
                      <a:pt x="316" y="857"/>
                    </a:lnTo>
                    <a:lnTo>
                      <a:pt x="308" y="875"/>
                    </a:lnTo>
                    <a:lnTo>
                      <a:pt x="300" y="889"/>
                    </a:lnTo>
                    <a:lnTo>
                      <a:pt x="294" y="902"/>
                    </a:lnTo>
                    <a:lnTo>
                      <a:pt x="288" y="921"/>
                    </a:lnTo>
                    <a:lnTo>
                      <a:pt x="285" y="941"/>
                    </a:lnTo>
                    <a:lnTo>
                      <a:pt x="282" y="965"/>
                    </a:lnTo>
                    <a:lnTo>
                      <a:pt x="277" y="993"/>
                    </a:lnTo>
                    <a:lnTo>
                      <a:pt x="273" y="1022"/>
                    </a:lnTo>
                    <a:lnTo>
                      <a:pt x="269" y="1056"/>
                    </a:lnTo>
                    <a:lnTo>
                      <a:pt x="268" y="1094"/>
                    </a:lnTo>
                    <a:lnTo>
                      <a:pt x="269" y="1134"/>
                    </a:lnTo>
                    <a:lnTo>
                      <a:pt x="274" y="1175"/>
                    </a:lnTo>
                    <a:lnTo>
                      <a:pt x="280" y="1222"/>
                    </a:lnTo>
                    <a:lnTo>
                      <a:pt x="283" y="1253"/>
                    </a:lnTo>
                    <a:lnTo>
                      <a:pt x="286" y="1291"/>
                    </a:lnTo>
                    <a:lnTo>
                      <a:pt x="292" y="1329"/>
                    </a:lnTo>
                    <a:lnTo>
                      <a:pt x="299" y="1368"/>
                    </a:lnTo>
                    <a:lnTo>
                      <a:pt x="310" y="1405"/>
                    </a:lnTo>
                    <a:lnTo>
                      <a:pt x="320" y="1443"/>
                    </a:lnTo>
                    <a:lnTo>
                      <a:pt x="329" y="1477"/>
                    </a:lnTo>
                    <a:lnTo>
                      <a:pt x="338" y="1496"/>
                    </a:lnTo>
                    <a:lnTo>
                      <a:pt x="346" y="1519"/>
                    </a:lnTo>
                    <a:lnTo>
                      <a:pt x="356" y="1535"/>
                    </a:lnTo>
                    <a:lnTo>
                      <a:pt x="360" y="1574"/>
                    </a:lnTo>
                    <a:lnTo>
                      <a:pt x="359" y="1603"/>
                    </a:lnTo>
                    <a:lnTo>
                      <a:pt x="357" y="1673"/>
                    </a:lnTo>
                    <a:lnTo>
                      <a:pt x="350" y="1698"/>
                    </a:lnTo>
                    <a:lnTo>
                      <a:pt x="342" y="1724"/>
                    </a:lnTo>
                    <a:lnTo>
                      <a:pt x="335" y="1755"/>
                    </a:lnTo>
                    <a:lnTo>
                      <a:pt x="330" y="1782"/>
                    </a:lnTo>
                    <a:lnTo>
                      <a:pt x="327" y="1808"/>
                    </a:lnTo>
                    <a:lnTo>
                      <a:pt x="325" y="1833"/>
                    </a:lnTo>
                    <a:lnTo>
                      <a:pt x="325" y="1857"/>
                    </a:lnTo>
                    <a:lnTo>
                      <a:pt x="326" y="1884"/>
                    </a:lnTo>
                    <a:lnTo>
                      <a:pt x="335" y="1918"/>
                    </a:lnTo>
                    <a:lnTo>
                      <a:pt x="346" y="1953"/>
                    </a:lnTo>
                    <a:lnTo>
                      <a:pt x="367" y="2014"/>
                    </a:lnTo>
                    <a:lnTo>
                      <a:pt x="380" y="2054"/>
                    </a:lnTo>
                    <a:lnTo>
                      <a:pt x="391" y="2091"/>
                    </a:lnTo>
                    <a:lnTo>
                      <a:pt x="403" y="2142"/>
                    </a:lnTo>
                    <a:lnTo>
                      <a:pt x="407" y="2177"/>
                    </a:lnTo>
                    <a:lnTo>
                      <a:pt x="406" y="2196"/>
                    </a:lnTo>
                    <a:lnTo>
                      <a:pt x="399" y="2206"/>
                    </a:lnTo>
                    <a:lnTo>
                      <a:pt x="397" y="2217"/>
                    </a:lnTo>
                    <a:lnTo>
                      <a:pt x="394" y="2229"/>
                    </a:lnTo>
                    <a:lnTo>
                      <a:pt x="395" y="2241"/>
                    </a:lnTo>
                    <a:lnTo>
                      <a:pt x="394" y="2246"/>
                    </a:lnTo>
                    <a:lnTo>
                      <a:pt x="390" y="2260"/>
                    </a:lnTo>
                    <a:lnTo>
                      <a:pt x="381" y="2270"/>
                    </a:lnTo>
                    <a:lnTo>
                      <a:pt x="372" y="2275"/>
                    </a:lnTo>
                    <a:lnTo>
                      <a:pt x="363" y="2288"/>
                    </a:lnTo>
                    <a:lnTo>
                      <a:pt x="359" y="2297"/>
                    </a:lnTo>
                    <a:lnTo>
                      <a:pt x="353" y="2311"/>
                    </a:lnTo>
                    <a:lnTo>
                      <a:pt x="346" y="2320"/>
                    </a:lnTo>
                    <a:lnTo>
                      <a:pt x="344" y="2327"/>
                    </a:lnTo>
                    <a:lnTo>
                      <a:pt x="355" y="2337"/>
                    </a:lnTo>
                    <a:lnTo>
                      <a:pt x="371" y="2342"/>
                    </a:lnTo>
                    <a:lnTo>
                      <a:pt x="386" y="2345"/>
                    </a:lnTo>
                    <a:lnTo>
                      <a:pt x="403" y="2349"/>
                    </a:lnTo>
                    <a:lnTo>
                      <a:pt x="421" y="2355"/>
                    </a:lnTo>
                    <a:lnTo>
                      <a:pt x="440" y="2356"/>
                    </a:lnTo>
                    <a:lnTo>
                      <a:pt x="462" y="2355"/>
                    </a:lnTo>
                    <a:lnTo>
                      <a:pt x="475" y="2345"/>
                    </a:lnTo>
                    <a:lnTo>
                      <a:pt x="483" y="2351"/>
                    </a:lnTo>
                    <a:lnTo>
                      <a:pt x="493" y="2356"/>
                    </a:lnTo>
                    <a:lnTo>
                      <a:pt x="501" y="2356"/>
                    </a:lnTo>
                    <a:lnTo>
                      <a:pt x="511" y="2353"/>
                    </a:lnTo>
                    <a:lnTo>
                      <a:pt x="518" y="2349"/>
                    </a:lnTo>
                    <a:lnTo>
                      <a:pt x="524" y="2344"/>
                    </a:lnTo>
                    <a:lnTo>
                      <a:pt x="528" y="2337"/>
                    </a:lnTo>
                    <a:lnTo>
                      <a:pt x="528" y="2329"/>
                    </a:lnTo>
                    <a:lnTo>
                      <a:pt x="524" y="2309"/>
                    </a:lnTo>
                    <a:lnTo>
                      <a:pt x="518" y="2292"/>
                    </a:lnTo>
                    <a:lnTo>
                      <a:pt x="514" y="2268"/>
                    </a:lnTo>
                    <a:lnTo>
                      <a:pt x="506" y="2254"/>
                    </a:lnTo>
                    <a:lnTo>
                      <a:pt x="510" y="2216"/>
                    </a:lnTo>
                    <a:lnTo>
                      <a:pt x="502" y="2198"/>
                    </a:lnTo>
                    <a:lnTo>
                      <a:pt x="493" y="2185"/>
                    </a:lnTo>
                    <a:lnTo>
                      <a:pt x="492" y="2166"/>
                    </a:lnTo>
                    <a:lnTo>
                      <a:pt x="488" y="2137"/>
                    </a:lnTo>
                    <a:lnTo>
                      <a:pt x="493" y="2105"/>
                    </a:lnTo>
                    <a:lnTo>
                      <a:pt x="496" y="2067"/>
                    </a:lnTo>
                    <a:lnTo>
                      <a:pt x="503" y="2024"/>
                    </a:lnTo>
                    <a:lnTo>
                      <a:pt x="506" y="2003"/>
                    </a:lnTo>
                    <a:lnTo>
                      <a:pt x="524" y="1961"/>
                    </a:lnTo>
                    <a:lnTo>
                      <a:pt x="527" y="1920"/>
                    </a:lnTo>
                    <a:lnTo>
                      <a:pt x="526" y="1892"/>
                    </a:lnTo>
                    <a:lnTo>
                      <a:pt x="524" y="1863"/>
                    </a:lnTo>
                    <a:lnTo>
                      <a:pt x="521" y="1838"/>
                    </a:lnTo>
                    <a:lnTo>
                      <a:pt x="515" y="1806"/>
                    </a:lnTo>
                    <a:lnTo>
                      <a:pt x="511" y="1777"/>
                    </a:lnTo>
                    <a:lnTo>
                      <a:pt x="514" y="1742"/>
                    </a:lnTo>
                    <a:lnTo>
                      <a:pt x="524" y="1723"/>
                    </a:lnTo>
                    <a:lnTo>
                      <a:pt x="531" y="1707"/>
                    </a:lnTo>
                    <a:lnTo>
                      <a:pt x="537" y="1685"/>
                    </a:lnTo>
                    <a:lnTo>
                      <a:pt x="541" y="1662"/>
                    </a:lnTo>
                    <a:lnTo>
                      <a:pt x="543" y="1641"/>
                    </a:lnTo>
                    <a:lnTo>
                      <a:pt x="544" y="1622"/>
                    </a:lnTo>
                    <a:lnTo>
                      <a:pt x="541" y="1610"/>
                    </a:lnTo>
                    <a:lnTo>
                      <a:pt x="539" y="1595"/>
                    </a:lnTo>
                    <a:lnTo>
                      <a:pt x="539" y="1575"/>
                    </a:lnTo>
                    <a:lnTo>
                      <a:pt x="541" y="1555"/>
                    </a:lnTo>
                    <a:lnTo>
                      <a:pt x="548" y="1534"/>
                    </a:lnTo>
                    <a:lnTo>
                      <a:pt x="550" y="1515"/>
                    </a:lnTo>
                    <a:lnTo>
                      <a:pt x="552" y="1499"/>
                    </a:lnTo>
                    <a:lnTo>
                      <a:pt x="548" y="1480"/>
                    </a:lnTo>
                    <a:lnTo>
                      <a:pt x="543" y="1457"/>
                    </a:lnTo>
                    <a:lnTo>
                      <a:pt x="540" y="1417"/>
                    </a:lnTo>
                    <a:lnTo>
                      <a:pt x="544" y="1389"/>
                    </a:lnTo>
                    <a:lnTo>
                      <a:pt x="551" y="1339"/>
                    </a:lnTo>
                    <a:lnTo>
                      <a:pt x="557" y="1304"/>
                    </a:lnTo>
                    <a:lnTo>
                      <a:pt x="565" y="1252"/>
                    </a:lnTo>
                    <a:lnTo>
                      <a:pt x="573" y="1302"/>
                    </a:lnTo>
                    <a:lnTo>
                      <a:pt x="579" y="1337"/>
                    </a:lnTo>
                    <a:lnTo>
                      <a:pt x="586" y="1389"/>
                    </a:lnTo>
                    <a:lnTo>
                      <a:pt x="591" y="1416"/>
                    </a:lnTo>
                    <a:lnTo>
                      <a:pt x="588" y="1453"/>
                    </a:lnTo>
                    <a:lnTo>
                      <a:pt x="582" y="1480"/>
                    </a:lnTo>
                    <a:lnTo>
                      <a:pt x="578" y="1498"/>
                    </a:lnTo>
                    <a:lnTo>
                      <a:pt x="580" y="1522"/>
                    </a:lnTo>
                    <a:lnTo>
                      <a:pt x="586" y="1542"/>
                    </a:lnTo>
                    <a:lnTo>
                      <a:pt x="592" y="1566"/>
                    </a:lnTo>
                    <a:lnTo>
                      <a:pt x="592" y="1599"/>
                    </a:lnTo>
                    <a:lnTo>
                      <a:pt x="586" y="1618"/>
                    </a:lnTo>
                    <a:lnTo>
                      <a:pt x="586" y="1635"/>
                    </a:lnTo>
                    <a:lnTo>
                      <a:pt x="588" y="1661"/>
                    </a:lnTo>
                    <a:lnTo>
                      <a:pt x="592" y="1685"/>
                    </a:lnTo>
                    <a:lnTo>
                      <a:pt x="599" y="1706"/>
                    </a:lnTo>
                    <a:lnTo>
                      <a:pt x="610" y="1727"/>
                    </a:lnTo>
                    <a:lnTo>
                      <a:pt x="617" y="1745"/>
                    </a:lnTo>
                    <a:lnTo>
                      <a:pt x="617" y="1772"/>
                    </a:lnTo>
                    <a:lnTo>
                      <a:pt x="616" y="1803"/>
                    </a:lnTo>
                    <a:lnTo>
                      <a:pt x="608" y="1843"/>
                    </a:lnTo>
                    <a:lnTo>
                      <a:pt x="607" y="1875"/>
                    </a:lnTo>
                    <a:lnTo>
                      <a:pt x="604" y="1902"/>
                    </a:lnTo>
                    <a:lnTo>
                      <a:pt x="604" y="1929"/>
                    </a:lnTo>
                    <a:lnTo>
                      <a:pt x="606" y="1961"/>
                    </a:lnTo>
                    <a:lnTo>
                      <a:pt x="623" y="1998"/>
                    </a:lnTo>
                    <a:lnTo>
                      <a:pt x="630" y="2043"/>
                    </a:lnTo>
                    <a:lnTo>
                      <a:pt x="637" y="2099"/>
                    </a:lnTo>
                    <a:lnTo>
                      <a:pt x="643" y="2134"/>
                    </a:lnTo>
                    <a:lnTo>
                      <a:pt x="641" y="2161"/>
                    </a:lnTo>
                    <a:lnTo>
                      <a:pt x="636" y="2185"/>
                    </a:lnTo>
                    <a:lnTo>
                      <a:pt x="627" y="2201"/>
                    </a:lnTo>
                    <a:lnTo>
                      <a:pt x="621" y="2217"/>
                    </a:lnTo>
                    <a:lnTo>
                      <a:pt x="622" y="2230"/>
                    </a:lnTo>
                    <a:lnTo>
                      <a:pt x="624" y="2254"/>
                    </a:lnTo>
                    <a:lnTo>
                      <a:pt x="617" y="2268"/>
                    </a:lnTo>
                    <a:lnTo>
                      <a:pt x="613" y="2289"/>
                    </a:lnTo>
                    <a:lnTo>
                      <a:pt x="609" y="2304"/>
                    </a:lnTo>
                    <a:lnTo>
                      <a:pt x="604" y="2319"/>
                    </a:lnTo>
                    <a:lnTo>
                      <a:pt x="603" y="2328"/>
                    </a:lnTo>
                    <a:lnTo>
                      <a:pt x="603" y="2336"/>
                    </a:lnTo>
                    <a:lnTo>
                      <a:pt x="605" y="2343"/>
                    </a:lnTo>
                    <a:lnTo>
                      <a:pt x="611" y="2348"/>
                    </a:lnTo>
                    <a:lnTo>
                      <a:pt x="618" y="2353"/>
                    </a:lnTo>
                    <a:lnTo>
                      <a:pt x="625" y="2355"/>
                    </a:lnTo>
                    <a:lnTo>
                      <a:pt x="634" y="2355"/>
                    </a:lnTo>
                    <a:lnTo>
                      <a:pt x="644" y="2353"/>
                    </a:lnTo>
                    <a:lnTo>
                      <a:pt x="657" y="2347"/>
                    </a:lnTo>
                    <a:lnTo>
                      <a:pt x="668" y="2355"/>
                    </a:lnTo>
                    <a:lnTo>
                      <a:pt x="700" y="2355"/>
                    </a:lnTo>
                    <a:lnTo>
                      <a:pt x="721" y="2353"/>
                    </a:lnTo>
                    <a:lnTo>
                      <a:pt x="738" y="2347"/>
                    </a:lnTo>
                    <a:lnTo>
                      <a:pt x="755" y="2342"/>
                    </a:lnTo>
                    <a:lnTo>
                      <a:pt x="771" y="2339"/>
                    </a:lnTo>
                    <a:lnTo>
                      <a:pt x="781" y="2335"/>
                    </a:lnTo>
                    <a:lnTo>
                      <a:pt x="784" y="2329"/>
                    </a:lnTo>
                    <a:lnTo>
                      <a:pt x="785" y="2320"/>
                    </a:lnTo>
                    <a:lnTo>
                      <a:pt x="781" y="2316"/>
                    </a:lnTo>
                    <a:lnTo>
                      <a:pt x="772" y="2302"/>
                    </a:lnTo>
                    <a:lnTo>
                      <a:pt x="766" y="2284"/>
                    </a:lnTo>
                    <a:lnTo>
                      <a:pt x="755" y="2273"/>
                    </a:lnTo>
                    <a:lnTo>
                      <a:pt x="747" y="2268"/>
                    </a:lnTo>
                    <a:lnTo>
                      <a:pt x="740" y="2259"/>
                    </a:lnTo>
                    <a:lnTo>
                      <a:pt x="737" y="2250"/>
                    </a:lnTo>
                    <a:lnTo>
                      <a:pt x="736" y="2237"/>
                    </a:lnTo>
                    <a:lnTo>
                      <a:pt x="737" y="2228"/>
                    </a:lnTo>
                    <a:lnTo>
                      <a:pt x="736" y="2221"/>
                    </a:lnTo>
                    <a:lnTo>
                      <a:pt x="730" y="2206"/>
                    </a:lnTo>
                    <a:lnTo>
                      <a:pt x="723" y="2193"/>
                    </a:lnTo>
                    <a:lnTo>
                      <a:pt x="721" y="2174"/>
                    </a:lnTo>
                    <a:lnTo>
                      <a:pt x="726" y="2150"/>
                    </a:lnTo>
                    <a:lnTo>
                      <a:pt x="733" y="2118"/>
                    </a:lnTo>
                    <a:lnTo>
                      <a:pt x="742" y="2077"/>
                    </a:lnTo>
                    <a:lnTo>
                      <a:pt x="761" y="2019"/>
                    </a:lnTo>
                    <a:lnTo>
                      <a:pt x="777" y="1974"/>
                    </a:lnTo>
                    <a:lnTo>
                      <a:pt x="793" y="1923"/>
                    </a:lnTo>
                    <a:lnTo>
                      <a:pt x="803" y="1884"/>
                    </a:lnTo>
                    <a:lnTo>
                      <a:pt x="803" y="1849"/>
                    </a:lnTo>
                    <a:lnTo>
                      <a:pt x="803" y="1819"/>
                    </a:lnTo>
                    <a:lnTo>
                      <a:pt x="801" y="1793"/>
                    </a:lnTo>
                    <a:lnTo>
                      <a:pt x="797" y="1766"/>
                    </a:lnTo>
                    <a:lnTo>
                      <a:pt x="792" y="1738"/>
                    </a:lnTo>
                    <a:lnTo>
                      <a:pt x="784" y="1708"/>
                    </a:lnTo>
                    <a:lnTo>
                      <a:pt x="777" y="1685"/>
                    </a:lnTo>
                    <a:lnTo>
                      <a:pt x="774" y="1670"/>
                    </a:lnTo>
                    <a:lnTo>
                      <a:pt x="771" y="1627"/>
                    </a:lnTo>
                    <a:lnTo>
                      <a:pt x="772" y="1598"/>
                    </a:lnTo>
                    <a:lnTo>
                      <a:pt x="771" y="1574"/>
                    </a:lnTo>
                    <a:lnTo>
                      <a:pt x="772" y="1538"/>
                    </a:lnTo>
                    <a:lnTo>
                      <a:pt x="781" y="1522"/>
                    </a:lnTo>
                    <a:lnTo>
                      <a:pt x="792" y="1496"/>
                    </a:lnTo>
                    <a:lnTo>
                      <a:pt x="801" y="1479"/>
                    </a:lnTo>
                    <a:lnTo>
                      <a:pt x="812" y="1431"/>
                    </a:lnTo>
                    <a:lnTo>
                      <a:pt x="823" y="1388"/>
                    </a:lnTo>
                    <a:lnTo>
                      <a:pt x="832" y="1338"/>
                    </a:lnTo>
                    <a:lnTo>
                      <a:pt x="843" y="1288"/>
                    </a:lnTo>
                    <a:lnTo>
                      <a:pt x="849" y="1222"/>
                    </a:lnTo>
                    <a:lnTo>
                      <a:pt x="856" y="1171"/>
                    </a:lnTo>
                    <a:lnTo>
                      <a:pt x="861" y="1140"/>
                    </a:lnTo>
                    <a:lnTo>
                      <a:pt x="862" y="1117"/>
                    </a:lnTo>
                    <a:lnTo>
                      <a:pt x="863" y="1093"/>
                    </a:lnTo>
                    <a:lnTo>
                      <a:pt x="862" y="1074"/>
                    </a:lnTo>
                    <a:lnTo>
                      <a:pt x="861" y="1045"/>
                    </a:lnTo>
                    <a:lnTo>
                      <a:pt x="857" y="1012"/>
                    </a:lnTo>
                    <a:lnTo>
                      <a:pt x="853" y="985"/>
                    </a:lnTo>
                    <a:lnTo>
                      <a:pt x="848" y="963"/>
                    </a:lnTo>
                    <a:lnTo>
                      <a:pt x="844" y="935"/>
                    </a:lnTo>
                    <a:lnTo>
                      <a:pt x="840" y="915"/>
                    </a:lnTo>
                    <a:lnTo>
                      <a:pt x="836" y="901"/>
                    </a:lnTo>
                    <a:lnTo>
                      <a:pt x="831" y="889"/>
                    </a:lnTo>
                    <a:lnTo>
                      <a:pt x="820" y="870"/>
                    </a:lnTo>
                    <a:lnTo>
                      <a:pt x="814" y="856"/>
                    </a:lnTo>
                    <a:lnTo>
                      <a:pt x="819" y="837"/>
                    </a:lnTo>
                    <a:lnTo>
                      <a:pt x="819" y="825"/>
                    </a:lnTo>
                    <a:lnTo>
                      <a:pt x="818" y="810"/>
                    </a:lnTo>
                    <a:lnTo>
                      <a:pt x="815" y="800"/>
                    </a:lnTo>
                    <a:lnTo>
                      <a:pt x="809" y="787"/>
                    </a:lnTo>
                    <a:lnTo>
                      <a:pt x="802" y="773"/>
                    </a:lnTo>
                    <a:lnTo>
                      <a:pt x="798" y="763"/>
                    </a:lnTo>
                    <a:lnTo>
                      <a:pt x="798" y="744"/>
                    </a:lnTo>
                    <a:lnTo>
                      <a:pt x="798" y="731"/>
                    </a:lnTo>
                    <a:lnTo>
                      <a:pt x="796" y="720"/>
                    </a:lnTo>
                    <a:lnTo>
                      <a:pt x="796" y="712"/>
                    </a:lnTo>
                    <a:lnTo>
                      <a:pt x="802" y="698"/>
                    </a:lnTo>
                    <a:lnTo>
                      <a:pt x="812" y="678"/>
                    </a:lnTo>
                    <a:lnTo>
                      <a:pt x="822" y="662"/>
                    </a:lnTo>
                    <a:lnTo>
                      <a:pt x="826" y="653"/>
                    </a:lnTo>
                    <a:lnTo>
                      <a:pt x="834" y="632"/>
                    </a:lnTo>
                    <a:lnTo>
                      <a:pt x="843" y="613"/>
                    </a:lnTo>
                    <a:lnTo>
                      <a:pt x="848" y="603"/>
                    </a:lnTo>
                    <a:lnTo>
                      <a:pt x="853" y="589"/>
                    </a:lnTo>
                    <a:lnTo>
                      <a:pt x="858" y="571"/>
                    </a:lnTo>
                    <a:lnTo>
                      <a:pt x="864" y="552"/>
                    </a:lnTo>
                    <a:lnTo>
                      <a:pt x="867" y="538"/>
                    </a:lnTo>
                    <a:lnTo>
                      <a:pt x="870" y="524"/>
                    </a:lnTo>
                    <a:lnTo>
                      <a:pt x="873" y="515"/>
                    </a:lnTo>
                    <a:lnTo>
                      <a:pt x="876" y="537"/>
                    </a:lnTo>
                    <a:lnTo>
                      <a:pt x="877" y="550"/>
                    </a:lnTo>
                    <a:lnTo>
                      <a:pt x="878" y="562"/>
                    </a:lnTo>
                    <a:lnTo>
                      <a:pt x="880" y="574"/>
                    </a:lnTo>
                    <a:lnTo>
                      <a:pt x="882" y="583"/>
                    </a:lnTo>
                    <a:lnTo>
                      <a:pt x="886" y="592"/>
                    </a:lnTo>
                    <a:lnTo>
                      <a:pt x="892" y="603"/>
                    </a:lnTo>
                    <a:lnTo>
                      <a:pt x="901" y="614"/>
                    </a:lnTo>
                    <a:lnTo>
                      <a:pt x="910" y="623"/>
                    </a:lnTo>
                    <a:lnTo>
                      <a:pt x="912" y="635"/>
                    </a:lnTo>
                    <a:lnTo>
                      <a:pt x="913" y="642"/>
                    </a:lnTo>
                    <a:lnTo>
                      <a:pt x="917" y="647"/>
                    </a:lnTo>
                    <a:lnTo>
                      <a:pt x="921" y="653"/>
                    </a:lnTo>
                    <a:lnTo>
                      <a:pt x="932" y="669"/>
                    </a:lnTo>
                    <a:lnTo>
                      <a:pt x="930" y="690"/>
                    </a:lnTo>
                    <a:lnTo>
                      <a:pt x="930" y="705"/>
                    </a:lnTo>
                    <a:lnTo>
                      <a:pt x="930" y="725"/>
                    </a:lnTo>
                    <a:lnTo>
                      <a:pt x="930" y="754"/>
                    </a:lnTo>
                    <a:lnTo>
                      <a:pt x="930" y="766"/>
                    </a:lnTo>
                    <a:lnTo>
                      <a:pt x="932" y="778"/>
                    </a:lnTo>
                    <a:lnTo>
                      <a:pt x="934" y="792"/>
                    </a:lnTo>
                    <a:lnTo>
                      <a:pt x="938" y="804"/>
                    </a:lnTo>
                    <a:lnTo>
                      <a:pt x="942" y="819"/>
                    </a:lnTo>
                    <a:lnTo>
                      <a:pt x="946" y="830"/>
                    </a:lnTo>
                    <a:lnTo>
                      <a:pt x="956" y="850"/>
                    </a:lnTo>
                    <a:lnTo>
                      <a:pt x="980" y="890"/>
                    </a:lnTo>
                    <a:lnTo>
                      <a:pt x="999" y="923"/>
                    </a:lnTo>
                    <a:lnTo>
                      <a:pt x="1008" y="940"/>
                    </a:lnTo>
                    <a:lnTo>
                      <a:pt x="1015" y="957"/>
                    </a:lnTo>
                    <a:lnTo>
                      <a:pt x="1021" y="973"/>
                    </a:lnTo>
                    <a:lnTo>
                      <a:pt x="1026" y="987"/>
                    </a:lnTo>
                    <a:lnTo>
                      <a:pt x="1038" y="1021"/>
                    </a:lnTo>
                    <a:lnTo>
                      <a:pt x="1043" y="1042"/>
                    </a:lnTo>
                    <a:lnTo>
                      <a:pt x="1045" y="1072"/>
                    </a:lnTo>
                    <a:lnTo>
                      <a:pt x="1038" y="1091"/>
                    </a:lnTo>
                    <a:lnTo>
                      <a:pt x="1028" y="1096"/>
                    </a:lnTo>
                    <a:lnTo>
                      <a:pt x="1012" y="1120"/>
                    </a:lnTo>
                    <a:lnTo>
                      <a:pt x="1003" y="1135"/>
                    </a:lnTo>
                    <a:lnTo>
                      <a:pt x="998" y="1167"/>
                    </a:lnTo>
                    <a:lnTo>
                      <a:pt x="993" y="1179"/>
                    </a:lnTo>
                    <a:lnTo>
                      <a:pt x="981" y="1192"/>
                    </a:lnTo>
                    <a:lnTo>
                      <a:pt x="976" y="1201"/>
                    </a:lnTo>
                    <a:lnTo>
                      <a:pt x="972" y="1210"/>
                    </a:lnTo>
                    <a:lnTo>
                      <a:pt x="969" y="1217"/>
                    </a:lnTo>
                    <a:lnTo>
                      <a:pt x="969" y="1223"/>
                    </a:lnTo>
                    <a:lnTo>
                      <a:pt x="969" y="1230"/>
                    </a:lnTo>
                    <a:lnTo>
                      <a:pt x="969" y="1234"/>
                    </a:lnTo>
                    <a:lnTo>
                      <a:pt x="973" y="1238"/>
                    </a:lnTo>
                    <a:lnTo>
                      <a:pt x="976" y="1241"/>
                    </a:lnTo>
                    <a:lnTo>
                      <a:pt x="984" y="1242"/>
                    </a:lnTo>
                    <a:lnTo>
                      <a:pt x="990" y="1242"/>
                    </a:lnTo>
                    <a:lnTo>
                      <a:pt x="995" y="1241"/>
                    </a:lnTo>
                    <a:lnTo>
                      <a:pt x="1003" y="1238"/>
                    </a:lnTo>
                    <a:lnTo>
                      <a:pt x="1008" y="1231"/>
                    </a:lnTo>
                    <a:lnTo>
                      <a:pt x="1014" y="1219"/>
                    </a:lnTo>
                    <a:lnTo>
                      <a:pt x="1021" y="1205"/>
                    </a:lnTo>
                    <a:lnTo>
                      <a:pt x="1037" y="1187"/>
                    </a:lnTo>
                    <a:lnTo>
                      <a:pt x="1046" y="1185"/>
                    </a:lnTo>
                    <a:lnTo>
                      <a:pt x="1045" y="1199"/>
                    </a:lnTo>
                    <a:lnTo>
                      <a:pt x="1043" y="1216"/>
                    </a:lnTo>
                    <a:lnTo>
                      <a:pt x="1041" y="1233"/>
                    </a:lnTo>
                    <a:lnTo>
                      <a:pt x="1033" y="1244"/>
                    </a:lnTo>
                    <a:lnTo>
                      <a:pt x="1023" y="1252"/>
                    </a:lnTo>
                    <a:lnTo>
                      <a:pt x="1004" y="1260"/>
                    </a:lnTo>
                    <a:lnTo>
                      <a:pt x="996" y="1262"/>
                    </a:lnTo>
                    <a:lnTo>
                      <a:pt x="993" y="1266"/>
                    </a:lnTo>
                    <a:lnTo>
                      <a:pt x="993" y="1272"/>
                    </a:lnTo>
                    <a:lnTo>
                      <a:pt x="997" y="1276"/>
                    </a:lnTo>
                    <a:lnTo>
                      <a:pt x="990" y="1278"/>
                    </a:lnTo>
                    <a:lnTo>
                      <a:pt x="986" y="1283"/>
                    </a:lnTo>
                    <a:lnTo>
                      <a:pt x="983" y="1286"/>
                    </a:lnTo>
                    <a:lnTo>
                      <a:pt x="983" y="1292"/>
                    </a:lnTo>
                    <a:lnTo>
                      <a:pt x="986" y="1296"/>
                    </a:lnTo>
                    <a:lnTo>
                      <a:pt x="995" y="1301"/>
                    </a:lnTo>
                    <a:lnTo>
                      <a:pt x="1007" y="1312"/>
                    </a:lnTo>
                    <a:lnTo>
                      <a:pt x="1025" y="1315"/>
                    </a:lnTo>
                    <a:lnTo>
                      <a:pt x="1042" y="1312"/>
                    </a:lnTo>
                    <a:lnTo>
                      <a:pt x="1068" y="1300"/>
                    </a:lnTo>
                    <a:lnTo>
                      <a:pt x="1097" y="1276"/>
                    </a:lnTo>
                    <a:lnTo>
                      <a:pt x="1113" y="1245"/>
                    </a:lnTo>
                    <a:lnTo>
                      <a:pt x="1122" y="1222"/>
                    </a:lnTo>
                    <a:lnTo>
                      <a:pt x="1131" y="1195"/>
                    </a:lnTo>
                    <a:lnTo>
                      <a:pt x="1127" y="1171"/>
                    </a:lnTo>
                    <a:lnTo>
                      <a:pt x="1120" y="1138"/>
                    </a:lnTo>
                    <a:lnTo>
                      <a:pt x="1115" y="1104"/>
                    </a:lnTo>
                    <a:lnTo>
                      <a:pt x="1118" y="1099"/>
                    </a:lnTo>
                    <a:lnTo>
                      <a:pt x="1120" y="1088"/>
                    </a:lnTo>
                    <a:lnTo>
                      <a:pt x="1120" y="1079"/>
                    </a:lnTo>
                    <a:lnTo>
                      <a:pt x="1122" y="1064"/>
                    </a:lnTo>
                    <a:lnTo>
                      <a:pt x="1120" y="1043"/>
                    </a:lnTo>
                    <a:lnTo>
                      <a:pt x="1119" y="1020"/>
                    </a:lnTo>
                    <a:lnTo>
                      <a:pt x="1117" y="968"/>
                    </a:lnTo>
                    <a:lnTo>
                      <a:pt x="1116" y="940"/>
                    </a:lnTo>
                    <a:lnTo>
                      <a:pt x="1114" y="913"/>
                    </a:lnTo>
                    <a:lnTo>
                      <a:pt x="1110" y="853"/>
                    </a:lnTo>
                    <a:lnTo>
                      <a:pt x="1107" y="805"/>
                    </a:lnTo>
                    <a:lnTo>
                      <a:pt x="1103" y="776"/>
                    </a:lnTo>
                    <a:lnTo>
                      <a:pt x="1101" y="755"/>
                    </a:lnTo>
                    <a:lnTo>
                      <a:pt x="1098" y="741"/>
                    </a:lnTo>
                    <a:lnTo>
                      <a:pt x="1093" y="726"/>
                    </a:lnTo>
                    <a:lnTo>
                      <a:pt x="1089" y="715"/>
                    </a:lnTo>
                    <a:lnTo>
                      <a:pt x="1087" y="704"/>
                    </a:lnTo>
                    <a:lnTo>
                      <a:pt x="1077" y="686"/>
                    </a:lnTo>
                    <a:lnTo>
                      <a:pt x="1072" y="674"/>
                    </a:lnTo>
                    <a:lnTo>
                      <a:pt x="1067" y="662"/>
                    </a:lnTo>
                    <a:lnTo>
                      <a:pt x="1059" y="652"/>
                    </a:lnTo>
                    <a:lnTo>
                      <a:pt x="1052" y="642"/>
                    </a:lnTo>
                    <a:lnTo>
                      <a:pt x="1046" y="635"/>
                    </a:lnTo>
                    <a:lnTo>
                      <a:pt x="1048" y="619"/>
                    </a:lnTo>
                    <a:lnTo>
                      <a:pt x="1049" y="605"/>
                    </a:lnTo>
                    <a:lnTo>
                      <a:pt x="1050" y="590"/>
                    </a:lnTo>
                    <a:lnTo>
                      <a:pt x="1051" y="576"/>
                    </a:lnTo>
                    <a:lnTo>
                      <a:pt x="1050" y="560"/>
                    </a:lnTo>
                    <a:lnTo>
                      <a:pt x="1047" y="540"/>
                    </a:lnTo>
                    <a:lnTo>
                      <a:pt x="1046" y="524"/>
                    </a:lnTo>
                    <a:lnTo>
                      <a:pt x="1045" y="509"/>
                    </a:lnTo>
                    <a:lnTo>
                      <a:pt x="1041" y="493"/>
                    </a:lnTo>
                    <a:lnTo>
                      <a:pt x="1038" y="480"/>
                    </a:lnTo>
                    <a:lnTo>
                      <a:pt x="1035" y="466"/>
                    </a:lnTo>
                    <a:lnTo>
                      <a:pt x="1032" y="453"/>
                    </a:lnTo>
                    <a:lnTo>
                      <a:pt x="1028" y="437"/>
                    </a:lnTo>
                    <a:lnTo>
                      <a:pt x="1024" y="425"/>
                    </a:lnTo>
                    <a:lnTo>
                      <a:pt x="1019" y="413"/>
                    </a:lnTo>
                    <a:lnTo>
                      <a:pt x="1012" y="397"/>
                    </a:lnTo>
                    <a:lnTo>
                      <a:pt x="1007" y="386"/>
                    </a:lnTo>
                    <a:lnTo>
                      <a:pt x="1004" y="376"/>
                    </a:lnTo>
                    <a:lnTo>
                      <a:pt x="1003" y="364"/>
                    </a:lnTo>
                    <a:lnTo>
                      <a:pt x="1007" y="339"/>
                    </a:lnTo>
                    <a:lnTo>
                      <a:pt x="1008" y="327"/>
                    </a:lnTo>
                    <a:lnTo>
                      <a:pt x="1008" y="319"/>
                    </a:lnTo>
                    <a:lnTo>
                      <a:pt x="1008" y="309"/>
                    </a:lnTo>
                    <a:lnTo>
                      <a:pt x="1004" y="289"/>
                    </a:lnTo>
                    <a:lnTo>
                      <a:pt x="1000" y="280"/>
                    </a:lnTo>
                    <a:lnTo>
                      <a:pt x="996" y="266"/>
                    </a:lnTo>
                    <a:lnTo>
                      <a:pt x="993" y="253"/>
                    </a:lnTo>
                    <a:lnTo>
                      <a:pt x="987" y="242"/>
                    </a:lnTo>
                    <a:lnTo>
                      <a:pt x="983" y="232"/>
                    </a:lnTo>
                    <a:lnTo>
                      <a:pt x="974" y="222"/>
                    </a:lnTo>
                    <a:lnTo>
                      <a:pt x="968" y="216"/>
                    </a:lnTo>
                    <a:lnTo>
                      <a:pt x="959" y="208"/>
                    </a:lnTo>
                    <a:lnTo>
                      <a:pt x="951" y="199"/>
                    </a:lnTo>
                    <a:lnTo>
                      <a:pt x="943" y="188"/>
                    </a:lnTo>
                    <a:lnTo>
                      <a:pt x="937" y="178"/>
                    </a:lnTo>
                    <a:lnTo>
                      <a:pt x="922" y="170"/>
                    </a:lnTo>
                    <a:lnTo>
                      <a:pt x="906" y="160"/>
                    </a:lnTo>
                    <a:lnTo>
                      <a:pt x="883" y="156"/>
                    </a:lnTo>
                    <a:lnTo>
                      <a:pt x="856" y="146"/>
                    </a:lnTo>
                    <a:lnTo>
                      <a:pt x="835" y="134"/>
                    </a:lnTo>
                    <a:lnTo>
                      <a:pt x="809" y="125"/>
                    </a:lnTo>
                    <a:lnTo>
                      <a:pt x="779" y="112"/>
                    </a:lnTo>
                    <a:lnTo>
                      <a:pt x="750" y="103"/>
                    </a:lnTo>
                    <a:lnTo>
                      <a:pt x="737" y="98"/>
                    </a:lnTo>
                    <a:lnTo>
                      <a:pt x="714" y="91"/>
                    </a:lnTo>
                    <a:lnTo>
                      <a:pt x="697" y="88"/>
                    </a:lnTo>
                    <a:lnTo>
                      <a:pt x="678" y="82"/>
                    </a:lnTo>
                    <a:lnTo>
                      <a:pt x="668" y="64"/>
                    </a:lnTo>
                    <a:lnTo>
                      <a:pt x="664" y="37"/>
                    </a:lnTo>
                    <a:lnTo>
                      <a:pt x="667" y="5"/>
                    </a:lnTo>
                    <a:lnTo>
                      <a:pt x="562" y="0"/>
                    </a:lnTo>
                    <a:lnTo>
                      <a:pt x="46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26" name="Freeform 6"/>
              <p:cNvSpPr>
                <a:spLocks/>
              </p:cNvSpPr>
              <p:nvPr/>
            </p:nvSpPr>
            <p:spPr bwMode="auto">
              <a:xfrm>
                <a:off x="2071" y="1288"/>
                <a:ext cx="1131" cy="2356"/>
              </a:xfrm>
              <a:custGeom>
                <a:avLst/>
                <a:gdLst/>
                <a:ahLst/>
                <a:cxnLst>
                  <a:cxn ang="0">
                    <a:pos x="321" y="127"/>
                  </a:cxn>
                  <a:cxn ang="0">
                    <a:pos x="157" y="221"/>
                  </a:cxn>
                  <a:cxn ang="0">
                    <a:pos x="123" y="385"/>
                  </a:cxn>
                  <a:cxn ang="0">
                    <a:pos x="81" y="605"/>
                  </a:cxn>
                  <a:cxn ang="0">
                    <a:pos x="23" y="813"/>
                  </a:cxn>
                  <a:cxn ang="0">
                    <a:pos x="16" y="1107"/>
                  </a:cxn>
                  <a:cxn ang="0">
                    <a:pos x="86" y="1313"/>
                  </a:cxn>
                  <a:cxn ang="0">
                    <a:pos x="138" y="1274"/>
                  </a:cxn>
                  <a:cxn ang="0">
                    <a:pos x="84" y="1189"/>
                  </a:cxn>
                  <a:cxn ang="0">
                    <a:pos x="148" y="1243"/>
                  </a:cxn>
                  <a:cxn ang="0">
                    <a:pos x="131" y="1154"/>
                  </a:cxn>
                  <a:cxn ang="0">
                    <a:pos x="108" y="977"/>
                  </a:cxn>
                  <a:cxn ang="0">
                    <a:pos x="201" y="766"/>
                  </a:cxn>
                  <a:cxn ang="0">
                    <a:pos x="230" y="615"/>
                  </a:cxn>
                  <a:cxn ang="0">
                    <a:pos x="287" y="613"/>
                  </a:cxn>
                  <a:cxn ang="0">
                    <a:pos x="312" y="822"/>
                  </a:cxn>
                  <a:cxn ang="0">
                    <a:pos x="277" y="993"/>
                  </a:cxn>
                  <a:cxn ang="0">
                    <a:pos x="292" y="1329"/>
                  </a:cxn>
                  <a:cxn ang="0">
                    <a:pos x="359" y="1603"/>
                  </a:cxn>
                  <a:cxn ang="0">
                    <a:pos x="326" y="1884"/>
                  </a:cxn>
                  <a:cxn ang="0">
                    <a:pos x="399" y="2206"/>
                  </a:cxn>
                  <a:cxn ang="0">
                    <a:pos x="359" y="2297"/>
                  </a:cxn>
                  <a:cxn ang="0">
                    <a:pos x="440" y="2356"/>
                  </a:cxn>
                  <a:cxn ang="0">
                    <a:pos x="528" y="2337"/>
                  </a:cxn>
                  <a:cxn ang="0">
                    <a:pos x="492" y="2166"/>
                  </a:cxn>
                  <a:cxn ang="0">
                    <a:pos x="524" y="1863"/>
                  </a:cxn>
                  <a:cxn ang="0">
                    <a:pos x="543" y="1641"/>
                  </a:cxn>
                  <a:cxn ang="0">
                    <a:pos x="548" y="1480"/>
                  </a:cxn>
                  <a:cxn ang="0">
                    <a:pos x="586" y="1389"/>
                  </a:cxn>
                  <a:cxn ang="0">
                    <a:pos x="586" y="1618"/>
                  </a:cxn>
                  <a:cxn ang="0">
                    <a:pos x="608" y="1843"/>
                  </a:cxn>
                  <a:cxn ang="0">
                    <a:pos x="641" y="2161"/>
                  </a:cxn>
                  <a:cxn ang="0">
                    <a:pos x="604" y="2319"/>
                  </a:cxn>
                  <a:cxn ang="0">
                    <a:pos x="657" y="2347"/>
                  </a:cxn>
                  <a:cxn ang="0">
                    <a:pos x="785" y="2320"/>
                  </a:cxn>
                  <a:cxn ang="0">
                    <a:pos x="737" y="2228"/>
                  </a:cxn>
                  <a:cxn ang="0">
                    <a:pos x="777" y="1974"/>
                  </a:cxn>
                  <a:cxn ang="0">
                    <a:pos x="777" y="1685"/>
                  </a:cxn>
                  <a:cxn ang="0">
                    <a:pos x="812" y="1431"/>
                  </a:cxn>
                  <a:cxn ang="0">
                    <a:pos x="862" y="1074"/>
                  </a:cxn>
                  <a:cxn ang="0">
                    <a:pos x="820" y="870"/>
                  </a:cxn>
                  <a:cxn ang="0">
                    <a:pos x="798" y="744"/>
                  </a:cxn>
                  <a:cxn ang="0">
                    <a:pos x="843" y="613"/>
                  </a:cxn>
                  <a:cxn ang="0">
                    <a:pos x="877" y="550"/>
                  </a:cxn>
                  <a:cxn ang="0">
                    <a:pos x="913" y="642"/>
                  </a:cxn>
                  <a:cxn ang="0">
                    <a:pos x="932" y="778"/>
                  </a:cxn>
                  <a:cxn ang="0">
                    <a:pos x="1015" y="957"/>
                  </a:cxn>
                  <a:cxn ang="0">
                    <a:pos x="1003" y="1135"/>
                  </a:cxn>
                  <a:cxn ang="0">
                    <a:pos x="969" y="1234"/>
                  </a:cxn>
                  <a:cxn ang="0">
                    <a:pos x="1021" y="1205"/>
                  </a:cxn>
                  <a:cxn ang="0">
                    <a:pos x="996" y="1262"/>
                  </a:cxn>
                  <a:cxn ang="0">
                    <a:pos x="995" y="1301"/>
                  </a:cxn>
                  <a:cxn ang="0">
                    <a:pos x="1127" y="1171"/>
                  </a:cxn>
                  <a:cxn ang="0">
                    <a:pos x="1117" y="968"/>
                  </a:cxn>
                  <a:cxn ang="0">
                    <a:pos x="1089" y="715"/>
                  </a:cxn>
                  <a:cxn ang="0">
                    <a:pos x="1049" y="605"/>
                  </a:cxn>
                  <a:cxn ang="0">
                    <a:pos x="1035" y="466"/>
                  </a:cxn>
                  <a:cxn ang="0">
                    <a:pos x="1007" y="339"/>
                  </a:cxn>
                  <a:cxn ang="0">
                    <a:pos x="983" y="232"/>
                  </a:cxn>
                  <a:cxn ang="0">
                    <a:pos x="883" y="156"/>
                  </a:cxn>
                  <a:cxn ang="0">
                    <a:pos x="678" y="82"/>
                  </a:cxn>
                </a:cxnLst>
                <a:rect l="0" t="0" r="r" b="b"/>
                <a:pathLst>
                  <a:path w="1131" h="2356">
                    <a:moveTo>
                      <a:pt x="462" y="6"/>
                    </a:moveTo>
                    <a:lnTo>
                      <a:pt x="466" y="40"/>
                    </a:lnTo>
                    <a:lnTo>
                      <a:pt x="462" y="66"/>
                    </a:lnTo>
                    <a:lnTo>
                      <a:pt x="454" y="82"/>
                    </a:lnTo>
                    <a:lnTo>
                      <a:pt x="431" y="90"/>
                    </a:lnTo>
                    <a:lnTo>
                      <a:pt x="411" y="93"/>
                    </a:lnTo>
                    <a:lnTo>
                      <a:pt x="384" y="103"/>
                    </a:lnTo>
                    <a:lnTo>
                      <a:pt x="354" y="112"/>
                    </a:lnTo>
                    <a:lnTo>
                      <a:pt x="321" y="127"/>
                    </a:lnTo>
                    <a:lnTo>
                      <a:pt x="295" y="136"/>
                    </a:lnTo>
                    <a:lnTo>
                      <a:pt x="277" y="146"/>
                    </a:lnTo>
                    <a:lnTo>
                      <a:pt x="249" y="156"/>
                    </a:lnTo>
                    <a:lnTo>
                      <a:pt x="224" y="162"/>
                    </a:lnTo>
                    <a:lnTo>
                      <a:pt x="211" y="170"/>
                    </a:lnTo>
                    <a:lnTo>
                      <a:pt x="193" y="179"/>
                    </a:lnTo>
                    <a:lnTo>
                      <a:pt x="182" y="197"/>
                    </a:lnTo>
                    <a:lnTo>
                      <a:pt x="171" y="208"/>
                    </a:lnTo>
                    <a:lnTo>
                      <a:pt x="157" y="221"/>
                    </a:lnTo>
                    <a:lnTo>
                      <a:pt x="147" y="233"/>
                    </a:lnTo>
                    <a:lnTo>
                      <a:pt x="142" y="245"/>
                    </a:lnTo>
                    <a:lnTo>
                      <a:pt x="134" y="266"/>
                    </a:lnTo>
                    <a:lnTo>
                      <a:pt x="125" y="291"/>
                    </a:lnTo>
                    <a:lnTo>
                      <a:pt x="121" y="310"/>
                    </a:lnTo>
                    <a:lnTo>
                      <a:pt x="121" y="325"/>
                    </a:lnTo>
                    <a:lnTo>
                      <a:pt x="125" y="352"/>
                    </a:lnTo>
                    <a:lnTo>
                      <a:pt x="128" y="365"/>
                    </a:lnTo>
                    <a:lnTo>
                      <a:pt x="123" y="385"/>
                    </a:lnTo>
                    <a:lnTo>
                      <a:pt x="118" y="398"/>
                    </a:lnTo>
                    <a:lnTo>
                      <a:pt x="107" y="424"/>
                    </a:lnTo>
                    <a:lnTo>
                      <a:pt x="102" y="437"/>
                    </a:lnTo>
                    <a:lnTo>
                      <a:pt x="97" y="461"/>
                    </a:lnTo>
                    <a:lnTo>
                      <a:pt x="91" y="483"/>
                    </a:lnTo>
                    <a:lnTo>
                      <a:pt x="85" y="513"/>
                    </a:lnTo>
                    <a:lnTo>
                      <a:pt x="82" y="544"/>
                    </a:lnTo>
                    <a:lnTo>
                      <a:pt x="80" y="573"/>
                    </a:lnTo>
                    <a:lnTo>
                      <a:pt x="81" y="605"/>
                    </a:lnTo>
                    <a:lnTo>
                      <a:pt x="84" y="635"/>
                    </a:lnTo>
                    <a:lnTo>
                      <a:pt x="76" y="646"/>
                    </a:lnTo>
                    <a:lnTo>
                      <a:pt x="65" y="662"/>
                    </a:lnTo>
                    <a:lnTo>
                      <a:pt x="56" y="681"/>
                    </a:lnTo>
                    <a:lnTo>
                      <a:pt x="44" y="704"/>
                    </a:lnTo>
                    <a:lnTo>
                      <a:pt x="39" y="723"/>
                    </a:lnTo>
                    <a:lnTo>
                      <a:pt x="31" y="745"/>
                    </a:lnTo>
                    <a:lnTo>
                      <a:pt x="28" y="771"/>
                    </a:lnTo>
                    <a:lnTo>
                      <a:pt x="23" y="813"/>
                    </a:lnTo>
                    <a:lnTo>
                      <a:pt x="20" y="858"/>
                    </a:lnTo>
                    <a:lnTo>
                      <a:pt x="17" y="902"/>
                    </a:lnTo>
                    <a:lnTo>
                      <a:pt x="13" y="946"/>
                    </a:lnTo>
                    <a:lnTo>
                      <a:pt x="11" y="1014"/>
                    </a:lnTo>
                    <a:lnTo>
                      <a:pt x="8" y="1052"/>
                    </a:lnTo>
                    <a:lnTo>
                      <a:pt x="7" y="1067"/>
                    </a:lnTo>
                    <a:lnTo>
                      <a:pt x="9" y="1080"/>
                    </a:lnTo>
                    <a:lnTo>
                      <a:pt x="11" y="1096"/>
                    </a:lnTo>
                    <a:lnTo>
                      <a:pt x="16" y="1107"/>
                    </a:lnTo>
                    <a:lnTo>
                      <a:pt x="7" y="1142"/>
                    </a:lnTo>
                    <a:lnTo>
                      <a:pt x="3" y="1170"/>
                    </a:lnTo>
                    <a:lnTo>
                      <a:pt x="0" y="1197"/>
                    </a:lnTo>
                    <a:lnTo>
                      <a:pt x="5" y="1217"/>
                    </a:lnTo>
                    <a:lnTo>
                      <a:pt x="13" y="1238"/>
                    </a:lnTo>
                    <a:lnTo>
                      <a:pt x="25" y="1262"/>
                    </a:lnTo>
                    <a:lnTo>
                      <a:pt x="33" y="1277"/>
                    </a:lnTo>
                    <a:lnTo>
                      <a:pt x="62" y="1301"/>
                    </a:lnTo>
                    <a:lnTo>
                      <a:pt x="86" y="1313"/>
                    </a:lnTo>
                    <a:lnTo>
                      <a:pt x="104" y="1317"/>
                    </a:lnTo>
                    <a:lnTo>
                      <a:pt x="123" y="1314"/>
                    </a:lnTo>
                    <a:lnTo>
                      <a:pt x="134" y="1305"/>
                    </a:lnTo>
                    <a:lnTo>
                      <a:pt x="140" y="1302"/>
                    </a:lnTo>
                    <a:lnTo>
                      <a:pt x="144" y="1296"/>
                    </a:lnTo>
                    <a:lnTo>
                      <a:pt x="146" y="1291"/>
                    </a:lnTo>
                    <a:lnTo>
                      <a:pt x="143" y="1286"/>
                    </a:lnTo>
                    <a:lnTo>
                      <a:pt x="137" y="1279"/>
                    </a:lnTo>
                    <a:lnTo>
                      <a:pt x="138" y="1274"/>
                    </a:lnTo>
                    <a:lnTo>
                      <a:pt x="137" y="1269"/>
                    </a:lnTo>
                    <a:lnTo>
                      <a:pt x="133" y="1263"/>
                    </a:lnTo>
                    <a:lnTo>
                      <a:pt x="123" y="1260"/>
                    </a:lnTo>
                    <a:lnTo>
                      <a:pt x="110" y="1254"/>
                    </a:lnTo>
                    <a:lnTo>
                      <a:pt x="102" y="1241"/>
                    </a:lnTo>
                    <a:lnTo>
                      <a:pt x="91" y="1234"/>
                    </a:lnTo>
                    <a:lnTo>
                      <a:pt x="85" y="1221"/>
                    </a:lnTo>
                    <a:lnTo>
                      <a:pt x="82" y="1199"/>
                    </a:lnTo>
                    <a:lnTo>
                      <a:pt x="84" y="1189"/>
                    </a:lnTo>
                    <a:lnTo>
                      <a:pt x="90" y="1187"/>
                    </a:lnTo>
                    <a:lnTo>
                      <a:pt x="98" y="1191"/>
                    </a:lnTo>
                    <a:lnTo>
                      <a:pt x="110" y="1205"/>
                    </a:lnTo>
                    <a:lnTo>
                      <a:pt x="116" y="1222"/>
                    </a:lnTo>
                    <a:lnTo>
                      <a:pt x="119" y="1229"/>
                    </a:lnTo>
                    <a:lnTo>
                      <a:pt x="125" y="1235"/>
                    </a:lnTo>
                    <a:lnTo>
                      <a:pt x="132" y="1239"/>
                    </a:lnTo>
                    <a:lnTo>
                      <a:pt x="140" y="1242"/>
                    </a:lnTo>
                    <a:lnTo>
                      <a:pt x="148" y="1243"/>
                    </a:lnTo>
                    <a:lnTo>
                      <a:pt x="154" y="1240"/>
                    </a:lnTo>
                    <a:lnTo>
                      <a:pt x="160" y="1234"/>
                    </a:lnTo>
                    <a:lnTo>
                      <a:pt x="161" y="1227"/>
                    </a:lnTo>
                    <a:lnTo>
                      <a:pt x="160" y="1217"/>
                    </a:lnTo>
                    <a:lnTo>
                      <a:pt x="157" y="1208"/>
                    </a:lnTo>
                    <a:lnTo>
                      <a:pt x="150" y="1193"/>
                    </a:lnTo>
                    <a:lnTo>
                      <a:pt x="138" y="1179"/>
                    </a:lnTo>
                    <a:lnTo>
                      <a:pt x="132" y="1168"/>
                    </a:lnTo>
                    <a:lnTo>
                      <a:pt x="131" y="1154"/>
                    </a:lnTo>
                    <a:lnTo>
                      <a:pt x="128" y="1136"/>
                    </a:lnTo>
                    <a:lnTo>
                      <a:pt x="119" y="1122"/>
                    </a:lnTo>
                    <a:lnTo>
                      <a:pt x="112" y="1111"/>
                    </a:lnTo>
                    <a:lnTo>
                      <a:pt x="102" y="1098"/>
                    </a:lnTo>
                    <a:lnTo>
                      <a:pt x="92" y="1092"/>
                    </a:lnTo>
                    <a:lnTo>
                      <a:pt x="86" y="1071"/>
                    </a:lnTo>
                    <a:lnTo>
                      <a:pt x="87" y="1043"/>
                    </a:lnTo>
                    <a:lnTo>
                      <a:pt x="98" y="1006"/>
                    </a:lnTo>
                    <a:lnTo>
                      <a:pt x="108" y="977"/>
                    </a:lnTo>
                    <a:lnTo>
                      <a:pt x="123" y="941"/>
                    </a:lnTo>
                    <a:lnTo>
                      <a:pt x="141" y="907"/>
                    </a:lnTo>
                    <a:lnTo>
                      <a:pt x="154" y="886"/>
                    </a:lnTo>
                    <a:lnTo>
                      <a:pt x="165" y="868"/>
                    </a:lnTo>
                    <a:lnTo>
                      <a:pt x="176" y="849"/>
                    </a:lnTo>
                    <a:lnTo>
                      <a:pt x="185" y="833"/>
                    </a:lnTo>
                    <a:lnTo>
                      <a:pt x="191" y="815"/>
                    </a:lnTo>
                    <a:lnTo>
                      <a:pt x="196" y="797"/>
                    </a:lnTo>
                    <a:lnTo>
                      <a:pt x="201" y="766"/>
                    </a:lnTo>
                    <a:lnTo>
                      <a:pt x="200" y="739"/>
                    </a:lnTo>
                    <a:lnTo>
                      <a:pt x="201" y="710"/>
                    </a:lnTo>
                    <a:lnTo>
                      <a:pt x="201" y="692"/>
                    </a:lnTo>
                    <a:lnTo>
                      <a:pt x="198" y="670"/>
                    </a:lnTo>
                    <a:lnTo>
                      <a:pt x="209" y="662"/>
                    </a:lnTo>
                    <a:lnTo>
                      <a:pt x="215" y="652"/>
                    </a:lnTo>
                    <a:lnTo>
                      <a:pt x="219" y="640"/>
                    </a:lnTo>
                    <a:lnTo>
                      <a:pt x="221" y="624"/>
                    </a:lnTo>
                    <a:lnTo>
                      <a:pt x="230" y="615"/>
                    </a:lnTo>
                    <a:lnTo>
                      <a:pt x="239" y="603"/>
                    </a:lnTo>
                    <a:lnTo>
                      <a:pt x="248" y="587"/>
                    </a:lnTo>
                    <a:lnTo>
                      <a:pt x="253" y="563"/>
                    </a:lnTo>
                    <a:lnTo>
                      <a:pt x="254" y="539"/>
                    </a:lnTo>
                    <a:lnTo>
                      <a:pt x="258" y="516"/>
                    </a:lnTo>
                    <a:lnTo>
                      <a:pt x="267" y="555"/>
                    </a:lnTo>
                    <a:lnTo>
                      <a:pt x="273" y="574"/>
                    </a:lnTo>
                    <a:lnTo>
                      <a:pt x="280" y="597"/>
                    </a:lnTo>
                    <a:lnTo>
                      <a:pt x="287" y="613"/>
                    </a:lnTo>
                    <a:lnTo>
                      <a:pt x="296" y="634"/>
                    </a:lnTo>
                    <a:lnTo>
                      <a:pt x="307" y="659"/>
                    </a:lnTo>
                    <a:lnTo>
                      <a:pt x="321" y="683"/>
                    </a:lnTo>
                    <a:lnTo>
                      <a:pt x="335" y="715"/>
                    </a:lnTo>
                    <a:lnTo>
                      <a:pt x="332" y="737"/>
                    </a:lnTo>
                    <a:lnTo>
                      <a:pt x="332" y="763"/>
                    </a:lnTo>
                    <a:lnTo>
                      <a:pt x="325" y="779"/>
                    </a:lnTo>
                    <a:lnTo>
                      <a:pt x="315" y="805"/>
                    </a:lnTo>
                    <a:lnTo>
                      <a:pt x="312" y="822"/>
                    </a:lnTo>
                    <a:lnTo>
                      <a:pt x="312" y="837"/>
                    </a:lnTo>
                    <a:lnTo>
                      <a:pt x="316" y="857"/>
                    </a:lnTo>
                    <a:lnTo>
                      <a:pt x="308" y="875"/>
                    </a:lnTo>
                    <a:lnTo>
                      <a:pt x="300" y="889"/>
                    </a:lnTo>
                    <a:lnTo>
                      <a:pt x="294" y="902"/>
                    </a:lnTo>
                    <a:lnTo>
                      <a:pt x="288" y="921"/>
                    </a:lnTo>
                    <a:lnTo>
                      <a:pt x="285" y="941"/>
                    </a:lnTo>
                    <a:lnTo>
                      <a:pt x="282" y="965"/>
                    </a:lnTo>
                    <a:lnTo>
                      <a:pt x="277" y="993"/>
                    </a:lnTo>
                    <a:lnTo>
                      <a:pt x="273" y="1022"/>
                    </a:lnTo>
                    <a:lnTo>
                      <a:pt x="269" y="1056"/>
                    </a:lnTo>
                    <a:lnTo>
                      <a:pt x="268" y="1094"/>
                    </a:lnTo>
                    <a:lnTo>
                      <a:pt x="269" y="1134"/>
                    </a:lnTo>
                    <a:lnTo>
                      <a:pt x="274" y="1175"/>
                    </a:lnTo>
                    <a:lnTo>
                      <a:pt x="280" y="1222"/>
                    </a:lnTo>
                    <a:lnTo>
                      <a:pt x="283" y="1253"/>
                    </a:lnTo>
                    <a:lnTo>
                      <a:pt x="286" y="1291"/>
                    </a:lnTo>
                    <a:lnTo>
                      <a:pt x="292" y="1329"/>
                    </a:lnTo>
                    <a:lnTo>
                      <a:pt x="299" y="1368"/>
                    </a:lnTo>
                    <a:lnTo>
                      <a:pt x="310" y="1405"/>
                    </a:lnTo>
                    <a:lnTo>
                      <a:pt x="320" y="1443"/>
                    </a:lnTo>
                    <a:lnTo>
                      <a:pt x="329" y="1477"/>
                    </a:lnTo>
                    <a:lnTo>
                      <a:pt x="338" y="1496"/>
                    </a:lnTo>
                    <a:lnTo>
                      <a:pt x="346" y="1519"/>
                    </a:lnTo>
                    <a:lnTo>
                      <a:pt x="356" y="1535"/>
                    </a:lnTo>
                    <a:lnTo>
                      <a:pt x="360" y="1574"/>
                    </a:lnTo>
                    <a:lnTo>
                      <a:pt x="359" y="1603"/>
                    </a:lnTo>
                    <a:lnTo>
                      <a:pt x="357" y="1673"/>
                    </a:lnTo>
                    <a:lnTo>
                      <a:pt x="350" y="1698"/>
                    </a:lnTo>
                    <a:lnTo>
                      <a:pt x="342" y="1724"/>
                    </a:lnTo>
                    <a:lnTo>
                      <a:pt x="335" y="1755"/>
                    </a:lnTo>
                    <a:lnTo>
                      <a:pt x="330" y="1782"/>
                    </a:lnTo>
                    <a:lnTo>
                      <a:pt x="327" y="1808"/>
                    </a:lnTo>
                    <a:lnTo>
                      <a:pt x="325" y="1833"/>
                    </a:lnTo>
                    <a:lnTo>
                      <a:pt x="325" y="1857"/>
                    </a:lnTo>
                    <a:lnTo>
                      <a:pt x="326" y="1884"/>
                    </a:lnTo>
                    <a:lnTo>
                      <a:pt x="335" y="1918"/>
                    </a:lnTo>
                    <a:lnTo>
                      <a:pt x="346" y="1953"/>
                    </a:lnTo>
                    <a:lnTo>
                      <a:pt x="367" y="2014"/>
                    </a:lnTo>
                    <a:lnTo>
                      <a:pt x="380" y="2054"/>
                    </a:lnTo>
                    <a:lnTo>
                      <a:pt x="391" y="2091"/>
                    </a:lnTo>
                    <a:lnTo>
                      <a:pt x="403" y="2142"/>
                    </a:lnTo>
                    <a:lnTo>
                      <a:pt x="407" y="2177"/>
                    </a:lnTo>
                    <a:lnTo>
                      <a:pt x="406" y="2196"/>
                    </a:lnTo>
                    <a:lnTo>
                      <a:pt x="399" y="2206"/>
                    </a:lnTo>
                    <a:lnTo>
                      <a:pt x="397" y="2217"/>
                    </a:lnTo>
                    <a:lnTo>
                      <a:pt x="394" y="2229"/>
                    </a:lnTo>
                    <a:lnTo>
                      <a:pt x="395" y="2241"/>
                    </a:lnTo>
                    <a:lnTo>
                      <a:pt x="394" y="2246"/>
                    </a:lnTo>
                    <a:lnTo>
                      <a:pt x="390" y="2260"/>
                    </a:lnTo>
                    <a:lnTo>
                      <a:pt x="381" y="2270"/>
                    </a:lnTo>
                    <a:lnTo>
                      <a:pt x="372" y="2275"/>
                    </a:lnTo>
                    <a:lnTo>
                      <a:pt x="363" y="2288"/>
                    </a:lnTo>
                    <a:lnTo>
                      <a:pt x="359" y="2297"/>
                    </a:lnTo>
                    <a:lnTo>
                      <a:pt x="353" y="2311"/>
                    </a:lnTo>
                    <a:lnTo>
                      <a:pt x="346" y="2320"/>
                    </a:lnTo>
                    <a:lnTo>
                      <a:pt x="344" y="2327"/>
                    </a:lnTo>
                    <a:lnTo>
                      <a:pt x="355" y="2337"/>
                    </a:lnTo>
                    <a:lnTo>
                      <a:pt x="371" y="2342"/>
                    </a:lnTo>
                    <a:lnTo>
                      <a:pt x="386" y="2345"/>
                    </a:lnTo>
                    <a:lnTo>
                      <a:pt x="403" y="2349"/>
                    </a:lnTo>
                    <a:lnTo>
                      <a:pt x="421" y="2355"/>
                    </a:lnTo>
                    <a:lnTo>
                      <a:pt x="440" y="2356"/>
                    </a:lnTo>
                    <a:lnTo>
                      <a:pt x="462" y="2355"/>
                    </a:lnTo>
                    <a:lnTo>
                      <a:pt x="475" y="2345"/>
                    </a:lnTo>
                    <a:lnTo>
                      <a:pt x="483" y="2351"/>
                    </a:lnTo>
                    <a:lnTo>
                      <a:pt x="493" y="2356"/>
                    </a:lnTo>
                    <a:lnTo>
                      <a:pt x="501" y="2356"/>
                    </a:lnTo>
                    <a:lnTo>
                      <a:pt x="511" y="2353"/>
                    </a:lnTo>
                    <a:lnTo>
                      <a:pt x="518" y="2349"/>
                    </a:lnTo>
                    <a:lnTo>
                      <a:pt x="524" y="2344"/>
                    </a:lnTo>
                    <a:lnTo>
                      <a:pt x="528" y="2337"/>
                    </a:lnTo>
                    <a:lnTo>
                      <a:pt x="528" y="2329"/>
                    </a:lnTo>
                    <a:lnTo>
                      <a:pt x="524" y="2309"/>
                    </a:lnTo>
                    <a:lnTo>
                      <a:pt x="518" y="2292"/>
                    </a:lnTo>
                    <a:lnTo>
                      <a:pt x="514" y="2268"/>
                    </a:lnTo>
                    <a:lnTo>
                      <a:pt x="506" y="2254"/>
                    </a:lnTo>
                    <a:lnTo>
                      <a:pt x="510" y="2216"/>
                    </a:lnTo>
                    <a:lnTo>
                      <a:pt x="502" y="2198"/>
                    </a:lnTo>
                    <a:lnTo>
                      <a:pt x="493" y="2185"/>
                    </a:lnTo>
                    <a:lnTo>
                      <a:pt x="492" y="2166"/>
                    </a:lnTo>
                    <a:lnTo>
                      <a:pt x="488" y="2137"/>
                    </a:lnTo>
                    <a:lnTo>
                      <a:pt x="493" y="2105"/>
                    </a:lnTo>
                    <a:lnTo>
                      <a:pt x="496" y="2067"/>
                    </a:lnTo>
                    <a:lnTo>
                      <a:pt x="503" y="2024"/>
                    </a:lnTo>
                    <a:lnTo>
                      <a:pt x="506" y="2003"/>
                    </a:lnTo>
                    <a:lnTo>
                      <a:pt x="524" y="1961"/>
                    </a:lnTo>
                    <a:lnTo>
                      <a:pt x="527" y="1920"/>
                    </a:lnTo>
                    <a:lnTo>
                      <a:pt x="526" y="1892"/>
                    </a:lnTo>
                    <a:lnTo>
                      <a:pt x="524" y="1863"/>
                    </a:lnTo>
                    <a:lnTo>
                      <a:pt x="521" y="1838"/>
                    </a:lnTo>
                    <a:lnTo>
                      <a:pt x="515" y="1806"/>
                    </a:lnTo>
                    <a:lnTo>
                      <a:pt x="511" y="1777"/>
                    </a:lnTo>
                    <a:lnTo>
                      <a:pt x="514" y="1742"/>
                    </a:lnTo>
                    <a:lnTo>
                      <a:pt x="524" y="1723"/>
                    </a:lnTo>
                    <a:lnTo>
                      <a:pt x="531" y="1707"/>
                    </a:lnTo>
                    <a:lnTo>
                      <a:pt x="537" y="1685"/>
                    </a:lnTo>
                    <a:lnTo>
                      <a:pt x="541" y="1662"/>
                    </a:lnTo>
                    <a:lnTo>
                      <a:pt x="543" y="1641"/>
                    </a:lnTo>
                    <a:lnTo>
                      <a:pt x="544" y="1622"/>
                    </a:lnTo>
                    <a:lnTo>
                      <a:pt x="541" y="1610"/>
                    </a:lnTo>
                    <a:lnTo>
                      <a:pt x="539" y="1595"/>
                    </a:lnTo>
                    <a:lnTo>
                      <a:pt x="539" y="1575"/>
                    </a:lnTo>
                    <a:lnTo>
                      <a:pt x="541" y="1555"/>
                    </a:lnTo>
                    <a:lnTo>
                      <a:pt x="548" y="1534"/>
                    </a:lnTo>
                    <a:lnTo>
                      <a:pt x="550" y="1515"/>
                    </a:lnTo>
                    <a:lnTo>
                      <a:pt x="552" y="1499"/>
                    </a:lnTo>
                    <a:lnTo>
                      <a:pt x="548" y="1480"/>
                    </a:lnTo>
                    <a:lnTo>
                      <a:pt x="543" y="1457"/>
                    </a:lnTo>
                    <a:lnTo>
                      <a:pt x="540" y="1417"/>
                    </a:lnTo>
                    <a:lnTo>
                      <a:pt x="544" y="1389"/>
                    </a:lnTo>
                    <a:lnTo>
                      <a:pt x="551" y="1339"/>
                    </a:lnTo>
                    <a:lnTo>
                      <a:pt x="557" y="1304"/>
                    </a:lnTo>
                    <a:lnTo>
                      <a:pt x="565" y="1252"/>
                    </a:lnTo>
                    <a:lnTo>
                      <a:pt x="573" y="1302"/>
                    </a:lnTo>
                    <a:lnTo>
                      <a:pt x="579" y="1337"/>
                    </a:lnTo>
                    <a:lnTo>
                      <a:pt x="586" y="1389"/>
                    </a:lnTo>
                    <a:lnTo>
                      <a:pt x="591" y="1416"/>
                    </a:lnTo>
                    <a:lnTo>
                      <a:pt x="588" y="1453"/>
                    </a:lnTo>
                    <a:lnTo>
                      <a:pt x="582" y="1480"/>
                    </a:lnTo>
                    <a:lnTo>
                      <a:pt x="578" y="1498"/>
                    </a:lnTo>
                    <a:lnTo>
                      <a:pt x="580" y="1522"/>
                    </a:lnTo>
                    <a:lnTo>
                      <a:pt x="586" y="1542"/>
                    </a:lnTo>
                    <a:lnTo>
                      <a:pt x="592" y="1566"/>
                    </a:lnTo>
                    <a:lnTo>
                      <a:pt x="592" y="1599"/>
                    </a:lnTo>
                    <a:lnTo>
                      <a:pt x="586" y="1618"/>
                    </a:lnTo>
                    <a:lnTo>
                      <a:pt x="586" y="1635"/>
                    </a:lnTo>
                    <a:lnTo>
                      <a:pt x="588" y="1661"/>
                    </a:lnTo>
                    <a:lnTo>
                      <a:pt x="592" y="1685"/>
                    </a:lnTo>
                    <a:lnTo>
                      <a:pt x="599" y="1706"/>
                    </a:lnTo>
                    <a:lnTo>
                      <a:pt x="610" y="1727"/>
                    </a:lnTo>
                    <a:lnTo>
                      <a:pt x="617" y="1745"/>
                    </a:lnTo>
                    <a:lnTo>
                      <a:pt x="617" y="1772"/>
                    </a:lnTo>
                    <a:lnTo>
                      <a:pt x="616" y="1803"/>
                    </a:lnTo>
                    <a:lnTo>
                      <a:pt x="608" y="1843"/>
                    </a:lnTo>
                    <a:lnTo>
                      <a:pt x="607" y="1875"/>
                    </a:lnTo>
                    <a:lnTo>
                      <a:pt x="604" y="1902"/>
                    </a:lnTo>
                    <a:lnTo>
                      <a:pt x="604" y="1929"/>
                    </a:lnTo>
                    <a:lnTo>
                      <a:pt x="606" y="1961"/>
                    </a:lnTo>
                    <a:lnTo>
                      <a:pt x="623" y="1998"/>
                    </a:lnTo>
                    <a:lnTo>
                      <a:pt x="630" y="2043"/>
                    </a:lnTo>
                    <a:lnTo>
                      <a:pt x="637" y="2099"/>
                    </a:lnTo>
                    <a:lnTo>
                      <a:pt x="643" y="2134"/>
                    </a:lnTo>
                    <a:lnTo>
                      <a:pt x="641" y="2161"/>
                    </a:lnTo>
                    <a:lnTo>
                      <a:pt x="636" y="2185"/>
                    </a:lnTo>
                    <a:lnTo>
                      <a:pt x="627" y="2201"/>
                    </a:lnTo>
                    <a:lnTo>
                      <a:pt x="621" y="2217"/>
                    </a:lnTo>
                    <a:lnTo>
                      <a:pt x="622" y="2230"/>
                    </a:lnTo>
                    <a:lnTo>
                      <a:pt x="624" y="2254"/>
                    </a:lnTo>
                    <a:lnTo>
                      <a:pt x="617" y="2268"/>
                    </a:lnTo>
                    <a:lnTo>
                      <a:pt x="613" y="2289"/>
                    </a:lnTo>
                    <a:lnTo>
                      <a:pt x="609" y="2304"/>
                    </a:lnTo>
                    <a:lnTo>
                      <a:pt x="604" y="2319"/>
                    </a:lnTo>
                    <a:lnTo>
                      <a:pt x="603" y="2328"/>
                    </a:lnTo>
                    <a:lnTo>
                      <a:pt x="603" y="2336"/>
                    </a:lnTo>
                    <a:lnTo>
                      <a:pt x="605" y="2343"/>
                    </a:lnTo>
                    <a:lnTo>
                      <a:pt x="611" y="2348"/>
                    </a:lnTo>
                    <a:lnTo>
                      <a:pt x="618" y="2353"/>
                    </a:lnTo>
                    <a:lnTo>
                      <a:pt x="625" y="2355"/>
                    </a:lnTo>
                    <a:lnTo>
                      <a:pt x="634" y="2355"/>
                    </a:lnTo>
                    <a:lnTo>
                      <a:pt x="644" y="2353"/>
                    </a:lnTo>
                    <a:lnTo>
                      <a:pt x="657" y="2347"/>
                    </a:lnTo>
                    <a:lnTo>
                      <a:pt x="668" y="2355"/>
                    </a:lnTo>
                    <a:lnTo>
                      <a:pt x="700" y="2355"/>
                    </a:lnTo>
                    <a:lnTo>
                      <a:pt x="721" y="2353"/>
                    </a:lnTo>
                    <a:lnTo>
                      <a:pt x="738" y="2347"/>
                    </a:lnTo>
                    <a:lnTo>
                      <a:pt x="755" y="2342"/>
                    </a:lnTo>
                    <a:lnTo>
                      <a:pt x="771" y="2339"/>
                    </a:lnTo>
                    <a:lnTo>
                      <a:pt x="781" y="2335"/>
                    </a:lnTo>
                    <a:lnTo>
                      <a:pt x="784" y="2329"/>
                    </a:lnTo>
                    <a:lnTo>
                      <a:pt x="785" y="2320"/>
                    </a:lnTo>
                    <a:lnTo>
                      <a:pt x="781" y="2316"/>
                    </a:lnTo>
                    <a:lnTo>
                      <a:pt x="772" y="2302"/>
                    </a:lnTo>
                    <a:lnTo>
                      <a:pt x="766" y="2284"/>
                    </a:lnTo>
                    <a:lnTo>
                      <a:pt x="755" y="2273"/>
                    </a:lnTo>
                    <a:lnTo>
                      <a:pt x="747" y="2268"/>
                    </a:lnTo>
                    <a:lnTo>
                      <a:pt x="740" y="2259"/>
                    </a:lnTo>
                    <a:lnTo>
                      <a:pt x="737" y="2250"/>
                    </a:lnTo>
                    <a:lnTo>
                      <a:pt x="736" y="2237"/>
                    </a:lnTo>
                    <a:lnTo>
                      <a:pt x="737" y="2228"/>
                    </a:lnTo>
                    <a:lnTo>
                      <a:pt x="736" y="2221"/>
                    </a:lnTo>
                    <a:lnTo>
                      <a:pt x="730" y="2206"/>
                    </a:lnTo>
                    <a:lnTo>
                      <a:pt x="723" y="2193"/>
                    </a:lnTo>
                    <a:lnTo>
                      <a:pt x="721" y="2174"/>
                    </a:lnTo>
                    <a:lnTo>
                      <a:pt x="726" y="2150"/>
                    </a:lnTo>
                    <a:lnTo>
                      <a:pt x="733" y="2118"/>
                    </a:lnTo>
                    <a:lnTo>
                      <a:pt x="742" y="2077"/>
                    </a:lnTo>
                    <a:lnTo>
                      <a:pt x="761" y="2019"/>
                    </a:lnTo>
                    <a:lnTo>
                      <a:pt x="777" y="1974"/>
                    </a:lnTo>
                    <a:lnTo>
                      <a:pt x="793" y="1923"/>
                    </a:lnTo>
                    <a:lnTo>
                      <a:pt x="803" y="1884"/>
                    </a:lnTo>
                    <a:lnTo>
                      <a:pt x="803" y="1849"/>
                    </a:lnTo>
                    <a:lnTo>
                      <a:pt x="803" y="1819"/>
                    </a:lnTo>
                    <a:lnTo>
                      <a:pt x="801" y="1793"/>
                    </a:lnTo>
                    <a:lnTo>
                      <a:pt x="797" y="1766"/>
                    </a:lnTo>
                    <a:lnTo>
                      <a:pt x="792" y="1738"/>
                    </a:lnTo>
                    <a:lnTo>
                      <a:pt x="784" y="1708"/>
                    </a:lnTo>
                    <a:lnTo>
                      <a:pt x="777" y="1685"/>
                    </a:lnTo>
                    <a:lnTo>
                      <a:pt x="774" y="1670"/>
                    </a:lnTo>
                    <a:lnTo>
                      <a:pt x="771" y="1627"/>
                    </a:lnTo>
                    <a:lnTo>
                      <a:pt x="772" y="1598"/>
                    </a:lnTo>
                    <a:lnTo>
                      <a:pt x="771" y="1574"/>
                    </a:lnTo>
                    <a:lnTo>
                      <a:pt x="772" y="1538"/>
                    </a:lnTo>
                    <a:lnTo>
                      <a:pt x="781" y="1522"/>
                    </a:lnTo>
                    <a:lnTo>
                      <a:pt x="792" y="1496"/>
                    </a:lnTo>
                    <a:lnTo>
                      <a:pt x="801" y="1479"/>
                    </a:lnTo>
                    <a:lnTo>
                      <a:pt x="812" y="1431"/>
                    </a:lnTo>
                    <a:lnTo>
                      <a:pt x="823" y="1388"/>
                    </a:lnTo>
                    <a:lnTo>
                      <a:pt x="832" y="1338"/>
                    </a:lnTo>
                    <a:lnTo>
                      <a:pt x="843" y="1288"/>
                    </a:lnTo>
                    <a:lnTo>
                      <a:pt x="849" y="1222"/>
                    </a:lnTo>
                    <a:lnTo>
                      <a:pt x="856" y="1171"/>
                    </a:lnTo>
                    <a:lnTo>
                      <a:pt x="861" y="1140"/>
                    </a:lnTo>
                    <a:lnTo>
                      <a:pt x="862" y="1117"/>
                    </a:lnTo>
                    <a:lnTo>
                      <a:pt x="863" y="1093"/>
                    </a:lnTo>
                    <a:lnTo>
                      <a:pt x="862" y="1074"/>
                    </a:lnTo>
                    <a:lnTo>
                      <a:pt x="861" y="1045"/>
                    </a:lnTo>
                    <a:lnTo>
                      <a:pt x="857" y="1012"/>
                    </a:lnTo>
                    <a:lnTo>
                      <a:pt x="853" y="985"/>
                    </a:lnTo>
                    <a:lnTo>
                      <a:pt x="848" y="963"/>
                    </a:lnTo>
                    <a:lnTo>
                      <a:pt x="844" y="935"/>
                    </a:lnTo>
                    <a:lnTo>
                      <a:pt x="840" y="915"/>
                    </a:lnTo>
                    <a:lnTo>
                      <a:pt x="836" y="901"/>
                    </a:lnTo>
                    <a:lnTo>
                      <a:pt x="831" y="889"/>
                    </a:lnTo>
                    <a:lnTo>
                      <a:pt x="820" y="870"/>
                    </a:lnTo>
                    <a:lnTo>
                      <a:pt x="814" y="856"/>
                    </a:lnTo>
                    <a:lnTo>
                      <a:pt x="819" y="837"/>
                    </a:lnTo>
                    <a:lnTo>
                      <a:pt x="819" y="825"/>
                    </a:lnTo>
                    <a:lnTo>
                      <a:pt x="818" y="810"/>
                    </a:lnTo>
                    <a:lnTo>
                      <a:pt x="815" y="800"/>
                    </a:lnTo>
                    <a:lnTo>
                      <a:pt x="809" y="787"/>
                    </a:lnTo>
                    <a:lnTo>
                      <a:pt x="802" y="773"/>
                    </a:lnTo>
                    <a:lnTo>
                      <a:pt x="798" y="763"/>
                    </a:lnTo>
                    <a:lnTo>
                      <a:pt x="798" y="744"/>
                    </a:lnTo>
                    <a:lnTo>
                      <a:pt x="798" y="731"/>
                    </a:lnTo>
                    <a:lnTo>
                      <a:pt x="796" y="720"/>
                    </a:lnTo>
                    <a:lnTo>
                      <a:pt x="796" y="712"/>
                    </a:lnTo>
                    <a:lnTo>
                      <a:pt x="802" y="698"/>
                    </a:lnTo>
                    <a:lnTo>
                      <a:pt x="812" y="678"/>
                    </a:lnTo>
                    <a:lnTo>
                      <a:pt x="822" y="662"/>
                    </a:lnTo>
                    <a:lnTo>
                      <a:pt x="826" y="653"/>
                    </a:lnTo>
                    <a:lnTo>
                      <a:pt x="834" y="632"/>
                    </a:lnTo>
                    <a:lnTo>
                      <a:pt x="843" y="613"/>
                    </a:lnTo>
                    <a:lnTo>
                      <a:pt x="848" y="603"/>
                    </a:lnTo>
                    <a:lnTo>
                      <a:pt x="853" y="589"/>
                    </a:lnTo>
                    <a:lnTo>
                      <a:pt x="858" y="571"/>
                    </a:lnTo>
                    <a:lnTo>
                      <a:pt x="864" y="552"/>
                    </a:lnTo>
                    <a:lnTo>
                      <a:pt x="867" y="538"/>
                    </a:lnTo>
                    <a:lnTo>
                      <a:pt x="870" y="524"/>
                    </a:lnTo>
                    <a:lnTo>
                      <a:pt x="873" y="515"/>
                    </a:lnTo>
                    <a:lnTo>
                      <a:pt x="876" y="537"/>
                    </a:lnTo>
                    <a:lnTo>
                      <a:pt x="877" y="550"/>
                    </a:lnTo>
                    <a:lnTo>
                      <a:pt x="878" y="562"/>
                    </a:lnTo>
                    <a:lnTo>
                      <a:pt x="880" y="574"/>
                    </a:lnTo>
                    <a:lnTo>
                      <a:pt x="882" y="583"/>
                    </a:lnTo>
                    <a:lnTo>
                      <a:pt x="886" y="592"/>
                    </a:lnTo>
                    <a:lnTo>
                      <a:pt x="892" y="603"/>
                    </a:lnTo>
                    <a:lnTo>
                      <a:pt x="901" y="614"/>
                    </a:lnTo>
                    <a:lnTo>
                      <a:pt x="910" y="623"/>
                    </a:lnTo>
                    <a:lnTo>
                      <a:pt x="912" y="635"/>
                    </a:lnTo>
                    <a:lnTo>
                      <a:pt x="913" y="642"/>
                    </a:lnTo>
                    <a:lnTo>
                      <a:pt x="917" y="647"/>
                    </a:lnTo>
                    <a:lnTo>
                      <a:pt x="921" y="653"/>
                    </a:lnTo>
                    <a:lnTo>
                      <a:pt x="932" y="669"/>
                    </a:lnTo>
                    <a:lnTo>
                      <a:pt x="930" y="690"/>
                    </a:lnTo>
                    <a:lnTo>
                      <a:pt x="930" y="705"/>
                    </a:lnTo>
                    <a:lnTo>
                      <a:pt x="930" y="725"/>
                    </a:lnTo>
                    <a:lnTo>
                      <a:pt x="930" y="754"/>
                    </a:lnTo>
                    <a:lnTo>
                      <a:pt x="930" y="766"/>
                    </a:lnTo>
                    <a:lnTo>
                      <a:pt x="932" y="778"/>
                    </a:lnTo>
                    <a:lnTo>
                      <a:pt x="934" y="792"/>
                    </a:lnTo>
                    <a:lnTo>
                      <a:pt x="938" y="804"/>
                    </a:lnTo>
                    <a:lnTo>
                      <a:pt x="942" y="819"/>
                    </a:lnTo>
                    <a:lnTo>
                      <a:pt x="946" y="830"/>
                    </a:lnTo>
                    <a:lnTo>
                      <a:pt x="956" y="850"/>
                    </a:lnTo>
                    <a:lnTo>
                      <a:pt x="980" y="890"/>
                    </a:lnTo>
                    <a:lnTo>
                      <a:pt x="999" y="923"/>
                    </a:lnTo>
                    <a:lnTo>
                      <a:pt x="1008" y="940"/>
                    </a:lnTo>
                    <a:lnTo>
                      <a:pt x="1015" y="957"/>
                    </a:lnTo>
                    <a:lnTo>
                      <a:pt x="1021" y="973"/>
                    </a:lnTo>
                    <a:lnTo>
                      <a:pt x="1026" y="987"/>
                    </a:lnTo>
                    <a:lnTo>
                      <a:pt x="1038" y="1021"/>
                    </a:lnTo>
                    <a:lnTo>
                      <a:pt x="1043" y="1042"/>
                    </a:lnTo>
                    <a:lnTo>
                      <a:pt x="1045" y="1072"/>
                    </a:lnTo>
                    <a:lnTo>
                      <a:pt x="1038" y="1091"/>
                    </a:lnTo>
                    <a:lnTo>
                      <a:pt x="1028" y="1096"/>
                    </a:lnTo>
                    <a:lnTo>
                      <a:pt x="1012" y="1120"/>
                    </a:lnTo>
                    <a:lnTo>
                      <a:pt x="1003" y="1135"/>
                    </a:lnTo>
                    <a:lnTo>
                      <a:pt x="998" y="1167"/>
                    </a:lnTo>
                    <a:lnTo>
                      <a:pt x="993" y="1179"/>
                    </a:lnTo>
                    <a:lnTo>
                      <a:pt x="981" y="1192"/>
                    </a:lnTo>
                    <a:lnTo>
                      <a:pt x="976" y="1201"/>
                    </a:lnTo>
                    <a:lnTo>
                      <a:pt x="972" y="1210"/>
                    </a:lnTo>
                    <a:lnTo>
                      <a:pt x="969" y="1217"/>
                    </a:lnTo>
                    <a:lnTo>
                      <a:pt x="969" y="1223"/>
                    </a:lnTo>
                    <a:lnTo>
                      <a:pt x="969" y="1230"/>
                    </a:lnTo>
                    <a:lnTo>
                      <a:pt x="969" y="1234"/>
                    </a:lnTo>
                    <a:lnTo>
                      <a:pt x="973" y="1238"/>
                    </a:lnTo>
                    <a:lnTo>
                      <a:pt x="976" y="1241"/>
                    </a:lnTo>
                    <a:lnTo>
                      <a:pt x="984" y="1242"/>
                    </a:lnTo>
                    <a:lnTo>
                      <a:pt x="990" y="1242"/>
                    </a:lnTo>
                    <a:lnTo>
                      <a:pt x="995" y="1241"/>
                    </a:lnTo>
                    <a:lnTo>
                      <a:pt x="1003" y="1238"/>
                    </a:lnTo>
                    <a:lnTo>
                      <a:pt x="1008" y="1231"/>
                    </a:lnTo>
                    <a:lnTo>
                      <a:pt x="1014" y="1219"/>
                    </a:lnTo>
                    <a:lnTo>
                      <a:pt x="1021" y="1205"/>
                    </a:lnTo>
                    <a:lnTo>
                      <a:pt x="1037" y="1187"/>
                    </a:lnTo>
                    <a:lnTo>
                      <a:pt x="1046" y="1185"/>
                    </a:lnTo>
                    <a:lnTo>
                      <a:pt x="1045" y="1199"/>
                    </a:lnTo>
                    <a:lnTo>
                      <a:pt x="1043" y="1216"/>
                    </a:lnTo>
                    <a:lnTo>
                      <a:pt x="1041" y="1233"/>
                    </a:lnTo>
                    <a:lnTo>
                      <a:pt x="1033" y="1244"/>
                    </a:lnTo>
                    <a:lnTo>
                      <a:pt x="1023" y="1252"/>
                    </a:lnTo>
                    <a:lnTo>
                      <a:pt x="1004" y="1260"/>
                    </a:lnTo>
                    <a:lnTo>
                      <a:pt x="996" y="1262"/>
                    </a:lnTo>
                    <a:lnTo>
                      <a:pt x="993" y="1266"/>
                    </a:lnTo>
                    <a:lnTo>
                      <a:pt x="993" y="1272"/>
                    </a:lnTo>
                    <a:lnTo>
                      <a:pt x="997" y="1276"/>
                    </a:lnTo>
                    <a:lnTo>
                      <a:pt x="990" y="1278"/>
                    </a:lnTo>
                    <a:lnTo>
                      <a:pt x="986" y="1283"/>
                    </a:lnTo>
                    <a:lnTo>
                      <a:pt x="983" y="1286"/>
                    </a:lnTo>
                    <a:lnTo>
                      <a:pt x="983" y="1292"/>
                    </a:lnTo>
                    <a:lnTo>
                      <a:pt x="986" y="1296"/>
                    </a:lnTo>
                    <a:lnTo>
                      <a:pt x="995" y="1301"/>
                    </a:lnTo>
                    <a:lnTo>
                      <a:pt x="1007" y="1312"/>
                    </a:lnTo>
                    <a:lnTo>
                      <a:pt x="1025" y="1315"/>
                    </a:lnTo>
                    <a:lnTo>
                      <a:pt x="1042" y="1312"/>
                    </a:lnTo>
                    <a:lnTo>
                      <a:pt x="1068" y="1300"/>
                    </a:lnTo>
                    <a:lnTo>
                      <a:pt x="1097" y="1276"/>
                    </a:lnTo>
                    <a:lnTo>
                      <a:pt x="1113" y="1245"/>
                    </a:lnTo>
                    <a:lnTo>
                      <a:pt x="1122" y="1222"/>
                    </a:lnTo>
                    <a:lnTo>
                      <a:pt x="1131" y="1195"/>
                    </a:lnTo>
                    <a:lnTo>
                      <a:pt x="1127" y="1171"/>
                    </a:lnTo>
                    <a:lnTo>
                      <a:pt x="1120" y="1138"/>
                    </a:lnTo>
                    <a:lnTo>
                      <a:pt x="1115" y="1104"/>
                    </a:lnTo>
                    <a:lnTo>
                      <a:pt x="1118" y="1099"/>
                    </a:lnTo>
                    <a:lnTo>
                      <a:pt x="1120" y="1088"/>
                    </a:lnTo>
                    <a:lnTo>
                      <a:pt x="1120" y="1079"/>
                    </a:lnTo>
                    <a:lnTo>
                      <a:pt x="1122" y="1064"/>
                    </a:lnTo>
                    <a:lnTo>
                      <a:pt x="1120" y="1043"/>
                    </a:lnTo>
                    <a:lnTo>
                      <a:pt x="1119" y="1020"/>
                    </a:lnTo>
                    <a:lnTo>
                      <a:pt x="1117" y="968"/>
                    </a:lnTo>
                    <a:lnTo>
                      <a:pt x="1116" y="940"/>
                    </a:lnTo>
                    <a:lnTo>
                      <a:pt x="1114" y="913"/>
                    </a:lnTo>
                    <a:lnTo>
                      <a:pt x="1110" y="853"/>
                    </a:lnTo>
                    <a:lnTo>
                      <a:pt x="1107" y="805"/>
                    </a:lnTo>
                    <a:lnTo>
                      <a:pt x="1103" y="776"/>
                    </a:lnTo>
                    <a:lnTo>
                      <a:pt x="1101" y="755"/>
                    </a:lnTo>
                    <a:lnTo>
                      <a:pt x="1098" y="741"/>
                    </a:lnTo>
                    <a:lnTo>
                      <a:pt x="1093" y="726"/>
                    </a:lnTo>
                    <a:lnTo>
                      <a:pt x="1089" y="715"/>
                    </a:lnTo>
                    <a:lnTo>
                      <a:pt x="1087" y="704"/>
                    </a:lnTo>
                    <a:lnTo>
                      <a:pt x="1077" y="686"/>
                    </a:lnTo>
                    <a:lnTo>
                      <a:pt x="1072" y="674"/>
                    </a:lnTo>
                    <a:lnTo>
                      <a:pt x="1067" y="662"/>
                    </a:lnTo>
                    <a:lnTo>
                      <a:pt x="1059" y="652"/>
                    </a:lnTo>
                    <a:lnTo>
                      <a:pt x="1052" y="642"/>
                    </a:lnTo>
                    <a:lnTo>
                      <a:pt x="1046" y="635"/>
                    </a:lnTo>
                    <a:lnTo>
                      <a:pt x="1048" y="619"/>
                    </a:lnTo>
                    <a:lnTo>
                      <a:pt x="1049" y="605"/>
                    </a:lnTo>
                    <a:lnTo>
                      <a:pt x="1050" y="590"/>
                    </a:lnTo>
                    <a:lnTo>
                      <a:pt x="1051" y="576"/>
                    </a:lnTo>
                    <a:lnTo>
                      <a:pt x="1050" y="560"/>
                    </a:lnTo>
                    <a:lnTo>
                      <a:pt x="1047" y="540"/>
                    </a:lnTo>
                    <a:lnTo>
                      <a:pt x="1046" y="524"/>
                    </a:lnTo>
                    <a:lnTo>
                      <a:pt x="1045" y="509"/>
                    </a:lnTo>
                    <a:lnTo>
                      <a:pt x="1041" y="493"/>
                    </a:lnTo>
                    <a:lnTo>
                      <a:pt x="1038" y="480"/>
                    </a:lnTo>
                    <a:lnTo>
                      <a:pt x="1035" y="466"/>
                    </a:lnTo>
                    <a:lnTo>
                      <a:pt x="1032" y="453"/>
                    </a:lnTo>
                    <a:lnTo>
                      <a:pt x="1028" y="437"/>
                    </a:lnTo>
                    <a:lnTo>
                      <a:pt x="1024" y="425"/>
                    </a:lnTo>
                    <a:lnTo>
                      <a:pt x="1019" y="413"/>
                    </a:lnTo>
                    <a:lnTo>
                      <a:pt x="1012" y="397"/>
                    </a:lnTo>
                    <a:lnTo>
                      <a:pt x="1007" y="386"/>
                    </a:lnTo>
                    <a:lnTo>
                      <a:pt x="1004" y="376"/>
                    </a:lnTo>
                    <a:lnTo>
                      <a:pt x="1003" y="364"/>
                    </a:lnTo>
                    <a:lnTo>
                      <a:pt x="1007" y="339"/>
                    </a:lnTo>
                    <a:lnTo>
                      <a:pt x="1008" y="327"/>
                    </a:lnTo>
                    <a:lnTo>
                      <a:pt x="1008" y="319"/>
                    </a:lnTo>
                    <a:lnTo>
                      <a:pt x="1008" y="309"/>
                    </a:lnTo>
                    <a:lnTo>
                      <a:pt x="1004" y="289"/>
                    </a:lnTo>
                    <a:lnTo>
                      <a:pt x="1000" y="280"/>
                    </a:lnTo>
                    <a:lnTo>
                      <a:pt x="996" y="266"/>
                    </a:lnTo>
                    <a:lnTo>
                      <a:pt x="993" y="253"/>
                    </a:lnTo>
                    <a:lnTo>
                      <a:pt x="987" y="242"/>
                    </a:lnTo>
                    <a:lnTo>
                      <a:pt x="983" y="232"/>
                    </a:lnTo>
                    <a:lnTo>
                      <a:pt x="974" y="222"/>
                    </a:lnTo>
                    <a:lnTo>
                      <a:pt x="968" y="216"/>
                    </a:lnTo>
                    <a:lnTo>
                      <a:pt x="959" y="208"/>
                    </a:lnTo>
                    <a:lnTo>
                      <a:pt x="951" y="199"/>
                    </a:lnTo>
                    <a:lnTo>
                      <a:pt x="943" y="188"/>
                    </a:lnTo>
                    <a:lnTo>
                      <a:pt x="937" y="178"/>
                    </a:lnTo>
                    <a:lnTo>
                      <a:pt x="922" y="170"/>
                    </a:lnTo>
                    <a:lnTo>
                      <a:pt x="906" y="160"/>
                    </a:lnTo>
                    <a:lnTo>
                      <a:pt x="883" y="156"/>
                    </a:lnTo>
                    <a:lnTo>
                      <a:pt x="856" y="146"/>
                    </a:lnTo>
                    <a:lnTo>
                      <a:pt x="835" y="134"/>
                    </a:lnTo>
                    <a:lnTo>
                      <a:pt x="809" y="125"/>
                    </a:lnTo>
                    <a:lnTo>
                      <a:pt x="779" y="112"/>
                    </a:lnTo>
                    <a:lnTo>
                      <a:pt x="750" y="103"/>
                    </a:lnTo>
                    <a:lnTo>
                      <a:pt x="737" y="98"/>
                    </a:lnTo>
                    <a:lnTo>
                      <a:pt x="714" y="91"/>
                    </a:lnTo>
                    <a:lnTo>
                      <a:pt x="697" y="88"/>
                    </a:lnTo>
                    <a:lnTo>
                      <a:pt x="678" y="82"/>
                    </a:lnTo>
                    <a:lnTo>
                      <a:pt x="668" y="64"/>
                    </a:lnTo>
                    <a:lnTo>
                      <a:pt x="664" y="37"/>
                    </a:lnTo>
                    <a:lnTo>
                      <a:pt x="667" y="5"/>
                    </a:lnTo>
                    <a:lnTo>
                      <a:pt x="562" y="0"/>
                    </a:lnTo>
                    <a:lnTo>
                      <a:pt x="462" y="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1127" name="Oval 7"/>
            <p:cNvSpPr>
              <a:spLocks noChangeArrowheads="1"/>
            </p:cNvSpPr>
            <p:nvPr/>
          </p:nvSpPr>
          <p:spPr bwMode="auto">
            <a:xfrm>
              <a:off x="2077" y="2250"/>
              <a:ext cx="109" cy="102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28" name="Oval 8"/>
            <p:cNvSpPr>
              <a:spLocks noChangeArrowheads="1"/>
            </p:cNvSpPr>
            <p:nvPr/>
          </p:nvSpPr>
          <p:spPr bwMode="auto">
            <a:xfrm>
              <a:off x="2685" y="2276"/>
              <a:ext cx="109" cy="102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29" name="Oval 9"/>
            <p:cNvSpPr>
              <a:spLocks noChangeArrowheads="1"/>
            </p:cNvSpPr>
            <p:nvPr/>
          </p:nvSpPr>
          <p:spPr bwMode="auto">
            <a:xfrm>
              <a:off x="2954" y="1752"/>
              <a:ext cx="110" cy="102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130" name="Group 10"/>
            <p:cNvGrpSpPr>
              <a:grpSpLocks/>
            </p:cNvGrpSpPr>
            <p:nvPr/>
          </p:nvGrpSpPr>
          <p:grpSpPr bwMode="auto">
            <a:xfrm>
              <a:off x="2408" y="2218"/>
              <a:ext cx="464" cy="1387"/>
              <a:chOff x="2408" y="2218"/>
              <a:chExt cx="464" cy="1387"/>
            </a:xfrm>
          </p:grpSpPr>
          <p:grpSp>
            <p:nvGrpSpPr>
              <p:cNvPr id="261131" name="Group 11"/>
              <p:cNvGrpSpPr>
                <a:grpSpLocks/>
              </p:cNvGrpSpPr>
              <p:nvPr/>
            </p:nvGrpSpPr>
            <p:grpSpPr bwMode="auto">
              <a:xfrm>
                <a:off x="2408" y="2223"/>
                <a:ext cx="238" cy="1382"/>
                <a:chOff x="2408" y="2223"/>
                <a:chExt cx="238" cy="1382"/>
              </a:xfrm>
            </p:grpSpPr>
            <p:sp>
              <p:nvSpPr>
                <p:cNvPr id="261132" name="Freeform 12"/>
                <p:cNvSpPr>
                  <a:spLocks/>
                </p:cNvSpPr>
                <p:nvPr/>
              </p:nvSpPr>
              <p:spPr bwMode="auto">
                <a:xfrm>
                  <a:off x="2445" y="2223"/>
                  <a:ext cx="201" cy="1382"/>
                </a:xfrm>
                <a:custGeom>
                  <a:avLst/>
                  <a:gdLst/>
                  <a:ahLst/>
                  <a:cxnLst>
                    <a:cxn ang="0">
                      <a:pos x="143" y="37"/>
                    </a:cxn>
                    <a:cxn ang="0">
                      <a:pos x="74" y="105"/>
                    </a:cxn>
                    <a:cxn ang="0">
                      <a:pos x="48" y="162"/>
                    </a:cxn>
                    <a:cxn ang="0">
                      <a:pos x="40" y="245"/>
                    </a:cxn>
                    <a:cxn ang="0">
                      <a:pos x="41" y="352"/>
                    </a:cxn>
                    <a:cxn ang="0">
                      <a:pos x="51" y="532"/>
                    </a:cxn>
                    <a:cxn ang="0">
                      <a:pos x="54" y="638"/>
                    </a:cxn>
                    <a:cxn ang="0">
                      <a:pos x="54" y="645"/>
                    </a:cxn>
                    <a:cxn ang="0">
                      <a:pos x="58" y="386"/>
                    </a:cxn>
                    <a:cxn ang="0">
                      <a:pos x="57" y="277"/>
                    </a:cxn>
                    <a:cxn ang="0">
                      <a:pos x="72" y="225"/>
                    </a:cxn>
                    <a:cxn ang="0">
                      <a:pos x="105" y="302"/>
                    </a:cxn>
                    <a:cxn ang="0">
                      <a:pos x="113" y="395"/>
                    </a:cxn>
                    <a:cxn ang="0">
                      <a:pos x="104" y="684"/>
                    </a:cxn>
                    <a:cxn ang="0">
                      <a:pos x="77" y="787"/>
                    </a:cxn>
                    <a:cxn ang="0">
                      <a:pos x="35" y="853"/>
                    </a:cxn>
                    <a:cxn ang="0">
                      <a:pos x="6" y="899"/>
                    </a:cxn>
                    <a:cxn ang="0">
                      <a:pos x="0" y="952"/>
                    </a:cxn>
                    <a:cxn ang="0">
                      <a:pos x="28" y="1032"/>
                    </a:cxn>
                    <a:cxn ang="0">
                      <a:pos x="50" y="1081"/>
                    </a:cxn>
                    <a:cxn ang="0">
                      <a:pos x="47" y="1184"/>
                    </a:cxn>
                    <a:cxn ang="0">
                      <a:pos x="72" y="1259"/>
                    </a:cxn>
                    <a:cxn ang="0">
                      <a:pos x="44" y="1315"/>
                    </a:cxn>
                    <a:cxn ang="0">
                      <a:pos x="73" y="1275"/>
                    </a:cxn>
                    <a:cxn ang="0">
                      <a:pos x="73" y="1307"/>
                    </a:cxn>
                    <a:cxn ang="0">
                      <a:pos x="31" y="1342"/>
                    </a:cxn>
                    <a:cxn ang="0">
                      <a:pos x="56" y="1341"/>
                    </a:cxn>
                    <a:cxn ang="0">
                      <a:pos x="80" y="1307"/>
                    </a:cxn>
                    <a:cxn ang="0">
                      <a:pos x="93" y="1325"/>
                    </a:cxn>
                    <a:cxn ang="0">
                      <a:pos x="125" y="1382"/>
                    </a:cxn>
                    <a:cxn ang="0">
                      <a:pos x="79" y="1259"/>
                    </a:cxn>
                    <a:cxn ang="0">
                      <a:pos x="55" y="1179"/>
                    </a:cxn>
                    <a:cxn ang="0">
                      <a:pos x="61" y="1081"/>
                    </a:cxn>
                    <a:cxn ang="0">
                      <a:pos x="41" y="1032"/>
                    </a:cxn>
                    <a:cxn ang="0">
                      <a:pos x="16" y="972"/>
                    </a:cxn>
                    <a:cxn ang="0">
                      <a:pos x="16" y="909"/>
                    </a:cxn>
                    <a:cxn ang="0">
                      <a:pos x="36" y="869"/>
                    </a:cxn>
                    <a:cxn ang="0">
                      <a:pos x="78" y="960"/>
                    </a:cxn>
                    <a:cxn ang="0">
                      <a:pos x="49" y="986"/>
                    </a:cxn>
                    <a:cxn ang="0">
                      <a:pos x="58" y="983"/>
                    </a:cxn>
                    <a:cxn ang="0">
                      <a:pos x="78" y="979"/>
                    </a:cxn>
                    <a:cxn ang="0">
                      <a:pos x="91" y="1245"/>
                    </a:cxn>
                    <a:cxn ang="0">
                      <a:pos x="105" y="1192"/>
                    </a:cxn>
                    <a:cxn ang="0">
                      <a:pos x="93" y="1056"/>
                    </a:cxn>
                    <a:cxn ang="0">
                      <a:pos x="88" y="838"/>
                    </a:cxn>
                    <a:cxn ang="0">
                      <a:pos x="107" y="737"/>
                    </a:cxn>
                    <a:cxn ang="0">
                      <a:pos x="124" y="538"/>
                    </a:cxn>
                    <a:cxn ang="0">
                      <a:pos x="126" y="332"/>
                    </a:cxn>
                    <a:cxn ang="0">
                      <a:pos x="113" y="269"/>
                    </a:cxn>
                    <a:cxn ang="0">
                      <a:pos x="74" y="194"/>
                    </a:cxn>
                    <a:cxn ang="0">
                      <a:pos x="83" y="135"/>
                    </a:cxn>
                    <a:cxn ang="0">
                      <a:pos x="131" y="77"/>
                    </a:cxn>
                    <a:cxn ang="0">
                      <a:pos x="201" y="0"/>
                    </a:cxn>
                  </a:cxnLst>
                  <a:rect l="0" t="0" r="r" b="b"/>
                  <a:pathLst>
                    <a:path w="201" h="1382">
                      <a:moveTo>
                        <a:pt x="201" y="0"/>
                      </a:moveTo>
                      <a:lnTo>
                        <a:pt x="176" y="14"/>
                      </a:lnTo>
                      <a:lnTo>
                        <a:pt x="159" y="26"/>
                      </a:lnTo>
                      <a:lnTo>
                        <a:pt x="143" y="37"/>
                      </a:lnTo>
                      <a:lnTo>
                        <a:pt x="126" y="48"/>
                      </a:lnTo>
                      <a:lnTo>
                        <a:pt x="105" y="66"/>
                      </a:lnTo>
                      <a:lnTo>
                        <a:pt x="87" y="85"/>
                      </a:lnTo>
                      <a:lnTo>
                        <a:pt x="74" y="105"/>
                      </a:lnTo>
                      <a:lnTo>
                        <a:pt x="66" y="114"/>
                      </a:lnTo>
                      <a:lnTo>
                        <a:pt x="58" y="128"/>
                      </a:lnTo>
                      <a:lnTo>
                        <a:pt x="53" y="144"/>
                      </a:lnTo>
                      <a:lnTo>
                        <a:pt x="48" y="162"/>
                      </a:lnTo>
                      <a:lnTo>
                        <a:pt x="45" y="178"/>
                      </a:lnTo>
                      <a:lnTo>
                        <a:pt x="42" y="197"/>
                      </a:lnTo>
                      <a:lnTo>
                        <a:pt x="41" y="218"/>
                      </a:lnTo>
                      <a:lnTo>
                        <a:pt x="40" y="245"/>
                      </a:lnTo>
                      <a:lnTo>
                        <a:pt x="38" y="272"/>
                      </a:lnTo>
                      <a:lnTo>
                        <a:pt x="38" y="299"/>
                      </a:lnTo>
                      <a:lnTo>
                        <a:pt x="38" y="316"/>
                      </a:lnTo>
                      <a:lnTo>
                        <a:pt x="41" y="352"/>
                      </a:lnTo>
                      <a:lnTo>
                        <a:pt x="42" y="389"/>
                      </a:lnTo>
                      <a:lnTo>
                        <a:pt x="45" y="428"/>
                      </a:lnTo>
                      <a:lnTo>
                        <a:pt x="49" y="493"/>
                      </a:lnTo>
                      <a:lnTo>
                        <a:pt x="51" y="532"/>
                      </a:lnTo>
                      <a:lnTo>
                        <a:pt x="53" y="565"/>
                      </a:lnTo>
                      <a:lnTo>
                        <a:pt x="54" y="636"/>
                      </a:lnTo>
                      <a:lnTo>
                        <a:pt x="34" y="653"/>
                      </a:lnTo>
                      <a:lnTo>
                        <a:pt x="54" y="638"/>
                      </a:lnTo>
                      <a:lnTo>
                        <a:pt x="36" y="661"/>
                      </a:lnTo>
                      <a:lnTo>
                        <a:pt x="53" y="642"/>
                      </a:lnTo>
                      <a:lnTo>
                        <a:pt x="45" y="664"/>
                      </a:lnTo>
                      <a:lnTo>
                        <a:pt x="54" y="645"/>
                      </a:lnTo>
                      <a:lnTo>
                        <a:pt x="54" y="678"/>
                      </a:lnTo>
                      <a:lnTo>
                        <a:pt x="65" y="522"/>
                      </a:lnTo>
                      <a:lnTo>
                        <a:pt x="62" y="429"/>
                      </a:lnTo>
                      <a:lnTo>
                        <a:pt x="58" y="386"/>
                      </a:lnTo>
                      <a:lnTo>
                        <a:pt x="57" y="356"/>
                      </a:lnTo>
                      <a:lnTo>
                        <a:pt x="57" y="327"/>
                      </a:lnTo>
                      <a:lnTo>
                        <a:pt x="57" y="301"/>
                      </a:lnTo>
                      <a:lnTo>
                        <a:pt x="57" y="277"/>
                      </a:lnTo>
                      <a:lnTo>
                        <a:pt x="58" y="258"/>
                      </a:lnTo>
                      <a:lnTo>
                        <a:pt x="60" y="237"/>
                      </a:lnTo>
                      <a:lnTo>
                        <a:pt x="62" y="213"/>
                      </a:lnTo>
                      <a:lnTo>
                        <a:pt x="72" y="225"/>
                      </a:lnTo>
                      <a:lnTo>
                        <a:pt x="83" y="248"/>
                      </a:lnTo>
                      <a:lnTo>
                        <a:pt x="92" y="266"/>
                      </a:lnTo>
                      <a:lnTo>
                        <a:pt x="100" y="285"/>
                      </a:lnTo>
                      <a:lnTo>
                        <a:pt x="105" y="302"/>
                      </a:lnTo>
                      <a:lnTo>
                        <a:pt x="109" y="316"/>
                      </a:lnTo>
                      <a:lnTo>
                        <a:pt x="111" y="333"/>
                      </a:lnTo>
                      <a:lnTo>
                        <a:pt x="113" y="348"/>
                      </a:lnTo>
                      <a:lnTo>
                        <a:pt x="113" y="395"/>
                      </a:lnTo>
                      <a:lnTo>
                        <a:pt x="112" y="432"/>
                      </a:lnTo>
                      <a:lnTo>
                        <a:pt x="111" y="514"/>
                      </a:lnTo>
                      <a:lnTo>
                        <a:pt x="108" y="645"/>
                      </a:lnTo>
                      <a:lnTo>
                        <a:pt x="104" y="684"/>
                      </a:lnTo>
                      <a:lnTo>
                        <a:pt x="100" y="707"/>
                      </a:lnTo>
                      <a:lnTo>
                        <a:pt x="93" y="736"/>
                      </a:lnTo>
                      <a:lnTo>
                        <a:pt x="91" y="744"/>
                      </a:lnTo>
                      <a:lnTo>
                        <a:pt x="77" y="787"/>
                      </a:lnTo>
                      <a:lnTo>
                        <a:pt x="70" y="821"/>
                      </a:lnTo>
                      <a:lnTo>
                        <a:pt x="61" y="833"/>
                      </a:lnTo>
                      <a:lnTo>
                        <a:pt x="50" y="842"/>
                      </a:lnTo>
                      <a:lnTo>
                        <a:pt x="35" y="853"/>
                      </a:lnTo>
                      <a:lnTo>
                        <a:pt x="25" y="864"/>
                      </a:lnTo>
                      <a:lnTo>
                        <a:pt x="17" y="875"/>
                      </a:lnTo>
                      <a:lnTo>
                        <a:pt x="10" y="885"/>
                      </a:lnTo>
                      <a:lnTo>
                        <a:pt x="6" y="899"/>
                      </a:lnTo>
                      <a:lnTo>
                        <a:pt x="3" y="909"/>
                      </a:lnTo>
                      <a:lnTo>
                        <a:pt x="0" y="922"/>
                      </a:lnTo>
                      <a:lnTo>
                        <a:pt x="0" y="939"/>
                      </a:lnTo>
                      <a:lnTo>
                        <a:pt x="0" y="952"/>
                      </a:lnTo>
                      <a:lnTo>
                        <a:pt x="4" y="972"/>
                      </a:lnTo>
                      <a:lnTo>
                        <a:pt x="9" y="989"/>
                      </a:lnTo>
                      <a:lnTo>
                        <a:pt x="17" y="1008"/>
                      </a:lnTo>
                      <a:lnTo>
                        <a:pt x="28" y="1032"/>
                      </a:lnTo>
                      <a:lnTo>
                        <a:pt x="35" y="1044"/>
                      </a:lnTo>
                      <a:lnTo>
                        <a:pt x="41" y="1059"/>
                      </a:lnTo>
                      <a:lnTo>
                        <a:pt x="48" y="1069"/>
                      </a:lnTo>
                      <a:lnTo>
                        <a:pt x="50" y="1081"/>
                      </a:lnTo>
                      <a:lnTo>
                        <a:pt x="51" y="1096"/>
                      </a:lnTo>
                      <a:lnTo>
                        <a:pt x="50" y="1111"/>
                      </a:lnTo>
                      <a:lnTo>
                        <a:pt x="48" y="1176"/>
                      </a:lnTo>
                      <a:lnTo>
                        <a:pt x="47" y="1184"/>
                      </a:lnTo>
                      <a:lnTo>
                        <a:pt x="50" y="1194"/>
                      </a:lnTo>
                      <a:lnTo>
                        <a:pt x="52" y="1202"/>
                      </a:lnTo>
                      <a:lnTo>
                        <a:pt x="71" y="1254"/>
                      </a:lnTo>
                      <a:lnTo>
                        <a:pt x="72" y="1259"/>
                      </a:lnTo>
                      <a:lnTo>
                        <a:pt x="69" y="1270"/>
                      </a:lnTo>
                      <a:lnTo>
                        <a:pt x="65" y="1281"/>
                      </a:lnTo>
                      <a:lnTo>
                        <a:pt x="61" y="1289"/>
                      </a:lnTo>
                      <a:lnTo>
                        <a:pt x="44" y="1315"/>
                      </a:lnTo>
                      <a:lnTo>
                        <a:pt x="55" y="1302"/>
                      </a:lnTo>
                      <a:lnTo>
                        <a:pt x="63" y="1292"/>
                      </a:lnTo>
                      <a:lnTo>
                        <a:pt x="69" y="1284"/>
                      </a:lnTo>
                      <a:lnTo>
                        <a:pt x="73" y="1275"/>
                      </a:lnTo>
                      <a:lnTo>
                        <a:pt x="75" y="1267"/>
                      </a:lnTo>
                      <a:lnTo>
                        <a:pt x="82" y="1286"/>
                      </a:lnTo>
                      <a:lnTo>
                        <a:pt x="79" y="1296"/>
                      </a:lnTo>
                      <a:lnTo>
                        <a:pt x="73" y="1307"/>
                      </a:lnTo>
                      <a:lnTo>
                        <a:pt x="69" y="1313"/>
                      </a:lnTo>
                      <a:lnTo>
                        <a:pt x="62" y="1320"/>
                      </a:lnTo>
                      <a:lnTo>
                        <a:pt x="54" y="1326"/>
                      </a:lnTo>
                      <a:lnTo>
                        <a:pt x="31" y="1342"/>
                      </a:lnTo>
                      <a:lnTo>
                        <a:pt x="50" y="1331"/>
                      </a:lnTo>
                      <a:lnTo>
                        <a:pt x="53" y="1336"/>
                      </a:lnTo>
                      <a:lnTo>
                        <a:pt x="52" y="1356"/>
                      </a:lnTo>
                      <a:lnTo>
                        <a:pt x="56" y="1341"/>
                      </a:lnTo>
                      <a:lnTo>
                        <a:pt x="54" y="1330"/>
                      </a:lnTo>
                      <a:lnTo>
                        <a:pt x="65" y="1324"/>
                      </a:lnTo>
                      <a:lnTo>
                        <a:pt x="75" y="1314"/>
                      </a:lnTo>
                      <a:lnTo>
                        <a:pt x="80" y="1307"/>
                      </a:lnTo>
                      <a:lnTo>
                        <a:pt x="86" y="1296"/>
                      </a:lnTo>
                      <a:lnTo>
                        <a:pt x="90" y="1304"/>
                      </a:lnTo>
                      <a:lnTo>
                        <a:pt x="97" y="1317"/>
                      </a:lnTo>
                      <a:lnTo>
                        <a:pt x="93" y="1325"/>
                      </a:lnTo>
                      <a:lnTo>
                        <a:pt x="83" y="1334"/>
                      </a:lnTo>
                      <a:lnTo>
                        <a:pt x="91" y="1330"/>
                      </a:lnTo>
                      <a:lnTo>
                        <a:pt x="99" y="1324"/>
                      </a:lnTo>
                      <a:lnTo>
                        <a:pt x="125" y="1382"/>
                      </a:lnTo>
                      <a:lnTo>
                        <a:pt x="95" y="1300"/>
                      </a:lnTo>
                      <a:lnTo>
                        <a:pt x="84" y="1277"/>
                      </a:lnTo>
                      <a:lnTo>
                        <a:pt x="82" y="1268"/>
                      </a:lnTo>
                      <a:lnTo>
                        <a:pt x="79" y="1259"/>
                      </a:lnTo>
                      <a:lnTo>
                        <a:pt x="74" y="1242"/>
                      </a:lnTo>
                      <a:lnTo>
                        <a:pt x="61" y="1203"/>
                      </a:lnTo>
                      <a:lnTo>
                        <a:pt x="57" y="1189"/>
                      </a:lnTo>
                      <a:lnTo>
                        <a:pt x="55" y="1179"/>
                      </a:lnTo>
                      <a:lnTo>
                        <a:pt x="55" y="1171"/>
                      </a:lnTo>
                      <a:lnTo>
                        <a:pt x="61" y="1108"/>
                      </a:lnTo>
                      <a:lnTo>
                        <a:pt x="62" y="1095"/>
                      </a:lnTo>
                      <a:lnTo>
                        <a:pt x="61" y="1081"/>
                      </a:lnTo>
                      <a:lnTo>
                        <a:pt x="58" y="1069"/>
                      </a:lnTo>
                      <a:lnTo>
                        <a:pt x="54" y="1059"/>
                      </a:lnTo>
                      <a:lnTo>
                        <a:pt x="47" y="1044"/>
                      </a:lnTo>
                      <a:lnTo>
                        <a:pt x="41" y="1032"/>
                      </a:lnTo>
                      <a:lnTo>
                        <a:pt x="33" y="1018"/>
                      </a:lnTo>
                      <a:lnTo>
                        <a:pt x="25" y="1000"/>
                      </a:lnTo>
                      <a:lnTo>
                        <a:pt x="19" y="986"/>
                      </a:lnTo>
                      <a:lnTo>
                        <a:pt x="16" y="972"/>
                      </a:lnTo>
                      <a:lnTo>
                        <a:pt x="12" y="951"/>
                      </a:lnTo>
                      <a:lnTo>
                        <a:pt x="12" y="936"/>
                      </a:lnTo>
                      <a:lnTo>
                        <a:pt x="13" y="922"/>
                      </a:lnTo>
                      <a:lnTo>
                        <a:pt x="16" y="909"/>
                      </a:lnTo>
                      <a:lnTo>
                        <a:pt x="18" y="897"/>
                      </a:lnTo>
                      <a:lnTo>
                        <a:pt x="23" y="887"/>
                      </a:lnTo>
                      <a:lnTo>
                        <a:pt x="29" y="877"/>
                      </a:lnTo>
                      <a:lnTo>
                        <a:pt x="36" y="869"/>
                      </a:lnTo>
                      <a:lnTo>
                        <a:pt x="47" y="860"/>
                      </a:lnTo>
                      <a:lnTo>
                        <a:pt x="58" y="851"/>
                      </a:lnTo>
                      <a:lnTo>
                        <a:pt x="73" y="838"/>
                      </a:lnTo>
                      <a:lnTo>
                        <a:pt x="78" y="960"/>
                      </a:lnTo>
                      <a:lnTo>
                        <a:pt x="69" y="965"/>
                      </a:lnTo>
                      <a:lnTo>
                        <a:pt x="61" y="971"/>
                      </a:lnTo>
                      <a:lnTo>
                        <a:pt x="54" y="978"/>
                      </a:lnTo>
                      <a:lnTo>
                        <a:pt x="49" y="986"/>
                      </a:lnTo>
                      <a:lnTo>
                        <a:pt x="45" y="997"/>
                      </a:lnTo>
                      <a:lnTo>
                        <a:pt x="40" y="1013"/>
                      </a:lnTo>
                      <a:lnTo>
                        <a:pt x="50" y="995"/>
                      </a:lnTo>
                      <a:lnTo>
                        <a:pt x="58" y="983"/>
                      </a:lnTo>
                      <a:lnTo>
                        <a:pt x="66" y="975"/>
                      </a:lnTo>
                      <a:lnTo>
                        <a:pt x="74" y="971"/>
                      </a:lnTo>
                      <a:lnTo>
                        <a:pt x="79" y="969"/>
                      </a:lnTo>
                      <a:lnTo>
                        <a:pt x="78" y="979"/>
                      </a:lnTo>
                      <a:lnTo>
                        <a:pt x="87" y="1170"/>
                      </a:lnTo>
                      <a:lnTo>
                        <a:pt x="87" y="1186"/>
                      </a:lnTo>
                      <a:lnTo>
                        <a:pt x="88" y="1207"/>
                      </a:lnTo>
                      <a:lnTo>
                        <a:pt x="91" y="1245"/>
                      </a:lnTo>
                      <a:lnTo>
                        <a:pt x="97" y="1281"/>
                      </a:lnTo>
                      <a:lnTo>
                        <a:pt x="94" y="1208"/>
                      </a:lnTo>
                      <a:lnTo>
                        <a:pt x="97" y="1192"/>
                      </a:lnTo>
                      <a:lnTo>
                        <a:pt x="105" y="1192"/>
                      </a:lnTo>
                      <a:lnTo>
                        <a:pt x="95" y="1188"/>
                      </a:lnTo>
                      <a:lnTo>
                        <a:pt x="95" y="1168"/>
                      </a:lnTo>
                      <a:lnTo>
                        <a:pt x="91" y="1065"/>
                      </a:lnTo>
                      <a:lnTo>
                        <a:pt x="93" y="1056"/>
                      </a:lnTo>
                      <a:lnTo>
                        <a:pt x="109" y="1056"/>
                      </a:lnTo>
                      <a:lnTo>
                        <a:pt x="91" y="1052"/>
                      </a:lnTo>
                      <a:lnTo>
                        <a:pt x="87" y="893"/>
                      </a:lnTo>
                      <a:lnTo>
                        <a:pt x="88" y="838"/>
                      </a:lnTo>
                      <a:lnTo>
                        <a:pt x="86" y="816"/>
                      </a:lnTo>
                      <a:lnTo>
                        <a:pt x="90" y="783"/>
                      </a:lnTo>
                      <a:lnTo>
                        <a:pt x="103" y="745"/>
                      </a:lnTo>
                      <a:lnTo>
                        <a:pt x="107" y="737"/>
                      </a:lnTo>
                      <a:lnTo>
                        <a:pt x="114" y="704"/>
                      </a:lnTo>
                      <a:lnTo>
                        <a:pt x="117" y="681"/>
                      </a:lnTo>
                      <a:lnTo>
                        <a:pt x="121" y="650"/>
                      </a:lnTo>
                      <a:lnTo>
                        <a:pt x="124" y="538"/>
                      </a:lnTo>
                      <a:lnTo>
                        <a:pt x="126" y="433"/>
                      </a:lnTo>
                      <a:lnTo>
                        <a:pt x="126" y="402"/>
                      </a:lnTo>
                      <a:lnTo>
                        <a:pt x="128" y="349"/>
                      </a:lnTo>
                      <a:lnTo>
                        <a:pt x="126" y="332"/>
                      </a:lnTo>
                      <a:lnTo>
                        <a:pt x="124" y="314"/>
                      </a:lnTo>
                      <a:lnTo>
                        <a:pt x="121" y="296"/>
                      </a:lnTo>
                      <a:lnTo>
                        <a:pt x="117" y="282"/>
                      </a:lnTo>
                      <a:lnTo>
                        <a:pt x="113" y="269"/>
                      </a:lnTo>
                      <a:lnTo>
                        <a:pt x="104" y="249"/>
                      </a:lnTo>
                      <a:lnTo>
                        <a:pt x="93" y="226"/>
                      </a:lnTo>
                      <a:lnTo>
                        <a:pt x="83" y="209"/>
                      </a:lnTo>
                      <a:lnTo>
                        <a:pt x="74" y="194"/>
                      </a:lnTo>
                      <a:lnTo>
                        <a:pt x="71" y="178"/>
                      </a:lnTo>
                      <a:lnTo>
                        <a:pt x="72" y="165"/>
                      </a:lnTo>
                      <a:lnTo>
                        <a:pt x="77" y="152"/>
                      </a:lnTo>
                      <a:lnTo>
                        <a:pt x="83" y="135"/>
                      </a:lnTo>
                      <a:lnTo>
                        <a:pt x="91" y="122"/>
                      </a:lnTo>
                      <a:lnTo>
                        <a:pt x="99" y="112"/>
                      </a:lnTo>
                      <a:lnTo>
                        <a:pt x="114" y="93"/>
                      </a:lnTo>
                      <a:lnTo>
                        <a:pt x="131" y="77"/>
                      </a:lnTo>
                      <a:lnTo>
                        <a:pt x="153" y="61"/>
                      </a:lnTo>
                      <a:lnTo>
                        <a:pt x="173" y="48"/>
                      </a:lnTo>
                      <a:lnTo>
                        <a:pt x="197" y="3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3" name="Freeform 13"/>
                <p:cNvSpPr>
                  <a:spLocks/>
                </p:cNvSpPr>
                <p:nvPr/>
              </p:nvSpPr>
              <p:spPr bwMode="auto">
                <a:xfrm>
                  <a:off x="2408" y="2486"/>
                  <a:ext cx="82" cy="383"/>
                </a:xfrm>
                <a:custGeom>
                  <a:avLst/>
                  <a:gdLst/>
                  <a:ahLst/>
                  <a:cxnLst>
                    <a:cxn ang="0">
                      <a:pos x="62" y="11"/>
                    </a:cxn>
                    <a:cxn ang="0">
                      <a:pos x="46" y="26"/>
                    </a:cxn>
                    <a:cxn ang="0">
                      <a:pos x="32" y="47"/>
                    </a:cxn>
                    <a:cxn ang="0">
                      <a:pos x="21" y="71"/>
                    </a:cxn>
                    <a:cxn ang="0">
                      <a:pos x="9" y="90"/>
                    </a:cxn>
                    <a:cxn ang="0">
                      <a:pos x="3" y="109"/>
                    </a:cxn>
                    <a:cxn ang="0">
                      <a:pos x="0" y="134"/>
                    </a:cxn>
                    <a:cxn ang="0">
                      <a:pos x="6" y="177"/>
                    </a:cxn>
                    <a:cxn ang="0">
                      <a:pos x="5" y="134"/>
                    </a:cxn>
                    <a:cxn ang="0">
                      <a:pos x="7" y="109"/>
                    </a:cxn>
                    <a:cxn ang="0">
                      <a:pos x="19" y="89"/>
                    </a:cxn>
                    <a:cxn ang="0">
                      <a:pos x="19" y="106"/>
                    </a:cxn>
                    <a:cxn ang="0">
                      <a:pos x="15" y="138"/>
                    </a:cxn>
                    <a:cxn ang="0">
                      <a:pos x="17" y="196"/>
                    </a:cxn>
                    <a:cxn ang="0">
                      <a:pos x="18" y="236"/>
                    </a:cxn>
                    <a:cxn ang="0">
                      <a:pos x="19" y="261"/>
                    </a:cxn>
                    <a:cxn ang="0">
                      <a:pos x="26" y="327"/>
                    </a:cxn>
                    <a:cxn ang="0">
                      <a:pos x="29" y="276"/>
                    </a:cxn>
                    <a:cxn ang="0">
                      <a:pos x="26" y="252"/>
                    </a:cxn>
                    <a:cxn ang="0">
                      <a:pos x="36" y="265"/>
                    </a:cxn>
                    <a:cxn ang="0">
                      <a:pos x="50" y="303"/>
                    </a:cxn>
                    <a:cxn ang="0">
                      <a:pos x="54" y="337"/>
                    </a:cxn>
                    <a:cxn ang="0">
                      <a:pos x="60" y="383"/>
                    </a:cxn>
                    <a:cxn ang="0">
                      <a:pos x="58" y="326"/>
                    </a:cxn>
                    <a:cxn ang="0">
                      <a:pos x="57" y="302"/>
                    </a:cxn>
                    <a:cxn ang="0">
                      <a:pos x="52" y="286"/>
                    </a:cxn>
                    <a:cxn ang="0">
                      <a:pos x="43" y="263"/>
                    </a:cxn>
                    <a:cxn ang="0">
                      <a:pos x="30" y="228"/>
                    </a:cxn>
                    <a:cxn ang="0">
                      <a:pos x="26" y="195"/>
                    </a:cxn>
                    <a:cxn ang="0">
                      <a:pos x="26" y="142"/>
                    </a:cxn>
                    <a:cxn ang="0">
                      <a:pos x="30" y="98"/>
                    </a:cxn>
                    <a:cxn ang="0">
                      <a:pos x="41" y="62"/>
                    </a:cxn>
                    <a:cxn ang="0">
                      <a:pos x="57" y="36"/>
                    </a:cxn>
                    <a:cxn ang="0">
                      <a:pos x="82" y="17"/>
                    </a:cxn>
                  </a:cxnLst>
                  <a:rect l="0" t="0" r="r" b="b"/>
                  <a:pathLst>
                    <a:path w="82" h="383">
                      <a:moveTo>
                        <a:pt x="79" y="0"/>
                      </a:moveTo>
                      <a:lnTo>
                        <a:pt x="62" y="11"/>
                      </a:lnTo>
                      <a:lnTo>
                        <a:pt x="54" y="19"/>
                      </a:lnTo>
                      <a:lnTo>
                        <a:pt x="46" y="26"/>
                      </a:lnTo>
                      <a:lnTo>
                        <a:pt x="39" y="35"/>
                      </a:lnTo>
                      <a:lnTo>
                        <a:pt x="32" y="47"/>
                      </a:lnTo>
                      <a:lnTo>
                        <a:pt x="26" y="59"/>
                      </a:lnTo>
                      <a:lnTo>
                        <a:pt x="21" y="71"/>
                      </a:lnTo>
                      <a:lnTo>
                        <a:pt x="15" y="82"/>
                      </a:lnTo>
                      <a:lnTo>
                        <a:pt x="9" y="90"/>
                      </a:lnTo>
                      <a:lnTo>
                        <a:pt x="6" y="98"/>
                      </a:lnTo>
                      <a:lnTo>
                        <a:pt x="3" y="109"/>
                      </a:lnTo>
                      <a:lnTo>
                        <a:pt x="1" y="122"/>
                      </a:lnTo>
                      <a:lnTo>
                        <a:pt x="0" y="134"/>
                      </a:lnTo>
                      <a:lnTo>
                        <a:pt x="1" y="146"/>
                      </a:lnTo>
                      <a:lnTo>
                        <a:pt x="6" y="177"/>
                      </a:lnTo>
                      <a:lnTo>
                        <a:pt x="5" y="146"/>
                      </a:lnTo>
                      <a:lnTo>
                        <a:pt x="5" y="134"/>
                      </a:lnTo>
                      <a:lnTo>
                        <a:pt x="6" y="120"/>
                      </a:lnTo>
                      <a:lnTo>
                        <a:pt x="7" y="109"/>
                      </a:lnTo>
                      <a:lnTo>
                        <a:pt x="12" y="97"/>
                      </a:lnTo>
                      <a:lnTo>
                        <a:pt x="19" y="89"/>
                      </a:lnTo>
                      <a:lnTo>
                        <a:pt x="22" y="83"/>
                      </a:lnTo>
                      <a:lnTo>
                        <a:pt x="19" y="106"/>
                      </a:lnTo>
                      <a:lnTo>
                        <a:pt x="18" y="118"/>
                      </a:lnTo>
                      <a:lnTo>
                        <a:pt x="15" y="138"/>
                      </a:lnTo>
                      <a:lnTo>
                        <a:pt x="16" y="168"/>
                      </a:lnTo>
                      <a:lnTo>
                        <a:pt x="17" y="196"/>
                      </a:lnTo>
                      <a:lnTo>
                        <a:pt x="18" y="220"/>
                      </a:lnTo>
                      <a:lnTo>
                        <a:pt x="18" y="236"/>
                      </a:lnTo>
                      <a:lnTo>
                        <a:pt x="19" y="248"/>
                      </a:lnTo>
                      <a:lnTo>
                        <a:pt x="19" y="261"/>
                      </a:lnTo>
                      <a:lnTo>
                        <a:pt x="22" y="274"/>
                      </a:lnTo>
                      <a:lnTo>
                        <a:pt x="26" y="327"/>
                      </a:lnTo>
                      <a:lnTo>
                        <a:pt x="29" y="294"/>
                      </a:lnTo>
                      <a:lnTo>
                        <a:pt x="29" y="276"/>
                      </a:lnTo>
                      <a:lnTo>
                        <a:pt x="27" y="264"/>
                      </a:lnTo>
                      <a:lnTo>
                        <a:pt x="26" y="252"/>
                      </a:lnTo>
                      <a:lnTo>
                        <a:pt x="26" y="239"/>
                      </a:lnTo>
                      <a:lnTo>
                        <a:pt x="36" y="265"/>
                      </a:lnTo>
                      <a:lnTo>
                        <a:pt x="47" y="289"/>
                      </a:lnTo>
                      <a:lnTo>
                        <a:pt x="50" y="303"/>
                      </a:lnTo>
                      <a:lnTo>
                        <a:pt x="53" y="320"/>
                      </a:lnTo>
                      <a:lnTo>
                        <a:pt x="54" y="337"/>
                      </a:lnTo>
                      <a:lnTo>
                        <a:pt x="55" y="351"/>
                      </a:lnTo>
                      <a:lnTo>
                        <a:pt x="60" y="383"/>
                      </a:lnTo>
                      <a:lnTo>
                        <a:pt x="58" y="342"/>
                      </a:lnTo>
                      <a:lnTo>
                        <a:pt x="58" y="326"/>
                      </a:lnTo>
                      <a:lnTo>
                        <a:pt x="58" y="313"/>
                      </a:lnTo>
                      <a:lnTo>
                        <a:pt x="57" y="302"/>
                      </a:lnTo>
                      <a:lnTo>
                        <a:pt x="54" y="293"/>
                      </a:lnTo>
                      <a:lnTo>
                        <a:pt x="52" y="286"/>
                      </a:lnTo>
                      <a:lnTo>
                        <a:pt x="49" y="277"/>
                      </a:lnTo>
                      <a:lnTo>
                        <a:pt x="43" y="263"/>
                      </a:lnTo>
                      <a:lnTo>
                        <a:pt x="34" y="240"/>
                      </a:lnTo>
                      <a:lnTo>
                        <a:pt x="30" y="228"/>
                      </a:lnTo>
                      <a:lnTo>
                        <a:pt x="28" y="220"/>
                      </a:lnTo>
                      <a:lnTo>
                        <a:pt x="26" y="195"/>
                      </a:lnTo>
                      <a:lnTo>
                        <a:pt x="26" y="162"/>
                      </a:lnTo>
                      <a:lnTo>
                        <a:pt x="26" y="142"/>
                      </a:lnTo>
                      <a:lnTo>
                        <a:pt x="27" y="118"/>
                      </a:lnTo>
                      <a:lnTo>
                        <a:pt x="30" y="98"/>
                      </a:lnTo>
                      <a:lnTo>
                        <a:pt x="35" y="77"/>
                      </a:lnTo>
                      <a:lnTo>
                        <a:pt x="41" y="62"/>
                      </a:lnTo>
                      <a:lnTo>
                        <a:pt x="49" y="46"/>
                      </a:lnTo>
                      <a:lnTo>
                        <a:pt x="57" y="36"/>
                      </a:lnTo>
                      <a:lnTo>
                        <a:pt x="67" y="27"/>
                      </a:lnTo>
                      <a:lnTo>
                        <a:pt x="82" y="17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34" name="Group 14"/>
              <p:cNvGrpSpPr>
                <a:grpSpLocks/>
              </p:cNvGrpSpPr>
              <p:nvPr/>
            </p:nvGrpSpPr>
            <p:grpSpPr bwMode="auto">
              <a:xfrm>
                <a:off x="2634" y="2218"/>
                <a:ext cx="238" cy="1382"/>
                <a:chOff x="2634" y="2218"/>
                <a:chExt cx="238" cy="1382"/>
              </a:xfrm>
            </p:grpSpPr>
            <p:sp>
              <p:nvSpPr>
                <p:cNvPr id="261135" name="Freeform 15"/>
                <p:cNvSpPr>
                  <a:spLocks/>
                </p:cNvSpPr>
                <p:nvPr/>
              </p:nvSpPr>
              <p:spPr bwMode="auto">
                <a:xfrm>
                  <a:off x="2634" y="2218"/>
                  <a:ext cx="201" cy="1382"/>
                </a:xfrm>
                <a:custGeom>
                  <a:avLst/>
                  <a:gdLst/>
                  <a:ahLst/>
                  <a:cxnLst>
                    <a:cxn ang="0">
                      <a:pos x="57" y="37"/>
                    </a:cxn>
                    <a:cxn ang="0">
                      <a:pos x="126" y="106"/>
                    </a:cxn>
                    <a:cxn ang="0">
                      <a:pos x="152" y="162"/>
                    </a:cxn>
                    <a:cxn ang="0">
                      <a:pos x="160" y="245"/>
                    </a:cxn>
                    <a:cxn ang="0">
                      <a:pos x="159" y="353"/>
                    </a:cxn>
                    <a:cxn ang="0">
                      <a:pos x="149" y="532"/>
                    </a:cxn>
                    <a:cxn ang="0">
                      <a:pos x="146" y="639"/>
                    </a:cxn>
                    <a:cxn ang="0">
                      <a:pos x="146" y="646"/>
                    </a:cxn>
                    <a:cxn ang="0">
                      <a:pos x="142" y="386"/>
                    </a:cxn>
                    <a:cxn ang="0">
                      <a:pos x="143" y="278"/>
                    </a:cxn>
                    <a:cxn ang="0">
                      <a:pos x="128" y="225"/>
                    </a:cxn>
                    <a:cxn ang="0">
                      <a:pos x="95" y="303"/>
                    </a:cxn>
                    <a:cxn ang="0">
                      <a:pos x="87" y="395"/>
                    </a:cxn>
                    <a:cxn ang="0">
                      <a:pos x="96" y="684"/>
                    </a:cxn>
                    <a:cxn ang="0">
                      <a:pos x="124" y="786"/>
                    </a:cxn>
                    <a:cxn ang="0">
                      <a:pos x="165" y="853"/>
                    </a:cxn>
                    <a:cxn ang="0">
                      <a:pos x="195" y="899"/>
                    </a:cxn>
                    <a:cxn ang="0">
                      <a:pos x="200" y="952"/>
                    </a:cxn>
                    <a:cxn ang="0">
                      <a:pos x="172" y="1031"/>
                    </a:cxn>
                    <a:cxn ang="0">
                      <a:pos x="150" y="1081"/>
                    </a:cxn>
                    <a:cxn ang="0">
                      <a:pos x="153" y="1184"/>
                    </a:cxn>
                    <a:cxn ang="0">
                      <a:pos x="128" y="1259"/>
                    </a:cxn>
                    <a:cxn ang="0">
                      <a:pos x="157" y="1315"/>
                    </a:cxn>
                    <a:cxn ang="0">
                      <a:pos x="127" y="1275"/>
                    </a:cxn>
                    <a:cxn ang="0">
                      <a:pos x="127" y="1307"/>
                    </a:cxn>
                    <a:cxn ang="0">
                      <a:pos x="169" y="1342"/>
                    </a:cxn>
                    <a:cxn ang="0">
                      <a:pos x="144" y="1341"/>
                    </a:cxn>
                    <a:cxn ang="0">
                      <a:pos x="120" y="1307"/>
                    </a:cxn>
                    <a:cxn ang="0">
                      <a:pos x="107" y="1325"/>
                    </a:cxn>
                    <a:cxn ang="0">
                      <a:pos x="75" y="1382"/>
                    </a:cxn>
                    <a:cxn ang="0">
                      <a:pos x="121" y="1259"/>
                    </a:cxn>
                    <a:cxn ang="0">
                      <a:pos x="145" y="1179"/>
                    </a:cxn>
                    <a:cxn ang="0">
                      <a:pos x="139" y="1081"/>
                    </a:cxn>
                    <a:cxn ang="0">
                      <a:pos x="159" y="1032"/>
                    </a:cxn>
                    <a:cxn ang="0">
                      <a:pos x="184" y="971"/>
                    </a:cxn>
                    <a:cxn ang="0">
                      <a:pos x="184" y="908"/>
                    </a:cxn>
                    <a:cxn ang="0">
                      <a:pos x="164" y="869"/>
                    </a:cxn>
                    <a:cxn ang="0">
                      <a:pos x="122" y="960"/>
                    </a:cxn>
                    <a:cxn ang="0">
                      <a:pos x="151" y="986"/>
                    </a:cxn>
                    <a:cxn ang="0">
                      <a:pos x="142" y="983"/>
                    </a:cxn>
                    <a:cxn ang="0">
                      <a:pos x="122" y="979"/>
                    </a:cxn>
                    <a:cxn ang="0">
                      <a:pos x="109" y="1244"/>
                    </a:cxn>
                    <a:cxn ang="0">
                      <a:pos x="95" y="1192"/>
                    </a:cxn>
                    <a:cxn ang="0">
                      <a:pos x="107" y="1056"/>
                    </a:cxn>
                    <a:cxn ang="0">
                      <a:pos x="112" y="838"/>
                    </a:cxn>
                    <a:cxn ang="0">
                      <a:pos x="94" y="737"/>
                    </a:cxn>
                    <a:cxn ang="0">
                      <a:pos x="76" y="537"/>
                    </a:cxn>
                    <a:cxn ang="0">
                      <a:pos x="74" y="332"/>
                    </a:cxn>
                    <a:cxn ang="0">
                      <a:pos x="87" y="268"/>
                    </a:cxn>
                    <a:cxn ang="0">
                      <a:pos x="126" y="194"/>
                    </a:cxn>
                    <a:cxn ang="0">
                      <a:pos x="117" y="135"/>
                    </a:cxn>
                    <a:cxn ang="0">
                      <a:pos x="69" y="7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1" h="1382">
                      <a:moveTo>
                        <a:pt x="0" y="0"/>
                      </a:moveTo>
                      <a:lnTo>
                        <a:pt x="24" y="15"/>
                      </a:lnTo>
                      <a:lnTo>
                        <a:pt x="41" y="26"/>
                      </a:lnTo>
                      <a:lnTo>
                        <a:pt x="57" y="37"/>
                      </a:lnTo>
                      <a:lnTo>
                        <a:pt x="74" y="49"/>
                      </a:lnTo>
                      <a:lnTo>
                        <a:pt x="95" y="66"/>
                      </a:lnTo>
                      <a:lnTo>
                        <a:pt x="113" y="86"/>
                      </a:lnTo>
                      <a:lnTo>
                        <a:pt x="126" y="106"/>
                      </a:lnTo>
                      <a:lnTo>
                        <a:pt x="134" y="114"/>
                      </a:lnTo>
                      <a:lnTo>
                        <a:pt x="142" y="129"/>
                      </a:lnTo>
                      <a:lnTo>
                        <a:pt x="147" y="144"/>
                      </a:lnTo>
                      <a:lnTo>
                        <a:pt x="152" y="162"/>
                      </a:lnTo>
                      <a:lnTo>
                        <a:pt x="155" y="178"/>
                      </a:lnTo>
                      <a:lnTo>
                        <a:pt x="158" y="197"/>
                      </a:lnTo>
                      <a:lnTo>
                        <a:pt x="159" y="218"/>
                      </a:lnTo>
                      <a:lnTo>
                        <a:pt x="160" y="245"/>
                      </a:lnTo>
                      <a:lnTo>
                        <a:pt x="162" y="272"/>
                      </a:lnTo>
                      <a:lnTo>
                        <a:pt x="162" y="300"/>
                      </a:lnTo>
                      <a:lnTo>
                        <a:pt x="162" y="316"/>
                      </a:lnTo>
                      <a:lnTo>
                        <a:pt x="159" y="353"/>
                      </a:lnTo>
                      <a:lnTo>
                        <a:pt x="158" y="389"/>
                      </a:lnTo>
                      <a:lnTo>
                        <a:pt x="155" y="428"/>
                      </a:lnTo>
                      <a:lnTo>
                        <a:pt x="151" y="493"/>
                      </a:lnTo>
                      <a:lnTo>
                        <a:pt x="149" y="532"/>
                      </a:lnTo>
                      <a:lnTo>
                        <a:pt x="147" y="565"/>
                      </a:lnTo>
                      <a:lnTo>
                        <a:pt x="146" y="636"/>
                      </a:lnTo>
                      <a:lnTo>
                        <a:pt x="166" y="654"/>
                      </a:lnTo>
                      <a:lnTo>
                        <a:pt x="146" y="639"/>
                      </a:lnTo>
                      <a:lnTo>
                        <a:pt x="164" y="661"/>
                      </a:lnTo>
                      <a:lnTo>
                        <a:pt x="147" y="642"/>
                      </a:lnTo>
                      <a:lnTo>
                        <a:pt x="155" y="664"/>
                      </a:lnTo>
                      <a:lnTo>
                        <a:pt x="146" y="646"/>
                      </a:lnTo>
                      <a:lnTo>
                        <a:pt x="146" y="679"/>
                      </a:lnTo>
                      <a:lnTo>
                        <a:pt x="135" y="521"/>
                      </a:lnTo>
                      <a:lnTo>
                        <a:pt x="138" y="429"/>
                      </a:lnTo>
                      <a:lnTo>
                        <a:pt x="142" y="386"/>
                      </a:lnTo>
                      <a:lnTo>
                        <a:pt x="143" y="356"/>
                      </a:lnTo>
                      <a:lnTo>
                        <a:pt x="143" y="327"/>
                      </a:lnTo>
                      <a:lnTo>
                        <a:pt x="143" y="300"/>
                      </a:lnTo>
                      <a:lnTo>
                        <a:pt x="143" y="278"/>
                      </a:lnTo>
                      <a:lnTo>
                        <a:pt x="142" y="258"/>
                      </a:lnTo>
                      <a:lnTo>
                        <a:pt x="141" y="237"/>
                      </a:lnTo>
                      <a:lnTo>
                        <a:pt x="138" y="213"/>
                      </a:lnTo>
                      <a:lnTo>
                        <a:pt x="128" y="225"/>
                      </a:lnTo>
                      <a:lnTo>
                        <a:pt x="117" y="248"/>
                      </a:lnTo>
                      <a:lnTo>
                        <a:pt x="108" y="267"/>
                      </a:lnTo>
                      <a:lnTo>
                        <a:pt x="100" y="284"/>
                      </a:lnTo>
                      <a:lnTo>
                        <a:pt x="95" y="303"/>
                      </a:lnTo>
                      <a:lnTo>
                        <a:pt x="91" y="316"/>
                      </a:lnTo>
                      <a:lnTo>
                        <a:pt x="89" y="332"/>
                      </a:lnTo>
                      <a:lnTo>
                        <a:pt x="87" y="348"/>
                      </a:lnTo>
                      <a:lnTo>
                        <a:pt x="87" y="395"/>
                      </a:lnTo>
                      <a:lnTo>
                        <a:pt x="88" y="432"/>
                      </a:lnTo>
                      <a:lnTo>
                        <a:pt x="89" y="513"/>
                      </a:lnTo>
                      <a:lnTo>
                        <a:pt x="92" y="645"/>
                      </a:lnTo>
                      <a:lnTo>
                        <a:pt x="96" y="684"/>
                      </a:lnTo>
                      <a:lnTo>
                        <a:pt x="100" y="707"/>
                      </a:lnTo>
                      <a:lnTo>
                        <a:pt x="107" y="737"/>
                      </a:lnTo>
                      <a:lnTo>
                        <a:pt x="109" y="743"/>
                      </a:lnTo>
                      <a:lnTo>
                        <a:pt x="124" y="786"/>
                      </a:lnTo>
                      <a:lnTo>
                        <a:pt x="130" y="821"/>
                      </a:lnTo>
                      <a:lnTo>
                        <a:pt x="139" y="833"/>
                      </a:lnTo>
                      <a:lnTo>
                        <a:pt x="150" y="841"/>
                      </a:lnTo>
                      <a:lnTo>
                        <a:pt x="165" y="853"/>
                      </a:lnTo>
                      <a:lnTo>
                        <a:pt x="175" y="864"/>
                      </a:lnTo>
                      <a:lnTo>
                        <a:pt x="183" y="875"/>
                      </a:lnTo>
                      <a:lnTo>
                        <a:pt x="190" y="885"/>
                      </a:lnTo>
                      <a:lnTo>
                        <a:pt x="195" y="899"/>
                      </a:lnTo>
                      <a:lnTo>
                        <a:pt x="197" y="909"/>
                      </a:lnTo>
                      <a:lnTo>
                        <a:pt x="200" y="922"/>
                      </a:lnTo>
                      <a:lnTo>
                        <a:pt x="201" y="939"/>
                      </a:lnTo>
                      <a:lnTo>
                        <a:pt x="200" y="952"/>
                      </a:lnTo>
                      <a:lnTo>
                        <a:pt x="196" y="971"/>
                      </a:lnTo>
                      <a:lnTo>
                        <a:pt x="191" y="988"/>
                      </a:lnTo>
                      <a:lnTo>
                        <a:pt x="183" y="1008"/>
                      </a:lnTo>
                      <a:lnTo>
                        <a:pt x="172" y="1031"/>
                      </a:lnTo>
                      <a:lnTo>
                        <a:pt x="165" y="1044"/>
                      </a:lnTo>
                      <a:lnTo>
                        <a:pt x="159" y="1058"/>
                      </a:lnTo>
                      <a:lnTo>
                        <a:pt x="152" y="1069"/>
                      </a:lnTo>
                      <a:lnTo>
                        <a:pt x="150" y="1081"/>
                      </a:lnTo>
                      <a:lnTo>
                        <a:pt x="149" y="1096"/>
                      </a:lnTo>
                      <a:lnTo>
                        <a:pt x="150" y="1110"/>
                      </a:lnTo>
                      <a:lnTo>
                        <a:pt x="152" y="1176"/>
                      </a:lnTo>
                      <a:lnTo>
                        <a:pt x="153" y="1184"/>
                      </a:lnTo>
                      <a:lnTo>
                        <a:pt x="150" y="1193"/>
                      </a:lnTo>
                      <a:lnTo>
                        <a:pt x="148" y="1201"/>
                      </a:lnTo>
                      <a:lnTo>
                        <a:pt x="129" y="1254"/>
                      </a:lnTo>
                      <a:lnTo>
                        <a:pt x="128" y="1259"/>
                      </a:lnTo>
                      <a:lnTo>
                        <a:pt x="131" y="1270"/>
                      </a:lnTo>
                      <a:lnTo>
                        <a:pt x="135" y="1281"/>
                      </a:lnTo>
                      <a:lnTo>
                        <a:pt x="139" y="1289"/>
                      </a:lnTo>
                      <a:lnTo>
                        <a:pt x="157" y="1315"/>
                      </a:lnTo>
                      <a:lnTo>
                        <a:pt x="145" y="1302"/>
                      </a:lnTo>
                      <a:lnTo>
                        <a:pt x="137" y="1291"/>
                      </a:lnTo>
                      <a:lnTo>
                        <a:pt x="131" y="1283"/>
                      </a:lnTo>
                      <a:lnTo>
                        <a:pt x="127" y="1275"/>
                      </a:lnTo>
                      <a:lnTo>
                        <a:pt x="125" y="1267"/>
                      </a:lnTo>
                      <a:lnTo>
                        <a:pt x="118" y="1286"/>
                      </a:lnTo>
                      <a:lnTo>
                        <a:pt x="121" y="1295"/>
                      </a:lnTo>
                      <a:lnTo>
                        <a:pt x="127" y="1307"/>
                      </a:lnTo>
                      <a:lnTo>
                        <a:pt x="132" y="1313"/>
                      </a:lnTo>
                      <a:lnTo>
                        <a:pt x="138" y="1319"/>
                      </a:lnTo>
                      <a:lnTo>
                        <a:pt x="146" y="1326"/>
                      </a:lnTo>
                      <a:lnTo>
                        <a:pt x="169" y="1342"/>
                      </a:lnTo>
                      <a:lnTo>
                        <a:pt x="150" y="1331"/>
                      </a:lnTo>
                      <a:lnTo>
                        <a:pt x="147" y="1335"/>
                      </a:lnTo>
                      <a:lnTo>
                        <a:pt x="148" y="1355"/>
                      </a:lnTo>
                      <a:lnTo>
                        <a:pt x="144" y="1341"/>
                      </a:lnTo>
                      <a:lnTo>
                        <a:pt x="146" y="1330"/>
                      </a:lnTo>
                      <a:lnTo>
                        <a:pt x="135" y="1323"/>
                      </a:lnTo>
                      <a:lnTo>
                        <a:pt x="125" y="1314"/>
                      </a:lnTo>
                      <a:lnTo>
                        <a:pt x="120" y="1307"/>
                      </a:lnTo>
                      <a:lnTo>
                        <a:pt x="114" y="1295"/>
                      </a:lnTo>
                      <a:lnTo>
                        <a:pt x="110" y="1303"/>
                      </a:lnTo>
                      <a:lnTo>
                        <a:pt x="103" y="1318"/>
                      </a:lnTo>
                      <a:lnTo>
                        <a:pt x="107" y="1325"/>
                      </a:lnTo>
                      <a:lnTo>
                        <a:pt x="117" y="1334"/>
                      </a:lnTo>
                      <a:lnTo>
                        <a:pt x="109" y="1330"/>
                      </a:lnTo>
                      <a:lnTo>
                        <a:pt x="101" y="1323"/>
                      </a:lnTo>
                      <a:lnTo>
                        <a:pt x="75" y="1382"/>
                      </a:lnTo>
                      <a:lnTo>
                        <a:pt x="105" y="1299"/>
                      </a:lnTo>
                      <a:lnTo>
                        <a:pt x="116" y="1276"/>
                      </a:lnTo>
                      <a:lnTo>
                        <a:pt x="118" y="1267"/>
                      </a:lnTo>
                      <a:lnTo>
                        <a:pt x="121" y="1259"/>
                      </a:lnTo>
                      <a:lnTo>
                        <a:pt x="126" y="1241"/>
                      </a:lnTo>
                      <a:lnTo>
                        <a:pt x="139" y="1203"/>
                      </a:lnTo>
                      <a:lnTo>
                        <a:pt x="143" y="1189"/>
                      </a:lnTo>
                      <a:lnTo>
                        <a:pt x="145" y="1179"/>
                      </a:lnTo>
                      <a:lnTo>
                        <a:pt x="145" y="1171"/>
                      </a:lnTo>
                      <a:lnTo>
                        <a:pt x="139" y="1108"/>
                      </a:lnTo>
                      <a:lnTo>
                        <a:pt x="138" y="1094"/>
                      </a:lnTo>
                      <a:lnTo>
                        <a:pt x="139" y="1081"/>
                      </a:lnTo>
                      <a:lnTo>
                        <a:pt x="142" y="1069"/>
                      </a:lnTo>
                      <a:lnTo>
                        <a:pt x="146" y="1059"/>
                      </a:lnTo>
                      <a:lnTo>
                        <a:pt x="153" y="1044"/>
                      </a:lnTo>
                      <a:lnTo>
                        <a:pt x="159" y="1032"/>
                      </a:lnTo>
                      <a:lnTo>
                        <a:pt x="167" y="1018"/>
                      </a:lnTo>
                      <a:lnTo>
                        <a:pt x="175" y="1000"/>
                      </a:lnTo>
                      <a:lnTo>
                        <a:pt x="181" y="986"/>
                      </a:lnTo>
                      <a:lnTo>
                        <a:pt x="184" y="971"/>
                      </a:lnTo>
                      <a:lnTo>
                        <a:pt x="188" y="951"/>
                      </a:lnTo>
                      <a:lnTo>
                        <a:pt x="188" y="936"/>
                      </a:lnTo>
                      <a:lnTo>
                        <a:pt x="187" y="922"/>
                      </a:lnTo>
                      <a:lnTo>
                        <a:pt x="184" y="908"/>
                      </a:lnTo>
                      <a:lnTo>
                        <a:pt x="182" y="897"/>
                      </a:lnTo>
                      <a:lnTo>
                        <a:pt x="177" y="887"/>
                      </a:lnTo>
                      <a:lnTo>
                        <a:pt x="171" y="877"/>
                      </a:lnTo>
                      <a:lnTo>
                        <a:pt x="164" y="869"/>
                      </a:lnTo>
                      <a:lnTo>
                        <a:pt x="153" y="860"/>
                      </a:lnTo>
                      <a:lnTo>
                        <a:pt x="142" y="851"/>
                      </a:lnTo>
                      <a:lnTo>
                        <a:pt x="127" y="838"/>
                      </a:lnTo>
                      <a:lnTo>
                        <a:pt x="122" y="960"/>
                      </a:lnTo>
                      <a:lnTo>
                        <a:pt x="132" y="966"/>
                      </a:lnTo>
                      <a:lnTo>
                        <a:pt x="139" y="971"/>
                      </a:lnTo>
                      <a:lnTo>
                        <a:pt x="146" y="978"/>
                      </a:lnTo>
                      <a:lnTo>
                        <a:pt x="151" y="986"/>
                      </a:lnTo>
                      <a:lnTo>
                        <a:pt x="155" y="996"/>
                      </a:lnTo>
                      <a:lnTo>
                        <a:pt x="160" y="1014"/>
                      </a:lnTo>
                      <a:lnTo>
                        <a:pt x="150" y="995"/>
                      </a:lnTo>
                      <a:lnTo>
                        <a:pt x="142" y="983"/>
                      </a:lnTo>
                      <a:lnTo>
                        <a:pt x="134" y="975"/>
                      </a:lnTo>
                      <a:lnTo>
                        <a:pt x="126" y="971"/>
                      </a:lnTo>
                      <a:lnTo>
                        <a:pt x="121" y="969"/>
                      </a:lnTo>
                      <a:lnTo>
                        <a:pt x="122" y="979"/>
                      </a:lnTo>
                      <a:lnTo>
                        <a:pt x="113" y="1169"/>
                      </a:lnTo>
                      <a:lnTo>
                        <a:pt x="113" y="1185"/>
                      </a:lnTo>
                      <a:lnTo>
                        <a:pt x="112" y="1207"/>
                      </a:lnTo>
                      <a:lnTo>
                        <a:pt x="109" y="1244"/>
                      </a:lnTo>
                      <a:lnTo>
                        <a:pt x="103" y="1281"/>
                      </a:lnTo>
                      <a:lnTo>
                        <a:pt x="106" y="1208"/>
                      </a:lnTo>
                      <a:lnTo>
                        <a:pt x="103" y="1192"/>
                      </a:lnTo>
                      <a:lnTo>
                        <a:pt x="95" y="1192"/>
                      </a:lnTo>
                      <a:lnTo>
                        <a:pt x="105" y="1188"/>
                      </a:lnTo>
                      <a:lnTo>
                        <a:pt x="105" y="1168"/>
                      </a:lnTo>
                      <a:lnTo>
                        <a:pt x="109" y="1065"/>
                      </a:lnTo>
                      <a:lnTo>
                        <a:pt x="107" y="1056"/>
                      </a:lnTo>
                      <a:lnTo>
                        <a:pt x="91" y="1056"/>
                      </a:lnTo>
                      <a:lnTo>
                        <a:pt x="109" y="1052"/>
                      </a:lnTo>
                      <a:lnTo>
                        <a:pt x="113" y="893"/>
                      </a:lnTo>
                      <a:lnTo>
                        <a:pt x="112" y="838"/>
                      </a:lnTo>
                      <a:lnTo>
                        <a:pt x="114" y="816"/>
                      </a:lnTo>
                      <a:lnTo>
                        <a:pt x="110" y="782"/>
                      </a:lnTo>
                      <a:lnTo>
                        <a:pt x="97" y="745"/>
                      </a:lnTo>
                      <a:lnTo>
                        <a:pt x="94" y="737"/>
                      </a:lnTo>
                      <a:lnTo>
                        <a:pt x="86" y="703"/>
                      </a:lnTo>
                      <a:lnTo>
                        <a:pt x="83" y="681"/>
                      </a:lnTo>
                      <a:lnTo>
                        <a:pt x="79" y="651"/>
                      </a:lnTo>
                      <a:lnTo>
                        <a:pt x="76" y="537"/>
                      </a:lnTo>
                      <a:lnTo>
                        <a:pt x="74" y="434"/>
                      </a:lnTo>
                      <a:lnTo>
                        <a:pt x="74" y="402"/>
                      </a:lnTo>
                      <a:lnTo>
                        <a:pt x="72" y="350"/>
                      </a:lnTo>
                      <a:lnTo>
                        <a:pt x="74" y="332"/>
                      </a:lnTo>
                      <a:lnTo>
                        <a:pt x="76" y="314"/>
                      </a:lnTo>
                      <a:lnTo>
                        <a:pt x="79" y="296"/>
                      </a:lnTo>
                      <a:lnTo>
                        <a:pt x="83" y="283"/>
                      </a:lnTo>
                      <a:lnTo>
                        <a:pt x="87" y="268"/>
                      </a:lnTo>
                      <a:lnTo>
                        <a:pt x="96" y="249"/>
                      </a:lnTo>
                      <a:lnTo>
                        <a:pt x="107" y="227"/>
                      </a:lnTo>
                      <a:lnTo>
                        <a:pt x="117" y="209"/>
                      </a:lnTo>
                      <a:lnTo>
                        <a:pt x="126" y="194"/>
                      </a:lnTo>
                      <a:lnTo>
                        <a:pt x="129" y="178"/>
                      </a:lnTo>
                      <a:lnTo>
                        <a:pt x="128" y="165"/>
                      </a:lnTo>
                      <a:lnTo>
                        <a:pt x="124" y="153"/>
                      </a:lnTo>
                      <a:lnTo>
                        <a:pt x="117" y="135"/>
                      </a:lnTo>
                      <a:lnTo>
                        <a:pt x="109" y="122"/>
                      </a:lnTo>
                      <a:lnTo>
                        <a:pt x="101" y="113"/>
                      </a:lnTo>
                      <a:lnTo>
                        <a:pt x="86" y="94"/>
                      </a:lnTo>
                      <a:lnTo>
                        <a:pt x="69" y="77"/>
                      </a:lnTo>
                      <a:lnTo>
                        <a:pt x="47" y="61"/>
                      </a:lnTo>
                      <a:lnTo>
                        <a:pt x="27" y="47"/>
                      </a:lnTo>
                      <a:lnTo>
                        <a:pt x="3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6" name="Freeform 16"/>
                <p:cNvSpPr>
                  <a:spLocks/>
                </p:cNvSpPr>
                <p:nvPr/>
              </p:nvSpPr>
              <p:spPr bwMode="auto">
                <a:xfrm>
                  <a:off x="2790" y="2481"/>
                  <a:ext cx="82" cy="383"/>
                </a:xfrm>
                <a:custGeom>
                  <a:avLst/>
                  <a:gdLst/>
                  <a:ahLst/>
                  <a:cxnLst>
                    <a:cxn ang="0">
                      <a:pos x="19" y="11"/>
                    </a:cxn>
                    <a:cxn ang="0">
                      <a:pos x="35" y="26"/>
                    </a:cxn>
                    <a:cxn ang="0">
                      <a:pos x="49" y="47"/>
                    </a:cxn>
                    <a:cxn ang="0">
                      <a:pos x="60" y="71"/>
                    </a:cxn>
                    <a:cxn ang="0">
                      <a:pos x="72" y="90"/>
                    </a:cxn>
                    <a:cxn ang="0">
                      <a:pos x="78" y="110"/>
                    </a:cxn>
                    <a:cxn ang="0">
                      <a:pos x="82" y="135"/>
                    </a:cxn>
                    <a:cxn ang="0">
                      <a:pos x="75" y="178"/>
                    </a:cxn>
                    <a:cxn ang="0">
                      <a:pos x="77" y="135"/>
                    </a:cxn>
                    <a:cxn ang="0">
                      <a:pos x="74" y="110"/>
                    </a:cxn>
                    <a:cxn ang="0">
                      <a:pos x="62" y="89"/>
                    </a:cxn>
                    <a:cxn ang="0">
                      <a:pos x="62" y="107"/>
                    </a:cxn>
                    <a:cxn ang="0">
                      <a:pos x="66" y="138"/>
                    </a:cxn>
                    <a:cxn ang="0">
                      <a:pos x="64" y="197"/>
                    </a:cxn>
                    <a:cxn ang="0">
                      <a:pos x="63" y="236"/>
                    </a:cxn>
                    <a:cxn ang="0">
                      <a:pos x="62" y="261"/>
                    </a:cxn>
                    <a:cxn ang="0">
                      <a:pos x="55" y="327"/>
                    </a:cxn>
                    <a:cxn ang="0">
                      <a:pos x="52" y="276"/>
                    </a:cxn>
                    <a:cxn ang="0">
                      <a:pos x="55" y="252"/>
                    </a:cxn>
                    <a:cxn ang="0">
                      <a:pos x="45" y="265"/>
                    </a:cxn>
                    <a:cxn ang="0">
                      <a:pos x="31" y="303"/>
                    </a:cxn>
                    <a:cxn ang="0">
                      <a:pos x="27" y="337"/>
                    </a:cxn>
                    <a:cxn ang="0">
                      <a:pos x="21" y="383"/>
                    </a:cxn>
                    <a:cxn ang="0">
                      <a:pos x="23" y="327"/>
                    </a:cxn>
                    <a:cxn ang="0">
                      <a:pos x="25" y="303"/>
                    </a:cxn>
                    <a:cxn ang="0">
                      <a:pos x="29" y="286"/>
                    </a:cxn>
                    <a:cxn ang="0">
                      <a:pos x="38" y="263"/>
                    </a:cxn>
                    <a:cxn ang="0">
                      <a:pos x="51" y="229"/>
                    </a:cxn>
                    <a:cxn ang="0">
                      <a:pos x="55" y="195"/>
                    </a:cxn>
                    <a:cxn ang="0">
                      <a:pos x="55" y="143"/>
                    </a:cxn>
                    <a:cxn ang="0">
                      <a:pos x="51" y="98"/>
                    </a:cxn>
                    <a:cxn ang="0">
                      <a:pos x="41" y="62"/>
                    </a:cxn>
                    <a:cxn ang="0">
                      <a:pos x="25" y="37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82" h="383">
                      <a:moveTo>
                        <a:pt x="2" y="0"/>
                      </a:moveTo>
                      <a:lnTo>
                        <a:pt x="19" y="11"/>
                      </a:lnTo>
                      <a:lnTo>
                        <a:pt x="27" y="19"/>
                      </a:lnTo>
                      <a:lnTo>
                        <a:pt x="35" y="26"/>
                      </a:lnTo>
                      <a:lnTo>
                        <a:pt x="42" y="36"/>
                      </a:lnTo>
                      <a:lnTo>
                        <a:pt x="49" y="47"/>
                      </a:lnTo>
                      <a:lnTo>
                        <a:pt x="55" y="60"/>
                      </a:lnTo>
                      <a:lnTo>
                        <a:pt x="60" y="71"/>
                      </a:lnTo>
                      <a:lnTo>
                        <a:pt x="66" y="82"/>
                      </a:lnTo>
                      <a:lnTo>
                        <a:pt x="72" y="90"/>
                      </a:lnTo>
                      <a:lnTo>
                        <a:pt x="75" y="99"/>
                      </a:lnTo>
                      <a:lnTo>
                        <a:pt x="78" y="110"/>
                      </a:lnTo>
                      <a:lnTo>
                        <a:pt x="80" y="122"/>
                      </a:lnTo>
                      <a:lnTo>
                        <a:pt x="82" y="135"/>
                      </a:lnTo>
                      <a:lnTo>
                        <a:pt x="80" y="147"/>
                      </a:lnTo>
                      <a:lnTo>
                        <a:pt x="75" y="178"/>
                      </a:lnTo>
                      <a:lnTo>
                        <a:pt x="77" y="146"/>
                      </a:lnTo>
                      <a:lnTo>
                        <a:pt x="77" y="135"/>
                      </a:lnTo>
                      <a:lnTo>
                        <a:pt x="75" y="120"/>
                      </a:lnTo>
                      <a:lnTo>
                        <a:pt x="74" y="110"/>
                      </a:lnTo>
                      <a:lnTo>
                        <a:pt x="69" y="97"/>
                      </a:lnTo>
                      <a:lnTo>
                        <a:pt x="62" y="89"/>
                      </a:lnTo>
                      <a:lnTo>
                        <a:pt x="59" y="84"/>
                      </a:lnTo>
                      <a:lnTo>
                        <a:pt x="62" y="107"/>
                      </a:lnTo>
                      <a:lnTo>
                        <a:pt x="63" y="119"/>
                      </a:lnTo>
                      <a:lnTo>
                        <a:pt x="66" y="138"/>
                      </a:lnTo>
                      <a:lnTo>
                        <a:pt x="65" y="169"/>
                      </a:lnTo>
                      <a:lnTo>
                        <a:pt x="64" y="197"/>
                      </a:lnTo>
                      <a:lnTo>
                        <a:pt x="63" y="220"/>
                      </a:lnTo>
                      <a:lnTo>
                        <a:pt x="63" y="236"/>
                      </a:lnTo>
                      <a:lnTo>
                        <a:pt x="62" y="249"/>
                      </a:lnTo>
                      <a:lnTo>
                        <a:pt x="62" y="261"/>
                      </a:lnTo>
                      <a:lnTo>
                        <a:pt x="59" y="275"/>
                      </a:lnTo>
                      <a:lnTo>
                        <a:pt x="55" y="327"/>
                      </a:lnTo>
                      <a:lnTo>
                        <a:pt x="52" y="295"/>
                      </a:lnTo>
                      <a:lnTo>
                        <a:pt x="52" y="276"/>
                      </a:lnTo>
                      <a:lnTo>
                        <a:pt x="54" y="265"/>
                      </a:lnTo>
                      <a:lnTo>
                        <a:pt x="55" y="252"/>
                      </a:lnTo>
                      <a:lnTo>
                        <a:pt x="55" y="239"/>
                      </a:lnTo>
                      <a:lnTo>
                        <a:pt x="45" y="265"/>
                      </a:lnTo>
                      <a:lnTo>
                        <a:pt x="34" y="290"/>
                      </a:lnTo>
                      <a:lnTo>
                        <a:pt x="31" y="303"/>
                      </a:lnTo>
                      <a:lnTo>
                        <a:pt x="28" y="320"/>
                      </a:lnTo>
                      <a:lnTo>
                        <a:pt x="27" y="337"/>
                      </a:lnTo>
                      <a:lnTo>
                        <a:pt x="26" y="351"/>
                      </a:lnTo>
                      <a:lnTo>
                        <a:pt x="21" y="383"/>
                      </a:lnTo>
                      <a:lnTo>
                        <a:pt x="23" y="343"/>
                      </a:lnTo>
                      <a:lnTo>
                        <a:pt x="23" y="327"/>
                      </a:lnTo>
                      <a:lnTo>
                        <a:pt x="23" y="314"/>
                      </a:lnTo>
                      <a:lnTo>
                        <a:pt x="25" y="303"/>
                      </a:lnTo>
                      <a:lnTo>
                        <a:pt x="27" y="294"/>
                      </a:lnTo>
                      <a:lnTo>
                        <a:pt x="29" y="286"/>
                      </a:lnTo>
                      <a:lnTo>
                        <a:pt x="33" y="277"/>
                      </a:lnTo>
                      <a:lnTo>
                        <a:pt x="38" y="263"/>
                      </a:lnTo>
                      <a:lnTo>
                        <a:pt x="47" y="241"/>
                      </a:lnTo>
                      <a:lnTo>
                        <a:pt x="51" y="229"/>
                      </a:lnTo>
                      <a:lnTo>
                        <a:pt x="53" y="221"/>
                      </a:lnTo>
                      <a:lnTo>
                        <a:pt x="55" y="195"/>
                      </a:lnTo>
                      <a:lnTo>
                        <a:pt x="55" y="162"/>
                      </a:lnTo>
                      <a:lnTo>
                        <a:pt x="55" y="143"/>
                      </a:lnTo>
                      <a:lnTo>
                        <a:pt x="54" y="119"/>
                      </a:lnTo>
                      <a:lnTo>
                        <a:pt x="51" y="98"/>
                      </a:lnTo>
                      <a:lnTo>
                        <a:pt x="46" y="77"/>
                      </a:lnTo>
                      <a:lnTo>
                        <a:pt x="41" y="62"/>
                      </a:lnTo>
                      <a:lnTo>
                        <a:pt x="33" y="46"/>
                      </a:lnTo>
                      <a:lnTo>
                        <a:pt x="25" y="37"/>
                      </a:lnTo>
                      <a:lnTo>
                        <a:pt x="14" y="27"/>
                      </a:lnTo>
                      <a:lnTo>
                        <a:pt x="0" y="1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61137" name="Freeform 17"/>
            <p:cNvSpPr>
              <a:spLocks/>
            </p:cNvSpPr>
            <p:nvPr/>
          </p:nvSpPr>
          <p:spPr bwMode="auto">
            <a:xfrm>
              <a:off x="2623" y="1591"/>
              <a:ext cx="34" cy="669"/>
            </a:xfrm>
            <a:custGeom>
              <a:avLst/>
              <a:gdLst/>
              <a:ahLst/>
              <a:cxnLst>
                <a:cxn ang="0">
                  <a:pos x="5" y="26"/>
                </a:cxn>
                <a:cxn ang="0">
                  <a:pos x="5" y="196"/>
                </a:cxn>
                <a:cxn ang="0">
                  <a:pos x="0" y="307"/>
                </a:cxn>
                <a:cxn ang="0">
                  <a:pos x="0" y="327"/>
                </a:cxn>
                <a:cxn ang="0">
                  <a:pos x="0" y="338"/>
                </a:cxn>
                <a:cxn ang="0">
                  <a:pos x="0" y="353"/>
                </a:cxn>
                <a:cxn ang="0">
                  <a:pos x="0" y="447"/>
                </a:cxn>
                <a:cxn ang="0">
                  <a:pos x="0" y="663"/>
                </a:cxn>
                <a:cxn ang="0">
                  <a:pos x="30" y="669"/>
                </a:cxn>
                <a:cxn ang="0">
                  <a:pos x="30" y="602"/>
                </a:cxn>
                <a:cxn ang="0">
                  <a:pos x="33" y="453"/>
                </a:cxn>
                <a:cxn ang="0">
                  <a:pos x="34" y="436"/>
                </a:cxn>
                <a:cxn ang="0">
                  <a:pos x="34" y="354"/>
                </a:cxn>
                <a:cxn ang="0">
                  <a:pos x="32" y="338"/>
                </a:cxn>
                <a:cxn ang="0">
                  <a:pos x="33" y="172"/>
                </a:cxn>
                <a:cxn ang="0">
                  <a:pos x="33" y="0"/>
                </a:cxn>
                <a:cxn ang="0">
                  <a:pos x="5" y="26"/>
                </a:cxn>
              </a:cxnLst>
              <a:rect l="0" t="0" r="r" b="b"/>
              <a:pathLst>
                <a:path w="34" h="669">
                  <a:moveTo>
                    <a:pt x="5" y="26"/>
                  </a:moveTo>
                  <a:lnTo>
                    <a:pt x="5" y="196"/>
                  </a:lnTo>
                  <a:lnTo>
                    <a:pt x="0" y="307"/>
                  </a:lnTo>
                  <a:lnTo>
                    <a:pt x="0" y="327"/>
                  </a:lnTo>
                  <a:lnTo>
                    <a:pt x="0" y="338"/>
                  </a:lnTo>
                  <a:lnTo>
                    <a:pt x="0" y="353"/>
                  </a:lnTo>
                  <a:lnTo>
                    <a:pt x="0" y="447"/>
                  </a:lnTo>
                  <a:lnTo>
                    <a:pt x="0" y="663"/>
                  </a:lnTo>
                  <a:lnTo>
                    <a:pt x="30" y="669"/>
                  </a:lnTo>
                  <a:lnTo>
                    <a:pt x="30" y="602"/>
                  </a:lnTo>
                  <a:lnTo>
                    <a:pt x="33" y="453"/>
                  </a:lnTo>
                  <a:lnTo>
                    <a:pt x="34" y="436"/>
                  </a:lnTo>
                  <a:lnTo>
                    <a:pt x="34" y="354"/>
                  </a:lnTo>
                  <a:lnTo>
                    <a:pt x="32" y="338"/>
                  </a:lnTo>
                  <a:lnTo>
                    <a:pt x="33" y="172"/>
                  </a:lnTo>
                  <a:lnTo>
                    <a:pt x="33" y="0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38" name="Freeform 18"/>
            <p:cNvSpPr>
              <a:spLocks/>
            </p:cNvSpPr>
            <p:nvPr/>
          </p:nvSpPr>
          <p:spPr bwMode="auto">
            <a:xfrm>
              <a:off x="2474" y="965"/>
              <a:ext cx="318" cy="411"/>
            </a:xfrm>
            <a:custGeom>
              <a:avLst/>
              <a:gdLst/>
              <a:ahLst/>
              <a:cxnLst>
                <a:cxn ang="0">
                  <a:pos x="190" y="2"/>
                </a:cxn>
                <a:cxn ang="0">
                  <a:pos x="228" y="11"/>
                </a:cxn>
                <a:cxn ang="0">
                  <a:pos x="260" y="31"/>
                </a:cxn>
                <a:cxn ang="0">
                  <a:pos x="283" y="54"/>
                </a:cxn>
                <a:cxn ang="0">
                  <a:pos x="296" y="82"/>
                </a:cxn>
                <a:cxn ang="0">
                  <a:pos x="300" y="108"/>
                </a:cxn>
                <a:cxn ang="0">
                  <a:pos x="301" y="176"/>
                </a:cxn>
                <a:cxn ang="0">
                  <a:pos x="311" y="171"/>
                </a:cxn>
                <a:cxn ang="0">
                  <a:pos x="318" y="184"/>
                </a:cxn>
                <a:cxn ang="0">
                  <a:pos x="311" y="203"/>
                </a:cxn>
                <a:cxn ang="0">
                  <a:pos x="299" y="224"/>
                </a:cxn>
                <a:cxn ang="0">
                  <a:pos x="298" y="256"/>
                </a:cxn>
                <a:cxn ang="0">
                  <a:pos x="292" y="270"/>
                </a:cxn>
                <a:cxn ang="0">
                  <a:pos x="280" y="278"/>
                </a:cxn>
                <a:cxn ang="0">
                  <a:pos x="275" y="315"/>
                </a:cxn>
                <a:cxn ang="0">
                  <a:pos x="263" y="348"/>
                </a:cxn>
                <a:cxn ang="0">
                  <a:pos x="233" y="376"/>
                </a:cxn>
                <a:cxn ang="0">
                  <a:pos x="202" y="397"/>
                </a:cxn>
                <a:cxn ang="0">
                  <a:pos x="175" y="410"/>
                </a:cxn>
                <a:cxn ang="0">
                  <a:pos x="143" y="408"/>
                </a:cxn>
                <a:cxn ang="0">
                  <a:pos x="115" y="397"/>
                </a:cxn>
                <a:cxn ang="0">
                  <a:pos x="102" y="387"/>
                </a:cxn>
                <a:cxn ang="0">
                  <a:pos x="81" y="373"/>
                </a:cxn>
                <a:cxn ang="0">
                  <a:pos x="61" y="354"/>
                </a:cxn>
                <a:cxn ang="0">
                  <a:pos x="44" y="318"/>
                </a:cxn>
                <a:cxn ang="0">
                  <a:pos x="38" y="277"/>
                </a:cxn>
                <a:cxn ang="0">
                  <a:pos x="26" y="273"/>
                </a:cxn>
                <a:cxn ang="0">
                  <a:pos x="22" y="265"/>
                </a:cxn>
                <a:cxn ang="0">
                  <a:pos x="17" y="226"/>
                </a:cxn>
                <a:cxn ang="0">
                  <a:pos x="8" y="208"/>
                </a:cxn>
                <a:cxn ang="0">
                  <a:pos x="0" y="186"/>
                </a:cxn>
                <a:cxn ang="0">
                  <a:pos x="3" y="174"/>
                </a:cxn>
                <a:cxn ang="0">
                  <a:pos x="17" y="176"/>
                </a:cxn>
                <a:cxn ang="0">
                  <a:pos x="19" y="109"/>
                </a:cxn>
                <a:cxn ang="0">
                  <a:pos x="23" y="82"/>
                </a:cxn>
                <a:cxn ang="0">
                  <a:pos x="40" y="50"/>
                </a:cxn>
                <a:cxn ang="0">
                  <a:pos x="64" y="27"/>
                </a:cxn>
                <a:cxn ang="0">
                  <a:pos x="106" y="8"/>
                </a:cxn>
                <a:cxn ang="0">
                  <a:pos x="147" y="0"/>
                </a:cxn>
              </a:cxnLst>
              <a:rect l="0" t="0" r="r" b="b"/>
              <a:pathLst>
                <a:path w="318" h="411">
                  <a:moveTo>
                    <a:pt x="165" y="0"/>
                  </a:moveTo>
                  <a:lnTo>
                    <a:pt x="190" y="2"/>
                  </a:lnTo>
                  <a:lnTo>
                    <a:pt x="211" y="5"/>
                  </a:lnTo>
                  <a:lnTo>
                    <a:pt x="228" y="11"/>
                  </a:lnTo>
                  <a:lnTo>
                    <a:pt x="243" y="19"/>
                  </a:lnTo>
                  <a:lnTo>
                    <a:pt x="260" y="31"/>
                  </a:lnTo>
                  <a:lnTo>
                    <a:pt x="272" y="41"/>
                  </a:lnTo>
                  <a:lnTo>
                    <a:pt x="283" y="54"/>
                  </a:lnTo>
                  <a:lnTo>
                    <a:pt x="290" y="66"/>
                  </a:lnTo>
                  <a:lnTo>
                    <a:pt x="296" y="82"/>
                  </a:lnTo>
                  <a:lnTo>
                    <a:pt x="299" y="94"/>
                  </a:lnTo>
                  <a:lnTo>
                    <a:pt x="300" y="108"/>
                  </a:lnTo>
                  <a:lnTo>
                    <a:pt x="301" y="124"/>
                  </a:lnTo>
                  <a:lnTo>
                    <a:pt x="301" y="176"/>
                  </a:lnTo>
                  <a:lnTo>
                    <a:pt x="304" y="171"/>
                  </a:lnTo>
                  <a:lnTo>
                    <a:pt x="311" y="171"/>
                  </a:lnTo>
                  <a:lnTo>
                    <a:pt x="315" y="174"/>
                  </a:lnTo>
                  <a:lnTo>
                    <a:pt x="318" y="184"/>
                  </a:lnTo>
                  <a:lnTo>
                    <a:pt x="316" y="195"/>
                  </a:lnTo>
                  <a:lnTo>
                    <a:pt x="311" y="203"/>
                  </a:lnTo>
                  <a:lnTo>
                    <a:pt x="303" y="216"/>
                  </a:lnTo>
                  <a:lnTo>
                    <a:pt x="299" y="224"/>
                  </a:lnTo>
                  <a:lnTo>
                    <a:pt x="298" y="234"/>
                  </a:lnTo>
                  <a:lnTo>
                    <a:pt x="298" y="256"/>
                  </a:lnTo>
                  <a:lnTo>
                    <a:pt x="296" y="265"/>
                  </a:lnTo>
                  <a:lnTo>
                    <a:pt x="292" y="270"/>
                  </a:lnTo>
                  <a:lnTo>
                    <a:pt x="288" y="274"/>
                  </a:lnTo>
                  <a:lnTo>
                    <a:pt x="280" y="278"/>
                  </a:lnTo>
                  <a:lnTo>
                    <a:pt x="279" y="295"/>
                  </a:lnTo>
                  <a:lnTo>
                    <a:pt x="275" y="315"/>
                  </a:lnTo>
                  <a:lnTo>
                    <a:pt x="270" y="333"/>
                  </a:lnTo>
                  <a:lnTo>
                    <a:pt x="263" y="348"/>
                  </a:lnTo>
                  <a:lnTo>
                    <a:pt x="252" y="361"/>
                  </a:lnTo>
                  <a:lnTo>
                    <a:pt x="233" y="376"/>
                  </a:lnTo>
                  <a:lnTo>
                    <a:pt x="220" y="384"/>
                  </a:lnTo>
                  <a:lnTo>
                    <a:pt x="202" y="397"/>
                  </a:lnTo>
                  <a:lnTo>
                    <a:pt x="185" y="406"/>
                  </a:lnTo>
                  <a:lnTo>
                    <a:pt x="175" y="410"/>
                  </a:lnTo>
                  <a:lnTo>
                    <a:pt x="161" y="411"/>
                  </a:lnTo>
                  <a:lnTo>
                    <a:pt x="143" y="408"/>
                  </a:lnTo>
                  <a:lnTo>
                    <a:pt x="128" y="404"/>
                  </a:lnTo>
                  <a:lnTo>
                    <a:pt x="115" y="397"/>
                  </a:lnTo>
                  <a:lnTo>
                    <a:pt x="108" y="392"/>
                  </a:lnTo>
                  <a:lnTo>
                    <a:pt x="102" y="387"/>
                  </a:lnTo>
                  <a:lnTo>
                    <a:pt x="92" y="380"/>
                  </a:lnTo>
                  <a:lnTo>
                    <a:pt x="81" y="373"/>
                  </a:lnTo>
                  <a:lnTo>
                    <a:pt x="70" y="365"/>
                  </a:lnTo>
                  <a:lnTo>
                    <a:pt x="61" y="354"/>
                  </a:lnTo>
                  <a:lnTo>
                    <a:pt x="51" y="337"/>
                  </a:lnTo>
                  <a:lnTo>
                    <a:pt x="44" y="318"/>
                  </a:lnTo>
                  <a:lnTo>
                    <a:pt x="40" y="298"/>
                  </a:lnTo>
                  <a:lnTo>
                    <a:pt x="38" y="277"/>
                  </a:lnTo>
                  <a:lnTo>
                    <a:pt x="31" y="275"/>
                  </a:lnTo>
                  <a:lnTo>
                    <a:pt x="26" y="273"/>
                  </a:lnTo>
                  <a:lnTo>
                    <a:pt x="23" y="270"/>
                  </a:lnTo>
                  <a:lnTo>
                    <a:pt x="22" y="265"/>
                  </a:lnTo>
                  <a:lnTo>
                    <a:pt x="20" y="257"/>
                  </a:lnTo>
                  <a:lnTo>
                    <a:pt x="17" y="226"/>
                  </a:lnTo>
                  <a:lnTo>
                    <a:pt x="11" y="218"/>
                  </a:lnTo>
                  <a:lnTo>
                    <a:pt x="8" y="208"/>
                  </a:lnTo>
                  <a:lnTo>
                    <a:pt x="1" y="194"/>
                  </a:lnTo>
                  <a:lnTo>
                    <a:pt x="0" y="186"/>
                  </a:lnTo>
                  <a:lnTo>
                    <a:pt x="0" y="179"/>
                  </a:lnTo>
                  <a:lnTo>
                    <a:pt x="3" y="174"/>
                  </a:lnTo>
                  <a:lnTo>
                    <a:pt x="10" y="173"/>
                  </a:lnTo>
                  <a:lnTo>
                    <a:pt x="17" y="176"/>
                  </a:lnTo>
                  <a:lnTo>
                    <a:pt x="17" y="126"/>
                  </a:lnTo>
                  <a:lnTo>
                    <a:pt x="19" y="109"/>
                  </a:lnTo>
                  <a:lnTo>
                    <a:pt x="21" y="94"/>
                  </a:lnTo>
                  <a:lnTo>
                    <a:pt x="23" y="82"/>
                  </a:lnTo>
                  <a:lnTo>
                    <a:pt x="30" y="66"/>
                  </a:lnTo>
                  <a:lnTo>
                    <a:pt x="40" y="50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5" y="15"/>
                  </a:lnTo>
                  <a:lnTo>
                    <a:pt x="106" y="8"/>
                  </a:lnTo>
                  <a:lnTo>
                    <a:pt x="128" y="3"/>
                  </a:lnTo>
                  <a:lnTo>
                    <a:pt x="147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39" name="Freeform 19"/>
            <p:cNvSpPr>
              <a:spLocks/>
            </p:cNvSpPr>
            <p:nvPr/>
          </p:nvSpPr>
          <p:spPr bwMode="auto">
            <a:xfrm>
              <a:off x="2661" y="1175"/>
              <a:ext cx="62" cy="387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3" y="344"/>
                </a:cxn>
                <a:cxn ang="0">
                  <a:pos x="4" y="312"/>
                </a:cxn>
                <a:cxn ang="0">
                  <a:pos x="9" y="262"/>
                </a:cxn>
                <a:cxn ang="0">
                  <a:pos x="12" y="238"/>
                </a:cxn>
                <a:cxn ang="0">
                  <a:pos x="15" y="218"/>
                </a:cxn>
                <a:cxn ang="0">
                  <a:pos x="22" y="182"/>
                </a:cxn>
                <a:cxn ang="0">
                  <a:pos x="25" y="161"/>
                </a:cxn>
                <a:cxn ang="0">
                  <a:pos x="25" y="145"/>
                </a:cxn>
                <a:cxn ang="0">
                  <a:pos x="25" y="112"/>
                </a:cxn>
                <a:cxn ang="0">
                  <a:pos x="24" y="93"/>
                </a:cxn>
                <a:cxn ang="0">
                  <a:pos x="23" y="75"/>
                </a:cxn>
                <a:cxn ang="0">
                  <a:pos x="21" y="64"/>
                </a:cxn>
                <a:cxn ang="0">
                  <a:pos x="15" y="53"/>
                </a:cxn>
                <a:cxn ang="0">
                  <a:pos x="5" y="32"/>
                </a:cxn>
                <a:cxn ang="0">
                  <a:pos x="0" y="21"/>
                </a:cxn>
                <a:cxn ang="0">
                  <a:pos x="10" y="37"/>
                </a:cxn>
                <a:cxn ang="0">
                  <a:pos x="15" y="47"/>
                </a:cxn>
                <a:cxn ang="0">
                  <a:pos x="21" y="50"/>
                </a:cxn>
                <a:cxn ang="0">
                  <a:pos x="25" y="46"/>
                </a:cxn>
                <a:cxn ang="0">
                  <a:pos x="34" y="28"/>
                </a:cxn>
                <a:cxn ang="0">
                  <a:pos x="38" y="19"/>
                </a:cxn>
                <a:cxn ang="0">
                  <a:pos x="45" y="11"/>
                </a:cxn>
                <a:cxn ang="0">
                  <a:pos x="62" y="0"/>
                </a:cxn>
                <a:cxn ang="0">
                  <a:pos x="46" y="14"/>
                </a:cxn>
                <a:cxn ang="0">
                  <a:pos x="39" y="23"/>
                </a:cxn>
                <a:cxn ang="0">
                  <a:pos x="34" y="37"/>
                </a:cxn>
                <a:cxn ang="0">
                  <a:pos x="31" y="48"/>
                </a:cxn>
                <a:cxn ang="0">
                  <a:pos x="29" y="63"/>
                </a:cxn>
                <a:cxn ang="0">
                  <a:pos x="31" y="77"/>
                </a:cxn>
                <a:cxn ang="0">
                  <a:pos x="31" y="96"/>
                </a:cxn>
                <a:cxn ang="0">
                  <a:pos x="34" y="128"/>
                </a:cxn>
                <a:cxn ang="0">
                  <a:pos x="34" y="148"/>
                </a:cxn>
                <a:cxn ang="0">
                  <a:pos x="34" y="167"/>
                </a:cxn>
                <a:cxn ang="0">
                  <a:pos x="33" y="186"/>
                </a:cxn>
                <a:cxn ang="0">
                  <a:pos x="30" y="215"/>
                </a:cxn>
                <a:cxn ang="0">
                  <a:pos x="25" y="243"/>
                </a:cxn>
                <a:cxn ang="0">
                  <a:pos x="22" y="275"/>
                </a:cxn>
                <a:cxn ang="0">
                  <a:pos x="18" y="312"/>
                </a:cxn>
                <a:cxn ang="0">
                  <a:pos x="17" y="341"/>
                </a:cxn>
                <a:cxn ang="0">
                  <a:pos x="15" y="372"/>
                </a:cxn>
                <a:cxn ang="0">
                  <a:pos x="15" y="387"/>
                </a:cxn>
                <a:cxn ang="0">
                  <a:pos x="0" y="378"/>
                </a:cxn>
              </a:cxnLst>
              <a:rect l="0" t="0" r="r" b="b"/>
              <a:pathLst>
                <a:path w="62" h="387">
                  <a:moveTo>
                    <a:pt x="0" y="378"/>
                  </a:moveTo>
                  <a:lnTo>
                    <a:pt x="3" y="344"/>
                  </a:lnTo>
                  <a:lnTo>
                    <a:pt x="4" y="312"/>
                  </a:lnTo>
                  <a:lnTo>
                    <a:pt x="9" y="262"/>
                  </a:lnTo>
                  <a:lnTo>
                    <a:pt x="12" y="238"/>
                  </a:lnTo>
                  <a:lnTo>
                    <a:pt x="15" y="218"/>
                  </a:lnTo>
                  <a:lnTo>
                    <a:pt x="22" y="182"/>
                  </a:lnTo>
                  <a:lnTo>
                    <a:pt x="25" y="161"/>
                  </a:lnTo>
                  <a:lnTo>
                    <a:pt x="25" y="145"/>
                  </a:lnTo>
                  <a:lnTo>
                    <a:pt x="25" y="112"/>
                  </a:lnTo>
                  <a:lnTo>
                    <a:pt x="24" y="93"/>
                  </a:lnTo>
                  <a:lnTo>
                    <a:pt x="23" y="75"/>
                  </a:lnTo>
                  <a:lnTo>
                    <a:pt x="21" y="64"/>
                  </a:lnTo>
                  <a:lnTo>
                    <a:pt x="15" y="53"/>
                  </a:lnTo>
                  <a:lnTo>
                    <a:pt x="5" y="32"/>
                  </a:lnTo>
                  <a:lnTo>
                    <a:pt x="0" y="21"/>
                  </a:lnTo>
                  <a:lnTo>
                    <a:pt x="10" y="37"/>
                  </a:lnTo>
                  <a:lnTo>
                    <a:pt x="15" y="47"/>
                  </a:lnTo>
                  <a:lnTo>
                    <a:pt x="21" y="50"/>
                  </a:lnTo>
                  <a:lnTo>
                    <a:pt x="25" y="46"/>
                  </a:lnTo>
                  <a:lnTo>
                    <a:pt x="34" y="28"/>
                  </a:lnTo>
                  <a:lnTo>
                    <a:pt x="38" y="19"/>
                  </a:lnTo>
                  <a:lnTo>
                    <a:pt x="45" y="11"/>
                  </a:lnTo>
                  <a:lnTo>
                    <a:pt x="62" y="0"/>
                  </a:lnTo>
                  <a:lnTo>
                    <a:pt x="46" y="14"/>
                  </a:lnTo>
                  <a:lnTo>
                    <a:pt x="39" y="23"/>
                  </a:lnTo>
                  <a:lnTo>
                    <a:pt x="34" y="37"/>
                  </a:lnTo>
                  <a:lnTo>
                    <a:pt x="31" y="48"/>
                  </a:lnTo>
                  <a:lnTo>
                    <a:pt x="29" y="63"/>
                  </a:lnTo>
                  <a:lnTo>
                    <a:pt x="31" y="77"/>
                  </a:lnTo>
                  <a:lnTo>
                    <a:pt x="31" y="96"/>
                  </a:lnTo>
                  <a:lnTo>
                    <a:pt x="34" y="128"/>
                  </a:lnTo>
                  <a:lnTo>
                    <a:pt x="34" y="148"/>
                  </a:lnTo>
                  <a:lnTo>
                    <a:pt x="34" y="167"/>
                  </a:lnTo>
                  <a:lnTo>
                    <a:pt x="33" y="186"/>
                  </a:lnTo>
                  <a:lnTo>
                    <a:pt x="30" y="215"/>
                  </a:lnTo>
                  <a:lnTo>
                    <a:pt x="25" y="243"/>
                  </a:lnTo>
                  <a:lnTo>
                    <a:pt x="22" y="275"/>
                  </a:lnTo>
                  <a:lnTo>
                    <a:pt x="18" y="312"/>
                  </a:lnTo>
                  <a:lnTo>
                    <a:pt x="17" y="341"/>
                  </a:lnTo>
                  <a:lnTo>
                    <a:pt x="15" y="372"/>
                  </a:lnTo>
                  <a:lnTo>
                    <a:pt x="15" y="387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40" name="Freeform 20"/>
            <p:cNvSpPr>
              <a:spLocks/>
            </p:cNvSpPr>
            <p:nvPr/>
          </p:nvSpPr>
          <p:spPr bwMode="auto">
            <a:xfrm>
              <a:off x="2474" y="967"/>
              <a:ext cx="323" cy="414"/>
            </a:xfrm>
            <a:custGeom>
              <a:avLst/>
              <a:gdLst/>
              <a:ahLst/>
              <a:cxnLst>
                <a:cxn ang="0">
                  <a:pos x="193" y="1"/>
                </a:cxn>
                <a:cxn ang="0">
                  <a:pos x="231" y="10"/>
                </a:cxn>
                <a:cxn ang="0">
                  <a:pos x="265" y="30"/>
                </a:cxn>
                <a:cxn ang="0">
                  <a:pos x="287" y="55"/>
                </a:cxn>
                <a:cxn ang="0">
                  <a:pos x="301" y="83"/>
                </a:cxn>
                <a:cxn ang="0">
                  <a:pos x="305" y="108"/>
                </a:cxn>
                <a:cxn ang="0">
                  <a:pos x="306" y="178"/>
                </a:cxn>
                <a:cxn ang="0">
                  <a:pos x="316" y="172"/>
                </a:cxn>
                <a:cxn ang="0">
                  <a:pos x="323" y="185"/>
                </a:cxn>
                <a:cxn ang="0">
                  <a:pos x="316" y="204"/>
                </a:cxn>
                <a:cxn ang="0">
                  <a:pos x="304" y="225"/>
                </a:cxn>
                <a:cxn ang="0">
                  <a:pos x="303" y="258"/>
                </a:cxn>
                <a:cxn ang="0">
                  <a:pos x="297" y="273"/>
                </a:cxn>
                <a:cxn ang="0">
                  <a:pos x="284" y="281"/>
                </a:cxn>
                <a:cxn ang="0">
                  <a:pos x="279" y="318"/>
                </a:cxn>
                <a:cxn ang="0">
                  <a:pos x="267" y="350"/>
                </a:cxn>
                <a:cxn ang="0">
                  <a:pos x="236" y="379"/>
                </a:cxn>
                <a:cxn ang="0">
                  <a:pos x="205" y="400"/>
                </a:cxn>
                <a:cxn ang="0">
                  <a:pos x="178" y="413"/>
                </a:cxn>
                <a:cxn ang="0">
                  <a:pos x="146" y="412"/>
                </a:cxn>
                <a:cxn ang="0">
                  <a:pos x="116" y="400"/>
                </a:cxn>
                <a:cxn ang="0">
                  <a:pos x="104" y="390"/>
                </a:cxn>
                <a:cxn ang="0">
                  <a:pos x="83" y="376"/>
                </a:cxn>
                <a:cxn ang="0">
                  <a:pos x="62" y="357"/>
                </a:cxn>
                <a:cxn ang="0">
                  <a:pos x="45" y="321"/>
                </a:cxn>
                <a:cxn ang="0">
                  <a:pos x="39" y="278"/>
                </a:cxn>
                <a:cxn ang="0">
                  <a:pos x="27" y="275"/>
                </a:cxn>
                <a:cxn ang="0">
                  <a:pos x="22" y="267"/>
                </a:cxn>
                <a:cxn ang="0">
                  <a:pos x="17" y="228"/>
                </a:cxn>
                <a:cxn ang="0">
                  <a:pos x="8" y="209"/>
                </a:cxn>
                <a:cxn ang="0">
                  <a:pos x="0" y="188"/>
                </a:cxn>
                <a:cxn ang="0">
                  <a:pos x="3" y="175"/>
                </a:cxn>
                <a:cxn ang="0">
                  <a:pos x="17" y="178"/>
                </a:cxn>
                <a:cxn ang="0">
                  <a:pos x="19" y="109"/>
                </a:cxn>
                <a:cxn ang="0">
                  <a:pos x="23" y="82"/>
                </a:cxn>
                <a:cxn ang="0">
                  <a:pos x="40" y="50"/>
                </a:cxn>
                <a:cxn ang="0">
                  <a:pos x="65" y="27"/>
                </a:cxn>
                <a:cxn ang="0">
                  <a:pos x="108" y="7"/>
                </a:cxn>
                <a:cxn ang="0">
                  <a:pos x="149" y="0"/>
                </a:cxn>
              </a:cxnLst>
              <a:rect l="0" t="0" r="r" b="b"/>
              <a:pathLst>
                <a:path w="323" h="414">
                  <a:moveTo>
                    <a:pt x="168" y="0"/>
                  </a:moveTo>
                  <a:lnTo>
                    <a:pt x="193" y="1"/>
                  </a:lnTo>
                  <a:lnTo>
                    <a:pt x="214" y="5"/>
                  </a:lnTo>
                  <a:lnTo>
                    <a:pt x="231" y="10"/>
                  </a:lnTo>
                  <a:lnTo>
                    <a:pt x="248" y="19"/>
                  </a:lnTo>
                  <a:lnTo>
                    <a:pt x="265" y="30"/>
                  </a:lnTo>
                  <a:lnTo>
                    <a:pt x="276" y="41"/>
                  </a:lnTo>
                  <a:lnTo>
                    <a:pt x="287" y="55"/>
                  </a:lnTo>
                  <a:lnTo>
                    <a:pt x="295" y="67"/>
                  </a:lnTo>
                  <a:lnTo>
                    <a:pt x="301" y="83"/>
                  </a:lnTo>
                  <a:lnTo>
                    <a:pt x="304" y="95"/>
                  </a:lnTo>
                  <a:lnTo>
                    <a:pt x="305" y="108"/>
                  </a:lnTo>
                  <a:lnTo>
                    <a:pt x="306" y="124"/>
                  </a:lnTo>
                  <a:lnTo>
                    <a:pt x="306" y="178"/>
                  </a:lnTo>
                  <a:lnTo>
                    <a:pt x="309" y="172"/>
                  </a:lnTo>
                  <a:lnTo>
                    <a:pt x="316" y="172"/>
                  </a:lnTo>
                  <a:lnTo>
                    <a:pt x="320" y="175"/>
                  </a:lnTo>
                  <a:lnTo>
                    <a:pt x="323" y="185"/>
                  </a:lnTo>
                  <a:lnTo>
                    <a:pt x="321" y="196"/>
                  </a:lnTo>
                  <a:lnTo>
                    <a:pt x="316" y="204"/>
                  </a:lnTo>
                  <a:lnTo>
                    <a:pt x="308" y="218"/>
                  </a:lnTo>
                  <a:lnTo>
                    <a:pt x="304" y="225"/>
                  </a:lnTo>
                  <a:lnTo>
                    <a:pt x="303" y="235"/>
                  </a:lnTo>
                  <a:lnTo>
                    <a:pt x="303" y="258"/>
                  </a:lnTo>
                  <a:lnTo>
                    <a:pt x="301" y="267"/>
                  </a:lnTo>
                  <a:lnTo>
                    <a:pt x="297" y="273"/>
                  </a:lnTo>
                  <a:lnTo>
                    <a:pt x="292" y="277"/>
                  </a:lnTo>
                  <a:lnTo>
                    <a:pt x="284" y="281"/>
                  </a:lnTo>
                  <a:lnTo>
                    <a:pt x="283" y="297"/>
                  </a:lnTo>
                  <a:lnTo>
                    <a:pt x="279" y="318"/>
                  </a:lnTo>
                  <a:lnTo>
                    <a:pt x="274" y="335"/>
                  </a:lnTo>
                  <a:lnTo>
                    <a:pt x="267" y="350"/>
                  </a:lnTo>
                  <a:lnTo>
                    <a:pt x="256" y="364"/>
                  </a:lnTo>
                  <a:lnTo>
                    <a:pt x="236" y="379"/>
                  </a:lnTo>
                  <a:lnTo>
                    <a:pt x="224" y="388"/>
                  </a:lnTo>
                  <a:lnTo>
                    <a:pt x="205" y="400"/>
                  </a:lnTo>
                  <a:lnTo>
                    <a:pt x="188" y="409"/>
                  </a:lnTo>
                  <a:lnTo>
                    <a:pt x="178" y="413"/>
                  </a:lnTo>
                  <a:lnTo>
                    <a:pt x="163" y="414"/>
                  </a:lnTo>
                  <a:lnTo>
                    <a:pt x="146" y="412"/>
                  </a:lnTo>
                  <a:lnTo>
                    <a:pt x="130" y="408"/>
                  </a:lnTo>
                  <a:lnTo>
                    <a:pt x="116" y="400"/>
                  </a:lnTo>
                  <a:lnTo>
                    <a:pt x="109" y="395"/>
                  </a:lnTo>
                  <a:lnTo>
                    <a:pt x="104" y="390"/>
                  </a:lnTo>
                  <a:lnTo>
                    <a:pt x="94" y="384"/>
                  </a:lnTo>
                  <a:lnTo>
                    <a:pt x="83" y="376"/>
                  </a:lnTo>
                  <a:lnTo>
                    <a:pt x="71" y="368"/>
                  </a:lnTo>
                  <a:lnTo>
                    <a:pt x="62" y="357"/>
                  </a:lnTo>
                  <a:lnTo>
                    <a:pt x="52" y="340"/>
                  </a:lnTo>
                  <a:lnTo>
                    <a:pt x="45" y="321"/>
                  </a:lnTo>
                  <a:lnTo>
                    <a:pt x="40" y="300"/>
                  </a:lnTo>
                  <a:lnTo>
                    <a:pt x="39" y="278"/>
                  </a:lnTo>
                  <a:lnTo>
                    <a:pt x="32" y="278"/>
                  </a:lnTo>
                  <a:lnTo>
                    <a:pt x="27" y="275"/>
                  </a:lnTo>
                  <a:lnTo>
                    <a:pt x="23" y="273"/>
                  </a:lnTo>
                  <a:lnTo>
                    <a:pt x="22" y="267"/>
                  </a:lnTo>
                  <a:lnTo>
                    <a:pt x="20" y="259"/>
                  </a:lnTo>
                  <a:lnTo>
                    <a:pt x="17" y="228"/>
                  </a:lnTo>
                  <a:lnTo>
                    <a:pt x="11" y="219"/>
                  </a:lnTo>
                  <a:lnTo>
                    <a:pt x="8" y="209"/>
                  </a:lnTo>
                  <a:lnTo>
                    <a:pt x="1" y="196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3" y="175"/>
                  </a:lnTo>
                  <a:lnTo>
                    <a:pt x="10" y="175"/>
                  </a:lnTo>
                  <a:lnTo>
                    <a:pt x="17" y="178"/>
                  </a:lnTo>
                  <a:lnTo>
                    <a:pt x="17" y="127"/>
                  </a:lnTo>
                  <a:lnTo>
                    <a:pt x="19" y="109"/>
                  </a:lnTo>
                  <a:lnTo>
                    <a:pt x="21" y="95"/>
                  </a:lnTo>
                  <a:lnTo>
                    <a:pt x="23" y="82"/>
                  </a:lnTo>
                  <a:lnTo>
                    <a:pt x="30" y="66"/>
                  </a:lnTo>
                  <a:lnTo>
                    <a:pt x="40" y="50"/>
                  </a:lnTo>
                  <a:lnTo>
                    <a:pt x="51" y="39"/>
                  </a:lnTo>
                  <a:lnTo>
                    <a:pt x="65" y="27"/>
                  </a:lnTo>
                  <a:lnTo>
                    <a:pt x="87" y="14"/>
                  </a:lnTo>
                  <a:lnTo>
                    <a:pt x="108" y="7"/>
                  </a:lnTo>
                  <a:lnTo>
                    <a:pt x="129" y="2"/>
                  </a:lnTo>
                  <a:lnTo>
                    <a:pt x="149" y="0"/>
                  </a:lnTo>
                  <a:lnTo>
                    <a:pt x="16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1141" name="Group 21"/>
            <p:cNvGrpSpPr>
              <a:grpSpLocks/>
            </p:cNvGrpSpPr>
            <p:nvPr/>
          </p:nvGrpSpPr>
          <p:grpSpPr bwMode="auto">
            <a:xfrm>
              <a:off x="2535" y="1125"/>
              <a:ext cx="210" cy="200"/>
              <a:chOff x="2535" y="1125"/>
              <a:chExt cx="210" cy="200"/>
            </a:xfrm>
          </p:grpSpPr>
          <p:grpSp>
            <p:nvGrpSpPr>
              <p:cNvPr id="261142" name="Group 22"/>
              <p:cNvGrpSpPr>
                <a:grpSpLocks/>
              </p:cNvGrpSpPr>
              <p:nvPr/>
            </p:nvGrpSpPr>
            <p:grpSpPr bwMode="auto">
              <a:xfrm>
                <a:off x="2535" y="1125"/>
                <a:ext cx="210" cy="45"/>
                <a:chOff x="2535" y="1125"/>
                <a:chExt cx="210" cy="45"/>
              </a:xfrm>
            </p:grpSpPr>
            <p:grpSp>
              <p:nvGrpSpPr>
                <p:cNvPr id="261143" name="Group 23"/>
                <p:cNvGrpSpPr>
                  <a:grpSpLocks/>
                </p:cNvGrpSpPr>
                <p:nvPr/>
              </p:nvGrpSpPr>
              <p:grpSpPr bwMode="auto">
                <a:xfrm>
                  <a:off x="2655" y="1126"/>
                  <a:ext cx="90" cy="44"/>
                  <a:chOff x="2655" y="1126"/>
                  <a:chExt cx="90" cy="44"/>
                </a:xfrm>
              </p:grpSpPr>
              <p:sp>
                <p:nvSpPr>
                  <p:cNvPr id="261144" name="Freeform 24"/>
                  <p:cNvSpPr>
                    <a:spLocks/>
                  </p:cNvSpPr>
                  <p:nvPr/>
                </p:nvSpPr>
                <p:spPr bwMode="auto">
                  <a:xfrm>
                    <a:off x="2655" y="1126"/>
                    <a:ext cx="90" cy="44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3" y="32"/>
                      </a:cxn>
                      <a:cxn ang="0">
                        <a:pos x="6" y="22"/>
                      </a:cxn>
                      <a:cxn ang="0">
                        <a:pos x="9" y="13"/>
                      </a:cxn>
                      <a:cxn ang="0">
                        <a:pos x="11" y="8"/>
                      </a:cxn>
                      <a:cxn ang="0">
                        <a:pos x="16" y="4"/>
                      </a:cxn>
                      <a:cxn ang="0">
                        <a:pos x="21" y="1"/>
                      </a:cxn>
                      <a:cxn ang="0">
                        <a:pos x="30" y="0"/>
                      </a:cxn>
                      <a:cxn ang="0">
                        <a:pos x="39" y="0"/>
                      </a:cxn>
                      <a:cxn ang="0">
                        <a:pos x="52" y="1"/>
                      </a:cxn>
                      <a:cxn ang="0">
                        <a:pos x="65" y="4"/>
                      </a:cxn>
                      <a:cxn ang="0">
                        <a:pos x="79" y="8"/>
                      </a:cxn>
                      <a:cxn ang="0">
                        <a:pos x="90" y="13"/>
                      </a:cxn>
                    </a:cxnLst>
                    <a:rect l="0" t="0" r="r" b="b"/>
                    <a:pathLst>
                      <a:path w="90" h="44">
                        <a:moveTo>
                          <a:pt x="0" y="44"/>
                        </a:moveTo>
                        <a:lnTo>
                          <a:pt x="3" y="32"/>
                        </a:lnTo>
                        <a:lnTo>
                          <a:pt x="6" y="22"/>
                        </a:lnTo>
                        <a:lnTo>
                          <a:pt x="9" y="13"/>
                        </a:lnTo>
                        <a:lnTo>
                          <a:pt x="11" y="8"/>
                        </a:lnTo>
                        <a:lnTo>
                          <a:pt x="16" y="4"/>
                        </a:lnTo>
                        <a:lnTo>
                          <a:pt x="21" y="1"/>
                        </a:lnTo>
                        <a:lnTo>
                          <a:pt x="30" y="0"/>
                        </a:lnTo>
                        <a:lnTo>
                          <a:pt x="39" y="0"/>
                        </a:lnTo>
                        <a:lnTo>
                          <a:pt x="52" y="1"/>
                        </a:lnTo>
                        <a:lnTo>
                          <a:pt x="65" y="4"/>
                        </a:lnTo>
                        <a:lnTo>
                          <a:pt x="79" y="8"/>
                        </a:lnTo>
                        <a:lnTo>
                          <a:pt x="90" y="13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61145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672" y="1143"/>
                    <a:ext cx="62" cy="19"/>
                    <a:chOff x="2672" y="1143"/>
                    <a:chExt cx="62" cy="19"/>
                  </a:xfrm>
                </p:grpSpPr>
                <p:sp>
                  <p:nvSpPr>
                    <p:cNvPr id="26114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672" y="1143"/>
                      <a:ext cx="62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"/>
                        </a:cxn>
                        <a:cxn ang="0">
                          <a:pos x="4" y="10"/>
                        </a:cxn>
                        <a:cxn ang="0">
                          <a:pos x="10" y="5"/>
                        </a:cxn>
                        <a:cxn ang="0">
                          <a:pos x="17" y="2"/>
                        </a:cxn>
                        <a:cxn ang="0">
                          <a:pos x="22" y="0"/>
                        </a:cxn>
                        <a:cxn ang="0">
                          <a:pos x="31" y="0"/>
                        </a:cxn>
                        <a:cxn ang="0">
                          <a:pos x="44" y="2"/>
                        </a:cxn>
                        <a:cxn ang="0">
                          <a:pos x="51" y="5"/>
                        </a:cxn>
                        <a:cxn ang="0">
                          <a:pos x="57" y="8"/>
                        </a:cxn>
                        <a:cxn ang="0">
                          <a:pos x="62" y="12"/>
                        </a:cxn>
                        <a:cxn ang="0">
                          <a:pos x="55" y="15"/>
                        </a:cxn>
                        <a:cxn ang="0">
                          <a:pos x="44" y="18"/>
                        </a:cxn>
                        <a:cxn ang="0">
                          <a:pos x="34" y="19"/>
                        </a:cxn>
                        <a:cxn ang="0">
                          <a:pos x="21" y="18"/>
                        </a:cxn>
                        <a:cxn ang="0">
                          <a:pos x="11" y="16"/>
                        </a:cxn>
                        <a:cxn ang="0">
                          <a:pos x="0" y="14"/>
                        </a:cxn>
                      </a:cxnLst>
                      <a:rect l="0" t="0" r="r" b="b"/>
                      <a:pathLst>
                        <a:path w="62" h="19">
                          <a:moveTo>
                            <a:pt x="0" y="14"/>
                          </a:moveTo>
                          <a:lnTo>
                            <a:pt x="4" y="10"/>
                          </a:lnTo>
                          <a:lnTo>
                            <a:pt x="10" y="5"/>
                          </a:lnTo>
                          <a:lnTo>
                            <a:pt x="17" y="2"/>
                          </a:lnTo>
                          <a:lnTo>
                            <a:pt x="22" y="0"/>
                          </a:lnTo>
                          <a:lnTo>
                            <a:pt x="31" y="0"/>
                          </a:lnTo>
                          <a:lnTo>
                            <a:pt x="44" y="2"/>
                          </a:lnTo>
                          <a:lnTo>
                            <a:pt x="51" y="5"/>
                          </a:lnTo>
                          <a:lnTo>
                            <a:pt x="57" y="8"/>
                          </a:lnTo>
                          <a:lnTo>
                            <a:pt x="62" y="12"/>
                          </a:lnTo>
                          <a:lnTo>
                            <a:pt x="55" y="15"/>
                          </a:lnTo>
                          <a:lnTo>
                            <a:pt x="44" y="18"/>
                          </a:lnTo>
                          <a:lnTo>
                            <a:pt x="34" y="19"/>
                          </a:lnTo>
                          <a:lnTo>
                            <a:pt x="21" y="18"/>
                          </a:lnTo>
                          <a:lnTo>
                            <a:pt x="11" y="16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14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672" y="1143"/>
                      <a:ext cx="62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4"/>
                        </a:cxn>
                        <a:cxn ang="0">
                          <a:pos x="4" y="10"/>
                        </a:cxn>
                        <a:cxn ang="0">
                          <a:pos x="10" y="5"/>
                        </a:cxn>
                        <a:cxn ang="0">
                          <a:pos x="17" y="2"/>
                        </a:cxn>
                        <a:cxn ang="0">
                          <a:pos x="22" y="0"/>
                        </a:cxn>
                        <a:cxn ang="0">
                          <a:pos x="31" y="0"/>
                        </a:cxn>
                        <a:cxn ang="0">
                          <a:pos x="44" y="2"/>
                        </a:cxn>
                        <a:cxn ang="0">
                          <a:pos x="51" y="5"/>
                        </a:cxn>
                        <a:cxn ang="0">
                          <a:pos x="57" y="8"/>
                        </a:cxn>
                        <a:cxn ang="0">
                          <a:pos x="62" y="12"/>
                        </a:cxn>
                        <a:cxn ang="0">
                          <a:pos x="55" y="15"/>
                        </a:cxn>
                        <a:cxn ang="0">
                          <a:pos x="44" y="18"/>
                        </a:cxn>
                        <a:cxn ang="0">
                          <a:pos x="34" y="19"/>
                        </a:cxn>
                        <a:cxn ang="0">
                          <a:pos x="21" y="18"/>
                        </a:cxn>
                        <a:cxn ang="0">
                          <a:pos x="11" y="16"/>
                        </a:cxn>
                        <a:cxn ang="0">
                          <a:pos x="0" y="14"/>
                        </a:cxn>
                      </a:cxnLst>
                      <a:rect l="0" t="0" r="r" b="b"/>
                      <a:pathLst>
                        <a:path w="62" h="19">
                          <a:moveTo>
                            <a:pt x="0" y="14"/>
                          </a:moveTo>
                          <a:lnTo>
                            <a:pt x="4" y="10"/>
                          </a:lnTo>
                          <a:lnTo>
                            <a:pt x="10" y="5"/>
                          </a:lnTo>
                          <a:lnTo>
                            <a:pt x="17" y="2"/>
                          </a:lnTo>
                          <a:lnTo>
                            <a:pt x="22" y="0"/>
                          </a:lnTo>
                          <a:lnTo>
                            <a:pt x="31" y="0"/>
                          </a:lnTo>
                          <a:lnTo>
                            <a:pt x="44" y="2"/>
                          </a:lnTo>
                          <a:lnTo>
                            <a:pt x="51" y="5"/>
                          </a:lnTo>
                          <a:lnTo>
                            <a:pt x="57" y="8"/>
                          </a:lnTo>
                          <a:lnTo>
                            <a:pt x="62" y="12"/>
                          </a:lnTo>
                          <a:lnTo>
                            <a:pt x="55" y="15"/>
                          </a:lnTo>
                          <a:lnTo>
                            <a:pt x="44" y="18"/>
                          </a:lnTo>
                          <a:lnTo>
                            <a:pt x="34" y="19"/>
                          </a:lnTo>
                          <a:lnTo>
                            <a:pt x="21" y="18"/>
                          </a:lnTo>
                          <a:lnTo>
                            <a:pt x="11" y="16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1148" name="Group 28"/>
                <p:cNvGrpSpPr>
                  <a:grpSpLocks/>
                </p:cNvGrpSpPr>
                <p:nvPr/>
              </p:nvGrpSpPr>
              <p:grpSpPr bwMode="auto">
                <a:xfrm>
                  <a:off x="2535" y="1125"/>
                  <a:ext cx="89" cy="44"/>
                  <a:chOff x="2535" y="1125"/>
                  <a:chExt cx="89" cy="44"/>
                </a:xfrm>
              </p:grpSpPr>
              <p:sp>
                <p:nvSpPr>
                  <p:cNvPr id="261149" name="Freeform 29"/>
                  <p:cNvSpPr>
                    <a:spLocks/>
                  </p:cNvSpPr>
                  <p:nvPr/>
                </p:nvSpPr>
                <p:spPr bwMode="auto">
                  <a:xfrm>
                    <a:off x="2535" y="1125"/>
                    <a:ext cx="89" cy="44"/>
                  </a:xfrm>
                  <a:custGeom>
                    <a:avLst/>
                    <a:gdLst/>
                    <a:ahLst/>
                    <a:cxnLst>
                      <a:cxn ang="0">
                        <a:pos x="89" y="44"/>
                      </a:cxn>
                      <a:cxn ang="0">
                        <a:pos x="85" y="32"/>
                      </a:cxn>
                      <a:cxn ang="0">
                        <a:pos x="82" y="22"/>
                      </a:cxn>
                      <a:cxn ang="0">
                        <a:pos x="79" y="13"/>
                      </a:cxn>
                      <a:cxn ang="0">
                        <a:pos x="75" y="6"/>
                      </a:cxn>
                      <a:cxn ang="0">
                        <a:pos x="72" y="2"/>
                      </a:cxn>
                      <a:cxn ang="0">
                        <a:pos x="65" y="0"/>
                      </a:cxn>
                      <a:cxn ang="0">
                        <a:pos x="59" y="0"/>
                      </a:cxn>
                      <a:cxn ang="0">
                        <a:pos x="49" y="0"/>
                      </a:cxn>
                      <a:cxn ang="0">
                        <a:pos x="36" y="1"/>
                      </a:cxn>
                      <a:cxn ang="0">
                        <a:pos x="23" y="4"/>
                      </a:cxn>
                      <a:cxn ang="0">
                        <a:pos x="10" y="8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89" h="44">
                        <a:moveTo>
                          <a:pt x="89" y="44"/>
                        </a:moveTo>
                        <a:lnTo>
                          <a:pt x="85" y="32"/>
                        </a:lnTo>
                        <a:lnTo>
                          <a:pt x="82" y="22"/>
                        </a:lnTo>
                        <a:lnTo>
                          <a:pt x="79" y="13"/>
                        </a:lnTo>
                        <a:lnTo>
                          <a:pt x="75" y="6"/>
                        </a:lnTo>
                        <a:lnTo>
                          <a:pt x="72" y="2"/>
                        </a:lnTo>
                        <a:lnTo>
                          <a:pt x="65" y="0"/>
                        </a:lnTo>
                        <a:lnTo>
                          <a:pt x="59" y="0"/>
                        </a:lnTo>
                        <a:lnTo>
                          <a:pt x="49" y="0"/>
                        </a:lnTo>
                        <a:lnTo>
                          <a:pt x="36" y="1"/>
                        </a:lnTo>
                        <a:lnTo>
                          <a:pt x="23" y="4"/>
                        </a:lnTo>
                        <a:lnTo>
                          <a:pt x="10" y="8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6115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46" y="1142"/>
                    <a:ext cx="62" cy="19"/>
                    <a:chOff x="2546" y="1142"/>
                    <a:chExt cx="62" cy="19"/>
                  </a:xfrm>
                </p:grpSpPr>
                <p:sp>
                  <p:nvSpPr>
                    <p:cNvPr id="26115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546" y="1142"/>
                      <a:ext cx="62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13"/>
                        </a:cxn>
                        <a:cxn ang="0">
                          <a:pos x="57" y="9"/>
                        </a:cxn>
                        <a:cxn ang="0">
                          <a:pos x="51" y="5"/>
                        </a:cxn>
                        <a:cxn ang="0">
                          <a:pos x="44" y="1"/>
                        </a:cxn>
                        <a:cxn ang="0">
                          <a:pos x="39" y="0"/>
                        </a:cxn>
                        <a:cxn ang="0">
                          <a:pos x="30" y="0"/>
                        </a:cxn>
                        <a:cxn ang="0">
                          <a:pos x="17" y="1"/>
                        </a:cxn>
                        <a:cxn ang="0">
                          <a:pos x="10" y="5"/>
                        </a:cxn>
                        <a:cxn ang="0">
                          <a:pos x="4" y="8"/>
                        </a:cxn>
                        <a:cxn ang="0">
                          <a:pos x="0" y="12"/>
                        </a:cxn>
                        <a:cxn ang="0">
                          <a:pos x="6" y="15"/>
                        </a:cxn>
                        <a:cxn ang="0">
                          <a:pos x="17" y="17"/>
                        </a:cxn>
                        <a:cxn ang="0">
                          <a:pos x="27" y="19"/>
                        </a:cxn>
                        <a:cxn ang="0">
                          <a:pos x="40" y="17"/>
                        </a:cxn>
                        <a:cxn ang="0">
                          <a:pos x="50" y="16"/>
                        </a:cxn>
                        <a:cxn ang="0">
                          <a:pos x="62" y="13"/>
                        </a:cxn>
                      </a:cxnLst>
                      <a:rect l="0" t="0" r="r" b="b"/>
                      <a:pathLst>
                        <a:path w="62" h="19">
                          <a:moveTo>
                            <a:pt x="62" y="13"/>
                          </a:moveTo>
                          <a:lnTo>
                            <a:pt x="57" y="9"/>
                          </a:lnTo>
                          <a:lnTo>
                            <a:pt x="51" y="5"/>
                          </a:lnTo>
                          <a:lnTo>
                            <a:pt x="44" y="1"/>
                          </a:lnTo>
                          <a:lnTo>
                            <a:pt x="39" y="0"/>
                          </a:lnTo>
                          <a:lnTo>
                            <a:pt x="30" y="0"/>
                          </a:lnTo>
                          <a:lnTo>
                            <a:pt x="17" y="1"/>
                          </a:lnTo>
                          <a:lnTo>
                            <a:pt x="10" y="5"/>
                          </a:lnTo>
                          <a:lnTo>
                            <a:pt x="4" y="8"/>
                          </a:lnTo>
                          <a:lnTo>
                            <a:pt x="0" y="12"/>
                          </a:lnTo>
                          <a:lnTo>
                            <a:pt x="6" y="15"/>
                          </a:lnTo>
                          <a:lnTo>
                            <a:pt x="17" y="17"/>
                          </a:lnTo>
                          <a:lnTo>
                            <a:pt x="27" y="19"/>
                          </a:lnTo>
                          <a:lnTo>
                            <a:pt x="40" y="17"/>
                          </a:lnTo>
                          <a:lnTo>
                            <a:pt x="50" y="16"/>
                          </a:lnTo>
                          <a:lnTo>
                            <a:pt x="62" y="1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152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2546" y="1142"/>
                      <a:ext cx="62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62" y="13"/>
                        </a:cxn>
                        <a:cxn ang="0">
                          <a:pos x="57" y="9"/>
                        </a:cxn>
                        <a:cxn ang="0">
                          <a:pos x="51" y="5"/>
                        </a:cxn>
                        <a:cxn ang="0">
                          <a:pos x="44" y="1"/>
                        </a:cxn>
                        <a:cxn ang="0">
                          <a:pos x="39" y="0"/>
                        </a:cxn>
                        <a:cxn ang="0">
                          <a:pos x="30" y="0"/>
                        </a:cxn>
                        <a:cxn ang="0">
                          <a:pos x="17" y="1"/>
                        </a:cxn>
                        <a:cxn ang="0">
                          <a:pos x="10" y="5"/>
                        </a:cxn>
                        <a:cxn ang="0">
                          <a:pos x="4" y="8"/>
                        </a:cxn>
                        <a:cxn ang="0">
                          <a:pos x="0" y="12"/>
                        </a:cxn>
                        <a:cxn ang="0">
                          <a:pos x="6" y="15"/>
                        </a:cxn>
                        <a:cxn ang="0">
                          <a:pos x="17" y="17"/>
                        </a:cxn>
                        <a:cxn ang="0">
                          <a:pos x="27" y="19"/>
                        </a:cxn>
                        <a:cxn ang="0">
                          <a:pos x="40" y="17"/>
                        </a:cxn>
                        <a:cxn ang="0">
                          <a:pos x="50" y="16"/>
                        </a:cxn>
                        <a:cxn ang="0">
                          <a:pos x="62" y="13"/>
                        </a:cxn>
                      </a:cxnLst>
                      <a:rect l="0" t="0" r="r" b="b"/>
                      <a:pathLst>
                        <a:path w="62" h="19">
                          <a:moveTo>
                            <a:pt x="62" y="13"/>
                          </a:moveTo>
                          <a:lnTo>
                            <a:pt x="57" y="9"/>
                          </a:lnTo>
                          <a:lnTo>
                            <a:pt x="51" y="5"/>
                          </a:lnTo>
                          <a:lnTo>
                            <a:pt x="44" y="1"/>
                          </a:lnTo>
                          <a:lnTo>
                            <a:pt x="39" y="0"/>
                          </a:lnTo>
                          <a:lnTo>
                            <a:pt x="30" y="0"/>
                          </a:lnTo>
                          <a:lnTo>
                            <a:pt x="17" y="1"/>
                          </a:lnTo>
                          <a:lnTo>
                            <a:pt x="10" y="5"/>
                          </a:lnTo>
                          <a:lnTo>
                            <a:pt x="4" y="8"/>
                          </a:lnTo>
                          <a:lnTo>
                            <a:pt x="0" y="12"/>
                          </a:lnTo>
                          <a:lnTo>
                            <a:pt x="6" y="15"/>
                          </a:lnTo>
                          <a:lnTo>
                            <a:pt x="17" y="17"/>
                          </a:lnTo>
                          <a:lnTo>
                            <a:pt x="27" y="19"/>
                          </a:lnTo>
                          <a:lnTo>
                            <a:pt x="40" y="17"/>
                          </a:lnTo>
                          <a:lnTo>
                            <a:pt x="50" y="16"/>
                          </a:lnTo>
                          <a:lnTo>
                            <a:pt x="62" y="13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61153" name="Group 33"/>
              <p:cNvGrpSpPr>
                <a:grpSpLocks/>
              </p:cNvGrpSpPr>
              <p:nvPr/>
            </p:nvGrpSpPr>
            <p:grpSpPr bwMode="auto">
              <a:xfrm>
                <a:off x="2591" y="1299"/>
                <a:ext cx="91" cy="26"/>
                <a:chOff x="2591" y="1299"/>
                <a:chExt cx="91" cy="26"/>
              </a:xfrm>
            </p:grpSpPr>
            <p:sp>
              <p:nvSpPr>
                <p:cNvPr id="261154" name="Freeform 34"/>
                <p:cNvSpPr>
                  <a:spLocks/>
                </p:cNvSpPr>
                <p:nvPr/>
              </p:nvSpPr>
              <p:spPr bwMode="auto">
                <a:xfrm>
                  <a:off x="2591" y="1299"/>
                  <a:ext cx="91" cy="2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2" y="2"/>
                    </a:cxn>
                    <a:cxn ang="0">
                      <a:pos x="20" y="1"/>
                    </a:cxn>
                    <a:cxn ang="0">
                      <a:pos x="28" y="0"/>
                    </a:cxn>
                    <a:cxn ang="0">
                      <a:pos x="37" y="0"/>
                    </a:cxn>
                    <a:cxn ang="0">
                      <a:pos x="48" y="2"/>
                    </a:cxn>
                    <a:cxn ang="0">
                      <a:pos x="56" y="0"/>
                    </a:cxn>
                    <a:cxn ang="0">
                      <a:pos x="65" y="0"/>
                    </a:cxn>
                    <a:cxn ang="0">
                      <a:pos x="77" y="0"/>
                    </a:cxn>
                    <a:cxn ang="0">
                      <a:pos x="91" y="2"/>
                    </a:cxn>
                    <a:cxn ang="0">
                      <a:pos x="89" y="6"/>
                    </a:cxn>
                    <a:cxn ang="0">
                      <a:pos x="85" y="11"/>
                    </a:cxn>
                    <a:cxn ang="0">
                      <a:pos x="82" y="18"/>
                    </a:cxn>
                    <a:cxn ang="0">
                      <a:pos x="77" y="22"/>
                    </a:cxn>
                    <a:cxn ang="0">
                      <a:pos x="68" y="26"/>
                    </a:cxn>
                    <a:cxn ang="0">
                      <a:pos x="56" y="26"/>
                    </a:cxn>
                    <a:cxn ang="0">
                      <a:pos x="41" y="26"/>
                    </a:cxn>
                    <a:cxn ang="0">
                      <a:pos x="26" y="25"/>
                    </a:cxn>
                    <a:cxn ang="0">
                      <a:pos x="17" y="23"/>
                    </a:cxn>
                    <a:cxn ang="0">
                      <a:pos x="9" y="18"/>
                    </a:cxn>
                    <a:cxn ang="0">
                      <a:pos x="8" y="15"/>
                    </a:cxn>
                    <a:cxn ang="0">
                      <a:pos x="5" y="1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91" h="26">
                      <a:moveTo>
                        <a:pt x="0" y="2"/>
                      </a:moveTo>
                      <a:lnTo>
                        <a:pt x="12" y="2"/>
                      </a:lnTo>
                      <a:lnTo>
                        <a:pt x="20" y="1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48" y="2"/>
                      </a:lnTo>
                      <a:lnTo>
                        <a:pt x="56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91" y="2"/>
                      </a:lnTo>
                      <a:lnTo>
                        <a:pt x="89" y="6"/>
                      </a:lnTo>
                      <a:lnTo>
                        <a:pt x="85" y="11"/>
                      </a:lnTo>
                      <a:lnTo>
                        <a:pt x="82" y="18"/>
                      </a:lnTo>
                      <a:lnTo>
                        <a:pt x="77" y="22"/>
                      </a:lnTo>
                      <a:lnTo>
                        <a:pt x="68" y="26"/>
                      </a:lnTo>
                      <a:lnTo>
                        <a:pt x="56" y="26"/>
                      </a:lnTo>
                      <a:lnTo>
                        <a:pt x="41" y="26"/>
                      </a:lnTo>
                      <a:lnTo>
                        <a:pt x="26" y="25"/>
                      </a:lnTo>
                      <a:lnTo>
                        <a:pt x="17" y="23"/>
                      </a:lnTo>
                      <a:lnTo>
                        <a:pt x="9" y="18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55" name="Freeform 35"/>
                <p:cNvSpPr>
                  <a:spLocks/>
                </p:cNvSpPr>
                <p:nvPr/>
              </p:nvSpPr>
              <p:spPr bwMode="auto">
                <a:xfrm>
                  <a:off x="2591" y="1299"/>
                  <a:ext cx="91" cy="2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2" y="2"/>
                    </a:cxn>
                    <a:cxn ang="0">
                      <a:pos x="20" y="1"/>
                    </a:cxn>
                    <a:cxn ang="0">
                      <a:pos x="28" y="0"/>
                    </a:cxn>
                    <a:cxn ang="0">
                      <a:pos x="37" y="0"/>
                    </a:cxn>
                    <a:cxn ang="0">
                      <a:pos x="48" y="2"/>
                    </a:cxn>
                    <a:cxn ang="0">
                      <a:pos x="56" y="0"/>
                    </a:cxn>
                    <a:cxn ang="0">
                      <a:pos x="65" y="0"/>
                    </a:cxn>
                    <a:cxn ang="0">
                      <a:pos x="77" y="0"/>
                    </a:cxn>
                    <a:cxn ang="0">
                      <a:pos x="91" y="2"/>
                    </a:cxn>
                    <a:cxn ang="0">
                      <a:pos x="89" y="6"/>
                    </a:cxn>
                    <a:cxn ang="0">
                      <a:pos x="85" y="11"/>
                    </a:cxn>
                    <a:cxn ang="0">
                      <a:pos x="82" y="18"/>
                    </a:cxn>
                    <a:cxn ang="0">
                      <a:pos x="77" y="22"/>
                    </a:cxn>
                    <a:cxn ang="0">
                      <a:pos x="68" y="26"/>
                    </a:cxn>
                    <a:cxn ang="0">
                      <a:pos x="56" y="26"/>
                    </a:cxn>
                    <a:cxn ang="0">
                      <a:pos x="41" y="26"/>
                    </a:cxn>
                    <a:cxn ang="0">
                      <a:pos x="26" y="25"/>
                    </a:cxn>
                    <a:cxn ang="0">
                      <a:pos x="17" y="23"/>
                    </a:cxn>
                    <a:cxn ang="0">
                      <a:pos x="9" y="18"/>
                    </a:cxn>
                    <a:cxn ang="0">
                      <a:pos x="8" y="15"/>
                    </a:cxn>
                    <a:cxn ang="0">
                      <a:pos x="5" y="1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91" h="26">
                      <a:moveTo>
                        <a:pt x="0" y="2"/>
                      </a:moveTo>
                      <a:lnTo>
                        <a:pt x="12" y="2"/>
                      </a:lnTo>
                      <a:lnTo>
                        <a:pt x="20" y="1"/>
                      </a:lnTo>
                      <a:lnTo>
                        <a:pt x="28" y="0"/>
                      </a:lnTo>
                      <a:lnTo>
                        <a:pt x="37" y="0"/>
                      </a:lnTo>
                      <a:lnTo>
                        <a:pt x="48" y="2"/>
                      </a:lnTo>
                      <a:lnTo>
                        <a:pt x="56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91" y="2"/>
                      </a:lnTo>
                      <a:lnTo>
                        <a:pt x="89" y="6"/>
                      </a:lnTo>
                      <a:lnTo>
                        <a:pt x="85" y="11"/>
                      </a:lnTo>
                      <a:lnTo>
                        <a:pt x="82" y="18"/>
                      </a:lnTo>
                      <a:lnTo>
                        <a:pt x="77" y="22"/>
                      </a:lnTo>
                      <a:lnTo>
                        <a:pt x="68" y="26"/>
                      </a:lnTo>
                      <a:lnTo>
                        <a:pt x="56" y="26"/>
                      </a:lnTo>
                      <a:lnTo>
                        <a:pt x="41" y="26"/>
                      </a:lnTo>
                      <a:lnTo>
                        <a:pt x="26" y="25"/>
                      </a:lnTo>
                      <a:lnTo>
                        <a:pt x="17" y="23"/>
                      </a:lnTo>
                      <a:lnTo>
                        <a:pt x="9" y="18"/>
                      </a:lnTo>
                      <a:lnTo>
                        <a:pt x="8" y="15"/>
                      </a:lnTo>
                      <a:lnTo>
                        <a:pt x="5" y="1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156" name="Freeform 36"/>
              <p:cNvSpPr>
                <a:spLocks/>
              </p:cNvSpPr>
              <p:nvPr/>
            </p:nvSpPr>
            <p:spPr bwMode="auto">
              <a:xfrm>
                <a:off x="2609" y="1238"/>
                <a:ext cx="59" cy="2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7" y="16"/>
                  </a:cxn>
                  <a:cxn ang="0">
                    <a:pos x="12" y="17"/>
                  </a:cxn>
                  <a:cxn ang="0">
                    <a:pos x="20" y="19"/>
                  </a:cxn>
                  <a:cxn ang="0">
                    <a:pos x="30" y="20"/>
                  </a:cxn>
                  <a:cxn ang="0">
                    <a:pos x="38" y="20"/>
                  </a:cxn>
                  <a:cxn ang="0">
                    <a:pos x="42" y="19"/>
                  </a:cxn>
                  <a:cxn ang="0">
                    <a:pos x="47" y="17"/>
                  </a:cxn>
                  <a:cxn ang="0">
                    <a:pos x="52" y="16"/>
                  </a:cxn>
                  <a:cxn ang="0">
                    <a:pos x="58" y="12"/>
                  </a:cxn>
                  <a:cxn ang="0">
                    <a:pos x="59" y="8"/>
                  </a:cxn>
                  <a:cxn ang="0">
                    <a:pos x="58" y="2"/>
                  </a:cxn>
                  <a:cxn ang="0">
                    <a:pos x="55" y="0"/>
                  </a:cxn>
                </a:cxnLst>
                <a:rect l="0" t="0" r="r" b="b"/>
                <a:pathLst>
                  <a:path w="59" h="20">
                    <a:moveTo>
                      <a:pt x="3" y="0"/>
                    </a:moveTo>
                    <a:lnTo>
                      <a:pt x="1" y="5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7" y="16"/>
                    </a:lnTo>
                    <a:lnTo>
                      <a:pt x="12" y="17"/>
                    </a:lnTo>
                    <a:lnTo>
                      <a:pt x="20" y="19"/>
                    </a:lnTo>
                    <a:lnTo>
                      <a:pt x="30" y="20"/>
                    </a:lnTo>
                    <a:lnTo>
                      <a:pt x="38" y="20"/>
                    </a:lnTo>
                    <a:lnTo>
                      <a:pt x="42" y="19"/>
                    </a:lnTo>
                    <a:lnTo>
                      <a:pt x="47" y="17"/>
                    </a:lnTo>
                    <a:lnTo>
                      <a:pt x="52" y="16"/>
                    </a:lnTo>
                    <a:lnTo>
                      <a:pt x="58" y="12"/>
                    </a:lnTo>
                    <a:lnTo>
                      <a:pt x="59" y="8"/>
                    </a:lnTo>
                    <a:lnTo>
                      <a:pt x="58" y="2"/>
                    </a:lnTo>
                    <a:lnTo>
                      <a:pt x="5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157" name="Group 37"/>
            <p:cNvGrpSpPr>
              <a:grpSpLocks/>
            </p:cNvGrpSpPr>
            <p:nvPr/>
          </p:nvGrpSpPr>
          <p:grpSpPr bwMode="auto">
            <a:xfrm>
              <a:off x="2094" y="1417"/>
              <a:ext cx="1088" cy="951"/>
              <a:chOff x="2094" y="1417"/>
              <a:chExt cx="1088" cy="951"/>
            </a:xfrm>
          </p:grpSpPr>
          <p:sp>
            <p:nvSpPr>
              <p:cNvPr id="261158" name="Freeform 38"/>
              <p:cNvSpPr>
                <a:spLocks/>
              </p:cNvSpPr>
              <p:nvPr/>
            </p:nvSpPr>
            <p:spPr bwMode="auto">
              <a:xfrm>
                <a:off x="2673" y="1423"/>
                <a:ext cx="509" cy="945"/>
              </a:xfrm>
              <a:custGeom>
                <a:avLst/>
                <a:gdLst/>
                <a:ahLst/>
                <a:cxnLst>
                  <a:cxn ang="0">
                    <a:pos x="148" y="29"/>
                  </a:cxn>
                  <a:cxn ang="0">
                    <a:pos x="259" y="53"/>
                  </a:cxn>
                  <a:cxn ang="0">
                    <a:pos x="296" y="61"/>
                  </a:cxn>
                  <a:cxn ang="0">
                    <a:pos x="283" y="77"/>
                  </a:cxn>
                  <a:cxn ang="0">
                    <a:pos x="223" y="60"/>
                  </a:cxn>
                  <a:cxn ang="0">
                    <a:pos x="280" y="122"/>
                  </a:cxn>
                  <a:cxn ang="0">
                    <a:pos x="322" y="134"/>
                  </a:cxn>
                  <a:cxn ang="0">
                    <a:pos x="318" y="138"/>
                  </a:cxn>
                  <a:cxn ang="0">
                    <a:pos x="327" y="210"/>
                  </a:cxn>
                  <a:cxn ang="0">
                    <a:pos x="339" y="215"/>
                  </a:cxn>
                  <a:cxn ang="0">
                    <a:pos x="359" y="269"/>
                  </a:cxn>
                  <a:cxn ang="0">
                    <a:pos x="409" y="360"/>
                  </a:cxn>
                  <a:cxn ang="0">
                    <a:pos x="405" y="362"/>
                  </a:cxn>
                  <a:cxn ang="0">
                    <a:pos x="390" y="416"/>
                  </a:cxn>
                  <a:cxn ang="0">
                    <a:pos x="381" y="465"/>
                  </a:cxn>
                  <a:cxn ang="0">
                    <a:pos x="374" y="347"/>
                  </a:cxn>
                  <a:cxn ang="0">
                    <a:pos x="334" y="252"/>
                  </a:cxn>
                  <a:cxn ang="0">
                    <a:pos x="354" y="422"/>
                  </a:cxn>
                  <a:cxn ang="0">
                    <a:pos x="406" y="577"/>
                  </a:cxn>
                  <a:cxn ang="0">
                    <a:pos x="423" y="533"/>
                  </a:cxn>
                  <a:cxn ang="0">
                    <a:pos x="429" y="542"/>
                  </a:cxn>
                  <a:cxn ang="0">
                    <a:pos x="456" y="580"/>
                  </a:cxn>
                  <a:cxn ang="0">
                    <a:pos x="417" y="587"/>
                  </a:cxn>
                  <a:cxn ang="0">
                    <a:pos x="454" y="643"/>
                  </a:cxn>
                  <a:cxn ang="0">
                    <a:pos x="466" y="737"/>
                  </a:cxn>
                  <a:cxn ang="0">
                    <a:pos x="509" y="843"/>
                  </a:cxn>
                  <a:cxn ang="0">
                    <a:pos x="469" y="759"/>
                  </a:cxn>
                  <a:cxn ang="0">
                    <a:pos x="456" y="659"/>
                  </a:cxn>
                  <a:cxn ang="0">
                    <a:pos x="403" y="625"/>
                  </a:cxn>
                  <a:cxn ang="0">
                    <a:pos x="418" y="680"/>
                  </a:cxn>
                  <a:cxn ang="0">
                    <a:pos x="457" y="767"/>
                  </a:cxn>
                  <a:cxn ang="0">
                    <a:pos x="469" y="846"/>
                  </a:cxn>
                  <a:cxn ang="0">
                    <a:pos x="489" y="912"/>
                  </a:cxn>
                  <a:cxn ang="0">
                    <a:pos x="488" y="936"/>
                  </a:cxn>
                  <a:cxn ang="0">
                    <a:pos x="461" y="841"/>
                  </a:cxn>
                  <a:cxn ang="0">
                    <a:pos x="444" y="735"/>
                  </a:cxn>
                  <a:cxn ang="0">
                    <a:pos x="393" y="672"/>
                  </a:cxn>
                  <a:cxn ang="0">
                    <a:pos x="414" y="774"/>
                  </a:cxn>
                  <a:cxn ang="0">
                    <a:pos x="451" y="880"/>
                  </a:cxn>
                  <a:cxn ang="0">
                    <a:pos x="454" y="909"/>
                  </a:cxn>
                  <a:cxn ang="0">
                    <a:pos x="429" y="817"/>
                  </a:cxn>
                  <a:cxn ang="0">
                    <a:pos x="386" y="715"/>
                  </a:cxn>
                  <a:cxn ang="0">
                    <a:pos x="381" y="652"/>
                  </a:cxn>
                  <a:cxn ang="0">
                    <a:pos x="382" y="544"/>
                  </a:cxn>
                  <a:cxn ang="0">
                    <a:pos x="342" y="412"/>
                  </a:cxn>
                  <a:cxn ang="0">
                    <a:pos x="322" y="436"/>
                  </a:cxn>
                  <a:cxn ang="0">
                    <a:pos x="359" y="541"/>
                  </a:cxn>
                  <a:cxn ang="0">
                    <a:pos x="371" y="593"/>
                  </a:cxn>
                  <a:cxn ang="0">
                    <a:pos x="325" y="491"/>
                  </a:cxn>
                  <a:cxn ang="0">
                    <a:pos x="315" y="387"/>
                  </a:cxn>
                  <a:cxn ang="0">
                    <a:pos x="317" y="261"/>
                  </a:cxn>
                  <a:cxn ang="0">
                    <a:pos x="285" y="149"/>
                  </a:cxn>
                  <a:cxn ang="0">
                    <a:pos x="247" y="164"/>
                  </a:cxn>
                  <a:cxn ang="0">
                    <a:pos x="246" y="281"/>
                  </a:cxn>
                  <a:cxn ang="0">
                    <a:pos x="244" y="372"/>
                  </a:cxn>
                  <a:cxn ang="0">
                    <a:pos x="235" y="266"/>
                  </a:cxn>
                  <a:cxn ang="0">
                    <a:pos x="235" y="164"/>
                  </a:cxn>
                  <a:cxn ang="0">
                    <a:pos x="227" y="86"/>
                  </a:cxn>
                  <a:cxn ang="0">
                    <a:pos x="130" y="29"/>
                  </a:cxn>
                  <a:cxn ang="0">
                    <a:pos x="45" y="19"/>
                  </a:cxn>
                  <a:cxn ang="0">
                    <a:pos x="15" y="154"/>
                  </a:cxn>
                  <a:cxn ang="0">
                    <a:pos x="24" y="34"/>
                  </a:cxn>
                </a:cxnLst>
                <a:rect l="0" t="0" r="r" b="b"/>
                <a:pathLst>
                  <a:path w="509" h="945">
                    <a:moveTo>
                      <a:pt x="47" y="1"/>
                    </a:moveTo>
                    <a:lnTo>
                      <a:pt x="62" y="0"/>
                    </a:lnTo>
                    <a:lnTo>
                      <a:pt x="87" y="4"/>
                    </a:lnTo>
                    <a:lnTo>
                      <a:pt x="105" y="9"/>
                    </a:lnTo>
                    <a:lnTo>
                      <a:pt x="122" y="16"/>
                    </a:lnTo>
                    <a:lnTo>
                      <a:pt x="133" y="21"/>
                    </a:lnTo>
                    <a:lnTo>
                      <a:pt x="148" y="29"/>
                    </a:lnTo>
                    <a:lnTo>
                      <a:pt x="168" y="40"/>
                    </a:lnTo>
                    <a:lnTo>
                      <a:pt x="187" y="50"/>
                    </a:lnTo>
                    <a:lnTo>
                      <a:pt x="198" y="56"/>
                    </a:lnTo>
                    <a:lnTo>
                      <a:pt x="206" y="57"/>
                    </a:lnTo>
                    <a:lnTo>
                      <a:pt x="228" y="55"/>
                    </a:lnTo>
                    <a:lnTo>
                      <a:pt x="247" y="53"/>
                    </a:lnTo>
                    <a:lnTo>
                      <a:pt x="259" y="53"/>
                    </a:lnTo>
                    <a:lnTo>
                      <a:pt x="271" y="53"/>
                    </a:lnTo>
                    <a:lnTo>
                      <a:pt x="279" y="53"/>
                    </a:lnTo>
                    <a:lnTo>
                      <a:pt x="293" y="56"/>
                    </a:lnTo>
                    <a:lnTo>
                      <a:pt x="302" y="60"/>
                    </a:lnTo>
                    <a:lnTo>
                      <a:pt x="313" y="69"/>
                    </a:lnTo>
                    <a:lnTo>
                      <a:pt x="304" y="64"/>
                    </a:lnTo>
                    <a:lnTo>
                      <a:pt x="296" y="61"/>
                    </a:lnTo>
                    <a:lnTo>
                      <a:pt x="288" y="60"/>
                    </a:lnTo>
                    <a:lnTo>
                      <a:pt x="286" y="64"/>
                    </a:lnTo>
                    <a:lnTo>
                      <a:pt x="285" y="72"/>
                    </a:lnTo>
                    <a:lnTo>
                      <a:pt x="288" y="80"/>
                    </a:lnTo>
                    <a:lnTo>
                      <a:pt x="293" y="90"/>
                    </a:lnTo>
                    <a:lnTo>
                      <a:pt x="287" y="82"/>
                    </a:lnTo>
                    <a:lnTo>
                      <a:pt x="283" y="77"/>
                    </a:lnTo>
                    <a:lnTo>
                      <a:pt x="280" y="68"/>
                    </a:lnTo>
                    <a:lnTo>
                      <a:pt x="281" y="61"/>
                    </a:lnTo>
                    <a:lnTo>
                      <a:pt x="276" y="58"/>
                    </a:lnTo>
                    <a:lnTo>
                      <a:pt x="266" y="57"/>
                    </a:lnTo>
                    <a:lnTo>
                      <a:pt x="254" y="57"/>
                    </a:lnTo>
                    <a:lnTo>
                      <a:pt x="242" y="57"/>
                    </a:lnTo>
                    <a:lnTo>
                      <a:pt x="223" y="60"/>
                    </a:lnTo>
                    <a:lnTo>
                      <a:pt x="209" y="64"/>
                    </a:lnTo>
                    <a:lnTo>
                      <a:pt x="222" y="72"/>
                    </a:lnTo>
                    <a:lnTo>
                      <a:pt x="242" y="85"/>
                    </a:lnTo>
                    <a:lnTo>
                      <a:pt x="255" y="96"/>
                    </a:lnTo>
                    <a:lnTo>
                      <a:pt x="265" y="104"/>
                    </a:lnTo>
                    <a:lnTo>
                      <a:pt x="274" y="114"/>
                    </a:lnTo>
                    <a:lnTo>
                      <a:pt x="280" y="122"/>
                    </a:lnTo>
                    <a:lnTo>
                      <a:pt x="288" y="132"/>
                    </a:lnTo>
                    <a:lnTo>
                      <a:pt x="293" y="143"/>
                    </a:lnTo>
                    <a:lnTo>
                      <a:pt x="315" y="135"/>
                    </a:lnTo>
                    <a:lnTo>
                      <a:pt x="321" y="122"/>
                    </a:lnTo>
                    <a:lnTo>
                      <a:pt x="325" y="114"/>
                    </a:lnTo>
                    <a:lnTo>
                      <a:pt x="324" y="123"/>
                    </a:lnTo>
                    <a:lnTo>
                      <a:pt x="322" y="134"/>
                    </a:lnTo>
                    <a:lnTo>
                      <a:pt x="329" y="139"/>
                    </a:lnTo>
                    <a:lnTo>
                      <a:pt x="339" y="142"/>
                    </a:lnTo>
                    <a:lnTo>
                      <a:pt x="350" y="142"/>
                    </a:lnTo>
                    <a:lnTo>
                      <a:pt x="339" y="144"/>
                    </a:lnTo>
                    <a:lnTo>
                      <a:pt x="331" y="144"/>
                    </a:lnTo>
                    <a:lnTo>
                      <a:pt x="324" y="141"/>
                    </a:lnTo>
                    <a:lnTo>
                      <a:pt x="318" y="138"/>
                    </a:lnTo>
                    <a:lnTo>
                      <a:pt x="308" y="142"/>
                    </a:lnTo>
                    <a:lnTo>
                      <a:pt x="296" y="147"/>
                    </a:lnTo>
                    <a:lnTo>
                      <a:pt x="299" y="157"/>
                    </a:lnTo>
                    <a:lnTo>
                      <a:pt x="305" y="170"/>
                    </a:lnTo>
                    <a:lnTo>
                      <a:pt x="310" y="186"/>
                    </a:lnTo>
                    <a:lnTo>
                      <a:pt x="318" y="211"/>
                    </a:lnTo>
                    <a:lnTo>
                      <a:pt x="327" y="210"/>
                    </a:lnTo>
                    <a:lnTo>
                      <a:pt x="338" y="211"/>
                    </a:lnTo>
                    <a:lnTo>
                      <a:pt x="347" y="215"/>
                    </a:lnTo>
                    <a:lnTo>
                      <a:pt x="355" y="218"/>
                    </a:lnTo>
                    <a:lnTo>
                      <a:pt x="361" y="229"/>
                    </a:lnTo>
                    <a:lnTo>
                      <a:pt x="352" y="221"/>
                    </a:lnTo>
                    <a:lnTo>
                      <a:pt x="344" y="217"/>
                    </a:lnTo>
                    <a:lnTo>
                      <a:pt x="339" y="215"/>
                    </a:lnTo>
                    <a:lnTo>
                      <a:pt x="330" y="214"/>
                    </a:lnTo>
                    <a:lnTo>
                      <a:pt x="320" y="218"/>
                    </a:lnTo>
                    <a:lnTo>
                      <a:pt x="324" y="233"/>
                    </a:lnTo>
                    <a:lnTo>
                      <a:pt x="337" y="240"/>
                    </a:lnTo>
                    <a:lnTo>
                      <a:pt x="344" y="247"/>
                    </a:lnTo>
                    <a:lnTo>
                      <a:pt x="352" y="258"/>
                    </a:lnTo>
                    <a:lnTo>
                      <a:pt x="359" y="269"/>
                    </a:lnTo>
                    <a:lnTo>
                      <a:pt x="365" y="285"/>
                    </a:lnTo>
                    <a:lnTo>
                      <a:pt x="371" y="304"/>
                    </a:lnTo>
                    <a:lnTo>
                      <a:pt x="376" y="325"/>
                    </a:lnTo>
                    <a:lnTo>
                      <a:pt x="381" y="349"/>
                    </a:lnTo>
                    <a:lnTo>
                      <a:pt x="392" y="349"/>
                    </a:lnTo>
                    <a:lnTo>
                      <a:pt x="401" y="353"/>
                    </a:lnTo>
                    <a:lnTo>
                      <a:pt x="409" y="360"/>
                    </a:lnTo>
                    <a:lnTo>
                      <a:pt x="414" y="368"/>
                    </a:lnTo>
                    <a:lnTo>
                      <a:pt x="420" y="381"/>
                    </a:lnTo>
                    <a:lnTo>
                      <a:pt x="427" y="398"/>
                    </a:lnTo>
                    <a:lnTo>
                      <a:pt x="422" y="387"/>
                    </a:lnTo>
                    <a:lnTo>
                      <a:pt x="416" y="379"/>
                    </a:lnTo>
                    <a:lnTo>
                      <a:pt x="410" y="368"/>
                    </a:lnTo>
                    <a:lnTo>
                      <a:pt x="405" y="362"/>
                    </a:lnTo>
                    <a:lnTo>
                      <a:pt x="398" y="357"/>
                    </a:lnTo>
                    <a:lnTo>
                      <a:pt x="390" y="354"/>
                    </a:lnTo>
                    <a:lnTo>
                      <a:pt x="383" y="355"/>
                    </a:lnTo>
                    <a:lnTo>
                      <a:pt x="385" y="371"/>
                    </a:lnTo>
                    <a:lnTo>
                      <a:pt x="387" y="385"/>
                    </a:lnTo>
                    <a:lnTo>
                      <a:pt x="389" y="398"/>
                    </a:lnTo>
                    <a:lnTo>
                      <a:pt x="390" y="416"/>
                    </a:lnTo>
                    <a:lnTo>
                      <a:pt x="392" y="435"/>
                    </a:lnTo>
                    <a:lnTo>
                      <a:pt x="397" y="444"/>
                    </a:lnTo>
                    <a:lnTo>
                      <a:pt x="412" y="456"/>
                    </a:lnTo>
                    <a:lnTo>
                      <a:pt x="394" y="446"/>
                    </a:lnTo>
                    <a:lnTo>
                      <a:pt x="390" y="440"/>
                    </a:lnTo>
                    <a:lnTo>
                      <a:pt x="385" y="447"/>
                    </a:lnTo>
                    <a:lnTo>
                      <a:pt x="381" y="465"/>
                    </a:lnTo>
                    <a:lnTo>
                      <a:pt x="383" y="450"/>
                    </a:lnTo>
                    <a:lnTo>
                      <a:pt x="388" y="435"/>
                    </a:lnTo>
                    <a:lnTo>
                      <a:pt x="386" y="416"/>
                    </a:lnTo>
                    <a:lnTo>
                      <a:pt x="383" y="397"/>
                    </a:lnTo>
                    <a:lnTo>
                      <a:pt x="381" y="379"/>
                    </a:lnTo>
                    <a:lnTo>
                      <a:pt x="377" y="360"/>
                    </a:lnTo>
                    <a:lnTo>
                      <a:pt x="374" y="347"/>
                    </a:lnTo>
                    <a:lnTo>
                      <a:pt x="371" y="331"/>
                    </a:lnTo>
                    <a:lnTo>
                      <a:pt x="366" y="313"/>
                    </a:lnTo>
                    <a:lnTo>
                      <a:pt x="360" y="294"/>
                    </a:lnTo>
                    <a:lnTo>
                      <a:pt x="356" y="284"/>
                    </a:lnTo>
                    <a:lnTo>
                      <a:pt x="349" y="269"/>
                    </a:lnTo>
                    <a:lnTo>
                      <a:pt x="342" y="260"/>
                    </a:lnTo>
                    <a:lnTo>
                      <a:pt x="334" y="252"/>
                    </a:lnTo>
                    <a:lnTo>
                      <a:pt x="326" y="247"/>
                    </a:lnTo>
                    <a:lnTo>
                      <a:pt x="329" y="260"/>
                    </a:lnTo>
                    <a:lnTo>
                      <a:pt x="331" y="277"/>
                    </a:lnTo>
                    <a:lnTo>
                      <a:pt x="335" y="304"/>
                    </a:lnTo>
                    <a:lnTo>
                      <a:pt x="339" y="333"/>
                    </a:lnTo>
                    <a:lnTo>
                      <a:pt x="343" y="359"/>
                    </a:lnTo>
                    <a:lnTo>
                      <a:pt x="354" y="422"/>
                    </a:lnTo>
                    <a:lnTo>
                      <a:pt x="360" y="463"/>
                    </a:lnTo>
                    <a:lnTo>
                      <a:pt x="365" y="482"/>
                    </a:lnTo>
                    <a:lnTo>
                      <a:pt x="371" y="496"/>
                    </a:lnTo>
                    <a:lnTo>
                      <a:pt x="380" y="517"/>
                    </a:lnTo>
                    <a:lnTo>
                      <a:pt x="388" y="535"/>
                    </a:lnTo>
                    <a:lnTo>
                      <a:pt x="395" y="552"/>
                    </a:lnTo>
                    <a:lnTo>
                      <a:pt x="406" y="577"/>
                    </a:lnTo>
                    <a:lnTo>
                      <a:pt x="413" y="579"/>
                    </a:lnTo>
                    <a:lnTo>
                      <a:pt x="420" y="577"/>
                    </a:lnTo>
                    <a:lnTo>
                      <a:pt x="426" y="572"/>
                    </a:lnTo>
                    <a:lnTo>
                      <a:pt x="429" y="564"/>
                    </a:lnTo>
                    <a:lnTo>
                      <a:pt x="428" y="557"/>
                    </a:lnTo>
                    <a:lnTo>
                      <a:pt x="424" y="545"/>
                    </a:lnTo>
                    <a:lnTo>
                      <a:pt x="423" y="533"/>
                    </a:lnTo>
                    <a:lnTo>
                      <a:pt x="430" y="523"/>
                    </a:lnTo>
                    <a:lnTo>
                      <a:pt x="426" y="515"/>
                    </a:lnTo>
                    <a:lnTo>
                      <a:pt x="427" y="506"/>
                    </a:lnTo>
                    <a:lnTo>
                      <a:pt x="428" y="515"/>
                    </a:lnTo>
                    <a:lnTo>
                      <a:pt x="435" y="523"/>
                    </a:lnTo>
                    <a:lnTo>
                      <a:pt x="428" y="533"/>
                    </a:lnTo>
                    <a:lnTo>
                      <a:pt x="429" y="542"/>
                    </a:lnTo>
                    <a:lnTo>
                      <a:pt x="434" y="561"/>
                    </a:lnTo>
                    <a:lnTo>
                      <a:pt x="444" y="565"/>
                    </a:lnTo>
                    <a:lnTo>
                      <a:pt x="452" y="570"/>
                    </a:lnTo>
                    <a:lnTo>
                      <a:pt x="457" y="576"/>
                    </a:lnTo>
                    <a:lnTo>
                      <a:pt x="459" y="582"/>
                    </a:lnTo>
                    <a:lnTo>
                      <a:pt x="461" y="592"/>
                    </a:lnTo>
                    <a:lnTo>
                      <a:pt x="456" y="580"/>
                    </a:lnTo>
                    <a:lnTo>
                      <a:pt x="449" y="573"/>
                    </a:lnTo>
                    <a:lnTo>
                      <a:pt x="441" y="569"/>
                    </a:lnTo>
                    <a:lnTo>
                      <a:pt x="435" y="568"/>
                    </a:lnTo>
                    <a:lnTo>
                      <a:pt x="432" y="573"/>
                    </a:lnTo>
                    <a:lnTo>
                      <a:pt x="428" y="579"/>
                    </a:lnTo>
                    <a:lnTo>
                      <a:pt x="424" y="584"/>
                    </a:lnTo>
                    <a:lnTo>
                      <a:pt x="417" y="587"/>
                    </a:lnTo>
                    <a:lnTo>
                      <a:pt x="410" y="587"/>
                    </a:lnTo>
                    <a:lnTo>
                      <a:pt x="414" y="597"/>
                    </a:lnTo>
                    <a:lnTo>
                      <a:pt x="420" y="606"/>
                    </a:lnTo>
                    <a:lnTo>
                      <a:pt x="428" y="616"/>
                    </a:lnTo>
                    <a:lnTo>
                      <a:pt x="439" y="628"/>
                    </a:lnTo>
                    <a:lnTo>
                      <a:pt x="446" y="636"/>
                    </a:lnTo>
                    <a:lnTo>
                      <a:pt x="454" y="643"/>
                    </a:lnTo>
                    <a:lnTo>
                      <a:pt x="458" y="648"/>
                    </a:lnTo>
                    <a:lnTo>
                      <a:pt x="461" y="653"/>
                    </a:lnTo>
                    <a:lnTo>
                      <a:pt x="462" y="660"/>
                    </a:lnTo>
                    <a:lnTo>
                      <a:pt x="464" y="701"/>
                    </a:lnTo>
                    <a:lnTo>
                      <a:pt x="465" y="723"/>
                    </a:lnTo>
                    <a:lnTo>
                      <a:pt x="466" y="731"/>
                    </a:lnTo>
                    <a:lnTo>
                      <a:pt x="466" y="737"/>
                    </a:lnTo>
                    <a:lnTo>
                      <a:pt x="469" y="747"/>
                    </a:lnTo>
                    <a:lnTo>
                      <a:pt x="474" y="758"/>
                    </a:lnTo>
                    <a:lnTo>
                      <a:pt x="478" y="766"/>
                    </a:lnTo>
                    <a:lnTo>
                      <a:pt x="486" y="775"/>
                    </a:lnTo>
                    <a:lnTo>
                      <a:pt x="492" y="782"/>
                    </a:lnTo>
                    <a:lnTo>
                      <a:pt x="492" y="833"/>
                    </a:lnTo>
                    <a:lnTo>
                      <a:pt x="509" y="843"/>
                    </a:lnTo>
                    <a:lnTo>
                      <a:pt x="492" y="835"/>
                    </a:lnTo>
                    <a:lnTo>
                      <a:pt x="492" y="851"/>
                    </a:lnTo>
                    <a:lnTo>
                      <a:pt x="489" y="793"/>
                    </a:lnTo>
                    <a:lnTo>
                      <a:pt x="488" y="782"/>
                    </a:lnTo>
                    <a:lnTo>
                      <a:pt x="479" y="774"/>
                    </a:lnTo>
                    <a:lnTo>
                      <a:pt x="475" y="767"/>
                    </a:lnTo>
                    <a:lnTo>
                      <a:pt x="469" y="759"/>
                    </a:lnTo>
                    <a:lnTo>
                      <a:pt x="465" y="751"/>
                    </a:lnTo>
                    <a:lnTo>
                      <a:pt x="462" y="743"/>
                    </a:lnTo>
                    <a:lnTo>
                      <a:pt x="461" y="735"/>
                    </a:lnTo>
                    <a:lnTo>
                      <a:pt x="459" y="723"/>
                    </a:lnTo>
                    <a:lnTo>
                      <a:pt x="458" y="712"/>
                    </a:lnTo>
                    <a:lnTo>
                      <a:pt x="457" y="684"/>
                    </a:lnTo>
                    <a:lnTo>
                      <a:pt x="456" y="659"/>
                    </a:lnTo>
                    <a:lnTo>
                      <a:pt x="454" y="653"/>
                    </a:lnTo>
                    <a:lnTo>
                      <a:pt x="450" y="648"/>
                    </a:lnTo>
                    <a:lnTo>
                      <a:pt x="441" y="640"/>
                    </a:lnTo>
                    <a:lnTo>
                      <a:pt x="433" y="632"/>
                    </a:lnTo>
                    <a:lnTo>
                      <a:pt x="426" y="623"/>
                    </a:lnTo>
                    <a:lnTo>
                      <a:pt x="409" y="603"/>
                    </a:lnTo>
                    <a:lnTo>
                      <a:pt x="403" y="625"/>
                    </a:lnTo>
                    <a:lnTo>
                      <a:pt x="399" y="648"/>
                    </a:lnTo>
                    <a:lnTo>
                      <a:pt x="397" y="660"/>
                    </a:lnTo>
                    <a:lnTo>
                      <a:pt x="407" y="668"/>
                    </a:lnTo>
                    <a:lnTo>
                      <a:pt x="415" y="677"/>
                    </a:lnTo>
                    <a:lnTo>
                      <a:pt x="422" y="677"/>
                    </a:lnTo>
                    <a:lnTo>
                      <a:pt x="437" y="675"/>
                    </a:lnTo>
                    <a:lnTo>
                      <a:pt x="418" y="680"/>
                    </a:lnTo>
                    <a:lnTo>
                      <a:pt x="423" y="687"/>
                    </a:lnTo>
                    <a:lnTo>
                      <a:pt x="434" y="703"/>
                    </a:lnTo>
                    <a:lnTo>
                      <a:pt x="443" y="715"/>
                    </a:lnTo>
                    <a:lnTo>
                      <a:pt x="448" y="728"/>
                    </a:lnTo>
                    <a:lnTo>
                      <a:pt x="452" y="740"/>
                    </a:lnTo>
                    <a:lnTo>
                      <a:pt x="454" y="752"/>
                    </a:lnTo>
                    <a:lnTo>
                      <a:pt x="457" y="767"/>
                    </a:lnTo>
                    <a:lnTo>
                      <a:pt x="458" y="777"/>
                    </a:lnTo>
                    <a:lnTo>
                      <a:pt x="457" y="791"/>
                    </a:lnTo>
                    <a:lnTo>
                      <a:pt x="458" y="803"/>
                    </a:lnTo>
                    <a:lnTo>
                      <a:pt x="458" y="813"/>
                    </a:lnTo>
                    <a:lnTo>
                      <a:pt x="461" y="831"/>
                    </a:lnTo>
                    <a:lnTo>
                      <a:pt x="466" y="840"/>
                    </a:lnTo>
                    <a:lnTo>
                      <a:pt x="469" y="846"/>
                    </a:lnTo>
                    <a:lnTo>
                      <a:pt x="474" y="901"/>
                    </a:lnTo>
                    <a:lnTo>
                      <a:pt x="482" y="904"/>
                    </a:lnTo>
                    <a:lnTo>
                      <a:pt x="490" y="909"/>
                    </a:lnTo>
                    <a:lnTo>
                      <a:pt x="496" y="911"/>
                    </a:lnTo>
                    <a:lnTo>
                      <a:pt x="505" y="907"/>
                    </a:lnTo>
                    <a:lnTo>
                      <a:pt x="496" y="913"/>
                    </a:lnTo>
                    <a:lnTo>
                      <a:pt x="489" y="912"/>
                    </a:lnTo>
                    <a:lnTo>
                      <a:pt x="481" y="908"/>
                    </a:lnTo>
                    <a:lnTo>
                      <a:pt x="474" y="905"/>
                    </a:lnTo>
                    <a:lnTo>
                      <a:pt x="475" y="913"/>
                    </a:lnTo>
                    <a:lnTo>
                      <a:pt x="479" y="922"/>
                    </a:lnTo>
                    <a:lnTo>
                      <a:pt x="488" y="934"/>
                    </a:lnTo>
                    <a:lnTo>
                      <a:pt x="499" y="945"/>
                    </a:lnTo>
                    <a:lnTo>
                      <a:pt x="488" y="936"/>
                    </a:lnTo>
                    <a:lnTo>
                      <a:pt x="481" y="930"/>
                    </a:lnTo>
                    <a:lnTo>
                      <a:pt x="478" y="924"/>
                    </a:lnTo>
                    <a:lnTo>
                      <a:pt x="473" y="917"/>
                    </a:lnTo>
                    <a:lnTo>
                      <a:pt x="469" y="901"/>
                    </a:lnTo>
                    <a:lnTo>
                      <a:pt x="466" y="864"/>
                    </a:lnTo>
                    <a:lnTo>
                      <a:pt x="466" y="848"/>
                    </a:lnTo>
                    <a:lnTo>
                      <a:pt x="461" y="841"/>
                    </a:lnTo>
                    <a:lnTo>
                      <a:pt x="457" y="835"/>
                    </a:lnTo>
                    <a:lnTo>
                      <a:pt x="454" y="817"/>
                    </a:lnTo>
                    <a:lnTo>
                      <a:pt x="452" y="798"/>
                    </a:lnTo>
                    <a:lnTo>
                      <a:pt x="452" y="782"/>
                    </a:lnTo>
                    <a:lnTo>
                      <a:pt x="450" y="763"/>
                    </a:lnTo>
                    <a:lnTo>
                      <a:pt x="449" y="752"/>
                    </a:lnTo>
                    <a:lnTo>
                      <a:pt x="444" y="735"/>
                    </a:lnTo>
                    <a:lnTo>
                      <a:pt x="440" y="722"/>
                    </a:lnTo>
                    <a:lnTo>
                      <a:pt x="434" y="711"/>
                    </a:lnTo>
                    <a:lnTo>
                      <a:pt x="424" y="699"/>
                    </a:lnTo>
                    <a:lnTo>
                      <a:pt x="414" y="685"/>
                    </a:lnTo>
                    <a:lnTo>
                      <a:pt x="406" y="675"/>
                    </a:lnTo>
                    <a:lnTo>
                      <a:pt x="398" y="670"/>
                    </a:lnTo>
                    <a:lnTo>
                      <a:pt x="393" y="672"/>
                    </a:lnTo>
                    <a:lnTo>
                      <a:pt x="393" y="689"/>
                    </a:lnTo>
                    <a:lnTo>
                      <a:pt x="393" y="707"/>
                    </a:lnTo>
                    <a:lnTo>
                      <a:pt x="393" y="720"/>
                    </a:lnTo>
                    <a:lnTo>
                      <a:pt x="395" y="731"/>
                    </a:lnTo>
                    <a:lnTo>
                      <a:pt x="398" y="742"/>
                    </a:lnTo>
                    <a:lnTo>
                      <a:pt x="405" y="758"/>
                    </a:lnTo>
                    <a:lnTo>
                      <a:pt x="414" y="774"/>
                    </a:lnTo>
                    <a:lnTo>
                      <a:pt x="424" y="790"/>
                    </a:lnTo>
                    <a:lnTo>
                      <a:pt x="432" y="806"/>
                    </a:lnTo>
                    <a:lnTo>
                      <a:pt x="441" y="825"/>
                    </a:lnTo>
                    <a:lnTo>
                      <a:pt x="444" y="837"/>
                    </a:lnTo>
                    <a:lnTo>
                      <a:pt x="446" y="843"/>
                    </a:lnTo>
                    <a:lnTo>
                      <a:pt x="449" y="863"/>
                    </a:lnTo>
                    <a:lnTo>
                      <a:pt x="451" y="880"/>
                    </a:lnTo>
                    <a:lnTo>
                      <a:pt x="465" y="886"/>
                    </a:lnTo>
                    <a:lnTo>
                      <a:pt x="452" y="882"/>
                    </a:lnTo>
                    <a:lnTo>
                      <a:pt x="453" y="891"/>
                    </a:lnTo>
                    <a:lnTo>
                      <a:pt x="454" y="902"/>
                    </a:lnTo>
                    <a:lnTo>
                      <a:pt x="458" y="912"/>
                    </a:lnTo>
                    <a:lnTo>
                      <a:pt x="464" y="926"/>
                    </a:lnTo>
                    <a:lnTo>
                      <a:pt x="454" y="909"/>
                    </a:lnTo>
                    <a:lnTo>
                      <a:pt x="450" y="896"/>
                    </a:lnTo>
                    <a:lnTo>
                      <a:pt x="448" y="888"/>
                    </a:lnTo>
                    <a:lnTo>
                      <a:pt x="446" y="878"/>
                    </a:lnTo>
                    <a:lnTo>
                      <a:pt x="445" y="867"/>
                    </a:lnTo>
                    <a:lnTo>
                      <a:pt x="441" y="849"/>
                    </a:lnTo>
                    <a:lnTo>
                      <a:pt x="437" y="835"/>
                    </a:lnTo>
                    <a:lnTo>
                      <a:pt x="429" y="817"/>
                    </a:lnTo>
                    <a:lnTo>
                      <a:pt x="419" y="798"/>
                    </a:lnTo>
                    <a:lnTo>
                      <a:pt x="407" y="778"/>
                    </a:lnTo>
                    <a:lnTo>
                      <a:pt x="401" y="766"/>
                    </a:lnTo>
                    <a:lnTo>
                      <a:pt x="394" y="753"/>
                    </a:lnTo>
                    <a:lnTo>
                      <a:pt x="390" y="743"/>
                    </a:lnTo>
                    <a:lnTo>
                      <a:pt x="387" y="731"/>
                    </a:lnTo>
                    <a:lnTo>
                      <a:pt x="386" y="715"/>
                    </a:lnTo>
                    <a:lnTo>
                      <a:pt x="385" y="699"/>
                    </a:lnTo>
                    <a:lnTo>
                      <a:pt x="386" y="676"/>
                    </a:lnTo>
                    <a:lnTo>
                      <a:pt x="388" y="662"/>
                    </a:lnTo>
                    <a:lnTo>
                      <a:pt x="381" y="656"/>
                    </a:lnTo>
                    <a:lnTo>
                      <a:pt x="372" y="655"/>
                    </a:lnTo>
                    <a:lnTo>
                      <a:pt x="359" y="655"/>
                    </a:lnTo>
                    <a:lnTo>
                      <a:pt x="381" y="652"/>
                    </a:lnTo>
                    <a:lnTo>
                      <a:pt x="390" y="656"/>
                    </a:lnTo>
                    <a:lnTo>
                      <a:pt x="393" y="637"/>
                    </a:lnTo>
                    <a:lnTo>
                      <a:pt x="395" y="620"/>
                    </a:lnTo>
                    <a:lnTo>
                      <a:pt x="402" y="596"/>
                    </a:lnTo>
                    <a:lnTo>
                      <a:pt x="397" y="582"/>
                    </a:lnTo>
                    <a:lnTo>
                      <a:pt x="389" y="558"/>
                    </a:lnTo>
                    <a:lnTo>
                      <a:pt x="382" y="544"/>
                    </a:lnTo>
                    <a:lnTo>
                      <a:pt x="376" y="530"/>
                    </a:lnTo>
                    <a:lnTo>
                      <a:pt x="369" y="515"/>
                    </a:lnTo>
                    <a:lnTo>
                      <a:pt x="363" y="499"/>
                    </a:lnTo>
                    <a:lnTo>
                      <a:pt x="356" y="483"/>
                    </a:lnTo>
                    <a:lnTo>
                      <a:pt x="352" y="468"/>
                    </a:lnTo>
                    <a:lnTo>
                      <a:pt x="349" y="451"/>
                    </a:lnTo>
                    <a:lnTo>
                      <a:pt x="342" y="412"/>
                    </a:lnTo>
                    <a:lnTo>
                      <a:pt x="335" y="373"/>
                    </a:lnTo>
                    <a:lnTo>
                      <a:pt x="330" y="375"/>
                    </a:lnTo>
                    <a:lnTo>
                      <a:pt x="326" y="377"/>
                    </a:lnTo>
                    <a:lnTo>
                      <a:pt x="322" y="384"/>
                    </a:lnTo>
                    <a:lnTo>
                      <a:pt x="320" y="392"/>
                    </a:lnTo>
                    <a:lnTo>
                      <a:pt x="318" y="413"/>
                    </a:lnTo>
                    <a:lnTo>
                      <a:pt x="322" y="436"/>
                    </a:lnTo>
                    <a:lnTo>
                      <a:pt x="322" y="456"/>
                    </a:lnTo>
                    <a:lnTo>
                      <a:pt x="322" y="470"/>
                    </a:lnTo>
                    <a:lnTo>
                      <a:pt x="324" y="478"/>
                    </a:lnTo>
                    <a:lnTo>
                      <a:pt x="327" y="487"/>
                    </a:lnTo>
                    <a:lnTo>
                      <a:pt x="335" y="501"/>
                    </a:lnTo>
                    <a:lnTo>
                      <a:pt x="346" y="518"/>
                    </a:lnTo>
                    <a:lnTo>
                      <a:pt x="359" y="541"/>
                    </a:lnTo>
                    <a:lnTo>
                      <a:pt x="366" y="561"/>
                    </a:lnTo>
                    <a:lnTo>
                      <a:pt x="369" y="577"/>
                    </a:lnTo>
                    <a:lnTo>
                      <a:pt x="373" y="592"/>
                    </a:lnTo>
                    <a:lnTo>
                      <a:pt x="376" y="609"/>
                    </a:lnTo>
                    <a:lnTo>
                      <a:pt x="387" y="639"/>
                    </a:lnTo>
                    <a:lnTo>
                      <a:pt x="377" y="616"/>
                    </a:lnTo>
                    <a:lnTo>
                      <a:pt x="371" y="593"/>
                    </a:lnTo>
                    <a:lnTo>
                      <a:pt x="365" y="578"/>
                    </a:lnTo>
                    <a:lnTo>
                      <a:pt x="363" y="562"/>
                    </a:lnTo>
                    <a:lnTo>
                      <a:pt x="357" y="549"/>
                    </a:lnTo>
                    <a:lnTo>
                      <a:pt x="351" y="536"/>
                    </a:lnTo>
                    <a:lnTo>
                      <a:pt x="342" y="520"/>
                    </a:lnTo>
                    <a:lnTo>
                      <a:pt x="332" y="502"/>
                    </a:lnTo>
                    <a:lnTo>
                      <a:pt x="325" y="491"/>
                    </a:lnTo>
                    <a:lnTo>
                      <a:pt x="320" y="482"/>
                    </a:lnTo>
                    <a:lnTo>
                      <a:pt x="318" y="474"/>
                    </a:lnTo>
                    <a:lnTo>
                      <a:pt x="318" y="456"/>
                    </a:lnTo>
                    <a:lnTo>
                      <a:pt x="318" y="443"/>
                    </a:lnTo>
                    <a:lnTo>
                      <a:pt x="314" y="416"/>
                    </a:lnTo>
                    <a:lnTo>
                      <a:pt x="314" y="402"/>
                    </a:lnTo>
                    <a:lnTo>
                      <a:pt x="315" y="387"/>
                    </a:lnTo>
                    <a:lnTo>
                      <a:pt x="317" y="377"/>
                    </a:lnTo>
                    <a:lnTo>
                      <a:pt x="321" y="371"/>
                    </a:lnTo>
                    <a:lnTo>
                      <a:pt x="327" y="365"/>
                    </a:lnTo>
                    <a:lnTo>
                      <a:pt x="334" y="362"/>
                    </a:lnTo>
                    <a:lnTo>
                      <a:pt x="329" y="331"/>
                    </a:lnTo>
                    <a:lnTo>
                      <a:pt x="322" y="290"/>
                    </a:lnTo>
                    <a:lnTo>
                      <a:pt x="317" y="261"/>
                    </a:lnTo>
                    <a:lnTo>
                      <a:pt x="312" y="240"/>
                    </a:lnTo>
                    <a:lnTo>
                      <a:pt x="309" y="227"/>
                    </a:lnTo>
                    <a:lnTo>
                      <a:pt x="305" y="208"/>
                    </a:lnTo>
                    <a:lnTo>
                      <a:pt x="300" y="194"/>
                    </a:lnTo>
                    <a:lnTo>
                      <a:pt x="295" y="176"/>
                    </a:lnTo>
                    <a:lnTo>
                      <a:pt x="289" y="162"/>
                    </a:lnTo>
                    <a:lnTo>
                      <a:pt x="285" y="149"/>
                    </a:lnTo>
                    <a:lnTo>
                      <a:pt x="279" y="138"/>
                    </a:lnTo>
                    <a:lnTo>
                      <a:pt x="274" y="128"/>
                    </a:lnTo>
                    <a:lnTo>
                      <a:pt x="263" y="115"/>
                    </a:lnTo>
                    <a:lnTo>
                      <a:pt x="261" y="128"/>
                    </a:lnTo>
                    <a:lnTo>
                      <a:pt x="255" y="142"/>
                    </a:lnTo>
                    <a:lnTo>
                      <a:pt x="252" y="152"/>
                    </a:lnTo>
                    <a:lnTo>
                      <a:pt x="247" y="164"/>
                    </a:lnTo>
                    <a:lnTo>
                      <a:pt x="240" y="178"/>
                    </a:lnTo>
                    <a:lnTo>
                      <a:pt x="237" y="195"/>
                    </a:lnTo>
                    <a:lnTo>
                      <a:pt x="236" y="215"/>
                    </a:lnTo>
                    <a:lnTo>
                      <a:pt x="237" y="230"/>
                    </a:lnTo>
                    <a:lnTo>
                      <a:pt x="240" y="250"/>
                    </a:lnTo>
                    <a:lnTo>
                      <a:pt x="244" y="266"/>
                    </a:lnTo>
                    <a:lnTo>
                      <a:pt x="246" y="281"/>
                    </a:lnTo>
                    <a:lnTo>
                      <a:pt x="249" y="296"/>
                    </a:lnTo>
                    <a:lnTo>
                      <a:pt x="251" y="309"/>
                    </a:lnTo>
                    <a:lnTo>
                      <a:pt x="252" y="321"/>
                    </a:lnTo>
                    <a:lnTo>
                      <a:pt x="252" y="341"/>
                    </a:lnTo>
                    <a:lnTo>
                      <a:pt x="250" y="360"/>
                    </a:lnTo>
                    <a:lnTo>
                      <a:pt x="240" y="411"/>
                    </a:lnTo>
                    <a:lnTo>
                      <a:pt x="244" y="372"/>
                    </a:lnTo>
                    <a:lnTo>
                      <a:pt x="246" y="356"/>
                    </a:lnTo>
                    <a:lnTo>
                      <a:pt x="247" y="345"/>
                    </a:lnTo>
                    <a:lnTo>
                      <a:pt x="246" y="335"/>
                    </a:lnTo>
                    <a:lnTo>
                      <a:pt x="244" y="318"/>
                    </a:lnTo>
                    <a:lnTo>
                      <a:pt x="242" y="300"/>
                    </a:lnTo>
                    <a:lnTo>
                      <a:pt x="238" y="282"/>
                    </a:lnTo>
                    <a:lnTo>
                      <a:pt x="235" y="266"/>
                    </a:lnTo>
                    <a:lnTo>
                      <a:pt x="231" y="252"/>
                    </a:lnTo>
                    <a:lnTo>
                      <a:pt x="228" y="238"/>
                    </a:lnTo>
                    <a:lnTo>
                      <a:pt x="227" y="221"/>
                    </a:lnTo>
                    <a:lnTo>
                      <a:pt x="225" y="208"/>
                    </a:lnTo>
                    <a:lnTo>
                      <a:pt x="227" y="190"/>
                    </a:lnTo>
                    <a:lnTo>
                      <a:pt x="230" y="177"/>
                    </a:lnTo>
                    <a:lnTo>
                      <a:pt x="235" y="164"/>
                    </a:lnTo>
                    <a:lnTo>
                      <a:pt x="240" y="152"/>
                    </a:lnTo>
                    <a:lnTo>
                      <a:pt x="248" y="132"/>
                    </a:lnTo>
                    <a:lnTo>
                      <a:pt x="251" y="120"/>
                    </a:lnTo>
                    <a:lnTo>
                      <a:pt x="253" y="107"/>
                    </a:lnTo>
                    <a:lnTo>
                      <a:pt x="246" y="100"/>
                    </a:lnTo>
                    <a:lnTo>
                      <a:pt x="236" y="92"/>
                    </a:lnTo>
                    <a:lnTo>
                      <a:pt x="227" y="86"/>
                    </a:lnTo>
                    <a:lnTo>
                      <a:pt x="218" y="80"/>
                    </a:lnTo>
                    <a:lnTo>
                      <a:pt x="203" y="69"/>
                    </a:lnTo>
                    <a:lnTo>
                      <a:pt x="187" y="60"/>
                    </a:lnTo>
                    <a:lnTo>
                      <a:pt x="176" y="53"/>
                    </a:lnTo>
                    <a:lnTo>
                      <a:pt x="163" y="45"/>
                    </a:lnTo>
                    <a:lnTo>
                      <a:pt x="146" y="36"/>
                    </a:lnTo>
                    <a:lnTo>
                      <a:pt x="130" y="29"/>
                    </a:lnTo>
                    <a:lnTo>
                      <a:pt x="121" y="24"/>
                    </a:lnTo>
                    <a:lnTo>
                      <a:pt x="106" y="19"/>
                    </a:lnTo>
                    <a:lnTo>
                      <a:pt x="92" y="14"/>
                    </a:lnTo>
                    <a:lnTo>
                      <a:pt x="79" y="12"/>
                    </a:lnTo>
                    <a:lnTo>
                      <a:pt x="66" y="10"/>
                    </a:lnTo>
                    <a:lnTo>
                      <a:pt x="54" y="11"/>
                    </a:lnTo>
                    <a:lnTo>
                      <a:pt x="45" y="19"/>
                    </a:lnTo>
                    <a:lnTo>
                      <a:pt x="40" y="32"/>
                    </a:lnTo>
                    <a:lnTo>
                      <a:pt x="37" y="47"/>
                    </a:lnTo>
                    <a:lnTo>
                      <a:pt x="34" y="65"/>
                    </a:lnTo>
                    <a:lnTo>
                      <a:pt x="34" y="90"/>
                    </a:lnTo>
                    <a:lnTo>
                      <a:pt x="33" y="114"/>
                    </a:lnTo>
                    <a:lnTo>
                      <a:pt x="27" y="131"/>
                    </a:lnTo>
                    <a:lnTo>
                      <a:pt x="15" y="154"/>
                    </a:lnTo>
                    <a:lnTo>
                      <a:pt x="0" y="144"/>
                    </a:lnTo>
                    <a:lnTo>
                      <a:pt x="11" y="123"/>
                    </a:lnTo>
                    <a:lnTo>
                      <a:pt x="16" y="109"/>
                    </a:lnTo>
                    <a:lnTo>
                      <a:pt x="17" y="90"/>
                    </a:lnTo>
                    <a:lnTo>
                      <a:pt x="18" y="72"/>
                    </a:lnTo>
                    <a:lnTo>
                      <a:pt x="20" y="50"/>
                    </a:lnTo>
                    <a:lnTo>
                      <a:pt x="24" y="34"/>
                    </a:lnTo>
                    <a:lnTo>
                      <a:pt x="29" y="19"/>
                    </a:lnTo>
                    <a:lnTo>
                      <a:pt x="37" y="8"/>
                    </a:lnTo>
                    <a:lnTo>
                      <a:pt x="47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59" name="Freeform 39"/>
              <p:cNvSpPr>
                <a:spLocks/>
              </p:cNvSpPr>
              <p:nvPr/>
            </p:nvSpPr>
            <p:spPr bwMode="auto">
              <a:xfrm>
                <a:off x="2094" y="1417"/>
                <a:ext cx="563" cy="945"/>
              </a:xfrm>
              <a:custGeom>
                <a:avLst/>
                <a:gdLst/>
                <a:ahLst/>
                <a:cxnLst>
                  <a:cxn ang="0">
                    <a:pos x="538" y="39"/>
                  </a:cxn>
                  <a:cxn ang="0">
                    <a:pos x="447" y="0"/>
                  </a:cxn>
                  <a:cxn ang="0">
                    <a:pos x="322" y="50"/>
                  </a:cxn>
                  <a:cxn ang="0">
                    <a:pos x="230" y="53"/>
                  </a:cxn>
                  <a:cxn ang="0">
                    <a:pos x="224" y="65"/>
                  </a:cxn>
                  <a:cxn ang="0">
                    <a:pos x="229" y="61"/>
                  </a:cxn>
                  <a:cxn ang="0">
                    <a:pos x="288" y="73"/>
                  </a:cxn>
                  <a:cxn ang="0">
                    <a:pos x="216" y="143"/>
                  </a:cxn>
                  <a:cxn ang="0">
                    <a:pos x="170" y="142"/>
                  </a:cxn>
                  <a:cxn ang="0">
                    <a:pos x="213" y="148"/>
                  </a:cxn>
                  <a:cxn ang="0">
                    <a:pos x="161" y="215"/>
                  </a:cxn>
                  <a:cxn ang="0">
                    <a:pos x="189" y="218"/>
                  </a:cxn>
                  <a:cxn ang="0">
                    <a:pos x="139" y="305"/>
                  </a:cxn>
                  <a:cxn ang="0">
                    <a:pos x="88" y="381"/>
                  </a:cxn>
                  <a:cxn ang="0">
                    <a:pos x="119" y="354"/>
                  </a:cxn>
                  <a:cxn ang="0">
                    <a:pos x="112" y="444"/>
                  </a:cxn>
                  <a:cxn ang="0">
                    <a:pos x="120" y="435"/>
                  </a:cxn>
                  <a:cxn ang="0">
                    <a:pos x="143" y="314"/>
                  </a:cxn>
                  <a:cxn ang="0">
                    <a:pos x="181" y="260"/>
                  </a:cxn>
                  <a:cxn ang="0">
                    <a:pos x="144" y="481"/>
                  </a:cxn>
                  <a:cxn ang="0">
                    <a:pos x="89" y="577"/>
                  </a:cxn>
                  <a:cxn ang="0">
                    <a:pos x="83" y="516"/>
                  </a:cxn>
                  <a:cxn ang="0">
                    <a:pos x="65" y="566"/>
                  </a:cxn>
                  <a:cxn ang="0">
                    <a:pos x="68" y="569"/>
                  </a:cxn>
                  <a:cxn ang="0">
                    <a:pos x="94" y="598"/>
                  </a:cxn>
                  <a:cxn ang="0">
                    <a:pos x="47" y="653"/>
                  </a:cxn>
                  <a:cxn ang="0">
                    <a:pos x="34" y="758"/>
                  </a:cxn>
                  <a:cxn ang="0">
                    <a:pos x="17" y="851"/>
                  </a:cxn>
                  <a:cxn ang="0">
                    <a:pos x="47" y="743"/>
                  </a:cxn>
                  <a:cxn ang="0">
                    <a:pos x="58" y="649"/>
                  </a:cxn>
                  <a:cxn ang="0">
                    <a:pos x="111" y="660"/>
                  </a:cxn>
                  <a:cxn ang="0">
                    <a:pos x="75" y="702"/>
                  </a:cxn>
                  <a:cxn ang="0">
                    <a:pos x="51" y="791"/>
                  </a:cxn>
                  <a:cxn ang="0">
                    <a:pos x="26" y="905"/>
                  </a:cxn>
                  <a:cxn ang="0">
                    <a:pos x="34" y="905"/>
                  </a:cxn>
                  <a:cxn ang="0">
                    <a:pos x="30" y="924"/>
                  </a:cxn>
                  <a:cxn ang="0">
                    <a:pos x="54" y="817"/>
                  </a:cxn>
                  <a:cxn ang="0">
                    <a:pos x="75" y="711"/>
                  </a:cxn>
                  <a:cxn ang="0">
                    <a:pos x="116" y="706"/>
                  </a:cxn>
                  <a:cxn ang="0">
                    <a:pos x="76" y="806"/>
                  </a:cxn>
                  <a:cxn ang="0">
                    <a:pos x="56" y="882"/>
                  </a:cxn>
                  <a:cxn ang="0">
                    <a:pos x="60" y="889"/>
                  </a:cxn>
                  <a:cxn ang="0">
                    <a:pos x="101" y="777"/>
                  </a:cxn>
                  <a:cxn ang="0">
                    <a:pos x="123" y="676"/>
                  </a:cxn>
                  <a:cxn ang="0">
                    <a:pos x="116" y="637"/>
                  </a:cxn>
                  <a:cxn ang="0">
                    <a:pos x="140" y="515"/>
                  </a:cxn>
                  <a:cxn ang="0">
                    <a:pos x="178" y="375"/>
                  </a:cxn>
                  <a:cxn ang="0">
                    <a:pos x="187" y="471"/>
                  </a:cxn>
                  <a:cxn ang="0">
                    <a:pos x="140" y="577"/>
                  </a:cxn>
                  <a:cxn ang="0">
                    <a:pos x="147" y="562"/>
                  </a:cxn>
                  <a:cxn ang="0">
                    <a:pos x="191" y="473"/>
                  </a:cxn>
                  <a:cxn ang="0">
                    <a:pos x="188" y="371"/>
                  </a:cxn>
                  <a:cxn ang="0">
                    <a:pos x="199" y="228"/>
                  </a:cxn>
                  <a:cxn ang="0">
                    <a:pos x="236" y="128"/>
                  </a:cxn>
                  <a:cxn ang="0">
                    <a:pos x="272" y="196"/>
                  </a:cxn>
                  <a:cxn ang="0">
                    <a:pos x="258" y="310"/>
                  </a:cxn>
                  <a:cxn ang="0">
                    <a:pos x="262" y="346"/>
                  </a:cxn>
                  <a:cxn ang="0">
                    <a:pos x="281" y="239"/>
                  </a:cxn>
                  <a:cxn ang="0">
                    <a:pos x="261" y="133"/>
                  </a:cxn>
                  <a:cxn ang="0">
                    <a:pos x="306" y="70"/>
                  </a:cxn>
                  <a:cxn ang="0">
                    <a:pos x="404" y="19"/>
                  </a:cxn>
                  <a:cxn ang="0">
                    <a:pos x="489" y="19"/>
                  </a:cxn>
                  <a:cxn ang="0">
                    <a:pos x="536" y="77"/>
                  </a:cxn>
                </a:cxnLst>
                <a:rect l="0" t="0" r="r" b="b"/>
                <a:pathLst>
                  <a:path w="563" h="945">
                    <a:moveTo>
                      <a:pt x="563" y="144"/>
                    </a:moveTo>
                    <a:lnTo>
                      <a:pt x="559" y="109"/>
                    </a:lnTo>
                    <a:lnTo>
                      <a:pt x="554" y="82"/>
                    </a:lnTo>
                    <a:lnTo>
                      <a:pt x="552" y="71"/>
                    </a:lnTo>
                    <a:lnTo>
                      <a:pt x="549" y="61"/>
                    </a:lnTo>
                    <a:lnTo>
                      <a:pt x="544" y="50"/>
                    </a:lnTo>
                    <a:lnTo>
                      <a:pt x="538" y="39"/>
                    </a:lnTo>
                    <a:lnTo>
                      <a:pt x="528" y="30"/>
                    </a:lnTo>
                    <a:lnTo>
                      <a:pt x="519" y="22"/>
                    </a:lnTo>
                    <a:lnTo>
                      <a:pt x="511" y="15"/>
                    </a:lnTo>
                    <a:lnTo>
                      <a:pt x="498" y="8"/>
                    </a:lnTo>
                    <a:lnTo>
                      <a:pt x="486" y="4"/>
                    </a:lnTo>
                    <a:lnTo>
                      <a:pt x="475" y="2"/>
                    </a:lnTo>
                    <a:lnTo>
                      <a:pt x="447" y="0"/>
                    </a:lnTo>
                    <a:lnTo>
                      <a:pt x="423" y="4"/>
                    </a:lnTo>
                    <a:lnTo>
                      <a:pt x="405" y="10"/>
                    </a:lnTo>
                    <a:lnTo>
                      <a:pt x="387" y="17"/>
                    </a:lnTo>
                    <a:lnTo>
                      <a:pt x="377" y="21"/>
                    </a:lnTo>
                    <a:lnTo>
                      <a:pt x="361" y="29"/>
                    </a:lnTo>
                    <a:lnTo>
                      <a:pt x="341" y="39"/>
                    </a:lnTo>
                    <a:lnTo>
                      <a:pt x="322" y="50"/>
                    </a:lnTo>
                    <a:lnTo>
                      <a:pt x="312" y="57"/>
                    </a:lnTo>
                    <a:lnTo>
                      <a:pt x="305" y="58"/>
                    </a:lnTo>
                    <a:lnTo>
                      <a:pt x="281" y="55"/>
                    </a:lnTo>
                    <a:lnTo>
                      <a:pt x="262" y="53"/>
                    </a:lnTo>
                    <a:lnTo>
                      <a:pt x="250" y="53"/>
                    </a:lnTo>
                    <a:lnTo>
                      <a:pt x="238" y="53"/>
                    </a:lnTo>
                    <a:lnTo>
                      <a:pt x="230" y="53"/>
                    </a:lnTo>
                    <a:lnTo>
                      <a:pt x="216" y="55"/>
                    </a:lnTo>
                    <a:lnTo>
                      <a:pt x="207" y="61"/>
                    </a:lnTo>
                    <a:lnTo>
                      <a:pt x="195" y="69"/>
                    </a:lnTo>
                    <a:lnTo>
                      <a:pt x="205" y="63"/>
                    </a:lnTo>
                    <a:lnTo>
                      <a:pt x="212" y="61"/>
                    </a:lnTo>
                    <a:lnTo>
                      <a:pt x="221" y="61"/>
                    </a:lnTo>
                    <a:lnTo>
                      <a:pt x="224" y="65"/>
                    </a:lnTo>
                    <a:lnTo>
                      <a:pt x="225" y="73"/>
                    </a:lnTo>
                    <a:lnTo>
                      <a:pt x="222" y="80"/>
                    </a:lnTo>
                    <a:lnTo>
                      <a:pt x="216" y="90"/>
                    </a:lnTo>
                    <a:lnTo>
                      <a:pt x="223" y="82"/>
                    </a:lnTo>
                    <a:lnTo>
                      <a:pt x="226" y="77"/>
                    </a:lnTo>
                    <a:lnTo>
                      <a:pt x="230" y="69"/>
                    </a:lnTo>
                    <a:lnTo>
                      <a:pt x="229" y="61"/>
                    </a:lnTo>
                    <a:lnTo>
                      <a:pt x="233" y="58"/>
                    </a:lnTo>
                    <a:lnTo>
                      <a:pt x="243" y="58"/>
                    </a:lnTo>
                    <a:lnTo>
                      <a:pt x="254" y="58"/>
                    </a:lnTo>
                    <a:lnTo>
                      <a:pt x="267" y="58"/>
                    </a:lnTo>
                    <a:lnTo>
                      <a:pt x="286" y="61"/>
                    </a:lnTo>
                    <a:lnTo>
                      <a:pt x="301" y="63"/>
                    </a:lnTo>
                    <a:lnTo>
                      <a:pt x="288" y="73"/>
                    </a:lnTo>
                    <a:lnTo>
                      <a:pt x="267" y="85"/>
                    </a:lnTo>
                    <a:lnTo>
                      <a:pt x="254" y="96"/>
                    </a:lnTo>
                    <a:lnTo>
                      <a:pt x="244" y="104"/>
                    </a:lnTo>
                    <a:lnTo>
                      <a:pt x="236" y="114"/>
                    </a:lnTo>
                    <a:lnTo>
                      <a:pt x="230" y="122"/>
                    </a:lnTo>
                    <a:lnTo>
                      <a:pt x="222" y="133"/>
                    </a:lnTo>
                    <a:lnTo>
                      <a:pt x="216" y="143"/>
                    </a:lnTo>
                    <a:lnTo>
                      <a:pt x="194" y="135"/>
                    </a:lnTo>
                    <a:lnTo>
                      <a:pt x="188" y="122"/>
                    </a:lnTo>
                    <a:lnTo>
                      <a:pt x="183" y="114"/>
                    </a:lnTo>
                    <a:lnTo>
                      <a:pt x="185" y="124"/>
                    </a:lnTo>
                    <a:lnTo>
                      <a:pt x="187" y="134"/>
                    </a:lnTo>
                    <a:lnTo>
                      <a:pt x="181" y="140"/>
                    </a:lnTo>
                    <a:lnTo>
                      <a:pt x="170" y="142"/>
                    </a:lnTo>
                    <a:lnTo>
                      <a:pt x="159" y="142"/>
                    </a:lnTo>
                    <a:lnTo>
                      <a:pt x="170" y="145"/>
                    </a:lnTo>
                    <a:lnTo>
                      <a:pt x="178" y="145"/>
                    </a:lnTo>
                    <a:lnTo>
                      <a:pt x="185" y="141"/>
                    </a:lnTo>
                    <a:lnTo>
                      <a:pt x="190" y="138"/>
                    </a:lnTo>
                    <a:lnTo>
                      <a:pt x="201" y="142"/>
                    </a:lnTo>
                    <a:lnTo>
                      <a:pt x="213" y="148"/>
                    </a:lnTo>
                    <a:lnTo>
                      <a:pt x="209" y="157"/>
                    </a:lnTo>
                    <a:lnTo>
                      <a:pt x="204" y="171"/>
                    </a:lnTo>
                    <a:lnTo>
                      <a:pt x="199" y="187"/>
                    </a:lnTo>
                    <a:lnTo>
                      <a:pt x="191" y="212"/>
                    </a:lnTo>
                    <a:lnTo>
                      <a:pt x="181" y="211"/>
                    </a:lnTo>
                    <a:lnTo>
                      <a:pt x="171" y="212"/>
                    </a:lnTo>
                    <a:lnTo>
                      <a:pt x="161" y="215"/>
                    </a:lnTo>
                    <a:lnTo>
                      <a:pt x="154" y="219"/>
                    </a:lnTo>
                    <a:lnTo>
                      <a:pt x="147" y="228"/>
                    </a:lnTo>
                    <a:lnTo>
                      <a:pt x="156" y="220"/>
                    </a:lnTo>
                    <a:lnTo>
                      <a:pt x="164" y="217"/>
                    </a:lnTo>
                    <a:lnTo>
                      <a:pt x="169" y="215"/>
                    </a:lnTo>
                    <a:lnTo>
                      <a:pt x="178" y="215"/>
                    </a:lnTo>
                    <a:lnTo>
                      <a:pt x="189" y="218"/>
                    </a:lnTo>
                    <a:lnTo>
                      <a:pt x="185" y="233"/>
                    </a:lnTo>
                    <a:lnTo>
                      <a:pt x="172" y="240"/>
                    </a:lnTo>
                    <a:lnTo>
                      <a:pt x="164" y="247"/>
                    </a:lnTo>
                    <a:lnTo>
                      <a:pt x="157" y="258"/>
                    </a:lnTo>
                    <a:lnTo>
                      <a:pt x="151" y="270"/>
                    </a:lnTo>
                    <a:lnTo>
                      <a:pt x="144" y="286"/>
                    </a:lnTo>
                    <a:lnTo>
                      <a:pt x="139" y="305"/>
                    </a:lnTo>
                    <a:lnTo>
                      <a:pt x="133" y="326"/>
                    </a:lnTo>
                    <a:lnTo>
                      <a:pt x="127" y="349"/>
                    </a:lnTo>
                    <a:lnTo>
                      <a:pt x="117" y="349"/>
                    </a:lnTo>
                    <a:lnTo>
                      <a:pt x="107" y="354"/>
                    </a:lnTo>
                    <a:lnTo>
                      <a:pt x="100" y="359"/>
                    </a:lnTo>
                    <a:lnTo>
                      <a:pt x="94" y="367"/>
                    </a:lnTo>
                    <a:lnTo>
                      <a:pt x="88" y="381"/>
                    </a:lnTo>
                    <a:lnTo>
                      <a:pt x="82" y="398"/>
                    </a:lnTo>
                    <a:lnTo>
                      <a:pt x="87" y="387"/>
                    </a:lnTo>
                    <a:lnTo>
                      <a:pt x="92" y="378"/>
                    </a:lnTo>
                    <a:lnTo>
                      <a:pt x="99" y="369"/>
                    </a:lnTo>
                    <a:lnTo>
                      <a:pt x="104" y="362"/>
                    </a:lnTo>
                    <a:lnTo>
                      <a:pt x="110" y="358"/>
                    </a:lnTo>
                    <a:lnTo>
                      <a:pt x="119" y="354"/>
                    </a:lnTo>
                    <a:lnTo>
                      <a:pt x="126" y="355"/>
                    </a:lnTo>
                    <a:lnTo>
                      <a:pt x="123" y="371"/>
                    </a:lnTo>
                    <a:lnTo>
                      <a:pt x="122" y="385"/>
                    </a:lnTo>
                    <a:lnTo>
                      <a:pt x="120" y="398"/>
                    </a:lnTo>
                    <a:lnTo>
                      <a:pt x="118" y="417"/>
                    </a:lnTo>
                    <a:lnTo>
                      <a:pt x="117" y="436"/>
                    </a:lnTo>
                    <a:lnTo>
                      <a:pt x="112" y="444"/>
                    </a:lnTo>
                    <a:lnTo>
                      <a:pt x="96" y="456"/>
                    </a:lnTo>
                    <a:lnTo>
                      <a:pt x="114" y="446"/>
                    </a:lnTo>
                    <a:lnTo>
                      <a:pt x="119" y="440"/>
                    </a:lnTo>
                    <a:lnTo>
                      <a:pt x="123" y="447"/>
                    </a:lnTo>
                    <a:lnTo>
                      <a:pt x="128" y="465"/>
                    </a:lnTo>
                    <a:lnTo>
                      <a:pt x="126" y="449"/>
                    </a:lnTo>
                    <a:lnTo>
                      <a:pt x="120" y="435"/>
                    </a:lnTo>
                    <a:lnTo>
                      <a:pt x="123" y="417"/>
                    </a:lnTo>
                    <a:lnTo>
                      <a:pt x="126" y="397"/>
                    </a:lnTo>
                    <a:lnTo>
                      <a:pt x="128" y="379"/>
                    </a:lnTo>
                    <a:lnTo>
                      <a:pt x="132" y="361"/>
                    </a:lnTo>
                    <a:lnTo>
                      <a:pt x="135" y="347"/>
                    </a:lnTo>
                    <a:lnTo>
                      <a:pt x="139" y="331"/>
                    </a:lnTo>
                    <a:lnTo>
                      <a:pt x="143" y="314"/>
                    </a:lnTo>
                    <a:lnTo>
                      <a:pt x="148" y="295"/>
                    </a:lnTo>
                    <a:lnTo>
                      <a:pt x="152" y="284"/>
                    </a:lnTo>
                    <a:lnTo>
                      <a:pt x="160" y="270"/>
                    </a:lnTo>
                    <a:lnTo>
                      <a:pt x="166" y="260"/>
                    </a:lnTo>
                    <a:lnTo>
                      <a:pt x="175" y="252"/>
                    </a:lnTo>
                    <a:lnTo>
                      <a:pt x="182" y="247"/>
                    </a:lnTo>
                    <a:lnTo>
                      <a:pt x="181" y="260"/>
                    </a:lnTo>
                    <a:lnTo>
                      <a:pt x="178" y="278"/>
                    </a:lnTo>
                    <a:lnTo>
                      <a:pt x="173" y="303"/>
                    </a:lnTo>
                    <a:lnTo>
                      <a:pt x="169" y="333"/>
                    </a:lnTo>
                    <a:lnTo>
                      <a:pt x="165" y="359"/>
                    </a:lnTo>
                    <a:lnTo>
                      <a:pt x="155" y="422"/>
                    </a:lnTo>
                    <a:lnTo>
                      <a:pt x="148" y="463"/>
                    </a:lnTo>
                    <a:lnTo>
                      <a:pt x="144" y="481"/>
                    </a:lnTo>
                    <a:lnTo>
                      <a:pt x="139" y="496"/>
                    </a:lnTo>
                    <a:lnTo>
                      <a:pt x="129" y="516"/>
                    </a:lnTo>
                    <a:lnTo>
                      <a:pt x="120" y="535"/>
                    </a:lnTo>
                    <a:lnTo>
                      <a:pt x="113" y="552"/>
                    </a:lnTo>
                    <a:lnTo>
                      <a:pt x="102" y="577"/>
                    </a:lnTo>
                    <a:lnTo>
                      <a:pt x="96" y="579"/>
                    </a:lnTo>
                    <a:lnTo>
                      <a:pt x="89" y="577"/>
                    </a:lnTo>
                    <a:lnTo>
                      <a:pt x="83" y="572"/>
                    </a:lnTo>
                    <a:lnTo>
                      <a:pt x="79" y="564"/>
                    </a:lnTo>
                    <a:lnTo>
                      <a:pt x="80" y="557"/>
                    </a:lnTo>
                    <a:lnTo>
                      <a:pt x="84" y="545"/>
                    </a:lnTo>
                    <a:lnTo>
                      <a:pt x="85" y="532"/>
                    </a:lnTo>
                    <a:lnTo>
                      <a:pt x="78" y="523"/>
                    </a:lnTo>
                    <a:lnTo>
                      <a:pt x="83" y="516"/>
                    </a:lnTo>
                    <a:lnTo>
                      <a:pt x="81" y="506"/>
                    </a:lnTo>
                    <a:lnTo>
                      <a:pt x="80" y="516"/>
                    </a:lnTo>
                    <a:lnTo>
                      <a:pt x="73" y="523"/>
                    </a:lnTo>
                    <a:lnTo>
                      <a:pt x="80" y="532"/>
                    </a:lnTo>
                    <a:lnTo>
                      <a:pt x="79" y="543"/>
                    </a:lnTo>
                    <a:lnTo>
                      <a:pt x="75" y="561"/>
                    </a:lnTo>
                    <a:lnTo>
                      <a:pt x="65" y="566"/>
                    </a:lnTo>
                    <a:lnTo>
                      <a:pt x="56" y="570"/>
                    </a:lnTo>
                    <a:lnTo>
                      <a:pt x="51" y="575"/>
                    </a:lnTo>
                    <a:lnTo>
                      <a:pt x="49" y="582"/>
                    </a:lnTo>
                    <a:lnTo>
                      <a:pt x="47" y="593"/>
                    </a:lnTo>
                    <a:lnTo>
                      <a:pt x="53" y="580"/>
                    </a:lnTo>
                    <a:lnTo>
                      <a:pt x="59" y="573"/>
                    </a:lnTo>
                    <a:lnTo>
                      <a:pt x="68" y="569"/>
                    </a:lnTo>
                    <a:lnTo>
                      <a:pt x="73" y="568"/>
                    </a:lnTo>
                    <a:lnTo>
                      <a:pt x="76" y="574"/>
                    </a:lnTo>
                    <a:lnTo>
                      <a:pt x="80" y="579"/>
                    </a:lnTo>
                    <a:lnTo>
                      <a:pt x="85" y="583"/>
                    </a:lnTo>
                    <a:lnTo>
                      <a:pt x="92" y="587"/>
                    </a:lnTo>
                    <a:lnTo>
                      <a:pt x="99" y="587"/>
                    </a:lnTo>
                    <a:lnTo>
                      <a:pt x="94" y="598"/>
                    </a:lnTo>
                    <a:lnTo>
                      <a:pt x="88" y="606"/>
                    </a:lnTo>
                    <a:lnTo>
                      <a:pt x="80" y="615"/>
                    </a:lnTo>
                    <a:lnTo>
                      <a:pt x="70" y="628"/>
                    </a:lnTo>
                    <a:lnTo>
                      <a:pt x="62" y="636"/>
                    </a:lnTo>
                    <a:lnTo>
                      <a:pt x="54" y="643"/>
                    </a:lnTo>
                    <a:lnTo>
                      <a:pt x="50" y="647"/>
                    </a:lnTo>
                    <a:lnTo>
                      <a:pt x="47" y="653"/>
                    </a:lnTo>
                    <a:lnTo>
                      <a:pt x="47" y="660"/>
                    </a:lnTo>
                    <a:lnTo>
                      <a:pt x="45" y="701"/>
                    </a:lnTo>
                    <a:lnTo>
                      <a:pt x="44" y="724"/>
                    </a:lnTo>
                    <a:lnTo>
                      <a:pt x="43" y="732"/>
                    </a:lnTo>
                    <a:lnTo>
                      <a:pt x="43" y="737"/>
                    </a:lnTo>
                    <a:lnTo>
                      <a:pt x="39" y="748"/>
                    </a:lnTo>
                    <a:lnTo>
                      <a:pt x="34" y="758"/>
                    </a:lnTo>
                    <a:lnTo>
                      <a:pt x="30" y="765"/>
                    </a:lnTo>
                    <a:lnTo>
                      <a:pt x="22" y="775"/>
                    </a:lnTo>
                    <a:lnTo>
                      <a:pt x="17" y="781"/>
                    </a:lnTo>
                    <a:lnTo>
                      <a:pt x="16" y="833"/>
                    </a:lnTo>
                    <a:lnTo>
                      <a:pt x="0" y="843"/>
                    </a:lnTo>
                    <a:lnTo>
                      <a:pt x="16" y="835"/>
                    </a:lnTo>
                    <a:lnTo>
                      <a:pt x="17" y="851"/>
                    </a:lnTo>
                    <a:lnTo>
                      <a:pt x="20" y="793"/>
                    </a:lnTo>
                    <a:lnTo>
                      <a:pt x="20" y="782"/>
                    </a:lnTo>
                    <a:lnTo>
                      <a:pt x="29" y="773"/>
                    </a:lnTo>
                    <a:lnTo>
                      <a:pt x="34" y="767"/>
                    </a:lnTo>
                    <a:lnTo>
                      <a:pt x="39" y="759"/>
                    </a:lnTo>
                    <a:lnTo>
                      <a:pt x="44" y="751"/>
                    </a:lnTo>
                    <a:lnTo>
                      <a:pt x="47" y="743"/>
                    </a:lnTo>
                    <a:lnTo>
                      <a:pt x="48" y="735"/>
                    </a:lnTo>
                    <a:lnTo>
                      <a:pt x="49" y="724"/>
                    </a:lnTo>
                    <a:lnTo>
                      <a:pt x="50" y="712"/>
                    </a:lnTo>
                    <a:lnTo>
                      <a:pt x="51" y="684"/>
                    </a:lnTo>
                    <a:lnTo>
                      <a:pt x="53" y="659"/>
                    </a:lnTo>
                    <a:lnTo>
                      <a:pt x="54" y="653"/>
                    </a:lnTo>
                    <a:lnTo>
                      <a:pt x="58" y="649"/>
                    </a:lnTo>
                    <a:lnTo>
                      <a:pt x="67" y="641"/>
                    </a:lnTo>
                    <a:lnTo>
                      <a:pt x="75" y="633"/>
                    </a:lnTo>
                    <a:lnTo>
                      <a:pt x="83" y="622"/>
                    </a:lnTo>
                    <a:lnTo>
                      <a:pt x="100" y="603"/>
                    </a:lnTo>
                    <a:lnTo>
                      <a:pt x="106" y="625"/>
                    </a:lnTo>
                    <a:lnTo>
                      <a:pt x="109" y="649"/>
                    </a:lnTo>
                    <a:lnTo>
                      <a:pt x="111" y="660"/>
                    </a:lnTo>
                    <a:lnTo>
                      <a:pt x="102" y="668"/>
                    </a:lnTo>
                    <a:lnTo>
                      <a:pt x="93" y="677"/>
                    </a:lnTo>
                    <a:lnTo>
                      <a:pt x="87" y="677"/>
                    </a:lnTo>
                    <a:lnTo>
                      <a:pt x="71" y="674"/>
                    </a:lnTo>
                    <a:lnTo>
                      <a:pt x="90" y="681"/>
                    </a:lnTo>
                    <a:lnTo>
                      <a:pt x="85" y="686"/>
                    </a:lnTo>
                    <a:lnTo>
                      <a:pt x="75" y="702"/>
                    </a:lnTo>
                    <a:lnTo>
                      <a:pt x="66" y="716"/>
                    </a:lnTo>
                    <a:lnTo>
                      <a:pt x="60" y="729"/>
                    </a:lnTo>
                    <a:lnTo>
                      <a:pt x="56" y="740"/>
                    </a:lnTo>
                    <a:lnTo>
                      <a:pt x="54" y="752"/>
                    </a:lnTo>
                    <a:lnTo>
                      <a:pt x="51" y="767"/>
                    </a:lnTo>
                    <a:lnTo>
                      <a:pt x="51" y="777"/>
                    </a:lnTo>
                    <a:lnTo>
                      <a:pt x="51" y="791"/>
                    </a:lnTo>
                    <a:lnTo>
                      <a:pt x="51" y="803"/>
                    </a:lnTo>
                    <a:lnTo>
                      <a:pt x="51" y="812"/>
                    </a:lnTo>
                    <a:lnTo>
                      <a:pt x="48" y="831"/>
                    </a:lnTo>
                    <a:lnTo>
                      <a:pt x="43" y="840"/>
                    </a:lnTo>
                    <a:lnTo>
                      <a:pt x="39" y="846"/>
                    </a:lnTo>
                    <a:lnTo>
                      <a:pt x="34" y="901"/>
                    </a:lnTo>
                    <a:lnTo>
                      <a:pt x="26" y="905"/>
                    </a:lnTo>
                    <a:lnTo>
                      <a:pt x="18" y="909"/>
                    </a:lnTo>
                    <a:lnTo>
                      <a:pt x="12" y="910"/>
                    </a:lnTo>
                    <a:lnTo>
                      <a:pt x="3" y="907"/>
                    </a:lnTo>
                    <a:lnTo>
                      <a:pt x="12" y="913"/>
                    </a:lnTo>
                    <a:lnTo>
                      <a:pt x="20" y="911"/>
                    </a:lnTo>
                    <a:lnTo>
                      <a:pt x="27" y="908"/>
                    </a:lnTo>
                    <a:lnTo>
                      <a:pt x="34" y="905"/>
                    </a:lnTo>
                    <a:lnTo>
                      <a:pt x="33" y="913"/>
                    </a:lnTo>
                    <a:lnTo>
                      <a:pt x="29" y="922"/>
                    </a:lnTo>
                    <a:lnTo>
                      <a:pt x="20" y="934"/>
                    </a:lnTo>
                    <a:lnTo>
                      <a:pt x="9" y="945"/>
                    </a:lnTo>
                    <a:lnTo>
                      <a:pt x="20" y="935"/>
                    </a:lnTo>
                    <a:lnTo>
                      <a:pt x="27" y="930"/>
                    </a:lnTo>
                    <a:lnTo>
                      <a:pt x="30" y="924"/>
                    </a:lnTo>
                    <a:lnTo>
                      <a:pt x="35" y="917"/>
                    </a:lnTo>
                    <a:lnTo>
                      <a:pt x="39" y="901"/>
                    </a:lnTo>
                    <a:lnTo>
                      <a:pt x="42" y="864"/>
                    </a:lnTo>
                    <a:lnTo>
                      <a:pt x="43" y="848"/>
                    </a:lnTo>
                    <a:lnTo>
                      <a:pt x="47" y="841"/>
                    </a:lnTo>
                    <a:lnTo>
                      <a:pt x="51" y="835"/>
                    </a:lnTo>
                    <a:lnTo>
                      <a:pt x="54" y="817"/>
                    </a:lnTo>
                    <a:lnTo>
                      <a:pt x="56" y="798"/>
                    </a:lnTo>
                    <a:lnTo>
                      <a:pt x="56" y="781"/>
                    </a:lnTo>
                    <a:lnTo>
                      <a:pt x="58" y="763"/>
                    </a:lnTo>
                    <a:lnTo>
                      <a:pt x="59" y="752"/>
                    </a:lnTo>
                    <a:lnTo>
                      <a:pt x="64" y="735"/>
                    </a:lnTo>
                    <a:lnTo>
                      <a:pt x="68" y="721"/>
                    </a:lnTo>
                    <a:lnTo>
                      <a:pt x="75" y="711"/>
                    </a:lnTo>
                    <a:lnTo>
                      <a:pt x="84" y="699"/>
                    </a:lnTo>
                    <a:lnTo>
                      <a:pt x="94" y="685"/>
                    </a:lnTo>
                    <a:lnTo>
                      <a:pt x="102" y="675"/>
                    </a:lnTo>
                    <a:lnTo>
                      <a:pt x="110" y="670"/>
                    </a:lnTo>
                    <a:lnTo>
                      <a:pt x="115" y="672"/>
                    </a:lnTo>
                    <a:lnTo>
                      <a:pt x="116" y="689"/>
                    </a:lnTo>
                    <a:lnTo>
                      <a:pt x="116" y="706"/>
                    </a:lnTo>
                    <a:lnTo>
                      <a:pt x="115" y="720"/>
                    </a:lnTo>
                    <a:lnTo>
                      <a:pt x="113" y="731"/>
                    </a:lnTo>
                    <a:lnTo>
                      <a:pt x="110" y="741"/>
                    </a:lnTo>
                    <a:lnTo>
                      <a:pt x="104" y="757"/>
                    </a:lnTo>
                    <a:lnTo>
                      <a:pt x="94" y="773"/>
                    </a:lnTo>
                    <a:lnTo>
                      <a:pt x="85" y="789"/>
                    </a:lnTo>
                    <a:lnTo>
                      <a:pt x="76" y="806"/>
                    </a:lnTo>
                    <a:lnTo>
                      <a:pt x="68" y="825"/>
                    </a:lnTo>
                    <a:lnTo>
                      <a:pt x="64" y="836"/>
                    </a:lnTo>
                    <a:lnTo>
                      <a:pt x="62" y="843"/>
                    </a:lnTo>
                    <a:lnTo>
                      <a:pt x="59" y="863"/>
                    </a:lnTo>
                    <a:lnTo>
                      <a:pt x="58" y="879"/>
                    </a:lnTo>
                    <a:lnTo>
                      <a:pt x="44" y="886"/>
                    </a:lnTo>
                    <a:lnTo>
                      <a:pt x="56" y="882"/>
                    </a:lnTo>
                    <a:lnTo>
                      <a:pt x="55" y="891"/>
                    </a:lnTo>
                    <a:lnTo>
                      <a:pt x="54" y="902"/>
                    </a:lnTo>
                    <a:lnTo>
                      <a:pt x="50" y="913"/>
                    </a:lnTo>
                    <a:lnTo>
                      <a:pt x="45" y="926"/>
                    </a:lnTo>
                    <a:lnTo>
                      <a:pt x="54" y="909"/>
                    </a:lnTo>
                    <a:lnTo>
                      <a:pt x="58" y="895"/>
                    </a:lnTo>
                    <a:lnTo>
                      <a:pt x="60" y="889"/>
                    </a:lnTo>
                    <a:lnTo>
                      <a:pt x="62" y="878"/>
                    </a:lnTo>
                    <a:lnTo>
                      <a:pt x="63" y="867"/>
                    </a:lnTo>
                    <a:lnTo>
                      <a:pt x="67" y="849"/>
                    </a:lnTo>
                    <a:lnTo>
                      <a:pt x="71" y="835"/>
                    </a:lnTo>
                    <a:lnTo>
                      <a:pt x="79" y="817"/>
                    </a:lnTo>
                    <a:lnTo>
                      <a:pt x="89" y="798"/>
                    </a:lnTo>
                    <a:lnTo>
                      <a:pt x="101" y="777"/>
                    </a:lnTo>
                    <a:lnTo>
                      <a:pt x="107" y="766"/>
                    </a:lnTo>
                    <a:lnTo>
                      <a:pt x="114" y="753"/>
                    </a:lnTo>
                    <a:lnTo>
                      <a:pt x="119" y="743"/>
                    </a:lnTo>
                    <a:lnTo>
                      <a:pt x="122" y="731"/>
                    </a:lnTo>
                    <a:lnTo>
                      <a:pt x="123" y="716"/>
                    </a:lnTo>
                    <a:lnTo>
                      <a:pt x="123" y="699"/>
                    </a:lnTo>
                    <a:lnTo>
                      <a:pt x="123" y="676"/>
                    </a:lnTo>
                    <a:lnTo>
                      <a:pt x="120" y="662"/>
                    </a:lnTo>
                    <a:lnTo>
                      <a:pt x="128" y="655"/>
                    </a:lnTo>
                    <a:lnTo>
                      <a:pt x="137" y="654"/>
                    </a:lnTo>
                    <a:lnTo>
                      <a:pt x="151" y="654"/>
                    </a:lnTo>
                    <a:lnTo>
                      <a:pt x="128" y="652"/>
                    </a:lnTo>
                    <a:lnTo>
                      <a:pt x="119" y="655"/>
                    </a:lnTo>
                    <a:lnTo>
                      <a:pt x="116" y="637"/>
                    </a:lnTo>
                    <a:lnTo>
                      <a:pt x="113" y="620"/>
                    </a:lnTo>
                    <a:lnTo>
                      <a:pt x="106" y="596"/>
                    </a:lnTo>
                    <a:lnTo>
                      <a:pt x="111" y="582"/>
                    </a:lnTo>
                    <a:lnTo>
                      <a:pt x="120" y="559"/>
                    </a:lnTo>
                    <a:lnTo>
                      <a:pt x="127" y="544"/>
                    </a:lnTo>
                    <a:lnTo>
                      <a:pt x="133" y="530"/>
                    </a:lnTo>
                    <a:lnTo>
                      <a:pt x="140" y="515"/>
                    </a:lnTo>
                    <a:lnTo>
                      <a:pt x="147" y="500"/>
                    </a:lnTo>
                    <a:lnTo>
                      <a:pt x="153" y="483"/>
                    </a:lnTo>
                    <a:lnTo>
                      <a:pt x="157" y="468"/>
                    </a:lnTo>
                    <a:lnTo>
                      <a:pt x="160" y="452"/>
                    </a:lnTo>
                    <a:lnTo>
                      <a:pt x="166" y="412"/>
                    </a:lnTo>
                    <a:lnTo>
                      <a:pt x="173" y="374"/>
                    </a:lnTo>
                    <a:lnTo>
                      <a:pt x="178" y="375"/>
                    </a:lnTo>
                    <a:lnTo>
                      <a:pt x="182" y="378"/>
                    </a:lnTo>
                    <a:lnTo>
                      <a:pt x="187" y="384"/>
                    </a:lnTo>
                    <a:lnTo>
                      <a:pt x="189" y="392"/>
                    </a:lnTo>
                    <a:lnTo>
                      <a:pt x="190" y="413"/>
                    </a:lnTo>
                    <a:lnTo>
                      <a:pt x="187" y="436"/>
                    </a:lnTo>
                    <a:lnTo>
                      <a:pt x="187" y="456"/>
                    </a:lnTo>
                    <a:lnTo>
                      <a:pt x="187" y="471"/>
                    </a:lnTo>
                    <a:lnTo>
                      <a:pt x="185" y="479"/>
                    </a:lnTo>
                    <a:lnTo>
                      <a:pt x="181" y="487"/>
                    </a:lnTo>
                    <a:lnTo>
                      <a:pt x="173" y="500"/>
                    </a:lnTo>
                    <a:lnTo>
                      <a:pt x="164" y="519"/>
                    </a:lnTo>
                    <a:lnTo>
                      <a:pt x="151" y="542"/>
                    </a:lnTo>
                    <a:lnTo>
                      <a:pt x="143" y="561"/>
                    </a:lnTo>
                    <a:lnTo>
                      <a:pt x="140" y="577"/>
                    </a:lnTo>
                    <a:lnTo>
                      <a:pt x="136" y="591"/>
                    </a:lnTo>
                    <a:lnTo>
                      <a:pt x="133" y="609"/>
                    </a:lnTo>
                    <a:lnTo>
                      <a:pt x="122" y="638"/>
                    </a:lnTo>
                    <a:lnTo>
                      <a:pt x="132" y="617"/>
                    </a:lnTo>
                    <a:lnTo>
                      <a:pt x="139" y="593"/>
                    </a:lnTo>
                    <a:lnTo>
                      <a:pt x="144" y="578"/>
                    </a:lnTo>
                    <a:lnTo>
                      <a:pt x="147" y="562"/>
                    </a:lnTo>
                    <a:lnTo>
                      <a:pt x="151" y="550"/>
                    </a:lnTo>
                    <a:lnTo>
                      <a:pt x="157" y="536"/>
                    </a:lnTo>
                    <a:lnTo>
                      <a:pt x="166" y="520"/>
                    </a:lnTo>
                    <a:lnTo>
                      <a:pt x="177" y="503"/>
                    </a:lnTo>
                    <a:lnTo>
                      <a:pt x="184" y="492"/>
                    </a:lnTo>
                    <a:lnTo>
                      <a:pt x="189" y="481"/>
                    </a:lnTo>
                    <a:lnTo>
                      <a:pt x="191" y="473"/>
                    </a:lnTo>
                    <a:lnTo>
                      <a:pt x="191" y="456"/>
                    </a:lnTo>
                    <a:lnTo>
                      <a:pt x="191" y="443"/>
                    </a:lnTo>
                    <a:lnTo>
                      <a:pt x="195" y="416"/>
                    </a:lnTo>
                    <a:lnTo>
                      <a:pt x="195" y="401"/>
                    </a:lnTo>
                    <a:lnTo>
                      <a:pt x="194" y="387"/>
                    </a:lnTo>
                    <a:lnTo>
                      <a:pt x="192" y="378"/>
                    </a:lnTo>
                    <a:lnTo>
                      <a:pt x="188" y="371"/>
                    </a:lnTo>
                    <a:lnTo>
                      <a:pt x="181" y="365"/>
                    </a:lnTo>
                    <a:lnTo>
                      <a:pt x="175" y="362"/>
                    </a:lnTo>
                    <a:lnTo>
                      <a:pt x="179" y="331"/>
                    </a:lnTo>
                    <a:lnTo>
                      <a:pt x="186" y="290"/>
                    </a:lnTo>
                    <a:lnTo>
                      <a:pt x="192" y="262"/>
                    </a:lnTo>
                    <a:lnTo>
                      <a:pt x="196" y="240"/>
                    </a:lnTo>
                    <a:lnTo>
                      <a:pt x="199" y="228"/>
                    </a:lnTo>
                    <a:lnTo>
                      <a:pt x="204" y="208"/>
                    </a:lnTo>
                    <a:lnTo>
                      <a:pt x="209" y="194"/>
                    </a:lnTo>
                    <a:lnTo>
                      <a:pt x="214" y="176"/>
                    </a:lnTo>
                    <a:lnTo>
                      <a:pt x="220" y="162"/>
                    </a:lnTo>
                    <a:lnTo>
                      <a:pt x="225" y="149"/>
                    </a:lnTo>
                    <a:lnTo>
                      <a:pt x="230" y="138"/>
                    </a:lnTo>
                    <a:lnTo>
                      <a:pt x="236" y="128"/>
                    </a:lnTo>
                    <a:lnTo>
                      <a:pt x="246" y="116"/>
                    </a:lnTo>
                    <a:lnTo>
                      <a:pt x="249" y="129"/>
                    </a:lnTo>
                    <a:lnTo>
                      <a:pt x="254" y="142"/>
                    </a:lnTo>
                    <a:lnTo>
                      <a:pt x="257" y="153"/>
                    </a:lnTo>
                    <a:lnTo>
                      <a:pt x="262" y="165"/>
                    </a:lnTo>
                    <a:lnTo>
                      <a:pt x="268" y="179"/>
                    </a:lnTo>
                    <a:lnTo>
                      <a:pt x="272" y="196"/>
                    </a:lnTo>
                    <a:lnTo>
                      <a:pt x="273" y="215"/>
                    </a:lnTo>
                    <a:lnTo>
                      <a:pt x="272" y="231"/>
                    </a:lnTo>
                    <a:lnTo>
                      <a:pt x="268" y="250"/>
                    </a:lnTo>
                    <a:lnTo>
                      <a:pt x="266" y="267"/>
                    </a:lnTo>
                    <a:lnTo>
                      <a:pt x="263" y="282"/>
                    </a:lnTo>
                    <a:lnTo>
                      <a:pt x="260" y="295"/>
                    </a:lnTo>
                    <a:lnTo>
                      <a:pt x="258" y="310"/>
                    </a:lnTo>
                    <a:lnTo>
                      <a:pt x="257" y="322"/>
                    </a:lnTo>
                    <a:lnTo>
                      <a:pt x="257" y="341"/>
                    </a:lnTo>
                    <a:lnTo>
                      <a:pt x="259" y="359"/>
                    </a:lnTo>
                    <a:lnTo>
                      <a:pt x="269" y="412"/>
                    </a:lnTo>
                    <a:lnTo>
                      <a:pt x="264" y="372"/>
                    </a:lnTo>
                    <a:lnTo>
                      <a:pt x="263" y="356"/>
                    </a:lnTo>
                    <a:lnTo>
                      <a:pt x="262" y="346"/>
                    </a:lnTo>
                    <a:lnTo>
                      <a:pt x="263" y="335"/>
                    </a:lnTo>
                    <a:lnTo>
                      <a:pt x="264" y="319"/>
                    </a:lnTo>
                    <a:lnTo>
                      <a:pt x="267" y="300"/>
                    </a:lnTo>
                    <a:lnTo>
                      <a:pt x="271" y="283"/>
                    </a:lnTo>
                    <a:lnTo>
                      <a:pt x="274" y="266"/>
                    </a:lnTo>
                    <a:lnTo>
                      <a:pt x="278" y="252"/>
                    </a:lnTo>
                    <a:lnTo>
                      <a:pt x="281" y="239"/>
                    </a:lnTo>
                    <a:lnTo>
                      <a:pt x="283" y="221"/>
                    </a:lnTo>
                    <a:lnTo>
                      <a:pt x="284" y="208"/>
                    </a:lnTo>
                    <a:lnTo>
                      <a:pt x="281" y="191"/>
                    </a:lnTo>
                    <a:lnTo>
                      <a:pt x="279" y="177"/>
                    </a:lnTo>
                    <a:lnTo>
                      <a:pt x="274" y="165"/>
                    </a:lnTo>
                    <a:lnTo>
                      <a:pt x="268" y="153"/>
                    </a:lnTo>
                    <a:lnTo>
                      <a:pt x="261" y="133"/>
                    </a:lnTo>
                    <a:lnTo>
                      <a:pt x="258" y="121"/>
                    </a:lnTo>
                    <a:lnTo>
                      <a:pt x="256" y="108"/>
                    </a:lnTo>
                    <a:lnTo>
                      <a:pt x="263" y="101"/>
                    </a:lnTo>
                    <a:lnTo>
                      <a:pt x="273" y="93"/>
                    </a:lnTo>
                    <a:lnTo>
                      <a:pt x="281" y="86"/>
                    </a:lnTo>
                    <a:lnTo>
                      <a:pt x="291" y="80"/>
                    </a:lnTo>
                    <a:lnTo>
                      <a:pt x="306" y="70"/>
                    </a:lnTo>
                    <a:lnTo>
                      <a:pt x="322" y="61"/>
                    </a:lnTo>
                    <a:lnTo>
                      <a:pt x="334" y="53"/>
                    </a:lnTo>
                    <a:lnTo>
                      <a:pt x="346" y="46"/>
                    </a:lnTo>
                    <a:lnTo>
                      <a:pt x="363" y="36"/>
                    </a:lnTo>
                    <a:lnTo>
                      <a:pt x="379" y="29"/>
                    </a:lnTo>
                    <a:lnTo>
                      <a:pt x="390" y="25"/>
                    </a:lnTo>
                    <a:lnTo>
                      <a:pt x="404" y="19"/>
                    </a:lnTo>
                    <a:lnTo>
                      <a:pt x="418" y="15"/>
                    </a:lnTo>
                    <a:lnTo>
                      <a:pt x="430" y="12"/>
                    </a:lnTo>
                    <a:lnTo>
                      <a:pt x="443" y="10"/>
                    </a:lnTo>
                    <a:lnTo>
                      <a:pt x="455" y="11"/>
                    </a:lnTo>
                    <a:lnTo>
                      <a:pt x="466" y="13"/>
                    </a:lnTo>
                    <a:lnTo>
                      <a:pt x="477" y="15"/>
                    </a:lnTo>
                    <a:lnTo>
                      <a:pt x="489" y="19"/>
                    </a:lnTo>
                    <a:lnTo>
                      <a:pt x="501" y="26"/>
                    </a:lnTo>
                    <a:lnTo>
                      <a:pt x="510" y="34"/>
                    </a:lnTo>
                    <a:lnTo>
                      <a:pt x="518" y="42"/>
                    </a:lnTo>
                    <a:lnTo>
                      <a:pt x="524" y="50"/>
                    </a:lnTo>
                    <a:lnTo>
                      <a:pt x="530" y="58"/>
                    </a:lnTo>
                    <a:lnTo>
                      <a:pt x="534" y="66"/>
                    </a:lnTo>
                    <a:lnTo>
                      <a:pt x="536" y="77"/>
                    </a:lnTo>
                    <a:lnTo>
                      <a:pt x="538" y="85"/>
                    </a:lnTo>
                    <a:lnTo>
                      <a:pt x="540" y="100"/>
                    </a:lnTo>
                    <a:lnTo>
                      <a:pt x="541" y="111"/>
                    </a:lnTo>
                    <a:lnTo>
                      <a:pt x="543" y="146"/>
                    </a:lnTo>
                    <a:lnTo>
                      <a:pt x="563" y="144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160" name="Group 40"/>
            <p:cNvGrpSpPr>
              <a:grpSpLocks/>
            </p:cNvGrpSpPr>
            <p:nvPr/>
          </p:nvGrpSpPr>
          <p:grpSpPr bwMode="auto">
            <a:xfrm>
              <a:off x="2377" y="1459"/>
              <a:ext cx="525" cy="348"/>
              <a:chOff x="2377" y="1459"/>
              <a:chExt cx="525" cy="348"/>
            </a:xfrm>
          </p:grpSpPr>
          <p:sp>
            <p:nvSpPr>
              <p:cNvPr id="261161" name="Freeform 41"/>
              <p:cNvSpPr>
                <a:spLocks/>
              </p:cNvSpPr>
              <p:nvPr/>
            </p:nvSpPr>
            <p:spPr bwMode="auto">
              <a:xfrm>
                <a:off x="2714" y="1459"/>
                <a:ext cx="188" cy="34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4" y="1"/>
                  </a:cxn>
                  <a:cxn ang="0">
                    <a:pos x="46" y="5"/>
                  </a:cxn>
                  <a:cxn ang="0">
                    <a:pos x="56" y="11"/>
                  </a:cxn>
                  <a:cxn ang="0">
                    <a:pos x="66" y="16"/>
                  </a:cxn>
                  <a:cxn ang="0">
                    <a:pos x="76" y="23"/>
                  </a:cxn>
                  <a:cxn ang="0">
                    <a:pos x="88" y="31"/>
                  </a:cxn>
                  <a:cxn ang="0">
                    <a:pos x="98" y="40"/>
                  </a:cxn>
                  <a:cxn ang="0">
                    <a:pos x="108" y="50"/>
                  </a:cxn>
                  <a:cxn ang="0">
                    <a:pos x="117" y="63"/>
                  </a:cxn>
                  <a:cxn ang="0">
                    <a:pos x="126" y="76"/>
                  </a:cxn>
                  <a:cxn ang="0">
                    <a:pos x="134" y="87"/>
                  </a:cxn>
                  <a:cxn ang="0">
                    <a:pos x="143" y="103"/>
                  </a:cxn>
                  <a:cxn ang="0">
                    <a:pos x="153" y="124"/>
                  </a:cxn>
                  <a:cxn ang="0">
                    <a:pos x="162" y="145"/>
                  </a:cxn>
                  <a:cxn ang="0">
                    <a:pos x="169" y="168"/>
                  </a:cxn>
                  <a:cxn ang="0">
                    <a:pos x="174" y="188"/>
                  </a:cxn>
                  <a:cxn ang="0">
                    <a:pos x="179" y="207"/>
                  </a:cxn>
                  <a:cxn ang="0">
                    <a:pos x="181" y="223"/>
                  </a:cxn>
                  <a:cxn ang="0">
                    <a:pos x="184" y="237"/>
                  </a:cxn>
                  <a:cxn ang="0">
                    <a:pos x="187" y="261"/>
                  </a:cxn>
                  <a:cxn ang="0">
                    <a:pos x="188" y="285"/>
                  </a:cxn>
                  <a:cxn ang="0">
                    <a:pos x="188" y="308"/>
                  </a:cxn>
                  <a:cxn ang="0">
                    <a:pos x="187" y="317"/>
                  </a:cxn>
                  <a:cxn ang="0">
                    <a:pos x="185" y="326"/>
                  </a:cxn>
                  <a:cxn ang="0">
                    <a:pos x="184" y="331"/>
                  </a:cxn>
                  <a:cxn ang="0">
                    <a:pos x="184" y="336"/>
                  </a:cxn>
                  <a:cxn ang="0">
                    <a:pos x="181" y="341"/>
                  </a:cxn>
                  <a:cxn ang="0">
                    <a:pos x="178" y="345"/>
                  </a:cxn>
                  <a:cxn ang="0">
                    <a:pos x="172" y="348"/>
                  </a:cxn>
                  <a:cxn ang="0">
                    <a:pos x="167" y="348"/>
                  </a:cxn>
                  <a:cxn ang="0">
                    <a:pos x="160" y="345"/>
                  </a:cxn>
                  <a:cxn ang="0">
                    <a:pos x="153" y="340"/>
                  </a:cxn>
                  <a:cxn ang="0">
                    <a:pos x="146" y="334"/>
                  </a:cxn>
                  <a:cxn ang="0">
                    <a:pos x="139" y="329"/>
                  </a:cxn>
                  <a:cxn ang="0">
                    <a:pos x="127" y="321"/>
                  </a:cxn>
                  <a:cxn ang="0">
                    <a:pos x="116" y="318"/>
                  </a:cxn>
                  <a:cxn ang="0">
                    <a:pos x="105" y="315"/>
                  </a:cxn>
                  <a:cxn ang="0">
                    <a:pos x="85" y="310"/>
                  </a:cxn>
                  <a:cxn ang="0">
                    <a:pos x="68" y="307"/>
                  </a:cxn>
                  <a:cxn ang="0">
                    <a:pos x="58" y="302"/>
                  </a:cxn>
                  <a:cxn ang="0">
                    <a:pos x="47" y="297"/>
                  </a:cxn>
                  <a:cxn ang="0">
                    <a:pos x="38" y="291"/>
                  </a:cxn>
                  <a:cxn ang="0">
                    <a:pos x="34" y="284"/>
                  </a:cxn>
                  <a:cxn ang="0">
                    <a:pos x="30" y="278"/>
                  </a:cxn>
                  <a:cxn ang="0">
                    <a:pos x="30" y="270"/>
                  </a:cxn>
                  <a:cxn ang="0">
                    <a:pos x="30" y="262"/>
                  </a:cxn>
                  <a:cxn ang="0">
                    <a:pos x="30" y="231"/>
                  </a:cxn>
                  <a:cxn ang="0">
                    <a:pos x="30" y="205"/>
                  </a:cxn>
                  <a:cxn ang="0">
                    <a:pos x="27" y="176"/>
                  </a:cxn>
                  <a:cxn ang="0">
                    <a:pos x="24" y="148"/>
                  </a:cxn>
                  <a:cxn ang="0">
                    <a:pos x="20" y="124"/>
                  </a:cxn>
                  <a:cxn ang="0">
                    <a:pos x="17" y="102"/>
                  </a:cxn>
                  <a:cxn ang="0">
                    <a:pos x="13" y="84"/>
                  </a:cxn>
                  <a:cxn ang="0">
                    <a:pos x="8" y="58"/>
                  </a:cxn>
                  <a:cxn ang="0">
                    <a:pos x="5" y="45"/>
                  </a:cxn>
                  <a:cxn ang="0">
                    <a:pos x="1" y="29"/>
                  </a:cxn>
                  <a:cxn ang="0">
                    <a:pos x="0" y="18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1"/>
                  </a:cxn>
                  <a:cxn ang="0">
                    <a:pos x="17" y="0"/>
                  </a:cxn>
                  <a:cxn ang="0">
                    <a:pos x="24" y="0"/>
                  </a:cxn>
                </a:cxnLst>
                <a:rect l="0" t="0" r="r" b="b"/>
                <a:pathLst>
                  <a:path w="188" h="348">
                    <a:moveTo>
                      <a:pt x="24" y="0"/>
                    </a:moveTo>
                    <a:lnTo>
                      <a:pt x="34" y="1"/>
                    </a:lnTo>
                    <a:lnTo>
                      <a:pt x="46" y="5"/>
                    </a:lnTo>
                    <a:lnTo>
                      <a:pt x="56" y="11"/>
                    </a:lnTo>
                    <a:lnTo>
                      <a:pt x="66" y="16"/>
                    </a:lnTo>
                    <a:lnTo>
                      <a:pt x="76" y="23"/>
                    </a:lnTo>
                    <a:lnTo>
                      <a:pt x="88" y="31"/>
                    </a:lnTo>
                    <a:lnTo>
                      <a:pt x="98" y="40"/>
                    </a:lnTo>
                    <a:lnTo>
                      <a:pt x="108" y="50"/>
                    </a:lnTo>
                    <a:lnTo>
                      <a:pt x="117" y="63"/>
                    </a:lnTo>
                    <a:lnTo>
                      <a:pt x="126" y="76"/>
                    </a:lnTo>
                    <a:lnTo>
                      <a:pt x="134" y="87"/>
                    </a:lnTo>
                    <a:lnTo>
                      <a:pt x="143" y="103"/>
                    </a:lnTo>
                    <a:lnTo>
                      <a:pt x="153" y="124"/>
                    </a:lnTo>
                    <a:lnTo>
                      <a:pt x="162" y="145"/>
                    </a:lnTo>
                    <a:lnTo>
                      <a:pt x="169" y="168"/>
                    </a:lnTo>
                    <a:lnTo>
                      <a:pt x="174" y="188"/>
                    </a:lnTo>
                    <a:lnTo>
                      <a:pt x="179" y="207"/>
                    </a:lnTo>
                    <a:lnTo>
                      <a:pt x="181" y="223"/>
                    </a:lnTo>
                    <a:lnTo>
                      <a:pt x="184" y="237"/>
                    </a:lnTo>
                    <a:lnTo>
                      <a:pt x="187" y="261"/>
                    </a:lnTo>
                    <a:lnTo>
                      <a:pt x="188" y="285"/>
                    </a:lnTo>
                    <a:lnTo>
                      <a:pt x="188" y="308"/>
                    </a:lnTo>
                    <a:lnTo>
                      <a:pt x="187" y="317"/>
                    </a:lnTo>
                    <a:lnTo>
                      <a:pt x="185" y="326"/>
                    </a:lnTo>
                    <a:lnTo>
                      <a:pt x="184" y="331"/>
                    </a:lnTo>
                    <a:lnTo>
                      <a:pt x="184" y="336"/>
                    </a:lnTo>
                    <a:lnTo>
                      <a:pt x="181" y="341"/>
                    </a:lnTo>
                    <a:lnTo>
                      <a:pt x="178" y="345"/>
                    </a:lnTo>
                    <a:lnTo>
                      <a:pt x="172" y="348"/>
                    </a:lnTo>
                    <a:lnTo>
                      <a:pt x="167" y="348"/>
                    </a:lnTo>
                    <a:lnTo>
                      <a:pt x="160" y="345"/>
                    </a:lnTo>
                    <a:lnTo>
                      <a:pt x="153" y="340"/>
                    </a:lnTo>
                    <a:lnTo>
                      <a:pt x="146" y="334"/>
                    </a:lnTo>
                    <a:lnTo>
                      <a:pt x="139" y="329"/>
                    </a:lnTo>
                    <a:lnTo>
                      <a:pt x="127" y="321"/>
                    </a:lnTo>
                    <a:lnTo>
                      <a:pt x="116" y="318"/>
                    </a:lnTo>
                    <a:lnTo>
                      <a:pt x="105" y="315"/>
                    </a:lnTo>
                    <a:lnTo>
                      <a:pt x="85" y="310"/>
                    </a:lnTo>
                    <a:lnTo>
                      <a:pt x="68" y="307"/>
                    </a:lnTo>
                    <a:lnTo>
                      <a:pt x="58" y="302"/>
                    </a:lnTo>
                    <a:lnTo>
                      <a:pt x="47" y="297"/>
                    </a:lnTo>
                    <a:lnTo>
                      <a:pt x="38" y="291"/>
                    </a:lnTo>
                    <a:lnTo>
                      <a:pt x="34" y="284"/>
                    </a:lnTo>
                    <a:lnTo>
                      <a:pt x="30" y="278"/>
                    </a:lnTo>
                    <a:lnTo>
                      <a:pt x="30" y="270"/>
                    </a:lnTo>
                    <a:lnTo>
                      <a:pt x="30" y="262"/>
                    </a:lnTo>
                    <a:lnTo>
                      <a:pt x="30" y="231"/>
                    </a:lnTo>
                    <a:lnTo>
                      <a:pt x="30" y="205"/>
                    </a:lnTo>
                    <a:lnTo>
                      <a:pt x="27" y="176"/>
                    </a:lnTo>
                    <a:lnTo>
                      <a:pt x="24" y="148"/>
                    </a:lnTo>
                    <a:lnTo>
                      <a:pt x="20" y="124"/>
                    </a:lnTo>
                    <a:lnTo>
                      <a:pt x="17" y="102"/>
                    </a:lnTo>
                    <a:lnTo>
                      <a:pt x="13" y="84"/>
                    </a:lnTo>
                    <a:lnTo>
                      <a:pt x="8" y="58"/>
                    </a:lnTo>
                    <a:lnTo>
                      <a:pt x="5" y="45"/>
                    </a:lnTo>
                    <a:lnTo>
                      <a:pt x="1" y="29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62" name="Freeform 42"/>
              <p:cNvSpPr>
                <a:spLocks/>
              </p:cNvSpPr>
              <p:nvPr/>
            </p:nvSpPr>
            <p:spPr bwMode="auto">
              <a:xfrm>
                <a:off x="2377" y="1459"/>
                <a:ext cx="187" cy="348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153" y="1"/>
                  </a:cxn>
                  <a:cxn ang="0">
                    <a:pos x="140" y="5"/>
                  </a:cxn>
                  <a:cxn ang="0">
                    <a:pos x="130" y="11"/>
                  </a:cxn>
                  <a:cxn ang="0">
                    <a:pos x="120" y="16"/>
                  </a:cxn>
                  <a:cxn ang="0">
                    <a:pos x="110" y="23"/>
                  </a:cxn>
                  <a:cxn ang="0">
                    <a:pos x="99" y="31"/>
                  </a:cxn>
                  <a:cxn ang="0">
                    <a:pos x="89" y="40"/>
                  </a:cxn>
                  <a:cxn ang="0">
                    <a:pos x="79" y="50"/>
                  </a:cxn>
                  <a:cxn ang="0">
                    <a:pos x="70" y="63"/>
                  </a:cxn>
                  <a:cxn ang="0">
                    <a:pos x="60" y="76"/>
                  </a:cxn>
                  <a:cxn ang="0">
                    <a:pos x="53" y="87"/>
                  </a:cxn>
                  <a:cxn ang="0">
                    <a:pos x="44" y="103"/>
                  </a:cxn>
                  <a:cxn ang="0">
                    <a:pos x="33" y="124"/>
                  </a:cxn>
                  <a:cxn ang="0">
                    <a:pos x="25" y="145"/>
                  </a:cxn>
                  <a:cxn ang="0">
                    <a:pos x="18" y="168"/>
                  </a:cxn>
                  <a:cxn ang="0">
                    <a:pos x="13" y="188"/>
                  </a:cxn>
                  <a:cxn ang="0">
                    <a:pos x="8" y="207"/>
                  </a:cxn>
                  <a:cxn ang="0">
                    <a:pos x="5" y="223"/>
                  </a:cxn>
                  <a:cxn ang="0">
                    <a:pos x="3" y="237"/>
                  </a:cxn>
                  <a:cxn ang="0">
                    <a:pos x="0" y="261"/>
                  </a:cxn>
                  <a:cxn ang="0">
                    <a:pos x="0" y="285"/>
                  </a:cxn>
                  <a:cxn ang="0">
                    <a:pos x="0" y="308"/>
                  </a:cxn>
                  <a:cxn ang="0">
                    <a:pos x="0" y="317"/>
                  </a:cxn>
                  <a:cxn ang="0">
                    <a:pos x="2" y="326"/>
                  </a:cxn>
                  <a:cxn ang="0">
                    <a:pos x="3" y="331"/>
                  </a:cxn>
                  <a:cxn ang="0">
                    <a:pos x="3" y="336"/>
                  </a:cxn>
                  <a:cxn ang="0">
                    <a:pos x="5" y="341"/>
                  </a:cxn>
                  <a:cxn ang="0">
                    <a:pos x="9" y="345"/>
                  </a:cxn>
                  <a:cxn ang="0">
                    <a:pos x="15" y="348"/>
                  </a:cxn>
                  <a:cxn ang="0">
                    <a:pos x="20" y="348"/>
                  </a:cxn>
                  <a:cxn ang="0">
                    <a:pos x="26" y="345"/>
                  </a:cxn>
                  <a:cxn ang="0">
                    <a:pos x="33" y="340"/>
                  </a:cxn>
                  <a:cxn ang="0">
                    <a:pos x="40" y="334"/>
                  </a:cxn>
                  <a:cxn ang="0">
                    <a:pos x="48" y="329"/>
                  </a:cxn>
                  <a:cxn ang="0">
                    <a:pos x="59" y="321"/>
                  </a:cxn>
                  <a:cxn ang="0">
                    <a:pos x="70" y="318"/>
                  </a:cxn>
                  <a:cxn ang="0">
                    <a:pos x="82" y="315"/>
                  </a:cxn>
                  <a:cxn ang="0">
                    <a:pos x="100" y="310"/>
                  </a:cxn>
                  <a:cxn ang="0">
                    <a:pos x="118" y="307"/>
                  </a:cxn>
                  <a:cxn ang="0">
                    <a:pos x="129" y="302"/>
                  </a:cxn>
                  <a:cxn ang="0">
                    <a:pos x="140" y="297"/>
                  </a:cxn>
                  <a:cxn ang="0">
                    <a:pos x="148" y="291"/>
                  </a:cxn>
                  <a:cxn ang="0">
                    <a:pos x="153" y="284"/>
                  </a:cxn>
                  <a:cxn ang="0">
                    <a:pos x="156" y="278"/>
                  </a:cxn>
                  <a:cxn ang="0">
                    <a:pos x="156" y="270"/>
                  </a:cxn>
                  <a:cxn ang="0">
                    <a:pos x="156" y="262"/>
                  </a:cxn>
                  <a:cxn ang="0">
                    <a:pos x="156" y="231"/>
                  </a:cxn>
                  <a:cxn ang="0">
                    <a:pos x="156" y="205"/>
                  </a:cxn>
                  <a:cxn ang="0">
                    <a:pos x="159" y="176"/>
                  </a:cxn>
                  <a:cxn ang="0">
                    <a:pos x="162" y="148"/>
                  </a:cxn>
                  <a:cxn ang="0">
                    <a:pos x="166" y="124"/>
                  </a:cxn>
                  <a:cxn ang="0">
                    <a:pos x="170" y="102"/>
                  </a:cxn>
                  <a:cxn ang="0">
                    <a:pos x="173" y="84"/>
                  </a:cxn>
                  <a:cxn ang="0">
                    <a:pos x="178" y="58"/>
                  </a:cxn>
                  <a:cxn ang="0">
                    <a:pos x="181" y="45"/>
                  </a:cxn>
                  <a:cxn ang="0">
                    <a:pos x="185" y="29"/>
                  </a:cxn>
                  <a:cxn ang="0">
                    <a:pos x="187" y="18"/>
                  </a:cxn>
                  <a:cxn ang="0">
                    <a:pos x="186" y="10"/>
                  </a:cxn>
                  <a:cxn ang="0">
                    <a:pos x="183" y="5"/>
                  </a:cxn>
                  <a:cxn ang="0">
                    <a:pos x="177" y="1"/>
                  </a:cxn>
                  <a:cxn ang="0">
                    <a:pos x="170" y="0"/>
                  </a:cxn>
                  <a:cxn ang="0">
                    <a:pos x="162" y="0"/>
                  </a:cxn>
                </a:cxnLst>
                <a:rect l="0" t="0" r="r" b="b"/>
                <a:pathLst>
                  <a:path w="187" h="348">
                    <a:moveTo>
                      <a:pt x="162" y="0"/>
                    </a:moveTo>
                    <a:lnTo>
                      <a:pt x="153" y="1"/>
                    </a:lnTo>
                    <a:lnTo>
                      <a:pt x="140" y="5"/>
                    </a:lnTo>
                    <a:lnTo>
                      <a:pt x="130" y="11"/>
                    </a:lnTo>
                    <a:lnTo>
                      <a:pt x="120" y="16"/>
                    </a:lnTo>
                    <a:lnTo>
                      <a:pt x="110" y="23"/>
                    </a:lnTo>
                    <a:lnTo>
                      <a:pt x="99" y="31"/>
                    </a:lnTo>
                    <a:lnTo>
                      <a:pt x="89" y="40"/>
                    </a:lnTo>
                    <a:lnTo>
                      <a:pt x="79" y="50"/>
                    </a:lnTo>
                    <a:lnTo>
                      <a:pt x="70" y="63"/>
                    </a:lnTo>
                    <a:lnTo>
                      <a:pt x="60" y="76"/>
                    </a:lnTo>
                    <a:lnTo>
                      <a:pt x="53" y="87"/>
                    </a:lnTo>
                    <a:lnTo>
                      <a:pt x="44" y="103"/>
                    </a:lnTo>
                    <a:lnTo>
                      <a:pt x="33" y="124"/>
                    </a:lnTo>
                    <a:lnTo>
                      <a:pt x="25" y="145"/>
                    </a:lnTo>
                    <a:lnTo>
                      <a:pt x="18" y="168"/>
                    </a:lnTo>
                    <a:lnTo>
                      <a:pt x="13" y="188"/>
                    </a:lnTo>
                    <a:lnTo>
                      <a:pt x="8" y="207"/>
                    </a:lnTo>
                    <a:lnTo>
                      <a:pt x="5" y="223"/>
                    </a:lnTo>
                    <a:lnTo>
                      <a:pt x="3" y="237"/>
                    </a:lnTo>
                    <a:lnTo>
                      <a:pt x="0" y="261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17"/>
                    </a:lnTo>
                    <a:lnTo>
                      <a:pt x="2" y="326"/>
                    </a:lnTo>
                    <a:lnTo>
                      <a:pt x="3" y="331"/>
                    </a:lnTo>
                    <a:lnTo>
                      <a:pt x="3" y="336"/>
                    </a:lnTo>
                    <a:lnTo>
                      <a:pt x="5" y="341"/>
                    </a:lnTo>
                    <a:lnTo>
                      <a:pt x="9" y="345"/>
                    </a:lnTo>
                    <a:lnTo>
                      <a:pt x="15" y="348"/>
                    </a:lnTo>
                    <a:lnTo>
                      <a:pt x="20" y="348"/>
                    </a:lnTo>
                    <a:lnTo>
                      <a:pt x="26" y="345"/>
                    </a:lnTo>
                    <a:lnTo>
                      <a:pt x="33" y="340"/>
                    </a:lnTo>
                    <a:lnTo>
                      <a:pt x="40" y="334"/>
                    </a:lnTo>
                    <a:lnTo>
                      <a:pt x="48" y="329"/>
                    </a:lnTo>
                    <a:lnTo>
                      <a:pt x="59" y="321"/>
                    </a:lnTo>
                    <a:lnTo>
                      <a:pt x="70" y="318"/>
                    </a:lnTo>
                    <a:lnTo>
                      <a:pt x="82" y="315"/>
                    </a:lnTo>
                    <a:lnTo>
                      <a:pt x="100" y="310"/>
                    </a:lnTo>
                    <a:lnTo>
                      <a:pt x="118" y="307"/>
                    </a:lnTo>
                    <a:lnTo>
                      <a:pt x="129" y="302"/>
                    </a:lnTo>
                    <a:lnTo>
                      <a:pt x="140" y="297"/>
                    </a:lnTo>
                    <a:lnTo>
                      <a:pt x="148" y="291"/>
                    </a:lnTo>
                    <a:lnTo>
                      <a:pt x="153" y="284"/>
                    </a:lnTo>
                    <a:lnTo>
                      <a:pt x="156" y="278"/>
                    </a:lnTo>
                    <a:lnTo>
                      <a:pt x="156" y="270"/>
                    </a:lnTo>
                    <a:lnTo>
                      <a:pt x="156" y="262"/>
                    </a:lnTo>
                    <a:lnTo>
                      <a:pt x="156" y="231"/>
                    </a:lnTo>
                    <a:lnTo>
                      <a:pt x="156" y="205"/>
                    </a:lnTo>
                    <a:lnTo>
                      <a:pt x="159" y="176"/>
                    </a:lnTo>
                    <a:lnTo>
                      <a:pt x="162" y="148"/>
                    </a:lnTo>
                    <a:lnTo>
                      <a:pt x="166" y="124"/>
                    </a:lnTo>
                    <a:lnTo>
                      <a:pt x="170" y="102"/>
                    </a:lnTo>
                    <a:lnTo>
                      <a:pt x="173" y="84"/>
                    </a:lnTo>
                    <a:lnTo>
                      <a:pt x="178" y="58"/>
                    </a:lnTo>
                    <a:lnTo>
                      <a:pt x="181" y="45"/>
                    </a:lnTo>
                    <a:lnTo>
                      <a:pt x="185" y="29"/>
                    </a:lnTo>
                    <a:lnTo>
                      <a:pt x="187" y="18"/>
                    </a:lnTo>
                    <a:lnTo>
                      <a:pt x="186" y="10"/>
                    </a:lnTo>
                    <a:lnTo>
                      <a:pt x="183" y="5"/>
                    </a:lnTo>
                    <a:lnTo>
                      <a:pt x="177" y="1"/>
                    </a:lnTo>
                    <a:lnTo>
                      <a:pt x="170" y="0"/>
                    </a:lnTo>
                    <a:lnTo>
                      <a:pt x="162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1163" name="Freeform 43"/>
            <p:cNvSpPr>
              <a:spLocks/>
            </p:cNvSpPr>
            <p:nvPr/>
          </p:nvSpPr>
          <p:spPr bwMode="auto">
            <a:xfrm>
              <a:off x="2603" y="1554"/>
              <a:ext cx="100" cy="9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3" y="41"/>
                </a:cxn>
                <a:cxn ang="0">
                  <a:pos x="7" y="32"/>
                </a:cxn>
                <a:cxn ang="0">
                  <a:pos x="10" y="25"/>
                </a:cxn>
                <a:cxn ang="0">
                  <a:pos x="13" y="19"/>
                </a:cxn>
                <a:cxn ang="0">
                  <a:pos x="20" y="13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41" y="2"/>
                </a:cxn>
                <a:cxn ang="0">
                  <a:pos x="52" y="0"/>
                </a:cxn>
                <a:cxn ang="0">
                  <a:pos x="65" y="0"/>
                </a:cxn>
                <a:cxn ang="0">
                  <a:pos x="75" y="4"/>
                </a:cxn>
                <a:cxn ang="0">
                  <a:pos x="82" y="8"/>
                </a:cxn>
                <a:cxn ang="0">
                  <a:pos x="90" y="14"/>
                </a:cxn>
                <a:cxn ang="0">
                  <a:pos x="96" y="23"/>
                </a:cxn>
                <a:cxn ang="0">
                  <a:pos x="99" y="32"/>
                </a:cxn>
                <a:cxn ang="0">
                  <a:pos x="100" y="42"/>
                </a:cxn>
                <a:cxn ang="0">
                  <a:pos x="99" y="54"/>
                </a:cxn>
                <a:cxn ang="0">
                  <a:pos x="94" y="66"/>
                </a:cxn>
                <a:cxn ang="0">
                  <a:pos x="82" y="96"/>
                </a:cxn>
                <a:cxn ang="0">
                  <a:pos x="0" y="96"/>
                </a:cxn>
                <a:cxn ang="0">
                  <a:pos x="0" y="70"/>
                </a:cxn>
              </a:cxnLst>
              <a:rect l="0" t="0" r="r" b="b"/>
              <a:pathLst>
                <a:path w="100" h="96">
                  <a:moveTo>
                    <a:pt x="0" y="70"/>
                  </a:moveTo>
                  <a:lnTo>
                    <a:pt x="0" y="61"/>
                  </a:lnTo>
                  <a:lnTo>
                    <a:pt x="0" y="51"/>
                  </a:lnTo>
                  <a:lnTo>
                    <a:pt x="3" y="41"/>
                  </a:lnTo>
                  <a:lnTo>
                    <a:pt x="7" y="32"/>
                  </a:lnTo>
                  <a:lnTo>
                    <a:pt x="10" y="25"/>
                  </a:lnTo>
                  <a:lnTo>
                    <a:pt x="13" y="19"/>
                  </a:lnTo>
                  <a:lnTo>
                    <a:pt x="20" y="13"/>
                  </a:lnTo>
                  <a:lnTo>
                    <a:pt x="24" y="8"/>
                  </a:lnTo>
                  <a:lnTo>
                    <a:pt x="30" y="5"/>
                  </a:lnTo>
                  <a:lnTo>
                    <a:pt x="41" y="2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75" y="4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96" y="23"/>
                  </a:lnTo>
                  <a:lnTo>
                    <a:pt x="99" y="32"/>
                  </a:lnTo>
                  <a:lnTo>
                    <a:pt x="100" y="42"/>
                  </a:lnTo>
                  <a:lnTo>
                    <a:pt x="99" y="54"/>
                  </a:lnTo>
                  <a:lnTo>
                    <a:pt x="94" y="66"/>
                  </a:lnTo>
                  <a:lnTo>
                    <a:pt x="82" y="96"/>
                  </a:lnTo>
                  <a:lnTo>
                    <a:pt x="0" y="9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64" name="Freeform 44"/>
            <p:cNvSpPr>
              <a:spLocks/>
            </p:cNvSpPr>
            <p:nvPr/>
          </p:nvSpPr>
          <p:spPr bwMode="auto">
            <a:xfrm>
              <a:off x="2621" y="1575"/>
              <a:ext cx="68" cy="66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1"/>
                </a:cxn>
                <a:cxn ang="0">
                  <a:pos x="1" y="31"/>
                </a:cxn>
                <a:cxn ang="0">
                  <a:pos x="4" y="22"/>
                </a:cxn>
                <a:cxn ang="0">
                  <a:pos x="8" y="15"/>
                </a:cxn>
                <a:cxn ang="0">
                  <a:pos x="13" y="10"/>
                </a:cxn>
                <a:cxn ang="0">
                  <a:pos x="18" y="5"/>
                </a:cxn>
                <a:cxn ang="0">
                  <a:pos x="24" y="1"/>
                </a:cxn>
                <a:cxn ang="0">
                  <a:pos x="33" y="0"/>
                </a:cxn>
                <a:cxn ang="0">
                  <a:pos x="44" y="0"/>
                </a:cxn>
                <a:cxn ang="0">
                  <a:pos x="34" y="3"/>
                </a:cxn>
                <a:cxn ang="0">
                  <a:pos x="28" y="6"/>
                </a:cxn>
                <a:cxn ang="0">
                  <a:pos x="23" y="11"/>
                </a:cxn>
                <a:cxn ang="0">
                  <a:pos x="20" y="15"/>
                </a:cxn>
                <a:cxn ang="0">
                  <a:pos x="17" y="24"/>
                </a:cxn>
                <a:cxn ang="0">
                  <a:pos x="15" y="33"/>
                </a:cxn>
                <a:cxn ang="0">
                  <a:pos x="18" y="26"/>
                </a:cxn>
                <a:cxn ang="0">
                  <a:pos x="21" y="21"/>
                </a:cxn>
                <a:cxn ang="0">
                  <a:pos x="27" y="16"/>
                </a:cxn>
                <a:cxn ang="0">
                  <a:pos x="32" y="11"/>
                </a:cxn>
                <a:cxn ang="0">
                  <a:pos x="39" y="7"/>
                </a:cxn>
                <a:cxn ang="0">
                  <a:pos x="51" y="5"/>
                </a:cxn>
                <a:cxn ang="0">
                  <a:pos x="56" y="5"/>
                </a:cxn>
                <a:cxn ang="0">
                  <a:pos x="63" y="6"/>
                </a:cxn>
                <a:cxn ang="0">
                  <a:pos x="67" y="10"/>
                </a:cxn>
                <a:cxn ang="0">
                  <a:pos x="68" y="15"/>
                </a:cxn>
                <a:cxn ang="0">
                  <a:pos x="68" y="19"/>
                </a:cxn>
                <a:cxn ang="0">
                  <a:pos x="67" y="26"/>
                </a:cxn>
                <a:cxn ang="0">
                  <a:pos x="64" y="29"/>
                </a:cxn>
                <a:cxn ang="0">
                  <a:pos x="61" y="34"/>
                </a:cxn>
                <a:cxn ang="0">
                  <a:pos x="53" y="36"/>
                </a:cxn>
                <a:cxn ang="0">
                  <a:pos x="44" y="41"/>
                </a:cxn>
                <a:cxn ang="0">
                  <a:pos x="37" y="47"/>
                </a:cxn>
                <a:cxn ang="0">
                  <a:pos x="31" y="54"/>
                </a:cxn>
                <a:cxn ang="0">
                  <a:pos x="28" y="66"/>
                </a:cxn>
                <a:cxn ang="0">
                  <a:pos x="3" y="66"/>
                </a:cxn>
                <a:cxn ang="0">
                  <a:pos x="0" y="58"/>
                </a:cxn>
                <a:cxn ang="0">
                  <a:pos x="0" y="49"/>
                </a:cxn>
              </a:cxnLst>
              <a:rect l="0" t="0" r="r" b="b"/>
              <a:pathLst>
                <a:path w="68" h="66">
                  <a:moveTo>
                    <a:pt x="0" y="49"/>
                  </a:moveTo>
                  <a:lnTo>
                    <a:pt x="0" y="41"/>
                  </a:lnTo>
                  <a:lnTo>
                    <a:pt x="1" y="31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4" y="1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34" y="3"/>
                  </a:lnTo>
                  <a:lnTo>
                    <a:pt x="28" y="6"/>
                  </a:lnTo>
                  <a:lnTo>
                    <a:pt x="23" y="11"/>
                  </a:lnTo>
                  <a:lnTo>
                    <a:pt x="20" y="15"/>
                  </a:lnTo>
                  <a:lnTo>
                    <a:pt x="17" y="24"/>
                  </a:lnTo>
                  <a:lnTo>
                    <a:pt x="15" y="33"/>
                  </a:lnTo>
                  <a:lnTo>
                    <a:pt x="18" y="26"/>
                  </a:lnTo>
                  <a:lnTo>
                    <a:pt x="21" y="21"/>
                  </a:lnTo>
                  <a:lnTo>
                    <a:pt x="27" y="16"/>
                  </a:lnTo>
                  <a:lnTo>
                    <a:pt x="32" y="11"/>
                  </a:lnTo>
                  <a:lnTo>
                    <a:pt x="39" y="7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3" y="6"/>
                  </a:lnTo>
                  <a:lnTo>
                    <a:pt x="67" y="10"/>
                  </a:lnTo>
                  <a:lnTo>
                    <a:pt x="68" y="15"/>
                  </a:lnTo>
                  <a:lnTo>
                    <a:pt x="68" y="19"/>
                  </a:lnTo>
                  <a:lnTo>
                    <a:pt x="67" y="26"/>
                  </a:lnTo>
                  <a:lnTo>
                    <a:pt x="64" y="29"/>
                  </a:lnTo>
                  <a:lnTo>
                    <a:pt x="61" y="34"/>
                  </a:lnTo>
                  <a:lnTo>
                    <a:pt x="53" y="36"/>
                  </a:lnTo>
                  <a:lnTo>
                    <a:pt x="44" y="41"/>
                  </a:lnTo>
                  <a:lnTo>
                    <a:pt x="37" y="47"/>
                  </a:lnTo>
                  <a:lnTo>
                    <a:pt x="31" y="54"/>
                  </a:lnTo>
                  <a:lnTo>
                    <a:pt x="28" y="66"/>
                  </a:lnTo>
                  <a:lnTo>
                    <a:pt x="3" y="66"/>
                  </a:lnTo>
                  <a:lnTo>
                    <a:pt x="0" y="5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65" name="Oval 45"/>
            <p:cNvSpPr>
              <a:spLocks noChangeArrowheads="1"/>
            </p:cNvSpPr>
            <p:nvPr/>
          </p:nvSpPr>
          <p:spPr bwMode="auto">
            <a:xfrm>
              <a:off x="2527" y="1516"/>
              <a:ext cx="109" cy="103"/>
            </a:xfrm>
            <a:prstGeom prst="ellipse">
              <a:avLst/>
            </a:prstGeom>
            <a:solidFill>
              <a:srgbClr val="CECEC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66" name="Freeform 46"/>
            <p:cNvSpPr>
              <a:spLocks/>
            </p:cNvSpPr>
            <p:nvPr/>
          </p:nvSpPr>
          <p:spPr bwMode="auto">
            <a:xfrm>
              <a:off x="2551" y="1608"/>
              <a:ext cx="181" cy="167"/>
            </a:xfrm>
            <a:custGeom>
              <a:avLst/>
              <a:gdLst/>
              <a:ahLst/>
              <a:cxnLst>
                <a:cxn ang="0">
                  <a:pos x="67" y="29"/>
                </a:cxn>
                <a:cxn ang="0">
                  <a:pos x="63" y="24"/>
                </a:cxn>
                <a:cxn ang="0">
                  <a:pos x="58" y="19"/>
                </a:cxn>
                <a:cxn ang="0">
                  <a:pos x="47" y="15"/>
                </a:cxn>
                <a:cxn ang="0">
                  <a:pos x="44" y="14"/>
                </a:cxn>
                <a:cxn ang="0">
                  <a:pos x="37" y="14"/>
                </a:cxn>
                <a:cxn ang="0">
                  <a:pos x="30" y="14"/>
                </a:cxn>
                <a:cxn ang="0">
                  <a:pos x="21" y="16"/>
                </a:cxn>
                <a:cxn ang="0">
                  <a:pos x="16" y="18"/>
                </a:cxn>
                <a:cxn ang="0">
                  <a:pos x="10" y="23"/>
                </a:cxn>
                <a:cxn ang="0">
                  <a:pos x="6" y="28"/>
                </a:cxn>
                <a:cxn ang="0">
                  <a:pos x="3" y="34"/>
                </a:cxn>
                <a:cxn ang="0">
                  <a:pos x="0" y="41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1" y="62"/>
                </a:cxn>
                <a:cxn ang="0">
                  <a:pos x="4" y="70"/>
                </a:cxn>
                <a:cxn ang="0">
                  <a:pos x="10" y="76"/>
                </a:cxn>
                <a:cxn ang="0">
                  <a:pos x="16" y="80"/>
                </a:cxn>
                <a:cxn ang="0">
                  <a:pos x="13" y="89"/>
                </a:cxn>
                <a:cxn ang="0">
                  <a:pos x="10" y="97"/>
                </a:cxn>
                <a:cxn ang="0">
                  <a:pos x="10" y="105"/>
                </a:cxn>
                <a:cxn ang="0">
                  <a:pos x="12" y="110"/>
                </a:cxn>
                <a:cxn ang="0">
                  <a:pos x="15" y="118"/>
                </a:cxn>
                <a:cxn ang="0">
                  <a:pos x="20" y="123"/>
                </a:cxn>
                <a:cxn ang="0">
                  <a:pos x="29" y="131"/>
                </a:cxn>
                <a:cxn ang="0">
                  <a:pos x="43" y="140"/>
                </a:cxn>
                <a:cxn ang="0">
                  <a:pos x="62" y="149"/>
                </a:cxn>
                <a:cxn ang="0">
                  <a:pos x="80" y="156"/>
                </a:cxn>
                <a:cxn ang="0">
                  <a:pos x="97" y="160"/>
                </a:cxn>
                <a:cxn ang="0">
                  <a:pos x="119" y="164"/>
                </a:cxn>
                <a:cxn ang="0">
                  <a:pos x="135" y="166"/>
                </a:cxn>
                <a:cxn ang="0">
                  <a:pos x="146" y="167"/>
                </a:cxn>
                <a:cxn ang="0">
                  <a:pos x="158" y="165"/>
                </a:cxn>
                <a:cxn ang="0">
                  <a:pos x="166" y="162"/>
                </a:cxn>
                <a:cxn ang="0">
                  <a:pos x="170" y="158"/>
                </a:cxn>
                <a:cxn ang="0">
                  <a:pos x="176" y="153"/>
                </a:cxn>
                <a:cxn ang="0">
                  <a:pos x="180" y="143"/>
                </a:cxn>
                <a:cxn ang="0">
                  <a:pos x="181" y="134"/>
                </a:cxn>
                <a:cxn ang="0">
                  <a:pos x="179" y="119"/>
                </a:cxn>
                <a:cxn ang="0">
                  <a:pos x="176" y="103"/>
                </a:cxn>
                <a:cxn ang="0">
                  <a:pos x="171" y="78"/>
                </a:cxn>
                <a:cxn ang="0">
                  <a:pos x="168" y="62"/>
                </a:cxn>
                <a:cxn ang="0">
                  <a:pos x="167" y="43"/>
                </a:cxn>
                <a:cxn ang="0">
                  <a:pos x="166" y="28"/>
                </a:cxn>
                <a:cxn ang="0">
                  <a:pos x="163" y="18"/>
                </a:cxn>
                <a:cxn ang="0">
                  <a:pos x="155" y="8"/>
                </a:cxn>
                <a:cxn ang="0">
                  <a:pos x="146" y="2"/>
                </a:cxn>
                <a:cxn ang="0">
                  <a:pos x="137" y="0"/>
                </a:cxn>
                <a:cxn ang="0">
                  <a:pos x="126" y="1"/>
                </a:cxn>
                <a:cxn ang="0">
                  <a:pos x="112" y="5"/>
                </a:cxn>
                <a:cxn ang="0">
                  <a:pos x="100" y="13"/>
                </a:cxn>
                <a:cxn ang="0">
                  <a:pos x="92" y="21"/>
                </a:cxn>
                <a:cxn ang="0">
                  <a:pos x="83" y="31"/>
                </a:cxn>
                <a:cxn ang="0">
                  <a:pos x="79" y="37"/>
                </a:cxn>
                <a:cxn ang="0">
                  <a:pos x="67" y="29"/>
                </a:cxn>
              </a:cxnLst>
              <a:rect l="0" t="0" r="r" b="b"/>
              <a:pathLst>
                <a:path w="181" h="167">
                  <a:moveTo>
                    <a:pt x="67" y="29"/>
                  </a:moveTo>
                  <a:lnTo>
                    <a:pt x="63" y="24"/>
                  </a:lnTo>
                  <a:lnTo>
                    <a:pt x="58" y="19"/>
                  </a:lnTo>
                  <a:lnTo>
                    <a:pt x="47" y="15"/>
                  </a:lnTo>
                  <a:lnTo>
                    <a:pt x="44" y="14"/>
                  </a:lnTo>
                  <a:lnTo>
                    <a:pt x="37" y="14"/>
                  </a:lnTo>
                  <a:lnTo>
                    <a:pt x="30" y="14"/>
                  </a:lnTo>
                  <a:lnTo>
                    <a:pt x="21" y="16"/>
                  </a:lnTo>
                  <a:lnTo>
                    <a:pt x="16" y="18"/>
                  </a:lnTo>
                  <a:lnTo>
                    <a:pt x="10" y="23"/>
                  </a:lnTo>
                  <a:lnTo>
                    <a:pt x="6" y="28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1" y="62"/>
                  </a:lnTo>
                  <a:lnTo>
                    <a:pt x="4" y="70"/>
                  </a:lnTo>
                  <a:lnTo>
                    <a:pt x="10" y="76"/>
                  </a:lnTo>
                  <a:lnTo>
                    <a:pt x="16" y="80"/>
                  </a:lnTo>
                  <a:lnTo>
                    <a:pt x="13" y="89"/>
                  </a:lnTo>
                  <a:lnTo>
                    <a:pt x="10" y="97"/>
                  </a:lnTo>
                  <a:lnTo>
                    <a:pt x="10" y="105"/>
                  </a:lnTo>
                  <a:lnTo>
                    <a:pt x="12" y="110"/>
                  </a:lnTo>
                  <a:lnTo>
                    <a:pt x="15" y="118"/>
                  </a:lnTo>
                  <a:lnTo>
                    <a:pt x="20" y="123"/>
                  </a:lnTo>
                  <a:lnTo>
                    <a:pt x="29" y="131"/>
                  </a:lnTo>
                  <a:lnTo>
                    <a:pt x="43" y="140"/>
                  </a:lnTo>
                  <a:lnTo>
                    <a:pt x="62" y="149"/>
                  </a:lnTo>
                  <a:lnTo>
                    <a:pt x="80" y="156"/>
                  </a:lnTo>
                  <a:lnTo>
                    <a:pt x="97" y="160"/>
                  </a:lnTo>
                  <a:lnTo>
                    <a:pt x="119" y="164"/>
                  </a:lnTo>
                  <a:lnTo>
                    <a:pt x="135" y="166"/>
                  </a:lnTo>
                  <a:lnTo>
                    <a:pt x="146" y="167"/>
                  </a:lnTo>
                  <a:lnTo>
                    <a:pt x="158" y="165"/>
                  </a:lnTo>
                  <a:lnTo>
                    <a:pt x="166" y="162"/>
                  </a:lnTo>
                  <a:lnTo>
                    <a:pt x="170" y="158"/>
                  </a:lnTo>
                  <a:lnTo>
                    <a:pt x="176" y="153"/>
                  </a:lnTo>
                  <a:lnTo>
                    <a:pt x="180" y="143"/>
                  </a:lnTo>
                  <a:lnTo>
                    <a:pt x="181" y="134"/>
                  </a:lnTo>
                  <a:lnTo>
                    <a:pt x="179" y="119"/>
                  </a:lnTo>
                  <a:lnTo>
                    <a:pt x="176" y="103"/>
                  </a:lnTo>
                  <a:lnTo>
                    <a:pt x="171" y="78"/>
                  </a:lnTo>
                  <a:lnTo>
                    <a:pt x="168" y="62"/>
                  </a:lnTo>
                  <a:lnTo>
                    <a:pt x="167" y="43"/>
                  </a:lnTo>
                  <a:lnTo>
                    <a:pt x="166" y="28"/>
                  </a:lnTo>
                  <a:lnTo>
                    <a:pt x="163" y="18"/>
                  </a:lnTo>
                  <a:lnTo>
                    <a:pt x="155" y="8"/>
                  </a:lnTo>
                  <a:lnTo>
                    <a:pt x="146" y="2"/>
                  </a:lnTo>
                  <a:lnTo>
                    <a:pt x="137" y="0"/>
                  </a:lnTo>
                  <a:lnTo>
                    <a:pt x="126" y="1"/>
                  </a:lnTo>
                  <a:lnTo>
                    <a:pt x="112" y="5"/>
                  </a:lnTo>
                  <a:lnTo>
                    <a:pt x="100" y="13"/>
                  </a:lnTo>
                  <a:lnTo>
                    <a:pt x="92" y="21"/>
                  </a:lnTo>
                  <a:lnTo>
                    <a:pt x="83" y="31"/>
                  </a:lnTo>
                  <a:lnTo>
                    <a:pt x="79" y="37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67" name="Freeform 47"/>
            <p:cNvSpPr>
              <a:spLocks/>
            </p:cNvSpPr>
            <p:nvPr/>
          </p:nvSpPr>
          <p:spPr bwMode="auto">
            <a:xfrm>
              <a:off x="2693" y="1507"/>
              <a:ext cx="169" cy="133"/>
            </a:xfrm>
            <a:custGeom>
              <a:avLst/>
              <a:gdLst/>
              <a:ahLst/>
              <a:cxnLst>
                <a:cxn ang="0">
                  <a:pos x="44" y="61"/>
                </a:cxn>
                <a:cxn ang="0">
                  <a:pos x="55" y="49"/>
                </a:cxn>
                <a:cxn ang="0">
                  <a:pos x="57" y="18"/>
                </a:cxn>
                <a:cxn ang="0">
                  <a:pos x="71" y="1"/>
                </a:cxn>
                <a:cxn ang="0">
                  <a:pos x="101" y="3"/>
                </a:cxn>
                <a:cxn ang="0">
                  <a:pos x="131" y="30"/>
                </a:cxn>
                <a:cxn ang="0">
                  <a:pos x="155" y="70"/>
                </a:cxn>
                <a:cxn ang="0">
                  <a:pos x="168" y="108"/>
                </a:cxn>
                <a:cxn ang="0">
                  <a:pos x="160" y="99"/>
                </a:cxn>
                <a:cxn ang="0">
                  <a:pos x="145" y="68"/>
                </a:cxn>
                <a:cxn ang="0">
                  <a:pos x="124" y="33"/>
                </a:cxn>
                <a:cxn ang="0">
                  <a:pos x="100" y="11"/>
                </a:cxn>
                <a:cxn ang="0">
                  <a:pos x="75" y="10"/>
                </a:cxn>
                <a:cxn ang="0">
                  <a:pos x="75" y="15"/>
                </a:cxn>
                <a:cxn ang="0">
                  <a:pos x="97" y="15"/>
                </a:cxn>
                <a:cxn ang="0">
                  <a:pos x="117" y="35"/>
                </a:cxn>
                <a:cxn ang="0">
                  <a:pos x="137" y="70"/>
                </a:cxn>
                <a:cxn ang="0">
                  <a:pos x="150" y="102"/>
                </a:cxn>
                <a:cxn ang="0">
                  <a:pos x="137" y="83"/>
                </a:cxn>
                <a:cxn ang="0">
                  <a:pos x="120" y="54"/>
                </a:cxn>
                <a:cxn ang="0">
                  <a:pos x="96" y="26"/>
                </a:cxn>
                <a:cxn ang="0">
                  <a:pos x="74" y="28"/>
                </a:cxn>
                <a:cxn ang="0">
                  <a:pos x="83" y="30"/>
                </a:cxn>
                <a:cxn ang="0">
                  <a:pos x="101" y="39"/>
                </a:cxn>
                <a:cxn ang="0">
                  <a:pos x="126" y="73"/>
                </a:cxn>
                <a:cxn ang="0">
                  <a:pos x="144" y="108"/>
                </a:cxn>
                <a:cxn ang="0">
                  <a:pos x="129" y="89"/>
                </a:cxn>
                <a:cxn ang="0">
                  <a:pos x="121" y="88"/>
                </a:cxn>
                <a:cxn ang="0">
                  <a:pos x="104" y="57"/>
                </a:cxn>
                <a:cxn ang="0">
                  <a:pos x="86" y="43"/>
                </a:cxn>
                <a:cxn ang="0">
                  <a:pos x="70" y="49"/>
                </a:cxn>
                <a:cxn ang="0">
                  <a:pos x="95" y="56"/>
                </a:cxn>
                <a:cxn ang="0">
                  <a:pos x="117" y="88"/>
                </a:cxn>
                <a:cxn ang="0">
                  <a:pos x="116" y="96"/>
                </a:cxn>
                <a:cxn ang="0">
                  <a:pos x="96" y="69"/>
                </a:cxn>
                <a:cxn ang="0">
                  <a:pos x="75" y="58"/>
                </a:cxn>
                <a:cxn ang="0">
                  <a:pos x="87" y="67"/>
                </a:cxn>
                <a:cxn ang="0">
                  <a:pos x="105" y="88"/>
                </a:cxn>
                <a:cxn ang="0">
                  <a:pos x="100" y="93"/>
                </a:cxn>
                <a:cxn ang="0">
                  <a:pos x="79" y="70"/>
                </a:cxn>
                <a:cxn ang="0">
                  <a:pos x="83" y="77"/>
                </a:cxn>
                <a:cxn ang="0">
                  <a:pos x="100" y="99"/>
                </a:cxn>
                <a:cxn ang="0">
                  <a:pos x="110" y="126"/>
                </a:cxn>
                <a:cxn ang="0">
                  <a:pos x="97" y="117"/>
                </a:cxn>
                <a:cxn ang="0">
                  <a:pos x="91" y="112"/>
                </a:cxn>
                <a:cxn ang="0">
                  <a:pos x="89" y="115"/>
                </a:cxn>
                <a:cxn ang="0">
                  <a:pos x="79" y="92"/>
                </a:cxn>
                <a:cxn ang="0">
                  <a:pos x="62" y="75"/>
                </a:cxn>
                <a:cxn ang="0">
                  <a:pos x="65" y="84"/>
                </a:cxn>
                <a:cxn ang="0">
                  <a:pos x="76" y="106"/>
                </a:cxn>
                <a:cxn ang="0">
                  <a:pos x="74" y="112"/>
                </a:cxn>
                <a:cxn ang="0">
                  <a:pos x="62" y="89"/>
                </a:cxn>
                <a:cxn ang="0">
                  <a:pos x="42" y="74"/>
                </a:cxn>
                <a:cxn ang="0">
                  <a:pos x="0" y="62"/>
                </a:cxn>
              </a:cxnLst>
              <a:rect l="0" t="0" r="r" b="b"/>
              <a:pathLst>
                <a:path w="169" h="133">
                  <a:moveTo>
                    <a:pt x="0" y="62"/>
                  </a:moveTo>
                  <a:lnTo>
                    <a:pt x="33" y="62"/>
                  </a:lnTo>
                  <a:lnTo>
                    <a:pt x="44" y="61"/>
                  </a:lnTo>
                  <a:lnTo>
                    <a:pt x="50" y="57"/>
                  </a:lnTo>
                  <a:lnTo>
                    <a:pt x="54" y="54"/>
                  </a:lnTo>
                  <a:lnTo>
                    <a:pt x="55" y="49"/>
                  </a:lnTo>
                  <a:lnTo>
                    <a:pt x="55" y="41"/>
                  </a:lnTo>
                  <a:lnTo>
                    <a:pt x="55" y="28"/>
                  </a:lnTo>
                  <a:lnTo>
                    <a:pt x="57" y="18"/>
                  </a:lnTo>
                  <a:lnTo>
                    <a:pt x="59" y="10"/>
                  </a:lnTo>
                  <a:lnTo>
                    <a:pt x="65" y="5"/>
                  </a:lnTo>
                  <a:lnTo>
                    <a:pt x="71" y="1"/>
                  </a:lnTo>
                  <a:lnTo>
                    <a:pt x="79" y="0"/>
                  </a:lnTo>
                  <a:lnTo>
                    <a:pt x="91" y="0"/>
                  </a:lnTo>
                  <a:lnTo>
                    <a:pt x="101" y="3"/>
                  </a:lnTo>
                  <a:lnTo>
                    <a:pt x="112" y="9"/>
                  </a:lnTo>
                  <a:lnTo>
                    <a:pt x="121" y="17"/>
                  </a:lnTo>
                  <a:lnTo>
                    <a:pt x="131" y="30"/>
                  </a:lnTo>
                  <a:lnTo>
                    <a:pt x="139" y="41"/>
                  </a:lnTo>
                  <a:lnTo>
                    <a:pt x="146" y="53"/>
                  </a:lnTo>
                  <a:lnTo>
                    <a:pt x="155" y="70"/>
                  </a:lnTo>
                  <a:lnTo>
                    <a:pt x="159" y="83"/>
                  </a:lnTo>
                  <a:lnTo>
                    <a:pt x="164" y="96"/>
                  </a:lnTo>
                  <a:lnTo>
                    <a:pt x="168" y="108"/>
                  </a:lnTo>
                  <a:lnTo>
                    <a:pt x="169" y="125"/>
                  </a:lnTo>
                  <a:lnTo>
                    <a:pt x="164" y="109"/>
                  </a:lnTo>
                  <a:lnTo>
                    <a:pt x="160" y="99"/>
                  </a:lnTo>
                  <a:lnTo>
                    <a:pt x="155" y="88"/>
                  </a:lnTo>
                  <a:lnTo>
                    <a:pt x="150" y="77"/>
                  </a:lnTo>
                  <a:lnTo>
                    <a:pt x="145" y="68"/>
                  </a:lnTo>
                  <a:lnTo>
                    <a:pt x="137" y="54"/>
                  </a:lnTo>
                  <a:lnTo>
                    <a:pt x="131" y="44"/>
                  </a:lnTo>
                  <a:lnTo>
                    <a:pt x="124" y="33"/>
                  </a:lnTo>
                  <a:lnTo>
                    <a:pt x="118" y="26"/>
                  </a:lnTo>
                  <a:lnTo>
                    <a:pt x="111" y="19"/>
                  </a:lnTo>
                  <a:lnTo>
                    <a:pt x="100" y="11"/>
                  </a:lnTo>
                  <a:lnTo>
                    <a:pt x="92" y="9"/>
                  </a:lnTo>
                  <a:lnTo>
                    <a:pt x="82" y="9"/>
                  </a:lnTo>
                  <a:lnTo>
                    <a:pt x="75" y="10"/>
                  </a:lnTo>
                  <a:lnTo>
                    <a:pt x="72" y="14"/>
                  </a:lnTo>
                  <a:lnTo>
                    <a:pt x="70" y="20"/>
                  </a:lnTo>
                  <a:lnTo>
                    <a:pt x="75" y="15"/>
                  </a:lnTo>
                  <a:lnTo>
                    <a:pt x="80" y="14"/>
                  </a:lnTo>
                  <a:lnTo>
                    <a:pt x="87" y="14"/>
                  </a:lnTo>
                  <a:lnTo>
                    <a:pt x="97" y="15"/>
                  </a:lnTo>
                  <a:lnTo>
                    <a:pt x="105" y="22"/>
                  </a:lnTo>
                  <a:lnTo>
                    <a:pt x="110" y="27"/>
                  </a:lnTo>
                  <a:lnTo>
                    <a:pt x="117" y="35"/>
                  </a:lnTo>
                  <a:lnTo>
                    <a:pt x="124" y="46"/>
                  </a:lnTo>
                  <a:lnTo>
                    <a:pt x="132" y="60"/>
                  </a:lnTo>
                  <a:lnTo>
                    <a:pt x="137" y="70"/>
                  </a:lnTo>
                  <a:lnTo>
                    <a:pt x="141" y="79"/>
                  </a:lnTo>
                  <a:lnTo>
                    <a:pt x="146" y="91"/>
                  </a:lnTo>
                  <a:lnTo>
                    <a:pt x="150" y="102"/>
                  </a:lnTo>
                  <a:lnTo>
                    <a:pt x="154" y="119"/>
                  </a:lnTo>
                  <a:lnTo>
                    <a:pt x="144" y="97"/>
                  </a:lnTo>
                  <a:lnTo>
                    <a:pt x="137" y="83"/>
                  </a:lnTo>
                  <a:lnTo>
                    <a:pt x="131" y="73"/>
                  </a:lnTo>
                  <a:lnTo>
                    <a:pt x="126" y="64"/>
                  </a:lnTo>
                  <a:lnTo>
                    <a:pt x="120" y="54"/>
                  </a:lnTo>
                  <a:lnTo>
                    <a:pt x="113" y="43"/>
                  </a:lnTo>
                  <a:lnTo>
                    <a:pt x="101" y="31"/>
                  </a:lnTo>
                  <a:lnTo>
                    <a:pt x="96" y="26"/>
                  </a:lnTo>
                  <a:lnTo>
                    <a:pt x="88" y="24"/>
                  </a:lnTo>
                  <a:lnTo>
                    <a:pt x="80" y="24"/>
                  </a:lnTo>
                  <a:lnTo>
                    <a:pt x="74" y="28"/>
                  </a:lnTo>
                  <a:lnTo>
                    <a:pt x="71" y="33"/>
                  </a:lnTo>
                  <a:lnTo>
                    <a:pt x="76" y="31"/>
                  </a:lnTo>
                  <a:lnTo>
                    <a:pt x="83" y="30"/>
                  </a:lnTo>
                  <a:lnTo>
                    <a:pt x="90" y="31"/>
                  </a:lnTo>
                  <a:lnTo>
                    <a:pt x="96" y="33"/>
                  </a:lnTo>
                  <a:lnTo>
                    <a:pt x="101" y="39"/>
                  </a:lnTo>
                  <a:lnTo>
                    <a:pt x="108" y="46"/>
                  </a:lnTo>
                  <a:lnTo>
                    <a:pt x="116" y="57"/>
                  </a:lnTo>
                  <a:lnTo>
                    <a:pt x="126" y="73"/>
                  </a:lnTo>
                  <a:lnTo>
                    <a:pt x="132" y="83"/>
                  </a:lnTo>
                  <a:lnTo>
                    <a:pt x="139" y="96"/>
                  </a:lnTo>
                  <a:lnTo>
                    <a:pt x="144" y="108"/>
                  </a:lnTo>
                  <a:lnTo>
                    <a:pt x="149" y="125"/>
                  </a:lnTo>
                  <a:lnTo>
                    <a:pt x="134" y="97"/>
                  </a:lnTo>
                  <a:lnTo>
                    <a:pt x="129" y="89"/>
                  </a:lnTo>
                  <a:lnTo>
                    <a:pt x="125" y="85"/>
                  </a:lnTo>
                  <a:lnTo>
                    <a:pt x="125" y="101"/>
                  </a:lnTo>
                  <a:lnTo>
                    <a:pt x="121" y="88"/>
                  </a:lnTo>
                  <a:lnTo>
                    <a:pt x="117" y="77"/>
                  </a:lnTo>
                  <a:lnTo>
                    <a:pt x="112" y="68"/>
                  </a:lnTo>
                  <a:lnTo>
                    <a:pt x="104" y="57"/>
                  </a:lnTo>
                  <a:lnTo>
                    <a:pt x="100" y="51"/>
                  </a:lnTo>
                  <a:lnTo>
                    <a:pt x="93" y="46"/>
                  </a:lnTo>
                  <a:lnTo>
                    <a:pt x="86" y="43"/>
                  </a:lnTo>
                  <a:lnTo>
                    <a:pt x="79" y="43"/>
                  </a:lnTo>
                  <a:lnTo>
                    <a:pt x="73" y="45"/>
                  </a:lnTo>
                  <a:lnTo>
                    <a:pt x="70" y="49"/>
                  </a:lnTo>
                  <a:lnTo>
                    <a:pt x="79" y="49"/>
                  </a:lnTo>
                  <a:lnTo>
                    <a:pt x="88" y="52"/>
                  </a:lnTo>
                  <a:lnTo>
                    <a:pt x="95" y="56"/>
                  </a:lnTo>
                  <a:lnTo>
                    <a:pt x="101" y="64"/>
                  </a:lnTo>
                  <a:lnTo>
                    <a:pt x="110" y="75"/>
                  </a:lnTo>
                  <a:lnTo>
                    <a:pt x="117" y="88"/>
                  </a:lnTo>
                  <a:lnTo>
                    <a:pt x="120" y="99"/>
                  </a:lnTo>
                  <a:lnTo>
                    <a:pt x="122" y="110"/>
                  </a:lnTo>
                  <a:lnTo>
                    <a:pt x="116" y="96"/>
                  </a:lnTo>
                  <a:lnTo>
                    <a:pt x="111" y="88"/>
                  </a:lnTo>
                  <a:lnTo>
                    <a:pt x="105" y="81"/>
                  </a:lnTo>
                  <a:lnTo>
                    <a:pt x="96" y="69"/>
                  </a:lnTo>
                  <a:lnTo>
                    <a:pt x="90" y="64"/>
                  </a:lnTo>
                  <a:lnTo>
                    <a:pt x="83" y="61"/>
                  </a:lnTo>
                  <a:lnTo>
                    <a:pt x="75" y="58"/>
                  </a:lnTo>
                  <a:lnTo>
                    <a:pt x="68" y="58"/>
                  </a:lnTo>
                  <a:lnTo>
                    <a:pt x="79" y="62"/>
                  </a:lnTo>
                  <a:lnTo>
                    <a:pt x="87" y="67"/>
                  </a:lnTo>
                  <a:lnTo>
                    <a:pt x="93" y="73"/>
                  </a:lnTo>
                  <a:lnTo>
                    <a:pt x="99" y="78"/>
                  </a:lnTo>
                  <a:lnTo>
                    <a:pt x="105" y="88"/>
                  </a:lnTo>
                  <a:lnTo>
                    <a:pt x="113" y="104"/>
                  </a:lnTo>
                  <a:lnTo>
                    <a:pt x="96" y="80"/>
                  </a:lnTo>
                  <a:lnTo>
                    <a:pt x="100" y="93"/>
                  </a:lnTo>
                  <a:lnTo>
                    <a:pt x="89" y="77"/>
                  </a:lnTo>
                  <a:lnTo>
                    <a:pt x="83" y="73"/>
                  </a:lnTo>
                  <a:lnTo>
                    <a:pt x="79" y="70"/>
                  </a:lnTo>
                  <a:lnTo>
                    <a:pt x="73" y="69"/>
                  </a:lnTo>
                  <a:lnTo>
                    <a:pt x="78" y="73"/>
                  </a:lnTo>
                  <a:lnTo>
                    <a:pt x="83" y="77"/>
                  </a:lnTo>
                  <a:lnTo>
                    <a:pt x="88" y="83"/>
                  </a:lnTo>
                  <a:lnTo>
                    <a:pt x="93" y="89"/>
                  </a:lnTo>
                  <a:lnTo>
                    <a:pt x="100" y="99"/>
                  </a:lnTo>
                  <a:lnTo>
                    <a:pt x="104" y="106"/>
                  </a:lnTo>
                  <a:lnTo>
                    <a:pt x="108" y="118"/>
                  </a:lnTo>
                  <a:lnTo>
                    <a:pt x="110" y="126"/>
                  </a:lnTo>
                  <a:lnTo>
                    <a:pt x="103" y="111"/>
                  </a:lnTo>
                  <a:lnTo>
                    <a:pt x="96" y="101"/>
                  </a:lnTo>
                  <a:lnTo>
                    <a:pt x="97" y="117"/>
                  </a:lnTo>
                  <a:lnTo>
                    <a:pt x="93" y="106"/>
                  </a:lnTo>
                  <a:lnTo>
                    <a:pt x="88" y="99"/>
                  </a:lnTo>
                  <a:lnTo>
                    <a:pt x="91" y="112"/>
                  </a:lnTo>
                  <a:lnTo>
                    <a:pt x="92" y="119"/>
                  </a:lnTo>
                  <a:lnTo>
                    <a:pt x="91" y="133"/>
                  </a:lnTo>
                  <a:lnTo>
                    <a:pt x="89" y="115"/>
                  </a:lnTo>
                  <a:lnTo>
                    <a:pt x="86" y="106"/>
                  </a:lnTo>
                  <a:lnTo>
                    <a:pt x="83" y="99"/>
                  </a:lnTo>
                  <a:lnTo>
                    <a:pt x="79" y="92"/>
                  </a:lnTo>
                  <a:lnTo>
                    <a:pt x="74" y="85"/>
                  </a:lnTo>
                  <a:lnTo>
                    <a:pt x="68" y="79"/>
                  </a:lnTo>
                  <a:lnTo>
                    <a:pt x="62" y="75"/>
                  </a:lnTo>
                  <a:lnTo>
                    <a:pt x="51" y="73"/>
                  </a:lnTo>
                  <a:lnTo>
                    <a:pt x="60" y="78"/>
                  </a:lnTo>
                  <a:lnTo>
                    <a:pt x="65" y="84"/>
                  </a:lnTo>
                  <a:lnTo>
                    <a:pt x="70" y="91"/>
                  </a:lnTo>
                  <a:lnTo>
                    <a:pt x="74" y="99"/>
                  </a:lnTo>
                  <a:lnTo>
                    <a:pt x="76" y="106"/>
                  </a:lnTo>
                  <a:lnTo>
                    <a:pt x="79" y="115"/>
                  </a:lnTo>
                  <a:lnTo>
                    <a:pt x="79" y="127"/>
                  </a:lnTo>
                  <a:lnTo>
                    <a:pt x="74" y="112"/>
                  </a:lnTo>
                  <a:lnTo>
                    <a:pt x="71" y="104"/>
                  </a:lnTo>
                  <a:lnTo>
                    <a:pt x="67" y="96"/>
                  </a:lnTo>
                  <a:lnTo>
                    <a:pt x="62" y="89"/>
                  </a:lnTo>
                  <a:lnTo>
                    <a:pt x="58" y="83"/>
                  </a:lnTo>
                  <a:lnTo>
                    <a:pt x="49" y="77"/>
                  </a:lnTo>
                  <a:lnTo>
                    <a:pt x="42" y="74"/>
                  </a:lnTo>
                  <a:lnTo>
                    <a:pt x="34" y="73"/>
                  </a:lnTo>
                  <a:lnTo>
                    <a:pt x="1" y="7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68" name="Freeform 48"/>
            <p:cNvSpPr>
              <a:spLocks/>
            </p:cNvSpPr>
            <p:nvPr/>
          </p:nvSpPr>
          <p:spPr bwMode="auto">
            <a:xfrm>
              <a:off x="2560" y="1630"/>
              <a:ext cx="117" cy="123"/>
            </a:xfrm>
            <a:custGeom>
              <a:avLst/>
              <a:gdLst/>
              <a:ahLst/>
              <a:cxnLst>
                <a:cxn ang="0">
                  <a:pos x="56" y="15"/>
                </a:cxn>
                <a:cxn ang="0">
                  <a:pos x="46" y="8"/>
                </a:cxn>
                <a:cxn ang="0">
                  <a:pos x="39" y="4"/>
                </a:cxn>
                <a:cxn ang="0">
                  <a:pos x="26" y="1"/>
                </a:cxn>
                <a:cxn ang="0">
                  <a:pos x="20" y="2"/>
                </a:cxn>
                <a:cxn ang="0">
                  <a:pos x="12" y="5"/>
                </a:cxn>
                <a:cxn ang="0">
                  <a:pos x="5" y="10"/>
                </a:cxn>
                <a:cxn ang="0">
                  <a:pos x="1" y="16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1" y="38"/>
                </a:cxn>
                <a:cxn ang="0">
                  <a:pos x="4" y="43"/>
                </a:cxn>
                <a:cxn ang="0">
                  <a:pos x="10" y="49"/>
                </a:cxn>
                <a:cxn ang="0">
                  <a:pos x="20" y="52"/>
                </a:cxn>
                <a:cxn ang="0">
                  <a:pos x="36" y="57"/>
                </a:cxn>
                <a:cxn ang="0">
                  <a:pos x="26" y="58"/>
                </a:cxn>
                <a:cxn ang="0">
                  <a:pos x="21" y="62"/>
                </a:cxn>
                <a:cxn ang="0">
                  <a:pos x="17" y="66"/>
                </a:cxn>
                <a:cxn ang="0">
                  <a:pos x="16" y="72"/>
                </a:cxn>
                <a:cxn ang="0">
                  <a:pos x="16" y="77"/>
                </a:cxn>
                <a:cxn ang="0">
                  <a:pos x="17" y="83"/>
                </a:cxn>
                <a:cxn ang="0">
                  <a:pos x="20" y="88"/>
                </a:cxn>
                <a:cxn ang="0">
                  <a:pos x="23" y="92"/>
                </a:cxn>
                <a:cxn ang="0">
                  <a:pos x="29" y="98"/>
                </a:cxn>
                <a:cxn ang="0">
                  <a:pos x="38" y="104"/>
                </a:cxn>
                <a:cxn ang="0">
                  <a:pos x="51" y="110"/>
                </a:cxn>
                <a:cxn ang="0">
                  <a:pos x="66" y="115"/>
                </a:cxn>
                <a:cxn ang="0">
                  <a:pos x="79" y="118"/>
                </a:cxn>
                <a:cxn ang="0">
                  <a:pos x="94" y="121"/>
                </a:cxn>
                <a:cxn ang="0">
                  <a:pos x="110" y="123"/>
                </a:cxn>
                <a:cxn ang="0">
                  <a:pos x="117" y="123"/>
                </a:cxn>
                <a:cxn ang="0">
                  <a:pos x="104" y="112"/>
                </a:cxn>
                <a:cxn ang="0">
                  <a:pos x="99" y="104"/>
                </a:cxn>
                <a:cxn ang="0">
                  <a:pos x="93" y="98"/>
                </a:cxn>
                <a:cxn ang="0">
                  <a:pos x="87" y="91"/>
                </a:cxn>
                <a:cxn ang="0">
                  <a:pos x="83" y="84"/>
                </a:cxn>
                <a:cxn ang="0">
                  <a:pos x="80" y="77"/>
                </a:cxn>
                <a:cxn ang="0">
                  <a:pos x="77" y="70"/>
                </a:cxn>
                <a:cxn ang="0">
                  <a:pos x="75" y="62"/>
                </a:cxn>
                <a:cxn ang="0">
                  <a:pos x="74" y="51"/>
                </a:cxn>
                <a:cxn ang="0">
                  <a:pos x="75" y="42"/>
                </a:cxn>
                <a:cxn ang="0">
                  <a:pos x="78" y="34"/>
                </a:cxn>
                <a:cxn ang="0">
                  <a:pos x="83" y="27"/>
                </a:cxn>
                <a:cxn ang="0">
                  <a:pos x="88" y="23"/>
                </a:cxn>
                <a:cxn ang="0">
                  <a:pos x="94" y="19"/>
                </a:cxn>
                <a:cxn ang="0">
                  <a:pos x="100" y="15"/>
                </a:cxn>
                <a:cxn ang="0">
                  <a:pos x="100" y="10"/>
                </a:cxn>
                <a:cxn ang="0">
                  <a:pos x="100" y="5"/>
                </a:cxn>
                <a:cxn ang="0">
                  <a:pos x="96" y="1"/>
                </a:cxn>
                <a:cxn ang="0">
                  <a:pos x="91" y="0"/>
                </a:cxn>
                <a:cxn ang="0">
                  <a:pos x="86" y="1"/>
                </a:cxn>
                <a:cxn ang="0">
                  <a:pos x="82" y="4"/>
                </a:cxn>
                <a:cxn ang="0">
                  <a:pos x="78" y="8"/>
                </a:cxn>
                <a:cxn ang="0">
                  <a:pos x="76" y="12"/>
                </a:cxn>
                <a:cxn ang="0">
                  <a:pos x="76" y="18"/>
                </a:cxn>
                <a:cxn ang="0">
                  <a:pos x="71" y="23"/>
                </a:cxn>
                <a:cxn ang="0">
                  <a:pos x="68" y="27"/>
                </a:cxn>
                <a:cxn ang="0">
                  <a:pos x="62" y="36"/>
                </a:cxn>
                <a:cxn ang="0">
                  <a:pos x="62" y="23"/>
                </a:cxn>
                <a:cxn ang="0">
                  <a:pos x="56" y="15"/>
                </a:cxn>
              </a:cxnLst>
              <a:rect l="0" t="0" r="r" b="b"/>
              <a:pathLst>
                <a:path w="117" h="123">
                  <a:moveTo>
                    <a:pt x="56" y="15"/>
                  </a:moveTo>
                  <a:lnTo>
                    <a:pt x="46" y="8"/>
                  </a:lnTo>
                  <a:lnTo>
                    <a:pt x="39" y="4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2" y="5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1" y="38"/>
                  </a:lnTo>
                  <a:lnTo>
                    <a:pt x="4" y="43"/>
                  </a:lnTo>
                  <a:lnTo>
                    <a:pt x="10" y="49"/>
                  </a:lnTo>
                  <a:lnTo>
                    <a:pt x="20" y="52"/>
                  </a:lnTo>
                  <a:lnTo>
                    <a:pt x="36" y="57"/>
                  </a:lnTo>
                  <a:lnTo>
                    <a:pt x="26" y="58"/>
                  </a:lnTo>
                  <a:lnTo>
                    <a:pt x="21" y="62"/>
                  </a:lnTo>
                  <a:lnTo>
                    <a:pt x="17" y="66"/>
                  </a:lnTo>
                  <a:lnTo>
                    <a:pt x="16" y="72"/>
                  </a:lnTo>
                  <a:lnTo>
                    <a:pt x="16" y="77"/>
                  </a:lnTo>
                  <a:lnTo>
                    <a:pt x="17" y="83"/>
                  </a:lnTo>
                  <a:lnTo>
                    <a:pt x="20" y="88"/>
                  </a:lnTo>
                  <a:lnTo>
                    <a:pt x="23" y="92"/>
                  </a:lnTo>
                  <a:lnTo>
                    <a:pt x="29" y="98"/>
                  </a:lnTo>
                  <a:lnTo>
                    <a:pt x="38" y="104"/>
                  </a:lnTo>
                  <a:lnTo>
                    <a:pt x="51" y="110"/>
                  </a:lnTo>
                  <a:lnTo>
                    <a:pt x="66" y="115"/>
                  </a:lnTo>
                  <a:lnTo>
                    <a:pt x="79" y="118"/>
                  </a:lnTo>
                  <a:lnTo>
                    <a:pt x="94" y="121"/>
                  </a:lnTo>
                  <a:lnTo>
                    <a:pt x="110" y="123"/>
                  </a:lnTo>
                  <a:lnTo>
                    <a:pt x="117" y="123"/>
                  </a:lnTo>
                  <a:lnTo>
                    <a:pt x="104" y="112"/>
                  </a:lnTo>
                  <a:lnTo>
                    <a:pt x="99" y="104"/>
                  </a:lnTo>
                  <a:lnTo>
                    <a:pt x="93" y="98"/>
                  </a:lnTo>
                  <a:lnTo>
                    <a:pt x="87" y="91"/>
                  </a:lnTo>
                  <a:lnTo>
                    <a:pt x="83" y="84"/>
                  </a:lnTo>
                  <a:lnTo>
                    <a:pt x="80" y="77"/>
                  </a:lnTo>
                  <a:lnTo>
                    <a:pt x="77" y="70"/>
                  </a:lnTo>
                  <a:lnTo>
                    <a:pt x="75" y="62"/>
                  </a:lnTo>
                  <a:lnTo>
                    <a:pt x="74" y="51"/>
                  </a:lnTo>
                  <a:lnTo>
                    <a:pt x="75" y="42"/>
                  </a:lnTo>
                  <a:lnTo>
                    <a:pt x="78" y="34"/>
                  </a:lnTo>
                  <a:lnTo>
                    <a:pt x="83" y="27"/>
                  </a:lnTo>
                  <a:lnTo>
                    <a:pt x="88" y="23"/>
                  </a:lnTo>
                  <a:lnTo>
                    <a:pt x="94" y="19"/>
                  </a:lnTo>
                  <a:lnTo>
                    <a:pt x="100" y="15"/>
                  </a:lnTo>
                  <a:lnTo>
                    <a:pt x="100" y="10"/>
                  </a:lnTo>
                  <a:lnTo>
                    <a:pt x="100" y="5"/>
                  </a:lnTo>
                  <a:lnTo>
                    <a:pt x="96" y="1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6" y="12"/>
                  </a:lnTo>
                  <a:lnTo>
                    <a:pt x="76" y="18"/>
                  </a:lnTo>
                  <a:lnTo>
                    <a:pt x="71" y="23"/>
                  </a:lnTo>
                  <a:lnTo>
                    <a:pt x="68" y="27"/>
                  </a:lnTo>
                  <a:lnTo>
                    <a:pt x="62" y="36"/>
                  </a:lnTo>
                  <a:lnTo>
                    <a:pt x="62" y="23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69" name="Freeform 49"/>
            <p:cNvSpPr>
              <a:spLocks/>
            </p:cNvSpPr>
            <p:nvPr/>
          </p:nvSpPr>
          <p:spPr bwMode="auto">
            <a:xfrm>
              <a:off x="2647" y="1620"/>
              <a:ext cx="60" cy="11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3" y="0"/>
                </a:cxn>
                <a:cxn ang="0">
                  <a:pos x="50" y="5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6" y="24"/>
                </a:cxn>
                <a:cxn ang="0">
                  <a:pos x="56" y="31"/>
                </a:cxn>
                <a:cxn ang="0">
                  <a:pos x="54" y="38"/>
                </a:cxn>
                <a:cxn ang="0">
                  <a:pos x="50" y="42"/>
                </a:cxn>
                <a:cxn ang="0">
                  <a:pos x="43" y="45"/>
                </a:cxn>
                <a:cxn ang="0">
                  <a:pos x="50" y="50"/>
                </a:cxn>
                <a:cxn ang="0">
                  <a:pos x="54" y="58"/>
                </a:cxn>
                <a:cxn ang="0">
                  <a:pos x="56" y="66"/>
                </a:cxn>
                <a:cxn ang="0">
                  <a:pos x="58" y="71"/>
                </a:cxn>
                <a:cxn ang="0">
                  <a:pos x="59" y="84"/>
                </a:cxn>
                <a:cxn ang="0">
                  <a:pos x="60" y="95"/>
                </a:cxn>
                <a:cxn ang="0">
                  <a:pos x="59" y="105"/>
                </a:cxn>
                <a:cxn ang="0">
                  <a:pos x="56" y="114"/>
                </a:cxn>
                <a:cxn ang="0">
                  <a:pos x="54" y="118"/>
                </a:cxn>
                <a:cxn ang="0">
                  <a:pos x="48" y="119"/>
                </a:cxn>
                <a:cxn ang="0">
                  <a:pos x="37" y="113"/>
                </a:cxn>
                <a:cxn ang="0">
                  <a:pos x="27" y="107"/>
                </a:cxn>
                <a:cxn ang="0">
                  <a:pos x="18" y="99"/>
                </a:cxn>
                <a:cxn ang="0">
                  <a:pos x="11" y="91"/>
                </a:cxn>
                <a:cxn ang="0">
                  <a:pos x="6" y="84"/>
                </a:cxn>
                <a:cxn ang="0">
                  <a:pos x="3" y="76"/>
                </a:cxn>
                <a:cxn ang="0">
                  <a:pos x="0" y="68"/>
                </a:cxn>
                <a:cxn ang="0">
                  <a:pos x="0" y="60"/>
                </a:cxn>
                <a:cxn ang="0">
                  <a:pos x="0" y="53"/>
                </a:cxn>
                <a:cxn ang="0">
                  <a:pos x="3" y="45"/>
                </a:cxn>
                <a:cxn ang="0">
                  <a:pos x="6" y="39"/>
                </a:cxn>
                <a:cxn ang="0">
                  <a:pos x="11" y="34"/>
                </a:cxn>
                <a:cxn ang="0">
                  <a:pos x="17" y="33"/>
                </a:cxn>
                <a:cxn ang="0">
                  <a:pos x="23" y="34"/>
                </a:cxn>
                <a:cxn ang="0">
                  <a:pos x="28" y="39"/>
                </a:cxn>
                <a:cxn ang="0">
                  <a:pos x="33" y="50"/>
                </a:cxn>
                <a:cxn ang="0">
                  <a:pos x="31" y="36"/>
                </a:cxn>
                <a:cxn ang="0">
                  <a:pos x="27" y="29"/>
                </a:cxn>
                <a:cxn ang="0">
                  <a:pos x="23" y="23"/>
                </a:cxn>
                <a:cxn ang="0">
                  <a:pos x="20" y="18"/>
                </a:cxn>
                <a:cxn ang="0">
                  <a:pos x="20" y="11"/>
                </a:cxn>
                <a:cxn ang="0">
                  <a:pos x="23" y="6"/>
                </a:cxn>
                <a:cxn ang="0">
                  <a:pos x="28" y="0"/>
                </a:cxn>
                <a:cxn ang="0">
                  <a:pos x="35" y="0"/>
                </a:cxn>
              </a:cxnLst>
              <a:rect l="0" t="0" r="r" b="b"/>
              <a:pathLst>
                <a:path w="60" h="119">
                  <a:moveTo>
                    <a:pt x="35" y="0"/>
                  </a:moveTo>
                  <a:lnTo>
                    <a:pt x="43" y="0"/>
                  </a:lnTo>
                  <a:lnTo>
                    <a:pt x="50" y="5"/>
                  </a:lnTo>
                  <a:lnTo>
                    <a:pt x="53" y="10"/>
                  </a:lnTo>
                  <a:lnTo>
                    <a:pt x="55" y="16"/>
                  </a:lnTo>
                  <a:lnTo>
                    <a:pt x="56" y="24"/>
                  </a:lnTo>
                  <a:lnTo>
                    <a:pt x="56" y="31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3" y="45"/>
                  </a:lnTo>
                  <a:lnTo>
                    <a:pt x="50" y="50"/>
                  </a:lnTo>
                  <a:lnTo>
                    <a:pt x="54" y="58"/>
                  </a:lnTo>
                  <a:lnTo>
                    <a:pt x="56" y="66"/>
                  </a:lnTo>
                  <a:lnTo>
                    <a:pt x="58" y="71"/>
                  </a:lnTo>
                  <a:lnTo>
                    <a:pt x="59" y="84"/>
                  </a:lnTo>
                  <a:lnTo>
                    <a:pt x="60" y="95"/>
                  </a:lnTo>
                  <a:lnTo>
                    <a:pt x="59" y="105"/>
                  </a:lnTo>
                  <a:lnTo>
                    <a:pt x="56" y="114"/>
                  </a:lnTo>
                  <a:lnTo>
                    <a:pt x="54" y="118"/>
                  </a:lnTo>
                  <a:lnTo>
                    <a:pt x="48" y="119"/>
                  </a:lnTo>
                  <a:lnTo>
                    <a:pt x="37" y="113"/>
                  </a:lnTo>
                  <a:lnTo>
                    <a:pt x="27" y="107"/>
                  </a:lnTo>
                  <a:lnTo>
                    <a:pt x="18" y="99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3" y="45"/>
                  </a:lnTo>
                  <a:lnTo>
                    <a:pt x="6" y="39"/>
                  </a:lnTo>
                  <a:lnTo>
                    <a:pt x="11" y="34"/>
                  </a:lnTo>
                  <a:lnTo>
                    <a:pt x="17" y="33"/>
                  </a:lnTo>
                  <a:lnTo>
                    <a:pt x="23" y="34"/>
                  </a:lnTo>
                  <a:lnTo>
                    <a:pt x="28" y="39"/>
                  </a:lnTo>
                  <a:lnTo>
                    <a:pt x="33" y="50"/>
                  </a:lnTo>
                  <a:lnTo>
                    <a:pt x="31" y="36"/>
                  </a:lnTo>
                  <a:lnTo>
                    <a:pt x="27" y="29"/>
                  </a:lnTo>
                  <a:lnTo>
                    <a:pt x="23" y="23"/>
                  </a:lnTo>
                  <a:lnTo>
                    <a:pt x="20" y="18"/>
                  </a:lnTo>
                  <a:lnTo>
                    <a:pt x="20" y="11"/>
                  </a:lnTo>
                  <a:lnTo>
                    <a:pt x="23" y="6"/>
                  </a:lnTo>
                  <a:lnTo>
                    <a:pt x="28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70" name="Freeform 50"/>
            <p:cNvSpPr>
              <a:spLocks/>
            </p:cNvSpPr>
            <p:nvPr/>
          </p:nvSpPr>
          <p:spPr bwMode="auto">
            <a:xfrm>
              <a:off x="2423" y="1504"/>
              <a:ext cx="196" cy="135"/>
            </a:xfrm>
            <a:custGeom>
              <a:avLst/>
              <a:gdLst/>
              <a:ahLst/>
              <a:cxnLst>
                <a:cxn ang="0">
                  <a:pos x="161" y="60"/>
                </a:cxn>
                <a:cxn ang="0">
                  <a:pos x="125" y="61"/>
                </a:cxn>
                <a:cxn ang="0">
                  <a:pos x="113" y="50"/>
                </a:cxn>
                <a:cxn ang="0">
                  <a:pos x="112" y="19"/>
                </a:cxn>
                <a:cxn ang="0">
                  <a:pos x="97" y="2"/>
                </a:cxn>
                <a:cxn ang="0">
                  <a:pos x="67" y="3"/>
                </a:cxn>
                <a:cxn ang="0">
                  <a:pos x="37" y="30"/>
                </a:cxn>
                <a:cxn ang="0">
                  <a:pos x="14" y="71"/>
                </a:cxn>
                <a:cxn ang="0">
                  <a:pos x="0" y="110"/>
                </a:cxn>
                <a:cxn ang="0">
                  <a:pos x="8" y="101"/>
                </a:cxn>
                <a:cxn ang="0">
                  <a:pos x="23" y="69"/>
                </a:cxn>
                <a:cxn ang="0">
                  <a:pos x="45" y="33"/>
                </a:cxn>
                <a:cxn ang="0">
                  <a:pos x="67" y="11"/>
                </a:cxn>
                <a:cxn ang="0">
                  <a:pos x="92" y="11"/>
                </a:cxn>
                <a:cxn ang="0">
                  <a:pos x="92" y="16"/>
                </a:cxn>
                <a:cxn ang="0">
                  <a:pos x="71" y="16"/>
                </a:cxn>
                <a:cxn ang="0">
                  <a:pos x="51" y="36"/>
                </a:cxn>
                <a:cxn ang="0">
                  <a:pos x="30" y="72"/>
                </a:cxn>
                <a:cxn ang="0">
                  <a:pos x="18" y="104"/>
                </a:cxn>
                <a:cxn ang="0">
                  <a:pos x="30" y="85"/>
                </a:cxn>
                <a:cxn ang="0">
                  <a:pos x="49" y="56"/>
                </a:cxn>
                <a:cxn ang="0">
                  <a:pos x="73" y="27"/>
                </a:cxn>
                <a:cxn ang="0">
                  <a:pos x="94" y="30"/>
                </a:cxn>
                <a:cxn ang="0">
                  <a:pos x="84" y="30"/>
                </a:cxn>
                <a:cxn ang="0">
                  <a:pos x="67" y="40"/>
                </a:cxn>
                <a:cxn ang="0">
                  <a:pos x="43" y="74"/>
                </a:cxn>
                <a:cxn ang="0">
                  <a:pos x="24" y="110"/>
                </a:cxn>
                <a:cxn ang="0">
                  <a:pos x="39" y="91"/>
                </a:cxn>
                <a:cxn ang="0">
                  <a:pos x="47" y="89"/>
                </a:cxn>
                <a:cxn ang="0">
                  <a:pos x="64" y="59"/>
                </a:cxn>
                <a:cxn ang="0">
                  <a:pos x="82" y="44"/>
                </a:cxn>
                <a:cxn ang="0">
                  <a:pos x="98" y="49"/>
                </a:cxn>
                <a:cxn ang="0">
                  <a:pos x="74" y="57"/>
                </a:cxn>
                <a:cxn ang="0">
                  <a:pos x="51" y="89"/>
                </a:cxn>
                <a:cxn ang="0">
                  <a:pos x="52" y="99"/>
                </a:cxn>
                <a:cxn ang="0">
                  <a:pos x="72" y="70"/>
                </a:cxn>
                <a:cxn ang="0">
                  <a:pos x="92" y="60"/>
                </a:cxn>
                <a:cxn ang="0">
                  <a:pos x="81" y="68"/>
                </a:cxn>
                <a:cxn ang="0">
                  <a:pos x="63" y="90"/>
                </a:cxn>
                <a:cxn ang="0">
                  <a:pos x="67" y="96"/>
                </a:cxn>
                <a:cxn ang="0">
                  <a:pos x="88" y="72"/>
                </a:cxn>
                <a:cxn ang="0">
                  <a:pos x="84" y="79"/>
                </a:cxn>
                <a:cxn ang="0">
                  <a:pos x="68" y="100"/>
                </a:cxn>
                <a:cxn ang="0">
                  <a:pos x="58" y="129"/>
                </a:cxn>
                <a:cxn ang="0">
                  <a:pos x="71" y="119"/>
                </a:cxn>
                <a:cxn ang="0">
                  <a:pos x="77" y="114"/>
                </a:cxn>
                <a:cxn ang="0">
                  <a:pos x="80" y="118"/>
                </a:cxn>
                <a:cxn ang="0">
                  <a:pos x="88" y="94"/>
                </a:cxn>
                <a:cxn ang="0">
                  <a:pos x="107" y="77"/>
                </a:cxn>
                <a:cxn ang="0">
                  <a:pos x="104" y="86"/>
                </a:cxn>
                <a:cxn ang="0">
                  <a:pos x="91" y="107"/>
                </a:cxn>
                <a:cxn ang="0">
                  <a:pos x="94" y="114"/>
                </a:cxn>
                <a:cxn ang="0">
                  <a:pos x="106" y="91"/>
                </a:cxn>
                <a:cxn ang="0">
                  <a:pos x="126" y="76"/>
                </a:cxn>
                <a:cxn ang="0">
                  <a:pos x="163" y="70"/>
                </a:cxn>
                <a:cxn ang="0">
                  <a:pos x="196" y="67"/>
                </a:cxn>
              </a:cxnLst>
              <a:rect l="0" t="0" r="r" b="b"/>
              <a:pathLst>
                <a:path w="196" h="135">
                  <a:moveTo>
                    <a:pt x="196" y="67"/>
                  </a:moveTo>
                  <a:lnTo>
                    <a:pt x="180" y="63"/>
                  </a:lnTo>
                  <a:lnTo>
                    <a:pt x="161" y="60"/>
                  </a:lnTo>
                  <a:lnTo>
                    <a:pt x="147" y="60"/>
                  </a:lnTo>
                  <a:lnTo>
                    <a:pt x="135" y="60"/>
                  </a:lnTo>
                  <a:lnTo>
                    <a:pt x="125" y="61"/>
                  </a:lnTo>
                  <a:lnTo>
                    <a:pt x="118" y="59"/>
                  </a:lnTo>
                  <a:lnTo>
                    <a:pt x="114" y="55"/>
                  </a:lnTo>
                  <a:lnTo>
                    <a:pt x="113" y="50"/>
                  </a:lnTo>
                  <a:lnTo>
                    <a:pt x="113" y="42"/>
                  </a:lnTo>
                  <a:lnTo>
                    <a:pt x="113" y="29"/>
                  </a:lnTo>
                  <a:lnTo>
                    <a:pt x="112" y="19"/>
                  </a:lnTo>
                  <a:lnTo>
                    <a:pt x="109" y="11"/>
                  </a:lnTo>
                  <a:lnTo>
                    <a:pt x="104" y="5"/>
                  </a:lnTo>
                  <a:lnTo>
                    <a:pt x="97" y="2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67" y="3"/>
                  </a:lnTo>
                  <a:lnTo>
                    <a:pt x="56" y="10"/>
                  </a:lnTo>
                  <a:lnTo>
                    <a:pt x="47" y="18"/>
                  </a:lnTo>
                  <a:lnTo>
                    <a:pt x="37" y="30"/>
                  </a:lnTo>
                  <a:lnTo>
                    <a:pt x="29" y="42"/>
                  </a:lnTo>
                  <a:lnTo>
                    <a:pt x="22" y="54"/>
                  </a:lnTo>
                  <a:lnTo>
                    <a:pt x="14" y="71"/>
                  </a:lnTo>
                  <a:lnTo>
                    <a:pt x="9" y="85"/>
                  </a:lnTo>
                  <a:lnTo>
                    <a:pt x="4" y="97"/>
                  </a:lnTo>
                  <a:lnTo>
                    <a:pt x="0" y="110"/>
                  </a:lnTo>
                  <a:lnTo>
                    <a:pt x="0" y="126"/>
                  </a:lnTo>
                  <a:lnTo>
                    <a:pt x="4" y="111"/>
                  </a:lnTo>
                  <a:lnTo>
                    <a:pt x="8" y="101"/>
                  </a:lnTo>
                  <a:lnTo>
                    <a:pt x="13" y="90"/>
                  </a:lnTo>
                  <a:lnTo>
                    <a:pt x="18" y="79"/>
                  </a:lnTo>
                  <a:lnTo>
                    <a:pt x="23" y="69"/>
                  </a:lnTo>
                  <a:lnTo>
                    <a:pt x="30" y="56"/>
                  </a:lnTo>
                  <a:lnTo>
                    <a:pt x="37" y="45"/>
                  </a:lnTo>
                  <a:lnTo>
                    <a:pt x="45" y="33"/>
                  </a:lnTo>
                  <a:lnTo>
                    <a:pt x="50" y="27"/>
                  </a:lnTo>
                  <a:lnTo>
                    <a:pt x="57" y="19"/>
                  </a:lnTo>
                  <a:lnTo>
                    <a:pt x="67" y="11"/>
                  </a:lnTo>
                  <a:lnTo>
                    <a:pt x="77" y="10"/>
                  </a:lnTo>
                  <a:lnTo>
                    <a:pt x="85" y="10"/>
                  </a:lnTo>
                  <a:lnTo>
                    <a:pt x="92" y="11"/>
                  </a:lnTo>
                  <a:lnTo>
                    <a:pt x="96" y="14"/>
                  </a:lnTo>
                  <a:lnTo>
                    <a:pt x="99" y="21"/>
                  </a:lnTo>
                  <a:lnTo>
                    <a:pt x="92" y="16"/>
                  </a:lnTo>
                  <a:lnTo>
                    <a:pt x="87" y="14"/>
                  </a:lnTo>
                  <a:lnTo>
                    <a:pt x="81" y="14"/>
                  </a:lnTo>
                  <a:lnTo>
                    <a:pt x="71" y="16"/>
                  </a:lnTo>
                  <a:lnTo>
                    <a:pt x="63" y="22"/>
                  </a:lnTo>
                  <a:lnTo>
                    <a:pt x="58" y="27"/>
                  </a:lnTo>
                  <a:lnTo>
                    <a:pt x="51" y="36"/>
                  </a:lnTo>
                  <a:lnTo>
                    <a:pt x="45" y="48"/>
                  </a:lnTo>
                  <a:lnTo>
                    <a:pt x="37" y="61"/>
                  </a:lnTo>
                  <a:lnTo>
                    <a:pt x="30" y="72"/>
                  </a:lnTo>
                  <a:lnTo>
                    <a:pt x="27" y="80"/>
                  </a:lnTo>
                  <a:lnTo>
                    <a:pt x="22" y="93"/>
                  </a:lnTo>
                  <a:lnTo>
                    <a:pt x="18" y="104"/>
                  </a:lnTo>
                  <a:lnTo>
                    <a:pt x="15" y="121"/>
                  </a:lnTo>
                  <a:lnTo>
                    <a:pt x="24" y="99"/>
                  </a:lnTo>
                  <a:lnTo>
                    <a:pt x="30" y="85"/>
                  </a:lnTo>
                  <a:lnTo>
                    <a:pt x="37" y="75"/>
                  </a:lnTo>
                  <a:lnTo>
                    <a:pt x="43" y="65"/>
                  </a:lnTo>
                  <a:lnTo>
                    <a:pt x="49" y="56"/>
                  </a:lnTo>
                  <a:lnTo>
                    <a:pt x="55" y="44"/>
                  </a:lnTo>
                  <a:lnTo>
                    <a:pt x="67" y="33"/>
                  </a:lnTo>
                  <a:lnTo>
                    <a:pt x="73" y="27"/>
                  </a:lnTo>
                  <a:lnTo>
                    <a:pt x="81" y="25"/>
                  </a:lnTo>
                  <a:lnTo>
                    <a:pt x="87" y="25"/>
                  </a:lnTo>
                  <a:lnTo>
                    <a:pt x="94" y="30"/>
                  </a:lnTo>
                  <a:lnTo>
                    <a:pt x="97" y="34"/>
                  </a:lnTo>
                  <a:lnTo>
                    <a:pt x="91" y="31"/>
                  </a:lnTo>
                  <a:lnTo>
                    <a:pt x="84" y="30"/>
                  </a:lnTo>
                  <a:lnTo>
                    <a:pt x="79" y="31"/>
                  </a:lnTo>
                  <a:lnTo>
                    <a:pt x="72" y="34"/>
                  </a:lnTo>
                  <a:lnTo>
                    <a:pt x="67" y="40"/>
                  </a:lnTo>
                  <a:lnTo>
                    <a:pt x="60" y="46"/>
                  </a:lnTo>
                  <a:lnTo>
                    <a:pt x="52" y="57"/>
                  </a:lnTo>
                  <a:lnTo>
                    <a:pt x="43" y="74"/>
                  </a:lnTo>
                  <a:lnTo>
                    <a:pt x="37" y="84"/>
                  </a:lnTo>
                  <a:lnTo>
                    <a:pt x="29" y="97"/>
                  </a:lnTo>
                  <a:lnTo>
                    <a:pt x="24" y="110"/>
                  </a:lnTo>
                  <a:lnTo>
                    <a:pt x="20" y="126"/>
                  </a:lnTo>
                  <a:lnTo>
                    <a:pt x="34" y="99"/>
                  </a:lnTo>
                  <a:lnTo>
                    <a:pt x="39" y="91"/>
                  </a:lnTo>
                  <a:lnTo>
                    <a:pt x="43" y="87"/>
                  </a:lnTo>
                  <a:lnTo>
                    <a:pt x="43" y="103"/>
                  </a:lnTo>
                  <a:lnTo>
                    <a:pt x="47" y="89"/>
                  </a:lnTo>
                  <a:lnTo>
                    <a:pt x="50" y="79"/>
                  </a:lnTo>
                  <a:lnTo>
                    <a:pt x="56" y="69"/>
                  </a:lnTo>
                  <a:lnTo>
                    <a:pt x="64" y="59"/>
                  </a:lnTo>
                  <a:lnTo>
                    <a:pt x="68" y="52"/>
                  </a:lnTo>
                  <a:lnTo>
                    <a:pt x="75" y="46"/>
                  </a:lnTo>
                  <a:lnTo>
                    <a:pt x="82" y="44"/>
                  </a:lnTo>
                  <a:lnTo>
                    <a:pt x="88" y="44"/>
                  </a:lnTo>
                  <a:lnTo>
                    <a:pt x="95" y="46"/>
                  </a:lnTo>
                  <a:lnTo>
                    <a:pt x="98" y="49"/>
                  </a:lnTo>
                  <a:lnTo>
                    <a:pt x="88" y="49"/>
                  </a:lnTo>
                  <a:lnTo>
                    <a:pt x="81" y="53"/>
                  </a:lnTo>
                  <a:lnTo>
                    <a:pt x="74" y="57"/>
                  </a:lnTo>
                  <a:lnTo>
                    <a:pt x="67" y="65"/>
                  </a:lnTo>
                  <a:lnTo>
                    <a:pt x="58" y="77"/>
                  </a:lnTo>
                  <a:lnTo>
                    <a:pt x="51" y="89"/>
                  </a:lnTo>
                  <a:lnTo>
                    <a:pt x="48" y="100"/>
                  </a:lnTo>
                  <a:lnTo>
                    <a:pt x="47" y="112"/>
                  </a:lnTo>
                  <a:lnTo>
                    <a:pt x="52" y="99"/>
                  </a:lnTo>
                  <a:lnTo>
                    <a:pt x="57" y="90"/>
                  </a:lnTo>
                  <a:lnTo>
                    <a:pt x="63" y="83"/>
                  </a:lnTo>
                  <a:lnTo>
                    <a:pt x="72" y="70"/>
                  </a:lnTo>
                  <a:lnTo>
                    <a:pt x="79" y="65"/>
                  </a:lnTo>
                  <a:lnTo>
                    <a:pt x="84" y="62"/>
                  </a:lnTo>
                  <a:lnTo>
                    <a:pt x="92" y="60"/>
                  </a:lnTo>
                  <a:lnTo>
                    <a:pt x="101" y="60"/>
                  </a:lnTo>
                  <a:lnTo>
                    <a:pt x="88" y="63"/>
                  </a:lnTo>
                  <a:lnTo>
                    <a:pt x="81" y="68"/>
                  </a:lnTo>
                  <a:lnTo>
                    <a:pt x="75" y="75"/>
                  </a:lnTo>
                  <a:lnTo>
                    <a:pt x="69" y="79"/>
                  </a:lnTo>
                  <a:lnTo>
                    <a:pt x="63" y="90"/>
                  </a:lnTo>
                  <a:lnTo>
                    <a:pt x="55" y="106"/>
                  </a:lnTo>
                  <a:lnTo>
                    <a:pt x="72" y="82"/>
                  </a:lnTo>
                  <a:lnTo>
                    <a:pt x="67" y="96"/>
                  </a:lnTo>
                  <a:lnTo>
                    <a:pt x="80" y="78"/>
                  </a:lnTo>
                  <a:lnTo>
                    <a:pt x="84" y="75"/>
                  </a:lnTo>
                  <a:lnTo>
                    <a:pt x="88" y="72"/>
                  </a:lnTo>
                  <a:lnTo>
                    <a:pt x="95" y="70"/>
                  </a:lnTo>
                  <a:lnTo>
                    <a:pt x="91" y="74"/>
                  </a:lnTo>
                  <a:lnTo>
                    <a:pt x="84" y="79"/>
                  </a:lnTo>
                  <a:lnTo>
                    <a:pt x="81" y="84"/>
                  </a:lnTo>
                  <a:lnTo>
                    <a:pt x="75" y="91"/>
                  </a:lnTo>
                  <a:lnTo>
                    <a:pt x="68" y="100"/>
                  </a:lnTo>
                  <a:lnTo>
                    <a:pt x="64" y="108"/>
                  </a:lnTo>
                  <a:lnTo>
                    <a:pt x="60" y="120"/>
                  </a:lnTo>
                  <a:lnTo>
                    <a:pt x="58" y="129"/>
                  </a:lnTo>
                  <a:lnTo>
                    <a:pt x="66" y="112"/>
                  </a:lnTo>
                  <a:lnTo>
                    <a:pt x="72" y="103"/>
                  </a:lnTo>
                  <a:lnTo>
                    <a:pt x="71" y="119"/>
                  </a:lnTo>
                  <a:lnTo>
                    <a:pt x="75" y="107"/>
                  </a:lnTo>
                  <a:lnTo>
                    <a:pt x="81" y="101"/>
                  </a:lnTo>
                  <a:lnTo>
                    <a:pt x="77" y="114"/>
                  </a:lnTo>
                  <a:lnTo>
                    <a:pt x="77" y="122"/>
                  </a:lnTo>
                  <a:lnTo>
                    <a:pt x="77" y="135"/>
                  </a:lnTo>
                  <a:lnTo>
                    <a:pt x="80" y="118"/>
                  </a:lnTo>
                  <a:lnTo>
                    <a:pt x="82" y="107"/>
                  </a:lnTo>
                  <a:lnTo>
                    <a:pt x="84" y="100"/>
                  </a:lnTo>
                  <a:lnTo>
                    <a:pt x="88" y="94"/>
                  </a:lnTo>
                  <a:lnTo>
                    <a:pt x="94" y="87"/>
                  </a:lnTo>
                  <a:lnTo>
                    <a:pt x="100" y="80"/>
                  </a:lnTo>
                  <a:lnTo>
                    <a:pt x="107" y="77"/>
                  </a:lnTo>
                  <a:lnTo>
                    <a:pt x="116" y="74"/>
                  </a:lnTo>
                  <a:lnTo>
                    <a:pt x="108" y="79"/>
                  </a:lnTo>
                  <a:lnTo>
                    <a:pt x="104" y="86"/>
                  </a:lnTo>
                  <a:lnTo>
                    <a:pt x="99" y="93"/>
                  </a:lnTo>
                  <a:lnTo>
                    <a:pt x="94" y="100"/>
                  </a:lnTo>
                  <a:lnTo>
                    <a:pt x="91" y="107"/>
                  </a:lnTo>
                  <a:lnTo>
                    <a:pt x="89" y="118"/>
                  </a:lnTo>
                  <a:lnTo>
                    <a:pt x="89" y="129"/>
                  </a:lnTo>
                  <a:lnTo>
                    <a:pt x="94" y="114"/>
                  </a:lnTo>
                  <a:lnTo>
                    <a:pt x="97" y="106"/>
                  </a:lnTo>
                  <a:lnTo>
                    <a:pt x="101" y="99"/>
                  </a:lnTo>
                  <a:lnTo>
                    <a:pt x="106" y="91"/>
                  </a:lnTo>
                  <a:lnTo>
                    <a:pt x="111" y="85"/>
                  </a:lnTo>
                  <a:lnTo>
                    <a:pt x="118" y="78"/>
                  </a:lnTo>
                  <a:lnTo>
                    <a:pt x="126" y="76"/>
                  </a:lnTo>
                  <a:lnTo>
                    <a:pt x="137" y="72"/>
                  </a:lnTo>
                  <a:lnTo>
                    <a:pt x="149" y="70"/>
                  </a:lnTo>
                  <a:lnTo>
                    <a:pt x="163" y="70"/>
                  </a:lnTo>
                  <a:lnTo>
                    <a:pt x="179" y="73"/>
                  </a:lnTo>
                  <a:lnTo>
                    <a:pt x="193" y="77"/>
                  </a:lnTo>
                  <a:lnTo>
                    <a:pt x="196" y="6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71" name="Group 51"/>
          <p:cNvGrpSpPr>
            <a:grpSpLocks/>
          </p:cNvGrpSpPr>
          <p:nvPr/>
        </p:nvGrpSpPr>
        <p:grpSpPr bwMode="auto">
          <a:xfrm>
            <a:off x="5029200" y="2646363"/>
            <a:ext cx="3084513" cy="866775"/>
            <a:chOff x="3168" y="1667"/>
            <a:chExt cx="1943" cy="546"/>
          </a:xfrm>
        </p:grpSpPr>
        <p:sp>
          <p:nvSpPr>
            <p:cNvPr id="261172" name="Line 52"/>
            <p:cNvSpPr>
              <a:spLocks noChangeShapeType="1"/>
            </p:cNvSpPr>
            <p:nvPr/>
          </p:nvSpPr>
          <p:spPr bwMode="auto">
            <a:xfrm flipH="1" flipV="1">
              <a:off x="3168" y="1824"/>
              <a:ext cx="86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73" name="Rectangle 53"/>
            <p:cNvSpPr>
              <a:spLocks noChangeArrowheads="1"/>
            </p:cNvSpPr>
            <p:nvPr/>
          </p:nvSpPr>
          <p:spPr bwMode="auto">
            <a:xfrm>
              <a:off x="4202" y="1730"/>
              <a:ext cx="80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174" name="Rectangle 54"/>
            <p:cNvSpPr>
              <a:spLocks noChangeArrowheads="1"/>
            </p:cNvSpPr>
            <p:nvPr/>
          </p:nvSpPr>
          <p:spPr bwMode="auto">
            <a:xfrm>
              <a:off x="4075" y="1861"/>
              <a:ext cx="8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sz="1200" b="1" dirty="0" smtClean="0">
                  <a:latin typeface="Arial" charset="0"/>
                </a:rPr>
                <a:t>Плечевая артерия</a:t>
              </a:r>
              <a:endParaRPr lang="en-US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61175" name="Group 55"/>
            <p:cNvGrpSpPr>
              <a:grpSpLocks/>
            </p:cNvGrpSpPr>
            <p:nvPr/>
          </p:nvGrpSpPr>
          <p:grpSpPr bwMode="auto">
            <a:xfrm>
              <a:off x="5021" y="1667"/>
              <a:ext cx="90" cy="546"/>
              <a:chOff x="5021" y="1667"/>
              <a:chExt cx="90" cy="546"/>
            </a:xfrm>
          </p:grpSpPr>
          <p:grpSp>
            <p:nvGrpSpPr>
              <p:cNvPr id="261176" name="Group 56"/>
              <p:cNvGrpSpPr>
                <a:grpSpLocks/>
              </p:cNvGrpSpPr>
              <p:nvPr/>
            </p:nvGrpSpPr>
            <p:grpSpPr bwMode="auto">
              <a:xfrm>
                <a:off x="5031" y="1721"/>
                <a:ext cx="70" cy="354"/>
                <a:chOff x="5031" y="1721"/>
                <a:chExt cx="70" cy="354"/>
              </a:xfrm>
            </p:grpSpPr>
            <p:sp>
              <p:nvSpPr>
                <p:cNvPr id="261177" name="Rectangle 57"/>
                <p:cNvSpPr>
                  <a:spLocks noChangeArrowheads="1"/>
                </p:cNvSpPr>
                <p:nvPr/>
              </p:nvSpPr>
              <p:spPr bwMode="auto">
                <a:xfrm>
                  <a:off x="5031" y="1721"/>
                  <a:ext cx="70" cy="35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78" name="Rectangle 58"/>
                <p:cNvSpPr>
                  <a:spLocks noChangeArrowheads="1"/>
                </p:cNvSpPr>
                <p:nvPr/>
              </p:nvSpPr>
              <p:spPr bwMode="auto">
                <a:xfrm>
                  <a:off x="5031" y="1721"/>
                  <a:ext cx="70" cy="35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79" name="Group 59"/>
              <p:cNvGrpSpPr>
                <a:grpSpLocks/>
              </p:cNvGrpSpPr>
              <p:nvPr/>
            </p:nvGrpSpPr>
            <p:grpSpPr bwMode="auto">
              <a:xfrm>
                <a:off x="5037" y="1732"/>
                <a:ext cx="61" cy="324"/>
                <a:chOff x="5037" y="1732"/>
                <a:chExt cx="61" cy="324"/>
              </a:xfrm>
            </p:grpSpPr>
            <p:sp>
              <p:nvSpPr>
                <p:cNvPr id="261180" name="Rectangle 60"/>
                <p:cNvSpPr>
                  <a:spLocks noChangeArrowheads="1"/>
                </p:cNvSpPr>
                <p:nvPr/>
              </p:nvSpPr>
              <p:spPr bwMode="auto">
                <a:xfrm>
                  <a:off x="5037" y="1732"/>
                  <a:ext cx="61" cy="3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81" name="Rectangle 61"/>
                <p:cNvSpPr>
                  <a:spLocks noChangeArrowheads="1"/>
                </p:cNvSpPr>
                <p:nvPr/>
              </p:nvSpPr>
              <p:spPr bwMode="auto">
                <a:xfrm>
                  <a:off x="5037" y="1732"/>
                  <a:ext cx="61" cy="32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82" name="Group 62"/>
              <p:cNvGrpSpPr>
                <a:grpSpLocks/>
              </p:cNvGrpSpPr>
              <p:nvPr/>
            </p:nvGrpSpPr>
            <p:grpSpPr bwMode="auto">
              <a:xfrm>
                <a:off x="5039" y="1737"/>
                <a:ext cx="56" cy="187"/>
                <a:chOff x="5039" y="1737"/>
                <a:chExt cx="56" cy="187"/>
              </a:xfrm>
            </p:grpSpPr>
            <p:sp>
              <p:nvSpPr>
                <p:cNvPr id="261183" name="Rectangle 63"/>
                <p:cNvSpPr>
                  <a:spLocks noChangeArrowheads="1"/>
                </p:cNvSpPr>
                <p:nvPr/>
              </p:nvSpPr>
              <p:spPr bwMode="auto">
                <a:xfrm>
                  <a:off x="5039" y="1737"/>
                  <a:ext cx="56" cy="1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84" name="Rectangle 64"/>
                <p:cNvSpPr>
                  <a:spLocks noChangeArrowheads="1"/>
                </p:cNvSpPr>
                <p:nvPr/>
              </p:nvSpPr>
              <p:spPr bwMode="auto">
                <a:xfrm>
                  <a:off x="5039" y="1737"/>
                  <a:ext cx="56" cy="187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85" name="Group 65"/>
              <p:cNvGrpSpPr>
                <a:grpSpLocks/>
              </p:cNvGrpSpPr>
              <p:nvPr/>
            </p:nvGrpSpPr>
            <p:grpSpPr bwMode="auto">
              <a:xfrm>
                <a:off x="5039" y="1936"/>
                <a:ext cx="56" cy="114"/>
                <a:chOff x="5039" y="1936"/>
                <a:chExt cx="56" cy="114"/>
              </a:xfrm>
            </p:grpSpPr>
            <p:sp>
              <p:nvSpPr>
                <p:cNvPr id="261186" name="Rectangle 66"/>
                <p:cNvSpPr>
                  <a:spLocks noChangeArrowheads="1"/>
                </p:cNvSpPr>
                <p:nvPr/>
              </p:nvSpPr>
              <p:spPr bwMode="auto">
                <a:xfrm>
                  <a:off x="5039" y="1936"/>
                  <a:ext cx="56" cy="114"/>
                </a:xfrm>
                <a:prstGeom prst="rect">
                  <a:avLst/>
                </a:prstGeom>
                <a:solidFill>
                  <a:srgbClr val="CE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87" name="Rectangle 67"/>
                <p:cNvSpPr>
                  <a:spLocks noChangeArrowheads="1"/>
                </p:cNvSpPr>
                <p:nvPr/>
              </p:nvSpPr>
              <p:spPr bwMode="auto">
                <a:xfrm>
                  <a:off x="5039" y="1936"/>
                  <a:ext cx="56" cy="11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188" name="Group 68"/>
              <p:cNvGrpSpPr>
                <a:grpSpLocks/>
              </p:cNvGrpSpPr>
              <p:nvPr/>
            </p:nvGrpSpPr>
            <p:grpSpPr bwMode="auto">
              <a:xfrm>
                <a:off x="5021" y="1667"/>
                <a:ext cx="90" cy="16"/>
                <a:chOff x="5021" y="1667"/>
                <a:chExt cx="90" cy="16"/>
              </a:xfrm>
            </p:grpSpPr>
            <p:sp>
              <p:nvSpPr>
                <p:cNvPr id="261189" name="Rectangle 69"/>
                <p:cNvSpPr>
                  <a:spLocks noChangeArrowheads="1"/>
                </p:cNvSpPr>
                <p:nvPr/>
              </p:nvSpPr>
              <p:spPr bwMode="auto">
                <a:xfrm>
                  <a:off x="5021" y="1667"/>
                  <a:ext cx="90" cy="1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90" name="Rectangle 70"/>
                <p:cNvSpPr>
                  <a:spLocks noChangeArrowheads="1"/>
                </p:cNvSpPr>
                <p:nvPr/>
              </p:nvSpPr>
              <p:spPr bwMode="auto">
                <a:xfrm>
                  <a:off x="5021" y="1667"/>
                  <a:ext cx="90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191" name="Rectangle 71"/>
              <p:cNvSpPr>
                <a:spLocks noChangeArrowheads="1"/>
              </p:cNvSpPr>
              <p:nvPr/>
            </p:nvSpPr>
            <p:spPr bwMode="auto">
              <a:xfrm>
                <a:off x="5077" y="1667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92" name="Group 72"/>
              <p:cNvGrpSpPr>
                <a:grpSpLocks/>
              </p:cNvGrpSpPr>
              <p:nvPr/>
            </p:nvGrpSpPr>
            <p:grpSpPr bwMode="auto">
              <a:xfrm>
                <a:off x="5059" y="1679"/>
                <a:ext cx="18" cy="42"/>
                <a:chOff x="5059" y="1679"/>
                <a:chExt cx="18" cy="42"/>
              </a:xfrm>
            </p:grpSpPr>
            <p:sp>
              <p:nvSpPr>
                <p:cNvPr id="261193" name="Rectangle 73"/>
                <p:cNvSpPr>
                  <a:spLocks noChangeArrowheads="1"/>
                </p:cNvSpPr>
                <p:nvPr/>
              </p:nvSpPr>
              <p:spPr bwMode="auto">
                <a:xfrm>
                  <a:off x="5059" y="1679"/>
                  <a:ext cx="18" cy="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94" name="Rectangle 74"/>
                <p:cNvSpPr>
                  <a:spLocks noChangeArrowheads="1"/>
                </p:cNvSpPr>
                <p:nvPr/>
              </p:nvSpPr>
              <p:spPr bwMode="auto">
                <a:xfrm>
                  <a:off x="5059" y="1679"/>
                  <a:ext cx="18" cy="4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195" name="Rectangle 75"/>
              <p:cNvSpPr>
                <a:spLocks noChangeArrowheads="1"/>
              </p:cNvSpPr>
              <p:nvPr/>
            </p:nvSpPr>
            <p:spPr bwMode="auto">
              <a:xfrm>
                <a:off x="5067" y="1686"/>
                <a:ext cx="18" cy="2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96" name="Rectangle 76"/>
              <p:cNvSpPr>
                <a:spLocks noChangeArrowheads="1"/>
              </p:cNvSpPr>
              <p:nvPr/>
            </p:nvSpPr>
            <p:spPr bwMode="auto">
              <a:xfrm>
                <a:off x="5037" y="1924"/>
                <a:ext cx="59" cy="1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97" name="Group 77"/>
              <p:cNvGrpSpPr>
                <a:grpSpLocks/>
              </p:cNvGrpSpPr>
              <p:nvPr/>
            </p:nvGrpSpPr>
            <p:grpSpPr bwMode="auto">
              <a:xfrm>
                <a:off x="5047" y="2092"/>
                <a:ext cx="41" cy="68"/>
                <a:chOff x="5047" y="2092"/>
                <a:chExt cx="41" cy="68"/>
              </a:xfrm>
            </p:grpSpPr>
            <p:sp>
              <p:nvSpPr>
                <p:cNvPr id="261198" name="Freeform 78"/>
                <p:cNvSpPr>
                  <a:spLocks/>
                </p:cNvSpPr>
                <p:nvPr/>
              </p:nvSpPr>
              <p:spPr bwMode="auto">
                <a:xfrm>
                  <a:off x="5047" y="2092"/>
                  <a:ext cx="41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2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99" name="Freeform 79"/>
                <p:cNvSpPr>
                  <a:spLocks/>
                </p:cNvSpPr>
                <p:nvPr/>
              </p:nvSpPr>
              <p:spPr bwMode="auto">
                <a:xfrm>
                  <a:off x="5047" y="2092"/>
                  <a:ext cx="41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2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200" name="Freeform 80"/>
              <p:cNvSpPr>
                <a:spLocks/>
              </p:cNvSpPr>
              <p:nvPr/>
            </p:nvSpPr>
            <p:spPr bwMode="auto">
              <a:xfrm>
                <a:off x="5067" y="2097"/>
                <a:ext cx="18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18" h="52">
                    <a:moveTo>
                      <a:pt x="0" y="0"/>
                    </a:moveTo>
                    <a:lnTo>
                      <a:pt x="18" y="0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1" name="Line 81"/>
              <p:cNvSpPr>
                <a:spLocks noChangeShapeType="1"/>
              </p:cNvSpPr>
              <p:nvPr/>
            </p:nvSpPr>
            <p:spPr bwMode="auto">
              <a:xfrm>
                <a:off x="5067" y="2160"/>
                <a:ext cx="1" cy="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2" name="Rectangle 82"/>
              <p:cNvSpPr>
                <a:spLocks noChangeArrowheads="1"/>
              </p:cNvSpPr>
              <p:nvPr/>
            </p:nvSpPr>
            <p:spPr bwMode="auto">
              <a:xfrm>
                <a:off x="5039" y="2083"/>
                <a:ext cx="56" cy="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3" name="Rectangle 83"/>
              <p:cNvSpPr>
                <a:spLocks noChangeArrowheads="1"/>
              </p:cNvSpPr>
              <p:nvPr/>
            </p:nvSpPr>
            <p:spPr bwMode="auto">
              <a:xfrm>
                <a:off x="5039" y="2078"/>
                <a:ext cx="56" cy="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4" name="Rectangle 84"/>
              <p:cNvSpPr>
                <a:spLocks noChangeArrowheads="1"/>
              </p:cNvSpPr>
              <p:nvPr/>
            </p:nvSpPr>
            <p:spPr bwMode="auto">
              <a:xfrm>
                <a:off x="5075" y="2075"/>
                <a:ext cx="18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5" name="Rectangle 85"/>
              <p:cNvSpPr>
                <a:spLocks noChangeArrowheads="1"/>
              </p:cNvSpPr>
              <p:nvPr/>
            </p:nvSpPr>
            <p:spPr bwMode="auto">
              <a:xfrm>
                <a:off x="5061" y="1735"/>
                <a:ext cx="18" cy="18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6" name="Rectangle 86"/>
              <p:cNvSpPr>
                <a:spLocks noChangeArrowheads="1"/>
              </p:cNvSpPr>
              <p:nvPr/>
            </p:nvSpPr>
            <p:spPr bwMode="auto">
              <a:xfrm>
                <a:off x="5067" y="1937"/>
                <a:ext cx="18" cy="11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7" name="Rectangle 87"/>
              <p:cNvSpPr>
                <a:spLocks noChangeArrowheads="1"/>
              </p:cNvSpPr>
              <p:nvPr/>
            </p:nvSpPr>
            <p:spPr bwMode="auto">
              <a:xfrm>
                <a:off x="5059" y="1680"/>
                <a:ext cx="18" cy="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08" name="Rectangle 88"/>
              <p:cNvSpPr>
                <a:spLocks noChangeArrowheads="1"/>
              </p:cNvSpPr>
              <p:nvPr/>
            </p:nvSpPr>
            <p:spPr bwMode="auto">
              <a:xfrm>
                <a:off x="5021" y="1667"/>
                <a:ext cx="90" cy="1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209" name="Group 89"/>
              <p:cNvGrpSpPr>
                <a:grpSpLocks/>
              </p:cNvGrpSpPr>
              <p:nvPr/>
            </p:nvGrpSpPr>
            <p:grpSpPr bwMode="auto">
              <a:xfrm>
                <a:off x="5032" y="1763"/>
                <a:ext cx="22" cy="287"/>
                <a:chOff x="5032" y="1763"/>
                <a:chExt cx="22" cy="287"/>
              </a:xfrm>
            </p:grpSpPr>
            <p:sp>
              <p:nvSpPr>
                <p:cNvPr id="261210" name="Line 90"/>
                <p:cNvSpPr>
                  <a:spLocks noChangeShapeType="1"/>
                </p:cNvSpPr>
                <p:nvPr/>
              </p:nvSpPr>
              <p:spPr bwMode="auto">
                <a:xfrm>
                  <a:off x="5033" y="1763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1" name="Line 91"/>
                <p:cNvSpPr>
                  <a:spLocks noChangeShapeType="1"/>
                </p:cNvSpPr>
                <p:nvPr/>
              </p:nvSpPr>
              <p:spPr bwMode="auto">
                <a:xfrm>
                  <a:off x="5033" y="1781"/>
                  <a:ext cx="16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2" name="Line 92"/>
                <p:cNvSpPr>
                  <a:spLocks noChangeShapeType="1"/>
                </p:cNvSpPr>
                <p:nvPr/>
              </p:nvSpPr>
              <p:spPr bwMode="auto">
                <a:xfrm>
                  <a:off x="5033" y="179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3" name="Line 93"/>
                <p:cNvSpPr>
                  <a:spLocks noChangeShapeType="1"/>
                </p:cNvSpPr>
                <p:nvPr/>
              </p:nvSpPr>
              <p:spPr bwMode="auto">
                <a:xfrm>
                  <a:off x="5033" y="1817"/>
                  <a:ext cx="16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4" name="Line 94"/>
                <p:cNvSpPr>
                  <a:spLocks noChangeShapeType="1"/>
                </p:cNvSpPr>
                <p:nvPr/>
              </p:nvSpPr>
              <p:spPr bwMode="auto">
                <a:xfrm>
                  <a:off x="5032" y="183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5" name="Line 95"/>
                <p:cNvSpPr>
                  <a:spLocks noChangeShapeType="1"/>
                </p:cNvSpPr>
                <p:nvPr/>
              </p:nvSpPr>
              <p:spPr bwMode="auto">
                <a:xfrm>
                  <a:off x="5032" y="1852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6" name="Line 96"/>
                <p:cNvSpPr>
                  <a:spLocks noChangeShapeType="1"/>
                </p:cNvSpPr>
                <p:nvPr/>
              </p:nvSpPr>
              <p:spPr bwMode="auto">
                <a:xfrm>
                  <a:off x="5032" y="186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7" name="Line 97"/>
                <p:cNvSpPr>
                  <a:spLocks noChangeShapeType="1"/>
                </p:cNvSpPr>
                <p:nvPr/>
              </p:nvSpPr>
              <p:spPr bwMode="auto">
                <a:xfrm>
                  <a:off x="5032" y="1888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8" name="Line 98"/>
                <p:cNvSpPr>
                  <a:spLocks noChangeShapeType="1"/>
                </p:cNvSpPr>
                <p:nvPr/>
              </p:nvSpPr>
              <p:spPr bwMode="auto">
                <a:xfrm>
                  <a:off x="5032" y="1905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19" name="Line 99"/>
                <p:cNvSpPr>
                  <a:spLocks noChangeShapeType="1"/>
                </p:cNvSpPr>
                <p:nvPr/>
              </p:nvSpPr>
              <p:spPr bwMode="auto">
                <a:xfrm>
                  <a:off x="5032" y="1924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20" name="Line 100"/>
                <p:cNvSpPr>
                  <a:spLocks noChangeShapeType="1"/>
                </p:cNvSpPr>
                <p:nvPr/>
              </p:nvSpPr>
              <p:spPr bwMode="auto">
                <a:xfrm>
                  <a:off x="5032" y="1941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21" name="Line 101"/>
                <p:cNvSpPr>
                  <a:spLocks noChangeShapeType="1"/>
                </p:cNvSpPr>
                <p:nvPr/>
              </p:nvSpPr>
              <p:spPr bwMode="auto">
                <a:xfrm>
                  <a:off x="5032" y="1959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22" name="Line 102"/>
                <p:cNvSpPr>
                  <a:spLocks noChangeShapeType="1"/>
                </p:cNvSpPr>
                <p:nvPr/>
              </p:nvSpPr>
              <p:spPr bwMode="auto">
                <a:xfrm>
                  <a:off x="5032" y="1978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23" name="Line 103"/>
                <p:cNvSpPr>
                  <a:spLocks noChangeShapeType="1"/>
                </p:cNvSpPr>
                <p:nvPr/>
              </p:nvSpPr>
              <p:spPr bwMode="auto">
                <a:xfrm>
                  <a:off x="5032" y="1995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24" name="Line 104"/>
                <p:cNvSpPr>
                  <a:spLocks noChangeShapeType="1"/>
                </p:cNvSpPr>
                <p:nvPr/>
              </p:nvSpPr>
              <p:spPr bwMode="auto">
                <a:xfrm>
                  <a:off x="5032" y="2014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25" name="Line 105"/>
                <p:cNvSpPr>
                  <a:spLocks noChangeShapeType="1"/>
                </p:cNvSpPr>
                <p:nvPr/>
              </p:nvSpPr>
              <p:spPr bwMode="auto">
                <a:xfrm>
                  <a:off x="5032" y="2032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26" name="Line 106"/>
                <p:cNvSpPr>
                  <a:spLocks noChangeShapeType="1"/>
                </p:cNvSpPr>
                <p:nvPr/>
              </p:nvSpPr>
              <p:spPr bwMode="auto">
                <a:xfrm>
                  <a:off x="5032" y="2049"/>
                  <a:ext cx="21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227" name="Rectangle 107"/>
              <p:cNvSpPr>
                <a:spLocks noChangeArrowheads="1"/>
              </p:cNvSpPr>
              <p:nvPr/>
            </p:nvSpPr>
            <p:spPr bwMode="auto">
              <a:xfrm>
                <a:off x="5031" y="1721"/>
                <a:ext cx="70" cy="3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1228" name="Group 108"/>
          <p:cNvGrpSpPr>
            <a:grpSpLocks/>
          </p:cNvGrpSpPr>
          <p:nvPr/>
        </p:nvGrpSpPr>
        <p:grpSpPr bwMode="auto">
          <a:xfrm>
            <a:off x="4495800" y="3733800"/>
            <a:ext cx="3678238" cy="904875"/>
            <a:chOff x="2832" y="2352"/>
            <a:chExt cx="2317" cy="570"/>
          </a:xfrm>
        </p:grpSpPr>
        <p:sp>
          <p:nvSpPr>
            <p:cNvPr id="261229" name="Line 109"/>
            <p:cNvSpPr>
              <a:spLocks noChangeShapeType="1"/>
            </p:cNvSpPr>
            <p:nvPr/>
          </p:nvSpPr>
          <p:spPr bwMode="auto">
            <a:xfrm flipH="1" flipV="1">
              <a:off x="2832" y="2352"/>
              <a:ext cx="100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30" name="Rectangle 110"/>
            <p:cNvSpPr>
              <a:spLocks noChangeArrowheads="1"/>
            </p:cNvSpPr>
            <p:nvPr/>
          </p:nvSpPr>
          <p:spPr bwMode="auto">
            <a:xfrm>
              <a:off x="3989" y="2492"/>
              <a:ext cx="108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231" name="Rectangle 111"/>
            <p:cNvSpPr>
              <a:spLocks noChangeArrowheads="1"/>
            </p:cNvSpPr>
            <p:nvPr/>
          </p:nvSpPr>
          <p:spPr bwMode="auto">
            <a:xfrm>
              <a:off x="3993" y="2574"/>
              <a:ext cx="94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Бедренная артерия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1232" name="Rectangle 112"/>
            <p:cNvSpPr>
              <a:spLocks noChangeArrowheads="1"/>
            </p:cNvSpPr>
            <p:nvPr/>
          </p:nvSpPr>
          <p:spPr bwMode="auto">
            <a:xfrm>
              <a:off x="4488" y="2641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61233" name="Group 113"/>
            <p:cNvGrpSpPr>
              <a:grpSpLocks/>
            </p:cNvGrpSpPr>
            <p:nvPr/>
          </p:nvGrpSpPr>
          <p:grpSpPr bwMode="auto">
            <a:xfrm>
              <a:off x="5059" y="2376"/>
              <a:ext cx="90" cy="546"/>
              <a:chOff x="5059" y="2376"/>
              <a:chExt cx="90" cy="546"/>
            </a:xfrm>
          </p:grpSpPr>
          <p:grpSp>
            <p:nvGrpSpPr>
              <p:cNvPr id="261234" name="Group 114"/>
              <p:cNvGrpSpPr>
                <a:grpSpLocks/>
              </p:cNvGrpSpPr>
              <p:nvPr/>
            </p:nvGrpSpPr>
            <p:grpSpPr bwMode="auto">
              <a:xfrm>
                <a:off x="5069" y="2430"/>
                <a:ext cx="70" cy="353"/>
                <a:chOff x="5069" y="2430"/>
                <a:chExt cx="70" cy="353"/>
              </a:xfrm>
            </p:grpSpPr>
            <p:sp>
              <p:nvSpPr>
                <p:cNvPr id="261235" name="Rectangle 115"/>
                <p:cNvSpPr>
                  <a:spLocks noChangeArrowheads="1"/>
                </p:cNvSpPr>
                <p:nvPr/>
              </p:nvSpPr>
              <p:spPr bwMode="auto">
                <a:xfrm>
                  <a:off x="5069" y="2430"/>
                  <a:ext cx="70" cy="35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36" name="Rectangle 116"/>
                <p:cNvSpPr>
                  <a:spLocks noChangeArrowheads="1"/>
                </p:cNvSpPr>
                <p:nvPr/>
              </p:nvSpPr>
              <p:spPr bwMode="auto">
                <a:xfrm>
                  <a:off x="5069" y="2430"/>
                  <a:ext cx="70" cy="35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237" name="Group 117"/>
              <p:cNvGrpSpPr>
                <a:grpSpLocks/>
              </p:cNvGrpSpPr>
              <p:nvPr/>
            </p:nvGrpSpPr>
            <p:grpSpPr bwMode="auto">
              <a:xfrm>
                <a:off x="5073" y="2441"/>
                <a:ext cx="61" cy="324"/>
                <a:chOff x="5073" y="2441"/>
                <a:chExt cx="61" cy="324"/>
              </a:xfrm>
            </p:grpSpPr>
            <p:sp>
              <p:nvSpPr>
                <p:cNvPr id="261238" name="Rectangle 118"/>
                <p:cNvSpPr>
                  <a:spLocks noChangeArrowheads="1"/>
                </p:cNvSpPr>
                <p:nvPr/>
              </p:nvSpPr>
              <p:spPr bwMode="auto">
                <a:xfrm>
                  <a:off x="5073" y="2441"/>
                  <a:ext cx="61" cy="3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39" name="Rectangle 119"/>
                <p:cNvSpPr>
                  <a:spLocks noChangeArrowheads="1"/>
                </p:cNvSpPr>
                <p:nvPr/>
              </p:nvSpPr>
              <p:spPr bwMode="auto">
                <a:xfrm>
                  <a:off x="5073" y="2441"/>
                  <a:ext cx="61" cy="32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240" name="Group 120"/>
              <p:cNvGrpSpPr>
                <a:grpSpLocks/>
              </p:cNvGrpSpPr>
              <p:nvPr/>
            </p:nvGrpSpPr>
            <p:grpSpPr bwMode="auto">
              <a:xfrm>
                <a:off x="5075" y="2446"/>
                <a:ext cx="57" cy="186"/>
                <a:chOff x="5075" y="2446"/>
                <a:chExt cx="57" cy="186"/>
              </a:xfrm>
            </p:grpSpPr>
            <p:sp>
              <p:nvSpPr>
                <p:cNvPr id="261241" name="Rectangle 121"/>
                <p:cNvSpPr>
                  <a:spLocks noChangeArrowheads="1"/>
                </p:cNvSpPr>
                <p:nvPr/>
              </p:nvSpPr>
              <p:spPr bwMode="auto">
                <a:xfrm>
                  <a:off x="5075" y="2446"/>
                  <a:ext cx="57" cy="1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42" name="Rectangle 122"/>
                <p:cNvSpPr>
                  <a:spLocks noChangeArrowheads="1"/>
                </p:cNvSpPr>
                <p:nvPr/>
              </p:nvSpPr>
              <p:spPr bwMode="auto">
                <a:xfrm>
                  <a:off x="5075" y="2446"/>
                  <a:ext cx="57" cy="18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243" name="Group 123"/>
              <p:cNvGrpSpPr>
                <a:grpSpLocks/>
              </p:cNvGrpSpPr>
              <p:nvPr/>
            </p:nvGrpSpPr>
            <p:grpSpPr bwMode="auto">
              <a:xfrm>
                <a:off x="5075" y="2645"/>
                <a:ext cx="57" cy="114"/>
                <a:chOff x="5075" y="2645"/>
                <a:chExt cx="57" cy="114"/>
              </a:xfrm>
            </p:grpSpPr>
            <p:sp>
              <p:nvSpPr>
                <p:cNvPr id="261244" name="Rectangle 124"/>
                <p:cNvSpPr>
                  <a:spLocks noChangeArrowheads="1"/>
                </p:cNvSpPr>
                <p:nvPr/>
              </p:nvSpPr>
              <p:spPr bwMode="auto">
                <a:xfrm>
                  <a:off x="5075" y="2645"/>
                  <a:ext cx="57" cy="114"/>
                </a:xfrm>
                <a:prstGeom prst="rect">
                  <a:avLst/>
                </a:prstGeom>
                <a:solidFill>
                  <a:srgbClr val="CE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45" name="Rectangle 125"/>
                <p:cNvSpPr>
                  <a:spLocks noChangeArrowheads="1"/>
                </p:cNvSpPr>
                <p:nvPr/>
              </p:nvSpPr>
              <p:spPr bwMode="auto">
                <a:xfrm>
                  <a:off x="5075" y="2645"/>
                  <a:ext cx="57" cy="11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246" name="Group 126"/>
              <p:cNvGrpSpPr>
                <a:grpSpLocks/>
              </p:cNvGrpSpPr>
              <p:nvPr/>
            </p:nvGrpSpPr>
            <p:grpSpPr bwMode="auto">
              <a:xfrm>
                <a:off x="5059" y="2376"/>
                <a:ext cx="90" cy="16"/>
                <a:chOff x="5059" y="2376"/>
                <a:chExt cx="90" cy="16"/>
              </a:xfrm>
            </p:grpSpPr>
            <p:sp>
              <p:nvSpPr>
                <p:cNvPr id="261247" name="Rectangle 127"/>
                <p:cNvSpPr>
                  <a:spLocks noChangeArrowheads="1"/>
                </p:cNvSpPr>
                <p:nvPr/>
              </p:nvSpPr>
              <p:spPr bwMode="auto">
                <a:xfrm>
                  <a:off x="5059" y="2376"/>
                  <a:ext cx="90" cy="1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48" name="Rectangle 128"/>
                <p:cNvSpPr>
                  <a:spLocks noChangeArrowheads="1"/>
                </p:cNvSpPr>
                <p:nvPr/>
              </p:nvSpPr>
              <p:spPr bwMode="auto">
                <a:xfrm>
                  <a:off x="5059" y="2376"/>
                  <a:ext cx="90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249" name="Rectangle 129"/>
              <p:cNvSpPr>
                <a:spLocks noChangeArrowheads="1"/>
              </p:cNvSpPr>
              <p:nvPr/>
            </p:nvSpPr>
            <p:spPr bwMode="auto">
              <a:xfrm>
                <a:off x="5114" y="2376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250" name="Group 130"/>
              <p:cNvGrpSpPr>
                <a:grpSpLocks/>
              </p:cNvGrpSpPr>
              <p:nvPr/>
            </p:nvGrpSpPr>
            <p:grpSpPr bwMode="auto">
              <a:xfrm>
                <a:off x="5097" y="2388"/>
                <a:ext cx="17" cy="42"/>
                <a:chOff x="5097" y="2388"/>
                <a:chExt cx="17" cy="42"/>
              </a:xfrm>
            </p:grpSpPr>
            <p:sp>
              <p:nvSpPr>
                <p:cNvPr id="261251" name="Rectangle 131"/>
                <p:cNvSpPr>
                  <a:spLocks noChangeArrowheads="1"/>
                </p:cNvSpPr>
                <p:nvPr/>
              </p:nvSpPr>
              <p:spPr bwMode="auto">
                <a:xfrm>
                  <a:off x="5097" y="2388"/>
                  <a:ext cx="17" cy="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52" name="Rectangle 132"/>
                <p:cNvSpPr>
                  <a:spLocks noChangeArrowheads="1"/>
                </p:cNvSpPr>
                <p:nvPr/>
              </p:nvSpPr>
              <p:spPr bwMode="auto">
                <a:xfrm>
                  <a:off x="5097" y="2388"/>
                  <a:ext cx="17" cy="4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253" name="Rectangle 133"/>
              <p:cNvSpPr>
                <a:spLocks noChangeArrowheads="1"/>
              </p:cNvSpPr>
              <p:nvPr/>
            </p:nvSpPr>
            <p:spPr bwMode="auto">
              <a:xfrm>
                <a:off x="5103" y="2395"/>
                <a:ext cx="18" cy="2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4" name="Rectangle 134"/>
              <p:cNvSpPr>
                <a:spLocks noChangeArrowheads="1"/>
              </p:cNvSpPr>
              <p:nvPr/>
            </p:nvSpPr>
            <p:spPr bwMode="auto">
              <a:xfrm>
                <a:off x="5073" y="2633"/>
                <a:ext cx="60" cy="1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255" name="Group 135"/>
              <p:cNvGrpSpPr>
                <a:grpSpLocks/>
              </p:cNvGrpSpPr>
              <p:nvPr/>
            </p:nvGrpSpPr>
            <p:grpSpPr bwMode="auto">
              <a:xfrm>
                <a:off x="5083" y="2800"/>
                <a:ext cx="41" cy="68"/>
                <a:chOff x="5083" y="2800"/>
                <a:chExt cx="41" cy="68"/>
              </a:xfrm>
            </p:grpSpPr>
            <p:sp>
              <p:nvSpPr>
                <p:cNvPr id="261256" name="Freeform 136"/>
                <p:cNvSpPr>
                  <a:spLocks/>
                </p:cNvSpPr>
                <p:nvPr/>
              </p:nvSpPr>
              <p:spPr bwMode="auto">
                <a:xfrm>
                  <a:off x="5083" y="2800"/>
                  <a:ext cx="41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2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57" name="Freeform 137"/>
                <p:cNvSpPr>
                  <a:spLocks/>
                </p:cNvSpPr>
                <p:nvPr/>
              </p:nvSpPr>
              <p:spPr bwMode="auto">
                <a:xfrm>
                  <a:off x="5083" y="2800"/>
                  <a:ext cx="41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2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258" name="Freeform 138"/>
              <p:cNvSpPr>
                <a:spLocks/>
              </p:cNvSpPr>
              <p:nvPr/>
            </p:nvSpPr>
            <p:spPr bwMode="auto">
              <a:xfrm>
                <a:off x="5104" y="2805"/>
                <a:ext cx="18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0"/>
                  </a:cxn>
                  <a:cxn ang="0">
                    <a:pos x="0" y="53"/>
                  </a:cxn>
                  <a:cxn ang="0">
                    <a:pos x="0" y="0"/>
                  </a:cxn>
                </a:cxnLst>
                <a:rect l="0" t="0" r="r" b="b"/>
                <a:pathLst>
                  <a:path w="18" h="53">
                    <a:moveTo>
                      <a:pt x="0" y="0"/>
                    </a:moveTo>
                    <a:lnTo>
                      <a:pt x="18" y="0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59" name="Line 139"/>
              <p:cNvSpPr>
                <a:spLocks noChangeShapeType="1"/>
              </p:cNvSpPr>
              <p:nvPr/>
            </p:nvSpPr>
            <p:spPr bwMode="auto">
              <a:xfrm>
                <a:off x="5104" y="2868"/>
                <a:ext cx="1" cy="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0" name="Rectangle 140"/>
              <p:cNvSpPr>
                <a:spLocks noChangeArrowheads="1"/>
              </p:cNvSpPr>
              <p:nvPr/>
            </p:nvSpPr>
            <p:spPr bwMode="auto">
              <a:xfrm>
                <a:off x="5077" y="2792"/>
                <a:ext cx="53" cy="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1" name="Rectangle 141"/>
              <p:cNvSpPr>
                <a:spLocks noChangeArrowheads="1"/>
              </p:cNvSpPr>
              <p:nvPr/>
            </p:nvSpPr>
            <p:spPr bwMode="auto">
              <a:xfrm>
                <a:off x="5077" y="2787"/>
                <a:ext cx="53" cy="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2" name="Rectangle 142"/>
              <p:cNvSpPr>
                <a:spLocks noChangeArrowheads="1"/>
              </p:cNvSpPr>
              <p:nvPr/>
            </p:nvSpPr>
            <p:spPr bwMode="auto">
              <a:xfrm>
                <a:off x="5112" y="2784"/>
                <a:ext cx="18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3" name="Rectangle 143"/>
              <p:cNvSpPr>
                <a:spLocks noChangeArrowheads="1"/>
              </p:cNvSpPr>
              <p:nvPr/>
            </p:nvSpPr>
            <p:spPr bwMode="auto">
              <a:xfrm>
                <a:off x="5099" y="2444"/>
                <a:ext cx="18" cy="18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4" name="Rectangle 144"/>
              <p:cNvSpPr>
                <a:spLocks noChangeArrowheads="1"/>
              </p:cNvSpPr>
              <p:nvPr/>
            </p:nvSpPr>
            <p:spPr bwMode="auto">
              <a:xfrm>
                <a:off x="5104" y="2646"/>
                <a:ext cx="18" cy="111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5" name="Rectangle 145"/>
              <p:cNvSpPr>
                <a:spLocks noChangeArrowheads="1"/>
              </p:cNvSpPr>
              <p:nvPr/>
            </p:nvSpPr>
            <p:spPr bwMode="auto">
              <a:xfrm>
                <a:off x="5097" y="2388"/>
                <a:ext cx="17" cy="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66" name="Rectangle 146"/>
              <p:cNvSpPr>
                <a:spLocks noChangeArrowheads="1"/>
              </p:cNvSpPr>
              <p:nvPr/>
            </p:nvSpPr>
            <p:spPr bwMode="auto">
              <a:xfrm>
                <a:off x="5059" y="2376"/>
                <a:ext cx="90" cy="1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267" name="Group 147"/>
              <p:cNvGrpSpPr>
                <a:grpSpLocks/>
              </p:cNvGrpSpPr>
              <p:nvPr/>
            </p:nvGrpSpPr>
            <p:grpSpPr bwMode="auto">
              <a:xfrm>
                <a:off x="5069" y="2472"/>
                <a:ext cx="22" cy="287"/>
                <a:chOff x="5069" y="2472"/>
                <a:chExt cx="22" cy="287"/>
              </a:xfrm>
            </p:grpSpPr>
            <p:sp>
              <p:nvSpPr>
                <p:cNvPr id="261268" name="Line 148"/>
                <p:cNvSpPr>
                  <a:spLocks noChangeShapeType="1"/>
                </p:cNvSpPr>
                <p:nvPr/>
              </p:nvSpPr>
              <p:spPr bwMode="auto">
                <a:xfrm>
                  <a:off x="5071" y="2472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69" name="Line 149"/>
                <p:cNvSpPr>
                  <a:spLocks noChangeShapeType="1"/>
                </p:cNvSpPr>
                <p:nvPr/>
              </p:nvSpPr>
              <p:spPr bwMode="auto">
                <a:xfrm>
                  <a:off x="5071" y="2489"/>
                  <a:ext cx="14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0" name="Line 150"/>
                <p:cNvSpPr>
                  <a:spLocks noChangeShapeType="1"/>
                </p:cNvSpPr>
                <p:nvPr/>
              </p:nvSpPr>
              <p:spPr bwMode="auto">
                <a:xfrm>
                  <a:off x="5071" y="2508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1" name="Line 151"/>
                <p:cNvSpPr>
                  <a:spLocks noChangeShapeType="1"/>
                </p:cNvSpPr>
                <p:nvPr/>
              </p:nvSpPr>
              <p:spPr bwMode="auto">
                <a:xfrm>
                  <a:off x="5071" y="2525"/>
                  <a:ext cx="14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2" name="Line 152"/>
                <p:cNvSpPr>
                  <a:spLocks noChangeShapeType="1"/>
                </p:cNvSpPr>
                <p:nvPr/>
              </p:nvSpPr>
              <p:spPr bwMode="auto">
                <a:xfrm>
                  <a:off x="5069" y="2542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3" name="Line 153"/>
                <p:cNvSpPr>
                  <a:spLocks noChangeShapeType="1"/>
                </p:cNvSpPr>
                <p:nvPr/>
              </p:nvSpPr>
              <p:spPr bwMode="auto">
                <a:xfrm>
                  <a:off x="5069" y="2561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4" name="Line 154"/>
                <p:cNvSpPr>
                  <a:spLocks noChangeShapeType="1"/>
                </p:cNvSpPr>
                <p:nvPr/>
              </p:nvSpPr>
              <p:spPr bwMode="auto">
                <a:xfrm>
                  <a:off x="5069" y="2578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5" name="Line 155"/>
                <p:cNvSpPr>
                  <a:spLocks noChangeShapeType="1"/>
                </p:cNvSpPr>
                <p:nvPr/>
              </p:nvSpPr>
              <p:spPr bwMode="auto">
                <a:xfrm>
                  <a:off x="5069" y="2596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6" name="Line 156"/>
                <p:cNvSpPr>
                  <a:spLocks noChangeShapeType="1"/>
                </p:cNvSpPr>
                <p:nvPr/>
              </p:nvSpPr>
              <p:spPr bwMode="auto">
                <a:xfrm>
                  <a:off x="5069" y="2614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7" name="Line 157"/>
                <p:cNvSpPr>
                  <a:spLocks noChangeShapeType="1"/>
                </p:cNvSpPr>
                <p:nvPr/>
              </p:nvSpPr>
              <p:spPr bwMode="auto">
                <a:xfrm>
                  <a:off x="5069" y="2632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8" name="Line 158"/>
                <p:cNvSpPr>
                  <a:spLocks noChangeShapeType="1"/>
                </p:cNvSpPr>
                <p:nvPr/>
              </p:nvSpPr>
              <p:spPr bwMode="auto">
                <a:xfrm>
                  <a:off x="5069" y="2650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79" name="Line 159"/>
                <p:cNvSpPr>
                  <a:spLocks noChangeShapeType="1"/>
                </p:cNvSpPr>
                <p:nvPr/>
              </p:nvSpPr>
              <p:spPr bwMode="auto">
                <a:xfrm>
                  <a:off x="5069" y="2668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80" name="Line 160"/>
                <p:cNvSpPr>
                  <a:spLocks noChangeShapeType="1"/>
                </p:cNvSpPr>
                <p:nvPr/>
              </p:nvSpPr>
              <p:spPr bwMode="auto">
                <a:xfrm>
                  <a:off x="5069" y="2686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81" name="Line 161"/>
                <p:cNvSpPr>
                  <a:spLocks noChangeShapeType="1"/>
                </p:cNvSpPr>
                <p:nvPr/>
              </p:nvSpPr>
              <p:spPr bwMode="auto">
                <a:xfrm>
                  <a:off x="5069" y="2704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82" name="Line 162"/>
                <p:cNvSpPr>
                  <a:spLocks noChangeShapeType="1"/>
                </p:cNvSpPr>
                <p:nvPr/>
              </p:nvSpPr>
              <p:spPr bwMode="auto">
                <a:xfrm>
                  <a:off x="5069" y="2723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83" name="Line 163"/>
                <p:cNvSpPr>
                  <a:spLocks noChangeShapeType="1"/>
                </p:cNvSpPr>
                <p:nvPr/>
              </p:nvSpPr>
              <p:spPr bwMode="auto">
                <a:xfrm>
                  <a:off x="5069" y="2740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84" name="Line 164"/>
                <p:cNvSpPr>
                  <a:spLocks noChangeShapeType="1"/>
                </p:cNvSpPr>
                <p:nvPr/>
              </p:nvSpPr>
              <p:spPr bwMode="auto">
                <a:xfrm>
                  <a:off x="5069" y="2758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285" name="Rectangle 165"/>
              <p:cNvSpPr>
                <a:spLocks noChangeArrowheads="1"/>
              </p:cNvSpPr>
              <p:nvPr/>
            </p:nvSpPr>
            <p:spPr bwMode="auto">
              <a:xfrm>
                <a:off x="5069" y="2430"/>
                <a:ext cx="70" cy="35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1286" name="Group 166"/>
          <p:cNvGrpSpPr>
            <a:grpSpLocks/>
          </p:cNvGrpSpPr>
          <p:nvPr/>
        </p:nvGrpSpPr>
        <p:grpSpPr bwMode="auto">
          <a:xfrm>
            <a:off x="4572005" y="4913313"/>
            <a:ext cx="4132265" cy="652462"/>
            <a:chOff x="2880" y="3095"/>
            <a:chExt cx="2603" cy="411"/>
          </a:xfrm>
        </p:grpSpPr>
        <p:sp>
          <p:nvSpPr>
            <p:cNvPr id="261287" name="Line 167"/>
            <p:cNvSpPr>
              <a:spLocks noChangeShapeType="1"/>
            </p:cNvSpPr>
            <p:nvPr/>
          </p:nvSpPr>
          <p:spPr bwMode="auto">
            <a:xfrm flipH="1">
              <a:off x="2880" y="3264"/>
              <a:ext cx="912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88" name="Rectangle 168"/>
            <p:cNvSpPr>
              <a:spLocks noChangeArrowheads="1"/>
            </p:cNvSpPr>
            <p:nvPr/>
          </p:nvSpPr>
          <p:spPr bwMode="auto">
            <a:xfrm>
              <a:off x="4033" y="3095"/>
              <a:ext cx="103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289" name="Rectangle 169"/>
            <p:cNvSpPr>
              <a:spLocks noChangeArrowheads="1"/>
            </p:cNvSpPr>
            <p:nvPr/>
          </p:nvSpPr>
          <p:spPr bwMode="auto">
            <a:xfrm>
              <a:off x="4091" y="3129"/>
              <a:ext cx="13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Капиллярная проба из пятки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61290" name="Group 170"/>
            <p:cNvGrpSpPr>
              <a:grpSpLocks/>
            </p:cNvGrpSpPr>
            <p:nvPr/>
          </p:nvGrpSpPr>
          <p:grpSpPr bwMode="auto">
            <a:xfrm>
              <a:off x="4181" y="3290"/>
              <a:ext cx="744" cy="65"/>
              <a:chOff x="4181" y="3290"/>
              <a:chExt cx="744" cy="65"/>
            </a:xfrm>
          </p:grpSpPr>
          <p:sp>
            <p:nvSpPr>
              <p:cNvPr id="261291" name="Rectangle 171"/>
              <p:cNvSpPr>
                <a:spLocks noChangeArrowheads="1"/>
              </p:cNvSpPr>
              <p:nvPr/>
            </p:nvSpPr>
            <p:spPr bwMode="auto">
              <a:xfrm>
                <a:off x="4271" y="3309"/>
                <a:ext cx="565" cy="2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292" name="Group 172"/>
              <p:cNvGrpSpPr>
                <a:grpSpLocks/>
              </p:cNvGrpSpPr>
              <p:nvPr/>
            </p:nvGrpSpPr>
            <p:grpSpPr bwMode="auto">
              <a:xfrm>
                <a:off x="4840" y="3290"/>
                <a:ext cx="85" cy="65"/>
                <a:chOff x="4840" y="3290"/>
                <a:chExt cx="85" cy="65"/>
              </a:xfrm>
            </p:grpSpPr>
            <p:sp>
              <p:nvSpPr>
                <p:cNvPr id="261293" name="Rectangle 173"/>
                <p:cNvSpPr>
                  <a:spLocks noChangeArrowheads="1"/>
                </p:cNvSpPr>
                <p:nvPr/>
              </p:nvSpPr>
              <p:spPr bwMode="auto">
                <a:xfrm>
                  <a:off x="4840" y="3290"/>
                  <a:ext cx="26" cy="65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94" name="Rectangle 174"/>
                <p:cNvSpPr>
                  <a:spLocks noChangeArrowheads="1"/>
                </p:cNvSpPr>
                <p:nvPr/>
              </p:nvSpPr>
              <p:spPr bwMode="auto">
                <a:xfrm>
                  <a:off x="4869" y="3308"/>
                  <a:ext cx="14" cy="34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95" name="Rectangle 175"/>
                <p:cNvSpPr>
                  <a:spLocks noChangeArrowheads="1"/>
                </p:cNvSpPr>
                <p:nvPr/>
              </p:nvSpPr>
              <p:spPr bwMode="auto">
                <a:xfrm>
                  <a:off x="4888" y="3323"/>
                  <a:ext cx="37" cy="9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296" name="Group 176"/>
              <p:cNvGrpSpPr>
                <a:grpSpLocks/>
              </p:cNvGrpSpPr>
              <p:nvPr/>
            </p:nvGrpSpPr>
            <p:grpSpPr bwMode="auto">
              <a:xfrm>
                <a:off x="4181" y="3290"/>
                <a:ext cx="85" cy="65"/>
                <a:chOff x="4181" y="3290"/>
                <a:chExt cx="85" cy="65"/>
              </a:xfrm>
            </p:grpSpPr>
            <p:sp>
              <p:nvSpPr>
                <p:cNvPr id="261297" name="Rectangle 177"/>
                <p:cNvSpPr>
                  <a:spLocks noChangeArrowheads="1"/>
                </p:cNvSpPr>
                <p:nvPr/>
              </p:nvSpPr>
              <p:spPr bwMode="auto">
                <a:xfrm>
                  <a:off x="4242" y="3290"/>
                  <a:ext cx="24" cy="65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98" name="Rectangle 178"/>
                <p:cNvSpPr>
                  <a:spLocks noChangeArrowheads="1"/>
                </p:cNvSpPr>
                <p:nvPr/>
              </p:nvSpPr>
              <p:spPr bwMode="auto">
                <a:xfrm>
                  <a:off x="4223" y="3308"/>
                  <a:ext cx="15" cy="34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99" name="Rectangle 179"/>
                <p:cNvSpPr>
                  <a:spLocks noChangeArrowheads="1"/>
                </p:cNvSpPr>
                <p:nvPr/>
              </p:nvSpPr>
              <p:spPr bwMode="auto">
                <a:xfrm>
                  <a:off x="4181" y="3323"/>
                  <a:ext cx="38" cy="9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1300" name="Group 180"/>
          <p:cNvGrpSpPr>
            <a:grpSpLocks/>
          </p:cNvGrpSpPr>
          <p:nvPr/>
        </p:nvGrpSpPr>
        <p:grpSpPr bwMode="auto">
          <a:xfrm>
            <a:off x="4495803" y="1527175"/>
            <a:ext cx="4314828" cy="461963"/>
            <a:chOff x="2832" y="962"/>
            <a:chExt cx="2718" cy="291"/>
          </a:xfrm>
        </p:grpSpPr>
        <p:grpSp>
          <p:nvGrpSpPr>
            <p:cNvPr id="261301" name="Group 181"/>
            <p:cNvGrpSpPr>
              <a:grpSpLocks/>
            </p:cNvGrpSpPr>
            <p:nvPr/>
          </p:nvGrpSpPr>
          <p:grpSpPr bwMode="auto">
            <a:xfrm flipV="1">
              <a:off x="2832" y="1200"/>
              <a:ext cx="1152" cy="53"/>
              <a:chOff x="2792" y="1170"/>
              <a:chExt cx="729" cy="91"/>
            </a:xfrm>
          </p:grpSpPr>
          <p:sp>
            <p:nvSpPr>
              <p:cNvPr id="261302" name="Line 182"/>
              <p:cNvSpPr>
                <a:spLocks noChangeShapeType="1"/>
              </p:cNvSpPr>
              <p:nvPr/>
            </p:nvSpPr>
            <p:spPr bwMode="auto">
              <a:xfrm flipH="1">
                <a:off x="2858" y="1170"/>
                <a:ext cx="663" cy="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03" name="Freeform 183"/>
              <p:cNvSpPr>
                <a:spLocks/>
              </p:cNvSpPr>
              <p:nvPr/>
            </p:nvSpPr>
            <p:spPr bwMode="auto">
              <a:xfrm>
                <a:off x="2792" y="1194"/>
                <a:ext cx="102" cy="67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43"/>
                  </a:cxn>
                  <a:cxn ang="0">
                    <a:pos x="102" y="67"/>
                  </a:cxn>
                  <a:cxn ang="0">
                    <a:pos x="68" y="37"/>
                  </a:cxn>
                  <a:cxn ang="0">
                    <a:pos x="96" y="0"/>
                  </a:cxn>
                </a:cxnLst>
                <a:rect l="0" t="0" r="r" b="b"/>
                <a:pathLst>
                  <a:path w="102" h="67">
                    <a:moveTo>
                      <a:pt x="96" y="0"/>
                    </a:moveTo>
                    <a:lnTo>
                      <a:pt x="0" y="43"/>
                    </a:lnTo>
                    <a:lnTo>
                      <a:pt x="102" y="67"/>
                    </a:lnTo>
                    <a:lnTo>
                      <a:pt x="68" y="3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1304" name="Rectangle 184"/>
            <p:cNvSpPr>
              <a:spLocks noChangeArrowheads="1"/>
            </p:cNvSpPr>
            <p:nvPr/>
          </p:nvSpPr>
          <p:spPr bwMode="auto">
            <a:xfrm>
              <a:off x="3890" y="962"/>
              <a:ext cx="124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305" name="Rectangle 185"/>
            <p:cNvSpPr>
              <a:spLocks noChangeArrowheads="1"/>
            </p:cNvSpPr>
            <p:nvPr/>
          </p:nvSpPr>
          <p:spPr bwMode="auto">
            <a:xfrm>
              <a:off x="3948" y="996"/>
              <a:ext cx="160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Капиллярная проба из мочки уха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61306" name="Group 186"/>
            <p:cNvGrpSpPr>
              <a:grpSpLocks/>
            </p:cNvGrpSpPr>
            <p:nvPr/>
          </p:nvGrpSpPr>
          <p:grpSpPr bwMode="auto">
            <a:xfrm>
              <a:off x="4111" y="1163"/>
              <a:ext cx="745" cy="65"/>
              <a:chOff x="4111" y="1163"/>
              <a:chExt cx="745" cy="65"/>
            </a:xfrm>
          </p:grpSpPr>
          <p:sp>
            <p:nvSpPr>
              <p:cNvPr id="261307" name="Rectangle 187"/>
              <p:cNvSpPr>
                <a:spLocks noChangeArrowheads="1"/>
              </p:cNvSpPr>
              <p:nvPr/>
            </p:nvSpPr>
            <p:spPr bwMode="auto">
              <a:xfrm>
                <a:off x="4202" y="1182"/>
                <a:ext cx="565" cy="2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308" name="Group 188"/>
              <p:cNvGrpSpPr>
                <a:grpSpLocks/>
              </p:cNvGrpSpPr>
              <p:nvPr/>
            </p:nvGrpSpPr>
            <p:grpSpPr bwMode="auto">
              <a:xfrm>
                <a:off x="4771" y="1163"/>
                <a:ext cx="85" cy="65"/>
                <a:chOff x="4771" y="1163"/>
                <a:chExt cx="85" cy="65"/>
              </a:xfrm>
            </p:grpSpPr>
            <p:sp>
              <p:nvSpPr>
                <p:cNvPr id="261309" name="Rectangle 189"/>
                <p:cNvSpPr>
                  <a:spLocks noChangeArrowheads="1"/>
                </p:cNvSpPr>
                <p:nvPr/>
              </p:nvSpPr>
              <p:spPr bwMode="auto">
                <a:xfrm>
                  <a:off x="4771" y="1163"/>
                  <a:ext cx="25" cy="6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10" name="Rectangle 190"/>
                <p:cNvSpPr>
                  <a:spLocks noChangeArrowheads="1"/>
                </p:cNvSpPr>
                <p:nvPr/>
              </p:nvSpPr>
              <p:spPr bwMode="auto">
                <a:xfrm>
                  <a:off x="4798" y="1181"/>
                  <a:ext cx="16" cy="34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11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19" y="1196"/>
                  <a:ext cx="37" cy="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312" name="Group 192"/>
              <p:cNvGrpSpPr>
                <a:grpSpLocks/>
              </p:cNvGrpSpPr>
              <p:nvPr/>
            </p:nvGrpSpPr>
            <p:grpSpPr bwMode="auto">
              <a:xfrm>
                <a:off x="4111" y="1163"/>
                <a:ext cx="86" cy="65"/>
                <a:chOff x="4111" y="1163"/>
                <a:chExt cx="86" cy="65"/>
              </a:xfrm>
            </p:grpSpPr>
            <p:sp>
              <p:nvSpPr>
                <p:cNvPr id="261313" name="Rectangle 193"/>
                <p:cNvSpPr>
                  <a:spLocks noChangeArrowheads="1"/>
                </p:cNvSpPr>
                <p:nvPr/>
              </p:nvSpPr>
              <p:spPr bwMode="auto">
                <a:xfrm>
                  <a:off x="4172" y="1163"/>
                  <a:ext cx="25" cy="65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14" name="Rectangle 194"/>
                <p:cNvSpPr>
                  <a:spLocks noChangeArrowheads="1"/>
                </p:cNvSpPr>
                <p:nvPr/>
              </p:nvSpPr>
              <p:spPr bwMode="auto">
                <a:xfrm>
                  <a:off x="4153" y="1181"/>
                  <a:ext cx="14" cy="34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15" name="Rectangle 195"/>
                <p:cNvSpPr>
                  <a:spLocks noChangeArrowheads="1"/>
                </p:cNvSpPr>
                <p:nvPr/>
              </p:nvSpPr>
              <p:spPr bwMode="auto">
                <a:xfrm>
                  <a:off x="4111" y="1196"/>
                  <a:ext cx="37" cy="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61316" name="Group 196"/>
          <p:cNvGrpSpPr>
            <a:grpSpLocks/>
          </p:cNvGrpSpPr>
          <p:nvPr/>
        </p:nvGrpSpPr>
        <p:grpSpPr bwMode="auto">
          <a:xfrm>
            <a:off x="484188" y="1628775"/>
            <a:ext cx="3630613" cy="844550"/>
            <a:chOff x="305" y="1026"/>
            <a:chExt cx="2287" cy="532"/>
          </a:xfrm>
        </p:grpSpPr>
        <p:sp>
          <p:nvSpPr>
            <p:cNvPr id="261317" name="Line 197"/>
            <p:cNvSpPr>
              <a:spLocks noChangeShapeType="1"/>
            </p:cNvSpPr>
            <p:nvPr/>
          </p:nvSpPr>
          <p:spPr bwMode="auto">
            <a:xfrm>
              <a:off x="1536" y="1488"/>
              <a:ext cx="1056" cy="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18" name="Rectangle 198"/>
            <p:cNvSpPr>
              <a:spLocks noChangeArrowheads="1"/>
            </p:cNvSpPr>
            <p:nvPr/>
          </p:nvSpPr>
          <p:spPr bwMode="auto">
            <a:xfrm>
              <a:off x="770" y="1154"/>
              <a:ext cx="12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319" name="Rectangle 199"/>
            <p:cNvSpPr>
              <a:spLocks noChangeArrowheads="1"/>
            </p:cNvSpPr>
            <p:nvPr/>
          </p:nvSpPr>
          <p:spPr bwMode="auto">
            <a:xfrm>
              <a:off x="305" y="1026"/>
              <a:ext cx="216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Смешанная венозная кровь (к. Сван-Ганца)</a:t>
              </a:r>
              <a:endParaRPr lang="en-US" sz="1200" b="1" dirty="0" smtClean="0">
                <a:solidFill>
                  <a:schemeClr val="tx1"/>
                </a:solidFill>
                <a:latin typeface="Arial" charset="0"/>
              </a:endParaRPr>
            </a:p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Центральная венозная кровь (в. полая вена)</a:t>
              </a:r>
            </a:p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Забор пробы из катетера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1320" name="Group 200"/>
          <p:cNvGrpSpPr>
            <a:grpSpLocks/>
          </p:cNvGrpSpPr>
          <p:nvPr/>
        </p:nvGrpSpPr>
        <p:grpSpPr bwMode="auto">
          <a:xfrm>
            <a:off x="1143000" y="2971800"/>
            <a:ext cx="2100263" cy="869950"/>
            <a:chOff x="788" y="1880"/>
            <a:chExt cx="1323" cy="548"/>
          </a:xfrm>
        </p:grpSpPr>
        <p:sp>
          <p:nvSpPr>
            <p:cNvPr id="261321" name="Line 201"/>
            <p:cNvSpPr>
              <a:spLocks noChangeShapeType="1"/>
            </p:cNvSpPr>
            <p:nvPr/>
          </p:nvSpPr>
          <p:spPr bwMode="auto">
            <a:xfrm>
              <a:off x="1632" y="2160"/>
              <a:ext cx="479" cy="15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22" name="Rectangle 202"/>
            <p:cNvSpPr>
              <a:spLocks noChangeArrowheads="1"/>
            </p:cNvSpPr>
            <p:nvPr/>
          </p:nvSpPr>
          <p:spPr bwMode="auto">
            <a:xfrm>
              <a:off x="874" y="2019"/>
              <a:ext cx="741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323" name="Rectangle 203"/>
            <p:cNvSpPr>
              <a:spLocks noChangeArrowheads="1"/>
            </p:cNvSpPr>
            <p:nvPr/>
          </p:nvSpPr>
          <p:spPr bwMode="auto">
            <a:xfrm>
              <a:off x="932" y="2053"/>
              <a:ext cx="81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Лучевая артерия</a:t>
              </a:r>
              <a:endParaRPr lang="en-US" sz="1200" b="1" dirty="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261324" name="Group 204"/>
            <p:cNvGrpSpPr>
              <a:grpSpLocks/>
            </p:cNvGrpSpPr>
            <p:nvPr/>
          </p:nvGrpSpPr>
          <p:grpSpPr bwMode="auto">
            <a:xfrm>
              <a:off x="788" y="1880"/>
              <a:ext cx="91" cy="548"/>
              <a:chOff x="788" y="1880"/>
              <a:chExt cx="91" cy="548"/>
            </a:xfrm>
          </p:grpSpPr>
          <p:grpSp>
            <p:nvGrpSpPr>
              <p:cNvPr id="261325" name="Group 205"/>
              <p:cNvGrpSpPr>
                <a:grpSpLocks/>
              </p:cNvGrpSpPr>
              <p:nvPr/>
            </p:nvGrpSpPr>
            <p:grpSpPr bwMode="auto">
              <a:xfrm>
                <a:off x="798" y="1934"/>
                <a:ext cx="71" cy="354"/>
                <a:chOff x="798" y="1934"/>
                <a:chExt cx="71" cy="354"/>
              </a:xfrm>
            </p:grpSpPr>
            <p:sp>
              <p:nvSpPr>
                <p:cNvPr id="261326" name="Rectangle 206"/>
                <p:cNvSpPr>
                  <a:spLocks noChangeArrowheads="1"/>
                </p:cNvSpPr>
                <p:nvPr/>
              </p:nvSpPr>
              <p:spPr bwMode="auto">
                <a:xfrm>
                  <a:off x="798" y="1934"/>
                  <a:ext cx="71" cy="354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27" name="Rectangle 207"/>
                <p:cNvSpPr>
                  <a:spLocks noChangeArrowheads="1"/>
                </p:cNvSpPr>
                <p:nvPr/>
              </p:nvSpPr>
              <p:spPr bwMode="auto">
                <a:xfrm>
                  <a:off x="798" y="1934"/>
                  <a:ext cx="71" cy="354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328" name="Group 208"/>
              <p:cNvGrpSpPr>
                <a:grpSpLocks/>
              </p:cNvGrpSpPr>
              <p:nvPr/>
            </p:nvGrpSpPr>
            <p:grpSpPr bwMode="auto">
              <a:xfrm>
                <a:off x="803" y="1946"/>
                <a:ext cx="61" cy="323"/>
                <a:chOff x="803" y="1946"/>
                <a:chExt cx="61" cy="323"/>
              </a:xfrm>
            </p:grpSpPr>
            <p:sp>
              <p:nvSpPr>
                <p:cNvPr id="261329" name="Rectangle 209"/>
                <p:cNvSpPr>
                  <a:spLocks noChangeArrowheads="1"/>
                </p:cNvSpPr>
                <p:nvPr/>
              </p:nvSpPr>
              <p:spPr bwMode="auto">
                <a:xfrm>
                  <a:off x="803" y="1946"/>
                  <a:ext cx="61" cy="32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30" name="Rectangle 210"/>
                <p:cNvSpPr>
                  <a:spLocks noChangeArrowheads="1"/>
                </p:cNvSpPr>
                <p:nvPr/>
              </p:nvSpPr>
              <p:spPr bwMode="auto">
                <a:xfrm>
                  <a:off x="803" y="1946"/>
                  <a:ext cx="61" cy="323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331" name="Group 211"/>
              <p:cNvGrpSpPr>
                <a:grpSpLocks/>
              </p:cNvGrpSpPr>
              <p:nvPr/>
            </p:nvGrpSpPr>
            <p:grpSpPr bwMode="auto">
              <a:xfrm>
                <a:off x="805" y="1950"/>
                <a:ext cx="56" cy="187"/>
                <a:chOff x="805" y="1950"/>
                <a:chExt cx="56" cy="187"/>
              </a:xfrm>
            </p:grpSpPr>
            <p:sp>
              <p:nvSpPr>
                <p:cNvPr id="261332" name="Rectangle 212"/>
                <p:cNvSpPr>
                  <a:spLocks noChangeArrowheads="1"/>
                </p:cNvSpPr>
                <p:nvPr/>
              </p:nvSpPr>
              <p:spPr bwMode="auto">
                <a:xfrm>
                  <a:off x="805" y="1950"/>
                  <a:ext cx="56" cy="1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33" name="Rectangle 213"/>
                <p:cNvSpPr>
                  <a:spLocks noChangeArrowheads="1"/>
                </p:cNvSpPr>
                <p:nvPr/>
              </p:nvSpPr>
              <p:spPr bwMode="auto">
                <a:xfrm>
                  <a:off x="805" y="1950"/>
                  <a:ext cx="56" cy="187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334" name="Group 214"/>
              <p:cNvGrpSpPr>
                <a:grpSpLocks/>
              </p:cNvGrpSpPr>
              <p:nvPr/>
            </p:nvGrpSpPr>
            <p:grpSpPr bwMode="auto">
              <a:xfrm>
                <a:off x="805" y="2149"/>
                <a:ext cx="56" cy="115"/>
                <a:chOff x="805" y="2149"/>
                <a:chExt cx="56" cy="115"/>
              </a:xfrm>
            </p:grpSpPr>
            <p:sp>
              <p:nvSpPr>
                <p:cNvPr id="261335" name="Rectangle 215"/>
                <p:cNvSpPr>
                  <a:spLocks noChangeArrowheads="1"/>
                </p:cNvSpPr>
                <p:nvPr/>
              </p:nvSpPr>
              <p:spPr bwMode="auto">
                <a:xfrm>
                  <a:off x="805" y="2149"/>
                  <a:ext cx="56" cy="115"/>
                </a:xfrm>
                <a:prstGeom prst="rect">
                  <a:avLst/>
                </a:prstGeom>
                <a:solidFill>
                  <a:srgbClr val="CECEC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36" name="Rectangle 216"/>
                <p:cNvSpPr>
                  <a:spLocks noChangeArrowheads="1"/>
                </p:cNvSpPr>
                <p:nvPr/>
              </p:nvSpPr>
              <p:spPr bwMode="auto">
                <a:xfrm>
                  <a:off x="805" y="2149"/>
                  <a:ext cx="56" cy="115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337" name="Group 217"/>
              <p:cNvGrpSpPr>
                <a:grpSpLocks/>
              </p:cNvGrpSpPr>
              <p:nvPr/>
            </p:nvGrpSpPr>
            <p:grpSpPr bwMode="auto">
              <a:xfrm>
                <a:off x="788" y="1880"/>
                <a:ext cx="91" cy="16"/>
                <a:chOff x="788" y="1880"/>
                <a:chExt cx="91" cy="16"/>
              </a:xfrm>
            </p:grpSpPr>
            <p:sp>
              <p:nvSpPr>
                <p:cNvPr id="261338" name="Rectangle 218"/>
                <p:cNvSpPr>
                  <a:spLocks noChangeArrowheads="1"/>
                </p:cNvSpPr>
                <p:nvPr/>
              </p:nvSpPr>
              <p:spPr bwMode="auto">
                <a:xfrm>
                  <a:off x="788" y="1880"/>
                  <a:ext cx="91" cy="1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39" name="Rectangle 219"/>
                <p:cNvSpPr>
                  <a:spLocks noChangeArrowheads="1"/>
                </p:cNvSpPr>
                <p:nvPr/>
              </p:nvSpPr>
              <p:spPr bwMode="auto">
                <a:xfrm>
                  <a:off x="788" y="1880"/>
                  <a:ext cx="91" cy="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340" name="Rectangle 220"/>
              <p:cNvSpPr>
                <a:spLocks noChangeArrowheads="1"/>
              </p:cNvSpPr>
              <p:nvPr/>
            </p:nvSpPr>
            <p:spPr bwMode="auto">
              <a:xfrm>
                <a:off x="844" y="1880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341" name="Group 221"/>
              <p:cNvGrpSpPr>
                <a:grpSpLocks/>
              </p:cNvGrpSpPr>
              <p:nvPr/>
            </p:nvGrpSpPr>
            <p:grpSpPr bwMode="auto">
              <a:xfrm>
                <a:off x="826" y="1892"/>
                <a:ext cx="18" cy="42"/>
                <a:chOff x="826" y="1892"/>
                <a:chExt cx="18" cy="42"/>
              </a:xfrm>
            </p:grpSpPr>
            <p:sp>
              <p:nvSpPr>
                <p:cNvPr id="261342" name="Rectangle 222"/>
                <p:cNvSpPr>
                  <a:spLocks noChangeArrowheads="1"/>
                </p:cNvSpPr>
                <p:nvPr/>
              </p:nvSpPr>
              <p:spPr bwMode="auto">
                <a:xfrm>
                  <a:off x="826" y="1892"/>
                  <a:ext cx="18" cy="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43" name="Rectangle 223"/>
                <p:cNvSpPr>
                  <a:spLocks noChangeArrowheads="1"/>
                </p:cNvSpPr>
                <p:nvPr/>
              </p:nvSpPr>
              <p:spPr bwMode="auto">
                <a:xfrm>
                  <a:off x="826" y="1892"/>
                  <a:ext cx="18" cy="42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344" name="Rectangle 224"/>
              <p:cNvSpPr>
                <a:spLocks noChangeArrowheads="1"/>
              </p:cNvSpPr>
              <p:nvPr/>
            </p:nvSpPr>
            <p:spPr bwMode="auto">
              <a:xfrm>
                <a:off x="833" y="1899"/>
                <a:ext cx="17" cy="27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45" name="Rectangle 225"/>
              <p:cNvSpPr>
                <a:spLocks noChangeArrowheads="1"/>
              </p:cNvSpPr>
              <p:nvPr/>
            </p:nvSpPr>
            <p:spPr bwMode="auto">
              <a:xfrm>
                <a:off x="803" y="2137"/>
                <a:ext cx="60" cy="1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346" name="Group 226"/>
              <p:cNvGrpSpPr>
                <a:grpSpLocks/>
              </p:cNvGrpSpPr>
              <p:nvPr/>
            </p:nvGrpSpPr>
            <p:grpSpPr bwMode="auto">
              <a:xfrm>
                <a:off x="813" y="2305"/>
                <a:ext cx="41" cy="68"/>
                <a:chOff x="813" y="2305"/>
                <a:chExt cx="41" cy="68"/>
              </a:xfrm>
            </p:grpSpPr>
            <p:sp>
              <p:nvSpPr>
                <p:cNvPr id="261347" name="Freeform 227"/>
                <p:cNvSpPr>
                  <a:spLocks/>
                </p:cNvSpPr>
                <p:nvPr/>
              </p:nvSpPr>
              <p:spPr bwMode="auto">
                <a:xfrm>
                  <a:off x="813" y="2305"/>
                  <a:ext cx="41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2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0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48" name="Freeform 228"/>
                <p:cNvSpPr>
                  <a:spLocks/>
                </p:cNvSpPr>
                <p:nvPr/>
              </p:nvSpPr>
              <p:spPr bwMode="auto">
                <a:xfrm>
                  <a:off x="813" y="2305"/>
                  <a:ext cx="41" cy="6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1" y="0"/>
                    </a:cxn>
                    <a:cxn ang="0">
                      <a:pos x="20" y="6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1" h="68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2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349" name="Freeform 229"/>
              <p:cNvSpPr>
                <a:spLocks/>
              </p:cNvSpPr>
              <p:nvPr/>
            </p:nvSpPr>
            <p:spPr bwMode="auto">
              <a:xfrm>
                <a:off x="834" y="2310"/>
                <a:ext cx="17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0" y="52"/>
                  </a:cxn>
                  <a:cxn ang="0">
                    <a:pos x="0" y="0"/>
                  </a:cxn>
                </a:cxnLst>
                <a:rect l="0" t="0" r="r" b="b"/>
                <a:pathLst>
                  <a:path w="17" h="52">
                    <a:moveTo>
                      <a:pt x="0" y="0"/>
                    </a:moveTo>
                    <a:lnTo>
                      <a:pt x="17" y="0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0" name="Line 230"/>
              <p:cNvSpPr>
                <a:spLocks noChangeShapeType="1"/>
              </p:cNvSpPr>
              <p:nvPr/>
            </p:nvSpPr>
            <p:spPr bwMode="auto">
              <a:xfrm>
                <a:off x="834" y="2373"/>
                <a:ext cx="1" cy="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1" name="Rectangle 231"/>
              <p:cNvSpPr>
                <a:spLocks noChangeArrowheads="1"/>
              </p:cNvSpPr>
              <p:nvPr/>
            </p:nvSpPr>
            <p:spPr bwMode="auto">
              <a:xfrm>
                <a:off x="807" y="2296"/>
                <a:ext cx="53" cy="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2" name="Rectangle 232"/>
              <p:cNvSpPr>
                <a:spLocks noChangeArrowheads="1"/>
              </p:cNvSpPr>
              <p:nvPr/>
            </p:nvSpPr>
            <p:spPr bwMode="auto">
              <a:xfrm>
                <a:off x="807" y="2291"/>
                <a:ext cx="53" cy="9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3" name="Rectangle 233"/>
              <p:cNvSpPr>
                <a:spLocks noChangeArrowheads="1"/>
              </p:cNvSpPr>
              <p:nvPr/>
            </p:nvSpPr>
            <p:spPr bwMode="auto">
              <a:xfrm>
                <a:off x="841" y="2289"/>
                <a:ext cx="19" cy="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4" name="Rectangle 234"/>
              <p:cNvSpPr>
                <a:spLocks noChangeArrowheads="1"/>
              </p:cNvSpPr>
              <p:nvPr/>
            </p:nvSpPr>
            <p:spPr bwMode="auto">
              <a:xfrm>
                <a:off x="828" y="1948"/>
                <a:ext cx="18" cy="18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5" name="Rectangle 235"/>
              <p:cNvSpPr>
                <a:spLocks noChangeArrowheads="1"/>
              </p:cNvSpPr>
              <p:nvPr/>
            </p:nvSpPr>
            <p:spPr bwMode="auto">
              <a:xfrm>
                <a:off x="834" y="2151"/>
                <a:ext cx="17" cy="11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6" name="Rectangle 236"/>
              <p:cNvSpPr>
                <a:spLocks noChangeArrowheads="1"/>
              </p:cNvSpPr>
              <p:nvPr/>
            </p:nvSpPr>
            <p:spPr bwMode="auto">
              <a:xfrm>
                <a:off x="826" y="1894"/>
                <a:ext cx="18" cy="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57" name="Rectangle 237"/>
              <p:cNvSpPr>
                <a:spLocks noChangeArrowheads="1"/>
              </p:cNvSpPr>
              <p:nvPr/>
            </p:nvSpPr>
            <p:spPr bwMode="auto">
              <a:xfrm>
                <a:off x="788" y="1880"/>
                <a:ext cx="91" cy="1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358" name="Group 238"/>
              <p:cNvGrpSpPr>
                <a:grpSpLocks/>
              </p:cNvGrpSpPr>
              <p:nvPr/>
            </p:nvGrpSpPr>
            <p:grpSpPr bwMode="auto">
              <a:xfrm>
                <a:off x="799" y="1976"/>
                <a:ext cx="21" cy="288"/>
                <a:chOff x="799" y="1976"/>
                <a:chExt cx="21" cy="288"/>
              </a:xfrm>
            </p:grpSpPr>
            <p:sp>
              <p:nvSpPr>
                <p:cNvPr id="261359" name="Line 239"/>
                <p:cNvSpPr>
                  <a:spLocks noChangeShapeType="1"/>
                </p:cNvSpPr>
                <p:nvPr/>
              </p:nvSpPr>
              <p:spPr bwMode="auto">
                <a:xfrm>
                  <a:off x="800" y="1976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0" name="Line 240"/>
                <p:cNvSpPr>
                  <a:spLocks noChangeShapeType="1"/>
                </p:cNvSpPr>
                <p:nvPr/>
              </p:nvSpPr>
              <p:spPr bwMode="auto">
                <a:xfrm>
                  <a:off x="800" y="1994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1" name="Line 241"/>
                <p:cNvSpPr>
                  <a:spLocks noChangeShapeType="1"/>
                </p:cNvSpPr>
                <p:nvPr/>
              </p:nvSpPr>
              <p:spPr bwMode="auto">
                <a:xfrm>
                  <a:off x="800" y="2012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2" name="Line 242"/>
                <p:cNvSpPr>
                  <a:spLocks noChangeShapeType="1"/>
                </p:cNvSpPr>
                <p:nvPr/>
              </p:nvSpPr>
              <p:spPr bwMode="auto">
                <a:xfrm>
                  <a:off x="800" y="2030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3" name="Line 243"/>
                <p:cNvSpPr>
                  <a:spLocks noChangeShapeType="1"/>
                </p:cNvSpPr>
                <p:nvPr/>
              </p:nvSpPr>
              <p:spPr bwMode="auto">
                <a:xfrm>
                  <a:off x="799" y="2047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4" name="Line 244"/>
                <p:cNvSpPr>
                  <a:spLocks noChangeShapeType="1"/>
                </p:cNvSpPr>
                <p:nvPr/>
              </p:nvSpPr>
              <p:spPr bwMode="auto">
                <a:xfrm>
                  <a:off x="799" y="2066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5" name="Line 245"/>
                <p:cNvSpPr>
                  <a:spLocks noChangeShapeType="1"/>
                </p:cNvSpPr>
                <p:nvPr/>
              </p:nvSpPr>
              <p:spPr bwMode="auto">
                <a:xfrm>
                  <a:off x="799" y="2084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6" name="Line 246"/>
                <p:cNvSpPr>
                  <a:spLocks noChangeShapeType="1"/>
                </p:cNvSpPr>
                <p:nvPr/>
              </p:nvSpPr>
              <p:spPr bwMode="auto">
                <a:xfrm>
                  <a:off x="799" y="2102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7" name="Line 247"/>
                <p:cNvSpPr>
                  <a:spLocks noChangeShapeType="1"/>
                </p:cNvSpPr>
                <p:nvPr/>
              </p:nvSpPr>
              <p:spPr bwMode="auto">
                <a:xfrm>
                  <a:off x="799" y="2119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8" name="Line 248"/>
                <p:cNvSpPr>
                  <a:spLocks noChangeShapeType="1"/>
                </p:cNvSpPr>
                <p:nvPr/>
              </p:nvSpPr>
              <p:spPr bwMode="auto">
                <a:xfrm>
                  <a:off x="799" y="2137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69" name="Line 249"/>
                <p:cNvSpPr>
                  <a:spLocks noChangeShapeType="1"/>
                </p:cNvSpPr>
                <p:nvPr/>
              </p:nvSpPr>
              <p:spPr bwMode="auto">
                <a:xfrm>
                  <a:off x="799" y="2155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70" name="Line 250"/>
                <p:cNvSpPr>
                  <a:spLocks noChangeShapeType="1"/>
                </p:cNvSpPr>
                <p:nvPr/>
              </p:nvSpPr>
              <p:spPr bwMode="auto">
                <a:xfrm>
                  <a:off x="799" y="2172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71" name="Line 251"/>
                <p:cNvSpPr>
                  <a:spLocks noChangeShapeType="1"/>
                </p:cNvSpPr>
                <p:nvPr/>
              </p:nvSpPr>
              <p:spPr bwMode="auto">
                <a:xfrm>
                  <a:off x="799" y="2191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72" name="Line 252"/>
                <p:cNvSpPr>
                  <a:spLocks noChangeShapeType="1"/>
                </p:cNvSpPr>
                <p:nvPr/>
              </p:nvSpPr>
              <p:spPr bwMode="auto">
                <a:xfrm>
                  <a:off x="799" y="2208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73" name="Line 253"/>
                <p:cNvSpPr>
                  <a:spLocks noChangeShapeType="1"/>
                </p:cNvSpPr>
                <p:nvPr/>
              </p:nvSpPr>
              <p:spPr bwMode="auto">
                <a:xfrm>
                  <a:off x="799" y="2227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74" name="Line 254"/>
                <p:cNvSpPr>
                  <a:spLocks noChangeShapeType="1"/>
                </p:cNvSpPr>
                <p:nvPr/>
              </p:nvSpPr>
              <p:spPr bwMode="auto">
                <a:xfrm>
                  <a:off x="799" y="2245"/>
                  <a:ext cx="15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75" name="Line 255"/>
                <p:cNvSpPr>
                  <a:spLocks noChangeShapeType="1"/>
                </p:cNvSpPr>
                <p:nvPr/>
              </p:nvSpPr>
              <p:spPr bwMode="auto">
                <a:xfrm>
                  <a:off x="799" y="2263"/>
                  <a:ext cx="20" cy="1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376" name="Rectangle 256"/>
              <p:cNvSpPr>
                <a:spLocks noChangeArrowheads="1"/>
              </p:cNvSpPr>
              <p:nvPr/>
            </p:nvSpPr>
            <p:spPr bwMode="auto">
              <a:xfrm>
                <a:off x="798" y="1934"/>
                <a:ext cx="71" cy="35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1377" name="Group 257"/>
          <p:cNvGrpSpPr>
            <a:grpSpLocks/>
          </p:cNvGrpSpPr>
          <p:nvPr/>
        </p:nvGrpSpPr>
        <p:grpSpPr bwMode="auto">
          <a:xfrm>
            <a:off x="1084263" y="4114800"/>
            <a:ext cx="2424112" cy="1333500"/>
            <a:chOff x="802" y="2592"/>
            <a:chExt cx="1527" cy="840"/>
          </a:xfrm>
        </p:grpSpPr>
        <p:sp>
          <p:nvSpPr>
            <p:cNvPr id="261378" name="Freeform 258"/>
            <p:cNvSpPr>
              <a:spLocks/>
            </p:cNvSpPr>
            <p:nvPr/>
          </p:nvSpPr>
          <p:spPr bwMode="auto">
            <a:xfrm>
              <a:off x="1872" y="2592"/>
              <a:ext cx="407" cy="52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406" y="0"/>
                </a:cxn>
              </a:cxnLst>
              <a:rect l="0" t="0" r="r" b="b"/>
              <a:pathLst>
                <a:path w="407" h="476">
                  <a:moveTo>
                    <a:pt x="0" y="475"/>
                  </a:moveTo>
                  <a:lnTo>
                    <a:pt x="406" y="0"/>
                  </a:lnTo>
                </a:path>
              </a:pathLst>
            </a:custGeom>
            <a:noFill/>
            <a:ln w="12700" cap="rnd" cmpd="sng">
              <a:solidFill>
                <a:schemeClr val="bg2"/>
              </a:solidFill>
              <a:prstDash val="solid"/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1379" name="Rectangle 259"/>
            <p:cNvSpPr>
              <a:spLocks noChangeArrowheads="1"/>
            </p:cNvSpPr>
            <p:nvPr/>
          </p:nvSpPr>
          <p:spPr bwMode="auto">
            <a:xfrm>
              <a:off x="802" y="3157"/>
              <a:ext cx="11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380" name="Rectangle 260"/>
            <p:cNvSpPr>
              <a:spLocks noChangeArrowheads="1"/>
            </p:cNvSpPr>
            <p:nvPr/>
          </p:nvSpPr>
          <p:spPr bwMode="auto">
            <a:xfrm>
              <a:off x="860" y="3191"/>
              <a:ext cx="14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 dirty="0" smtClean="0">
                  <a:solidFill>
                    <a:schemeClr val="tx1"/>
                  </a:solidFill>
                  <a:latin typeface="Arial" charset="0"/>
                </a:rPr>
                <a:t>Капиллярная проба из пальца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61381" name="Group 261"/>
            <p:cNvGrpSpPr>
              <a:grpSpLocks/>
            </p:cNvGrpSpPr>
            <p:nvPr/>
          </p:nvGrpSpPr>
          <p:grpSpPr bwMode="auto">
            <a:xfrm>
              <a:off x="987" y="3367"/>
              <a:ext cx="746" cy="65"/>
              <a:chOff x="987" y="3367"/>
              <a:chExt cx="746" cy="65"/>
            </a:xfrm>
          </p:grpSpPr>
          <p:sp>
            <p:nvSpPr>
              <p:cNvPr id="261382" name="Rectangle 262"/>
              <p:cNvSpPr>
                <a:spLocks noChangeArrowheads="1"/>
              </p:cNvSpPr>
              <p:nvPr/>
            </p:nvSpPr>
            <p:spPr bwMode="auto">
              <a:xfrm>
                <a:off x="1077" y="3386"/>
                <a:ext cx="565" cy="2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383" name="Group 263"/>
              <p:cNvGrpSpPr>
                <a:grpSpLocks/>
              </p:cNvGrpSpPr>
              <p:nvPr/>
            </p:nvGrpSpPr>
            <p:grpSpPr bwMode="auto">
              <a:xfrm>
                <a:off x="1646" y="3367"/>
                <a:ext cx="87" cy="65"/>
                <a:chOff x="1646" y="3367"/>
                <a:chExt cx="87" cy="65"/>
              </a:xfrm>
            </p:grpSpPr>
            <p:sp>
              <p:nvSpPr>
                <p:cNvPr id="261384" name="Rectangle 264"/>
                <p:cNvSpPr>
                  <a:spLocks noChangeArrowheads="1"/>
                </p:cNvSpPr>
                <p:nvPr/>
              </p:nvSpPr>
              <p:spPr bwMode="auto">
                <a:xfrm>
                  <a:off x="1646" y="3367"/>
                  <a:ext cx="26" cy="65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8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676" y="3385"/>
                  <a:ext cx="14" cy="33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86" name="Rectangle 266"/>
                <p:cNvSpPr>
                  <a:spLocks noChangeArrowheads="1"/>
                </p:cNvSpPr>
                <p:nvPr/>
              </p:nvSpPr>
              <p:spPr bwMode="auto">
                <a:xfrm>
                  <a:off x="1696" y="3400"/>
                  <a:ext cx="37" cy="9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387" name="Group 267"/>
              <p:cNvGrpSpPr>
                <a:grpSpLocks/>
              </p:cNvGrpSpPr>
              <p:nvPr/>
            </p:nvGrpSpPr>
            <p:grpSpPr bwMode="auto">
              <a:xfrm>
                <a:off x="987" y="3367"/>
                <a:ext cx="86" cy="65"/>
                <a:chOff x="987" y="3367"/>
                <a:chExt cx="86" cy="65"/>
              </a:xfrm>
            </p:grpSpPr>
            <p:sp>
              <p:nvSpPr>
                <p:cNvPr id="261388" name="Rectangle 268"/>
                <p:cNvSpPr>
                  <a:spLocks noChangeArrowheads="1"/>
                </p:cNvSpPr>
                <p:nvPr/>
              </p:nvSpPr>
              <p:spPr bwMode="auto">
                <a:xfrm>
                  <a:off x="1048" y="3367"/>
                  <a:ext cx="25" cy="65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89" name="Rectangle 269"/>
                <p:cNvSpPr>
                  <a:spLocks noChangeArrowheads="1"/>
                </p:cNvSpPr>
                <p:nvPr/>
              </p:nvSpPr>
              <p:spPr bwMode="auto">
                <a:xfrm>
                  <a:off x="1030" y="3385"/>
                  <a:ext cx="15" cy="33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90" name="Rectangle 270"/>
                <p:cNvSpPr>
                  <a:spLocks noChangeArrowheads="1"/>
                </p:cNvSpPr>
                <p:nvPr/>
              </p:nvSpPr>
              <p:spPr bwMode="auto">
                <a:xfrm>
                  <a:off x="987" y="3400"/>
                  <a:ext cx="38" cy="9"/>
                </a:xfrm>
                <a:prstGeom prst="rect">
                  <a:avLst/>
                </a:prstGeom>
                <a:solidFill>
                  <a:srgbClr val="CECECE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72" name="Line 109"/>
          <p:cNvSpPr>
            <a:spLocks noChangeShapeType="1"/>
          </p:cNvSpPr>
          <p:nvPr/>
        </p:nvSpPr>
        <p:spPr bwMode="auto">
          <a:xfrm flipH="1" flipV="1">
            <a:off x="2782887" y="3429001"/>
            <a:ext cx="600070" cy="217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пациента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969EA-2647-41ED-B03E-F1ED9E736EB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1447800"/>
            <a:ext cx="8229600" cy="4589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400" b="1" dirty="0" smtClean="0"/>
              <a:t>Стабильное состояние</a:t>
            </a:r>
            <a:endParaRPr lang="en-AU" sz="2400" b="1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Время после изменения параметров вентиляции до забора пробы крови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Желательны </a:t>
            </a:r>
            <a:r>
              <a:rPr lang="en-AU" sz="2400" dirty="0" smtClean="0"/>
              <a:t>20-30 </a:t>
            </a:r>
            <a:r>
              <a:rPr lang="ru-RU" sz="2400" dirty="0" smtClean="0"/>
              <a:t>минут стабильного состояния перед забором пробы крови</a:t>
            </a: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Особенно важно при тяжелой дыхательной недостаточности при </a:t>
            </a:r>
            <a:r>
              <a:rPr lang="ru-RU" sz="2400" dirty="0" err="1" smtClean="0"/>
              <a:t>ХОБЛ</a:t>
            </a:r>
            <a:r>
              <a:rPr lang="ru-RU" sz="2400" dirty="0" smtClean="0"/>
              <a:t> и состояниях с нарушением вентиляционно-</a:t>
            </a:r>
            <a:r>
              <a:rPr lang="ru-RU" sz="2400" dirty="0" err="1" smtClean="0"/>
              <a:t>перфузионных</a:t>
            </a:r>
            <a:r>
              <a:rPr lang="ru-RU" sz="2400" dirty="0" smtClean="0"/>
              <a:t> отношений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 lvl="1">
              <a:lnSpc>
                <a:spcPct val="90000"/>
              </a:lnSpc>
            </a:pPr>
            <a:r>
              <a:rPr lang="en-AU" dirty="0" err="1" smtClean="0"/>
              <a:t>CLSI</a:t>
            </a:r>
            <a:r>
              <a:rPr lang="en-AU" dirty="0" smtClean="0"/>
              <a:t> document </a:t>
            </a:r>
            <a:r>
              <a:rPr lang="en-AU" dirty="0" err="1" smtClean="0"/>
              <a:t>H11-A4</a:t>
            </a:r>
            <a:r>
              <a:rPr lang="en-AU" dirty="0" smtClean="0"/>
              <a:t>, </a:t>
            </a:r>
            <a:r>
              <a:rPr lang="en-AU" dirty="0" err="1" smtClean="0"/>
              <a:t>Vol</a:t>
            </a:r>
            <a:r>
              <a:rPr lang="en-AU" dirty="0" smtClean="0"/>
              <a:t> 24 N 28. Procedures for the Collection of Arterial Blood Specimens.</a:t>
            </a:r>
          </a:p>
        </p:txBody>
      </p:sp>
    </p:spTree>
    <p:extLst>
      <p:ext uri="{BB962C8B-B14F-4D97-AF65-F5344CB8AC3E}">
        <p14:creationId xmlns:p14="http://schemas.microsoft.com/office/powerpoint/2010/main" val="26981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Обращение с пробой крови</a:t>
            </a:r>
            <a:endParaRPr lang="it-IT" dirty="0"/>
          </a:p>
        </p:txBody>
      </p:sp>
      <p:sp>
        <p:nvSpPr>
          <p:cNvPr id="2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5EB3D-029D-4592-937D-E56FC784CBA9}" type="slidenum">
              <a:rPr lang="en-US"/>
              <a:pPr/>
              <a:t>28</a:t>
            </a:fld>
            <a:endParaRPr lang="en-US"/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533400" y="1628775"/>
            <a:ext cx="8153400" cy="424731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Выдавить все пузырьки воздуха непосредственно после забора пробы крови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Тщательно перемешать кровь с антикоагулянтом:</a:t>
            </a:r>
          </a:p>
          <a:p>
            <a:r>
              <a:rPr lang="ru-RU" dirty="0"/>
              <a:t>	</a:t>
            </a:r>
            <a:r>
              <a:rPr lang="ru-RU" dirty="0" smtClean="0"/>
              <a:t>5 раз перевернуть шприц и 5 секунд аккуратно вращать шприц между 	ладонями «Рок-н-Ролл»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75814" name="Picture 6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3756025"/>
            <a:ext cx="1666875" cy="1666875"/>
          </a:xfrm>
          <a:prstGeom prst="rect">
            <a:avLst/>
          </a:prstGeom>
          <a:noFill/>
        </p:spPr>
      </p:pic>
      <p:pic>
        <p:nvPicPr>
          <p:cNvPr id="375816" name="Picture 8" descr="Fig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3756025"/>
            <a:ext cx="1666875" cy="1657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230160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Контаминация пробы воздухом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969EA-2647-41ED-B03E-F1ED9E736EB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1447800"/>
            <a:ext cx="8229600" cy="4589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400" b="1" dirty="0" smtClean="0"/>
              <a:t>Пузырьки воздуха в пробе содержат окружающий воздух</a:t>
            </a:r>
            <a:endParaRPr lang="en-AU" sz="2400" b="1" dirty="0" smtClean="0"/>
          </a:p>
          <a:p>
            <a:pPr>
              <a:lnSpc>
                <a:spcPct val="90000"/>
              </a:lnSpc>
            </a:pPr>
            <a:endParaRPr lang="en-AU" sz="2400" dirty="0" smtClean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pO2</a:t>
            </a:r>
            <a:r>
              <a:rPr lang="en-AU" sz="2400" dirty="0" smtClean="0"/>
              <a:t> = 150 mmHg </a:t>
            </a:r>
            <a:r>
              <a:rPr lang="ru-RU" sz="2400" dirty="0" smtClean="0"/>
              <a:t>на уровне моря</a:t>
            </a:r>
            <a:endParaRPr lang="en-AU" sz="2400" dirty="0" smtClean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 err="1" smtClean="0"/>
              <a:t>pCO2</a:t>
            </a:r>
            <a:r>
              <a:rPr lang="en-AU" sz="2400" dirty="0" smtClean="0"/>
              <a:t> = 0 mmHg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ru-RU" sz="2400" dirty="0" smtClean="0"/>
              <a:t>Результирующая пре-аналитическая ошибка</a:t>
            </a:r>
            <a:r>
              <a:rPr lang="en-AU" sz="24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2600" dirty="0" smtClean="0"/>
              <a:t>Повышение или снижение </a:t>
            </a:r>
            <a:r>
              <a:rPr lang="en-AU" sz="2600" dirty="0" err="1" smtClean="0"/>
              <a:t>pO2</a:t>
            </a:r>
            <a:endParaRPr lang="en-AU" sz="2600" dirty="0" smtClean="0"/>
          </a:p>
          <a:p>
            <a:pPr lvl="1">
              <a:lnSpc>
                <a:spcPct val="90000"/>
              </a:lnSpc>
            </a:pPr>
            <a:r>
              <a:rPr lang="ru-RU" sz="2600" dirty="0" smtClean="0"/>
              <a:t>Снижение </a:t>
            </a:r>
            <a:r>
              <a:rPr lang="en-AU" sz="2600" dirty="0" err="1" smtClean="0"/>
              <a:t>pCO2</a:t>
            </a:r>
            <a:endParaRPr lang="en-AU" sz="2600" dirty="0" smtClean="0"/>
          </a:p>
          <a:p>
            <a:pPr lvl="1">
              <a:lnSpc>
                <a:spcPct val="90000"/>
              </a:lnSpc>
            </a:pPr>
            <a:r>
              <a:rPr lang="ru-RU" sz="2600" dirty="0" smtClean="0"/>
              <a:t>Повышение </a:t>
            </a:r>
            <a:r>
              <a:rPr lang="en-AU" sz="2600" dirty="0" smtClean="0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3370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ru-RU" sz="2400" dirty="0" err="1"/>
              <a:t>ESA</a:t>
            </a:r>
            <a:r>
              <a:rPr lang="en-US" altLang="ru-RU" sz="2400" dirty="0"/>
              <a:t>, 2010, </a:t>
            </a:r>
            <a:r>
              <a:rPr lang="en-US" altLang="ru-RU" sz="2400" dirty="0" err="1"/>
              <a:t>Dr.Hartmut</a:t>
            </a:r>
            <a:r>
              <a:rPr lang="en-US" altLang="ru-RU" sz="2400" dirty="0"/>
              <a:t> </a:t>
            </a:r>
            <a:r>
              <a:rPr lang="en-US" altLang="ru-RU" sz="2400" dirty="0" err="1"/>
              <a:t>Gehring</a:t>
            </a:r>
            <a:r>
              <a:rPr lang="en-US" altLang="ru-RU" sz="2400" dirty="0"/>
              <a:t> (</a:t>
            </a:r>
            <a:r>
              <a:rPr lang="en-US" altLang="ru-RU" sz="2400" dirty="0" err="1"/>
              <a:t>Luebeck</a:t>
            </a:r>
            <a:r>
              <a:rPr lang="en-US" altLang="ru-RU" sz="2400" dirty="0"/>
              <a:t>, Germany)</a:t>
            </a:r>
            <a:br>
              <a:rPr lang="en-US" altLang="ru-RU" sz="2400" dirty="0"/>
            </a:br>
            <a:r>
              <a:rPr lang="en-US" altLang="ru-RU" sz="2400" dirty="0"/>
              <a:t>“Point of care monitoring of blood: invasive and non-invasive </a:t>
            </a:r>
            <a:r>
              <a:rPr lang="en-US" altLang="ru-RU" sz="2400" dirty="0" smtClean="0"/>
              <a:t>monitoring”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режим РОСТ станов</a:t>
            </a: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ru-RU" sz="2000" dirty="0" smtClean="0">
                <a:solidFill>
                  <a:schemeClr val="tx1"/>
                </a:solidFill>
              </a:rPr>
              <a:t>тся </a:t>
            </a:r>
            <a:r>
              <a:rPr lang="ru-RU" sz="2000" dirty="0">
                <a:solidFill>
                  <a:schemeClr val="tx1"/>
                </a:solidFill>
              </a:rPr>
              <a:t>общепринятыми в ведении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больных различных профилей (ежегодно в Западной Европе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выполняется около 240 млн. проб артериальной крови, из них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половина у больных реанимационных отделений)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chemeClr val="tx1"/>
                </a:solidFill>
              </a:rPr>
              <a:t> риск развития </a:t>
            </a:r>
            <a:r>
              <a:rPr lang="ru-RU" sz="2000" dirty="0" err="1">
                <a:solidFill>
                  <a:schemeClr val="tx1"/>
                </a:solidFill>
              </a:rPr>
              <a:t>преаналитических</a:t>
            </a:r>
            <a:r>
              <a:rPr lang="ru-RU" sz="2000" dirty="0">
                <a:solidFill>
                  <a:schemeClr val="tx1"/>
                </a:solidFill>
              </a:rPr>
              <a:t> ошибок для систем РОСТ остается недооцененным</a:t>
            </a:r>
          </a:p>
          <a:p>
            <a:endParaRPr lang="ru-RU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наряду </a:t>
            </a:r>
            <a:r>
              <a:rPr lang="ru-RU" sz="2000" dirty="0">
                <a:solidFill>
                  <a:schemeClr val="tx1"/>
                </a:solidFill>
              </a:rPr>
              <a:t>с преимуществом </a:t>
            </a:r>
            <a:r>
              <a:rPr lang="ru-RU" sz="2000" dirty="0" smtClean="0">
                <a:solidFill>
                  <a:schemeClr val="tx1"/>
                </a:solidFill>
              </a:rPr>
              <a:t>режима РОСТ (</a:t>
            </a:r>
            <a:r>
              <a:rPr lang="ru-RU" sz="2000" dirty="0">
                <a:solidFill>
                  <a:schemeClr val="tx1"/>
                </a:solidFill>
              </a:rPr>
              <a:t>быстрое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получение результата и др.), существует риск увеличения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ошибочных результатов, что требует проведения более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строгого контроля </a:t>
            </a:r>
            <a:r>
              <a:rPr lang="ru-RU" sz="2000" dirty="0" smtClean="0">
                <a:solidFill>
                  <a:schemeClr val="tx1"/>
                </a:solidFill>
              </a:rPr>
              <a:t>качества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8419" y="845402"/>
            <a:ext cx="8259763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2759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такое могло быть возможно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969EA-2647-41ED-B03E-F1ED9E736EB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2066925"/>
            <a:ext cx="8229600" cy="3970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AU" sz="2400" b="1" dirty="0" smtClean="0"/>
              <a:t>07:15								07:40</a:t>
            </a:r>
          </a:p>
          <a:p>
            <a:pPr marL="0" indent="0">
              <a:lnSpc>
                <a:spcPct val="90000"/>
              </a:lnSpc>
              <a:buNone/>
            </a:pPr>
            <a:endParaRPr lang="en-AU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smtClean="0"/>
              <a:t>pH 	7.37						pH 	7.40</a:t>
            </a:r>
            <a:endParaRPr lang="en-AU" sz="2400" b="1" dirty="0"/>
          </a:p>
          <a:p>
            <a:pPr marL="0" indent="0">
              <a:lnSpc>
                <a:spcPct val="90000"/>
              </a:lnSpc>
              <a:buNone/>
            </a:pPr>
            <a:endParaRPr lang="en-AU" sz="24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err="1" smtClean="0"/>
              <a:t>pCO2</a:t>
            </a:r>
            <a:r>
              <a:rPr lang="en-AU" sz="2400" b="1" dirty="0"/>
              <a:t>	</a:t>
            </a:r>
            <a:r>
              <a:rPr lang="en-AU" sz="2400" b="1" dirty="0" smtClean="0"/>
              <a:t>47 mmHg				</a:t>
            </a:r>
            <a:r>
              <a:rPr lang="en-AU" sz="2400" b="1" dirty="0" err="1" smtClean="0"/>
              <a:t>pCO2</a:t>
            </a:r>
            <a:r>
              <a:rPr lang="en-AU" sz="2400" b="1" dirty="0" smtClean="0"/>
              <a:t>	44 mmHg</a:t>
            </a:r>
          </a:p>
          <a:p>
            <a:pPr marL="0" indent="0">
              <a:lnSpc>
                <a:spcPct val="90000"/>
              </a:lnSpc>
              <a:buNone/>
            </a:pPr>
            <a:endParaRPr lang="en-AU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err="1" smtClean="0"/>
              <a:t>pO2</a:t>
            </a:r>
            <a:r>
              <a:rPr lang="en-AU" sz="2400" b="1" dirty="0" smtClean="0"/>
              <a:t>	</a:t>
            </a:r>
            <a:r>
              <a:rPr lang="en-AU" sz="2400" b="1" dirty="0" smtClean="0">
                <a:solidFill>
                  <a:srgbClr val="C00000"/>
                </a:solidFill>
              </a:rPr>
              <a:t>48</a:t>
            </a:r>
            <a:r>
              <a:rPr lang="en-AU" sz="2400" b="1" dirty="0" smtClean="0"/>
              <a:t> mmHg				</a:t>
            </a:r>
            <a:r>
              <a:rPr lang="en-AU" sz="2400" b="1" dirty="0" err="1" smtClean="0"/>
              <a:t>pO2</a:t>
            </a:r>
            <a:r>
              <a:rPr lang="en-AU" sz="2400" b="1" dirty="0" smtClean="0"/>
              <a:t>	88 mmHg</a:t>
            </a:r>
          </a:p>
          <a:p>
            <a:pPr marL="0" indent="0">
              <a:lnSpc>
                <a:spcPct val="90000"/>
              </a:lnSpc>
              <a:buNone/>
            </a:pPr>
            <a:endParaRPr lang="en-AU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AU" sz="2400" b="1" dirty="0" err="1" smtClean="0"/>
              <a:t>SpO2</a:t>
            </a:r>
            <a:r>
              <a:rPr lang="en-AU" sz="2400" b="1" dirty="0" smtClean="0"/>
              <a:t>	96%						</a:t>
            </a:r>
            <a:r>
              <a:rPr lang="en-AU" sz="2400" b="1" dirty="0" err="1" smtClean="0"/>
              <a:t>SpO2</a:t>
            </a:r>
            <a:r>
              <a:rPr lang="en-AU" sz="2400" b="1" dirty="0" smtClean="0"/>
              <a:t>	96%</a:t>
            </a:r>
          </a:p>
        </p:txBody>
      </p:sp>
    </p:spTree>
    <p:extLst>
      <p:ext uri="{BB962C8B-B14F-4D97-AF65-F5344CB8AC3E}">
        <p14:creationId xmlns:p14="http://schemas.microsoft.com/office/powerpoint/2010/main" val="2822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Примесь венозной крови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969EA-2647-41ED-B03E-F1ED9E736EB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12" t="27414" r="18278" b="20291"/>
          <a:stretch/>
        </p:blipFill>
        <p:spPr>
          <a:xfrm>
            <a:off x="1247775" y="1988840"/>
            <a:ext cx="7445188" cy="396044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60516"/>
              </p:ext>
            </p:extLst>
          </p:nvPr>
        </p:nvGraphicFramePr>
        <p:xfrm>
          <a:off x="1247774" y="2092325"/>
          <a:ext cx="6829425" cy="283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475"/>
                <a:gridCol w="2276475"/>
                <a:gridCol w="2276475"/>
              </a:tblGrid>
              <a:tr h="708025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Кровь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Объем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</a:t>
                      </a:r>
                      <a:r>
                        <a:rPr lang="en-US" sz="2400" baseline="-25000" dirty="0" smtClean="0"/>
                        <a:t>2</a:t>
                      </a:r>
                      <a:endParaRPr lang="ru-RU" sz="2400" baseline="-25000" dirty="0"/>
                    </a:p>
                  </a:txBody>
                  <a:tcPr anchor="ctr"/>
                </a:tc>
              </a:tr>
              <a:tr h="708025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Артериальная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r>
                        <a:rPr lang="ru-RU" sz="2400" dirty="0" smtClean="0"/>
                        <a:t>.5</a:t>
                      </a:r>
                      <a:r>
                        <a:rPr lang="ru-RU" sz="2400" baseline="0" dirty="0" smtClean="0"/>
                        <a:t> мл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86</a:t>
                      </a:r>
                      <a:endParaRPr lang="ru-RU" sz="2400" dirty="0"/>
                    </a:p>
                  </a:txBody>
                  <a:tcPr anchor="ctr"/>
                </a:tc>
              </a:tr>
              <a:tr h="708025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Венозная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0.5 мл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31</a:t>
                      </a:r>
                      <a:endParaRPr lang="ru-RU" sz="2400" dirty="0"/>
                    </a:p>
                  </a:txBody>
                  <a:tcPr anchor="ctr"/>
                </a:tc>
              </a:tr>
              <a:tr h="708025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Смесь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5.0</a:t>
                      </a:r>
                      <a:r>
                        <a:rPr lang="ru-RU" sz="2400" baseline="0" dirty="0" smtClean="0"/>
                        <a:t> мл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56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Забор пробы капиллярной крови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E969EA-2647-41ED-B03E-F1ED9E736EB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589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9696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/>
              <a:t>Артериализация</a:t>
            </a:r>
            <a:r>
              <a:rPr lang="ru-RU" sz="2000" dirty="0" smtClean="0"/>
              <a:t> перед забором пробы позволяют получить в образце </a:t>
            </a:r>
            <a:r>
              <a:rPr lang="en-AU" sz="2000" dirty="0" smtClean="0"/>
              <a:t>pH </a:t>
            </a:r>
            <a:r>
              <a:rPr lang="ru-RU" sz="2000" dirty="0" smtClean="0"/>
              <a:t>и</a:t>
            </a:r>
            <a:r>
              <a:rPr lang="en-AU" sz="2000" dirty="0" smtClean="0"/>
              <a:t> </a:t>
            </a:r>
            <a:r>
              <a:rPr lang="en-AU" sz="2000" dirty="0" err="1" smtClean="0"/>
              <a:t>pCO2</a:t>
            </a:r>
            <a:r>
              <a:rPr lang="en-AU" sz="2000" dirty="0" smtClean="0"/>
              <a:t> </a:t>
            </a:r>
            <a:r>
              <a:rPr lang="ru-RU" sz="2000" dirty="0" smtClean="0"/>
              <a:t>артериальной крови и </a:t>
            </a:r>
            <a:r>
              <a:rPr lang="en-AU" sz="2000" dirty="0" err="1" smtClean="0"/>
              <a:t>pO2</a:t>
            </a:r>
            <a:r>
              <a:rPr lang="en-AU" sz="2000" dirty="0" smtClean="0"/>
              <a:t> </a:t>
            </a:r>
            <a:r>
              <a:rPr lang="ru-RU" sz="2000" dirty="0" smtClean="0"/>
              <a:t>незначительно ниже артериальной крови</a:t>
            </a:r>
          </a:p>
          <a:p>
            <a:r>
              <a:rPr lang="ru-RU" sz="2000" dirty="0" smtClean="0"/>
              <a:t>Согревание точки забора до </a:t>
            </a:r>
            <a:r>
              <a:rPr lang="en-AU" sz="2000" dirty="0" smtClean="0"/>
              <a:t>42</a:t>
            </a:r>
            <a:r>
              <a:rPr lang="en-A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℃</a:t>
            </a:r>
            <a:r>
              <a:rPr lang="en-AU" sz="2000" dirty="0" smtClean="0"/>
              <a:t> </a:t>
            </a:r>
            <a:r>
              <a:rPr lang="ru-RU" sz="2000" dirty="0" smtClean="0"/>
              <a:t>способно увеличить кровоток в 7 раз</a:t>
            </a:r>
            <a:endParaRPr lang="en-AU" sz="2000" dirty="0" smtClean="0"/>
          </a:p>
          <a:p>
            <a:r>
              <a:rPr lang="ru-RU" sz="2000" dirty="0" smtClean="0"/>
              <a:t>Капля должна набираться спонтанно</a:t>
            </a:r>
            <a:endParaRPr lang="en-AU" sz="2000" dirty="0" smtClean="0"/>
          </a:p>
          <a:p>
            <a:pPr lvl="1"/>
            <a:r>
              <a:rPr lang="en-AU" sz="2000" dirty="0" smtClean="0"/>
              <a:t>“</a:t>
            </a:r>
            <a:r>
              <a:rPr lang="ru-RU" sz="2000" dirty="0" smtClean="0"/>
              <a:t>сдаивание</a:t>
            </a:r>
            <a:r>
              <a:rPr lang="en-AU" sz="2000" dirty="0" smtClean="0"/>
              <a:t>” </a:t>
            </a:r>
            <a:r>
              <a:rPr lang="ru-RU" sz="2000" dirty="0" smtClean="0"/>
              <a:t>увеличивает примесь венозной крови и межтканевой жидкости</a:t>
            </a:r>
            <a:endParaRPr lang="en-AU" sz="2000" dirty="0" smtClean="0"/>
          </a:p>
          <a:p>
            <a:r>
              <a:rPr lang="ru-RU" sz="2000" dirty="0" smtClean="0"/>
              <a:t>Капилляр должен быть полностью заполнен, не содержать воздуха, с заглушками с обеих сторон </a:t>
            </a:r>
          </a:p>
          <a:p>
            <a:r>
              <a:rPr lang="ru-RU" sz="2000" dirty="0" smtClean="0"/>
              <a:t>Анализ должен быть выполнен максимально быстро </a:t>
            </a:r>
            <a:r>
              <a:rPr lang="en-AU" sz="2000" dirty="0" smtClean="0"/>
              <a:t>(</a:t>
            </a:r>
            <a:r>
              <a:rPr lang="ru-RU" sz="2000" dirty="0" smtClean="0"/>
              <a:t>не позднее 15 минут</a:t>
            </a:r>
            <a:r>
              <a:rPr lang="en-AU" sz="2000" dirty="0" smtClean="0"/>
              <a:t>)</a:t>
            </a:r>
            <a:endParaRPr lang="en-AU" dirty="0"/>
          </a:p>
          <a:p>
            <a:pPr marL="0" indent="0">
              <a:buNone/>
            </a:pPr>
            <a:r>
              <a:rPr lang="en-AU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AARC</a:t>
            </a:r>
            <a:r>
              <a:rPr lang="en-AU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Clinical Practice Guideline: Capillary Blood Gas Sampling for Neonatal and </a:t>
            </a:r>
            <a:r>
              <a:rPr lang="en-AU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Pediatric</a:t>
            </a:r>
            <a:r>
              <a:rPr lang="en-AU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Patients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2818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Капилляр</a:t>
            </a:r>
            <a:r>
              <a:rPr lang="it-IT" dirty="0" smtClean="0"/>
              <a:t>: </a:t>
            </a:r>
            <a:r>
              <a:rPr lang="ru-RU" dirty="0" smtClean="0"/>
              <a:t>обращение с пробой</a:t>
            </a:r>
            <a:endParaRPr lang="it-IT" dirty="0"/>
          </a:p>
        </p:txBody>
      </p:sp>
      <p:sp>
        <p:nvSpPr>
          <p:cNvPr id="414726" name="Rectangle 6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15313" cy="248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Первая выделившаяся капля должна быть удалена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ru-RU" sz="2400" dirty="0" smtClean="0"/>
              <a:t>С помощью магнита и металлического стержня проба перемешивается (стержень должен быть перемещен из стороны в сторону не менее 5 раз)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Обеспечивается гомогенность пробы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Предотвращается образование сгустков</a:t>
            </a:r>
            <a:endParaRPr lang="it-IT" sz="2400" dirty="0"/>
          </a:p>
        </p:txBody>
      </p:sp>
      <p:sp>
        <p:nvSpPr>
          <p:cNvPr id="6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0F0C5-E36D-46DB-A820-57F8C00C08C4}" type="slidenum">
              <a:rPr lang="en-US"/>
              <a:pPr/>
              <a:t>33</a:t>
            </a:fld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304800" y="685800"/>
            <a:ext cx="8229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endParaRPr lang="it-IT" sz="3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4820" name="Rectangle 100"/>
          <p:cNvSpPr>
            <a:spLocks noChangeArrowheads="1"/>
          </p:cNvSpPr>
          <p:nvPr/>
        </p:nvSpPr>
        <p:spPr bwMode="auto">
          <a:xfrm>
            <a:off x="6946900" y="3429000"/>
            <a:ext cx="8588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4840" name="Group 120"/>
          <p:cNvGrpSpPr>
            <a:grpSpLocks/>
          </p:cNvGrpSpPr>
          <p:nvPr/>
        </p:nvGrpSpPr>
        <p:grpSpPr bwMode="auto">
          <a:xfrm>
            <a:off x="3123919" y="4208544"/>
            <a:ext cx="3032124" cy="1541464"/>
            <a:chOff x="1936" y="2633"/>
            <a:chExt cx="1405" cy="644"/>
          </a:xfrm>
        </p:grpSpPr>
        <p:grpSp>
          <p:nvGrpSpPr>
            <p:cNvPr id="414728" name="Group 8"/>
            <p:cNvGrpSpPr>
              <a:grpSpLocks/>
            </p:cNvGrpSpPr>
            <p:nvPr/>
          </p:nvGrpSpPr>
          <p:grpSpPr bwMode="auto">
            <a:xfrm>
              <a:off x="1936" y="3167"/>
              <a:ext cx="1405" cy="110"/>
              <a:chOff x="1044" y="2209"/>
              <a:chExt cx="1405" cy="110"/>
            </a:xfrm>
          </p:grpSpPr>
          <p:grpSp>
            <p:nvGrpSpPr>
              <p:cNvPr id="414729" name="Group 9"/>
              <p:cNvGrpSpPr>
                <a:grpSpLocks/>
              </p:cNvGrpSpPr>
              <p:nvPr/>
            </p:nvGrpSpPr>
            <p:grpSpPr bwMode="auto">
              <a:xfrm>
                <a:off x="1044" y="2209"/>
                <a:ext cx="1405" cy="110"/>
                <a:chOff x="1044" y="2209"/>
                <a:chExt cx="1405" cy="110"/>
              </a:xfrm>
            </p:grpSpPr>
            <p:sp>
              <p:nvSpPr>
                <p:cNvPr id="4147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11" y="2242"/>
                  <a:ext cx="1068" cy="45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4731" name="Group 11"/>
                <p:cNvGrpSpPr>
                  <a:grpSpLocks/>
                </p:cNvGrpSpPr>
                <p:nvPr/>
              </p:nvGrpSpPr>
              <p:grpSpPr bwMode="auto">
                <a:xfrm>
                  <a:off x="2282" y="2209"/>
                  <a:ext cx="167" cy="110"/>
                  <a:chOff x="2282" y="2209"/>
                  <a:chExt cx="167" cy="110"/>
                </a:xfrm>
              </p:grpSpPr>
              <p:sp>
                <p:nvSpPr>
                  <p:cNvPr id="41473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82" y="2209"/>
                    <a:ext cx="52" cy="110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3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2239"/>
                    <a:ext cx="33" cy="5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3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2263"/>
                    <a:ext cx="79" cy="16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35" name="Group 15"/>
                <p:cNvGrpSpPr>
                  <a:grpSpLocks/>
                </p:cNvGrpSpPr>
                <p:nvPr/>
              </p:nvGrpSpPr>
              <p:grpSpPr bwMode="auto">
                <a:xfrm>
                  <a:off x="1044" y="2209"/>
                  <a:ext cx="163" cy="110"/>
                  <a:chOff x="1044" y="2209"/>
                  <a:chExt cx="163" cy="110"/>
                </a:xfrm>
              </p:grpSpPr>
              <p:sp>
                <p:nvSpPr>
                  <p:cNvPr id="4147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209"/>
                    <a:ext cx="51" cy="110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121" y="2239"/>
                    <a:ext cx="34" cy="5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3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44" y="2263"/>
                    <a:ext cx="77" cy="16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4739" name="Rectangle 19"/>
              <p:cNvSpPr>
                <a:spLocks noChangeArrowheads="1"/>
              </p:cNvSpPr>
              <p:nvPr/>
            </p:nvSpPr>
            <p:spPr bwMode="auto">
              <a:xfrm>
                <a:off x="1416" y="2248"/>
                <a:ext cx="80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4740" name="Group 20"/>
            <p:cNvGrpSpPr>
              <a:grpSpLocks/>
            </p:cNvGrpSpPr>
            <p:nvPr/>
          </p:nvGrpSpPr>
          <p:grpSpPr bwMode="auto">
            <a:xfrm>
              <a:off x="1955" y="2633"/>
              <a:ext cx="1364" cy="424"/>
              <a:chOff x="1063" y="1675"/>
              <a:chExt cx="1364" cy="424"/>
            </a:xfrm>
          </p:grpSpPr>
          <p:grpSp>
            <p:nvGrpSpPr>
              <p:cNvPr id="414741" name="Group 21"/>
              <p:cNvGrpSpPr>
                <a:grpSpLocks/>
              </p:cNvGrpSpPr>
              <p:nvPr/>
            </p:nvGrpSpPr>
            <p:grpSpPr bwMode="auto">
              <a:xfrm>
                <a:off x="1538" y="1675"/>
                <a:ext cx="424" cy="420"/>
                <a:chOff x="1538" y="1675"/>
                <a:chExt cx="424" cy="420"/>
              </a:xfrm>
            </p:grpSpPr>
            <p:grpSp>
              <p:nvGrpSpPr>
                <p:cNvPr id="414742" name="Group 22"/>
                <p:cNvGrpSpPr>
                  <a:grpSpLocks/>
                </p:cNvGrpSpPr>
                <p:nvPr/>
              </p:nvGrpSpPr>
              <p:grpSpPr bwMode="auto">
                <a:xfrm>
                  <a:off x="1646" y="1766"/>
                  <a:ext cx="212" cy="92"/>
                  <a:chOff x="1646" y="1766"/>
                  <a:chExt cx="212" cy="92"/>
                </a:xfrm>
              </p:grpSpPr>
              <p:sp>
                <p:nvSpPr>
                  <p:cNvPr id="414743" name="Freeform 23"/>
                  <p:cNvSpPr>
                    <a:spLocks/>
                  </p:cNvSpPr>
                  <p:nvPr/>
                </p:nvSpPr>
                <p:spPr bwMode="auto">
                  <a:xfrm>
                    <a:off x="1750" y="1766"/>
                    <a:ext cx="108" cy="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2" y="2"/>
                      </a:cxn>
                      <a:cxn ang="0">
                        <a:pos x="42" y="8"/>
                      </a:cxn>
                      <a:cxn ang="0">
                        <a:pos x="61" y="16"/>
                      </a:cxn>
                      <a:cxn ang="0">
                        <a:pos x="77" y="27"/>
                      </a:cxn>
                      <a:cxn ang="0">
                        <a:pos x="89" y="40"/>
                      </a:cxn>
                      <a:cxn ang="0">
                        <a:pos x="99" y="56"/>
                      </a:cxn>
                      <a:cxn ang="0">
                        <a:pos x="105" y="74"/>
                      </a:cxn>
                      <a:cxn ang="0">
                        <a:pos x="108" y="83"/>
                      </a:cxn>
                      <a:cxn ang="0">
                        <a:pos x="108" y="92"/>
                      </a:cxn>
                    </a:cxnLst>
                    <a:rect l="0" t="0" r="r" b="b"/>
                    <a:pathLst>
                      <a:path w="108" h="9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1" y="16"/>
                        </a:lnTo>
                        <a:lnTo>
                          <a:pt x="77" y="27"/>
                        </a:lnTo>
                        <a:lnTo>
                          <a:pt x="89" y="40"/>
                        </a:lnTo>
                        <a:lnTo>
                          <a:pt x="99" y="56"/>
                        </a:lnTo>
                        <a:lnTo>
                          <a:pt x="105" y="74"/>
                        </a:lnTo>
                        <a:lnTo>
                          <a:pt x="108" y="83"/>
                        </a:lnTo>
                        <a:lnTo>
                          <a:pt x="108" y="92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44" name="Freeform 24"/>
                  <p:cNvSpPr>
                    <a:spLocks/>
                  </p:cNvSpPr>
                  <p:nvPr/>
                </p:nvSpPr>
                <p:spPr bwMode="auto">
                  <a:xfrm>
                    <a:off x="1646" y="1766"/>
                    <a:ext cx="105" cy="92"/>
                  </a:xfrm>
                  <a:custGeom>
                    <a:avLst/>
                    <a:gdLst/>
                    <a:ahLst/>
                    <a:cxnLst>
                      <a:cxn ang="0">
                        <a:pos x="0" y="92"/>
                      </a:cxn>
                      <a:cxn ang="0">
                        <a:pos x="1" y="83"/>
                      </a:cxn>
                      <a:cxn ang="0">
                        <a:pos x="3" y="74"/>
                      </a:cxn>
                      <a:cxn ang="0">
                        <a:pos x="9" y="56"/>
                      </a:cxn>
                      <a:cxn ang="0">
                        <a:pos x="19" y="40"/>
                      </a:cxn>
                      <a:cxn ang="0">
                        <a:pos x="31" y="27"/>
                      </a:cxn>
                      <a:cxn ang="0">
                        <a:pos x="46" y="16"/>
                      </a:cxn>
                      <a:cxn ang="0">
                        <a:pos x="64" y="8"/>
                      </a:cxn>
                      <a:cxn ang="0">
                        <a:pos x="84" y="2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05" h="92">
                        <a:moveTo>
                          <a:pt x="0" y="92"/>
                        </a:moveTo>
                        <a:lnTo>
                          <a:pt x="1" y="83"/>
                        </a:lnTo>
                        <a:lnTo>
                          <a:pt x="3" y="74"/>
                        </a:lnTo>
                        <a:lnTo>
                          <a:pt x="9" y="56"/>
                        </a:lnTo>
                        <a:lnTo>
                          <a:pt x="19" y="40"/>
                        </a:lnTo>
                        <a:lnTo>
                          <a:pt x="31" y="27"/>
                        </a:lnTo>
                        <a:lnTo>
                          <a:pt x="46" y="16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5" y="0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45" name="Group 25"/>
                <p:cNvGrpSpPr>
                  <a:grpSpLocks/>
                </p:cNvGrpSpPr>
                <p:nvPr/>
              </p:nvGrpSpPr>
              <p:grpSpPr bwMode="auto">
                <a:xfrm>
                  <a:off x="1538" y="1675"/>
                  <a:ext cx="424" cy="393"/>
                  <a:chOff x="1538" y="1675"/>
                  <a:chExt cx="424" cy="393"/>
                </a:xfrm>
              </p:grpSpPr>
              <p:grpSp>
                <p:nvGrpSpPr>
                  <p:cNvPr id="414746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539" y="1675"/>
                    <a:ext cx="422" cy="183"/>
                    <a:chOff x="1539" y="1675"/>
                    <a:chExt cx="422" cy="183"/>
                  </a:xfrm>
                </p:grpSpPr>
                <p:sp>
                  <p:nvSpPr>
                    <p:cNvPr id="414747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748" y="1675"/>
                      <a:ext cx="213" cy="18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22" y="1"/>
                        </a:cxn>
                        <a:cxn ang="0">
                          <a:pos x="43" y="3"/>
                        </a:cxn>
                        <a:cxn ang="0">
                          <a:pos x="64" y="7"/>
                        </a:cxn>
                        <a:cxn ang="0">
                          <a:pos x="84" y="14"/>
                        </a:cxn>
                        <a:cxn ang="0">
                          <a:pos x="102" y="22"/>
                        </a:cxn>
                        <a:cxn ang="0">
                          <a:pos x="119" y="31"/>
                        </a:cxn>
                        <a:cxn ang="0">
                          <a:pos x="136" y="41"/>
                        </a:cxn>
                        <a:cxn ang="0">
                          <a:pos x="151" y="53"/>
                        </a:cxn>
                        <a:cxn ang="0">
                          <a:pos x="165" y="67"/>
                        </a:cxn>
                        <a:cxn ang="0">
                          <a:pos x="177" y="80"/>
                        </a:cxn>
                        <a:cxn ang="0">
                          <a:pos x="187" y="96"/>
                        </a:cxn>
                        <a:cxn ang="0">
                          <a:pos x="196" y="111"/>
                        </a:cxn>
                        <a:cxn ang="0">
                          <a:pos x="203" y="128"/>
                        </a:cxn>
                        <a:cxn ang="0">
                          <a:pos x="209" y="146"/>
                        </a:cxn>
                        <a:cxn ang="0">
                          <a:pos x="212" y="164"/>
                        </a:cxn>
                        <a:cxn ang="0">
                          <a:pos x="213" y="183"/>
                        </a:cxn>
                      </a:cxnLst>
                      <a:rect l="0" t="0" r="r" b="b"/>
                      <a:pathLst>
                        <a:path w="213" h="183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22" y="1"/>
                          </a:lnTo>
                          <a:lnTo>
                            <a:pt x="43" y="3"/>
                          </a:lnTo>
                          <a:lnTo>
                            <a:pt x="64" y="7"/>
                          </a:lnTo>
                          <a:lnTo>
                            <a:pt x="84" y="14"/>
                          </a:lnTo>
                          <a:lnTo>
                            <a:pt x="102" y="22"/>
                          </a:lnTo>
                          <a:lnTo>
                            <a:pt x="119" y="31"/>
                          </a:lnTo>
                          <a:lnTo>
                            <a:pt x="136" y="41"/>
                          </a:lnTo>
                          <a:lnTo>
                            <a:pt x="151" y="53"/>
                          </a:lnTo>
                          <a:lnTo>
                            <a:pt x="165" y="67"/>
                          </a:lnTo>
                          <a:lnTo>
                            <a:pt x="177" y="80"/>
                          </a:lnTo>
                          <a:lnTo>
                            <a:pt x="187" y="96"/>
                          </a:lnTo>
                          <a:lnTo>
                            <a:pt x="196" y="111"/>
                          </a:lnTo>
                          <a:lnTo>
                            <a:pt x="203" y="128"/>
                          </a:lnTo>
                          <a:lnTo>
                            <a:pt x="209" y="146"/>
                          </a:lnTo>
                          <a:lnTo>
                            <a:pt x="212" y="164"/>
                          </a:lnTo>
                          <a:lnTo>
                            <a:pt x="213" y="183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74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39" y="1675"/>
                      <a:ext cx="212" cy="18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3"/>
                        </a:cxn>
                        <a:cxn ang="0">
                          <a:pos x="1" y="164"/>
                        </a:cxn>
                        <a:cxn ang="0">
                          <a:pos x="4" y="146"/>
                        </a:cxn>
                        <a:cxn ang="0">
                          <a:pos x="9" y="128"/>
                        </a:cxn>
                        <a:cxn ang="0">
                          <a:pos x="17" y="111"/>
                        </a:cxn>
                        <a:cxn ang="0">
                          <a:pos x="25" y="96"/>
                        </a:cxn>
                        <a:cxn ang="0">
                          <a:pos x="36" y="81"/>
                        </a:cxn>
                        <a:cxn ang="0">
                          <a:pos x="48" y="67"/>
                        </a:cxn>
                        <a:cxn ang="0">
                          <a:pos x="62" y="53"/>
                        </a:cxn>
                        <a:cxn ang="0">
                          <a:pos x="77" y="42"/>
                        </a:cxn>
                        <a:cxn ang="0">
                          <a:pos x="94" y="31"/>
                        </a:cxn>
                        <a:cxn ang="0">
                          <a:pos x="111" y="22"/>
                        </a:cxn>
                        <a:cxn ang="0">
                          <a:pos x="130" y="14"/>
                        </a:cxn>
                        <a:cxn ang="0">
                          <a:pos x="149" y="7"/>
                        </a:cxn>
                        <a:cxn ang="0">
                          <a:pos x="169" y="3"/>
                        </a:cxn>
                        <a:cxn ang="0">
                          <a:pos x="191" y="1"/>
                        </a:cxn>
                        <a:cxn ang="0">
                          <a:pos x="212" y="0"/>
                        </a:cxn>
                      </a:cxnLst>
                      <a:rect l="0" t="0" r="r" b="b"/>
                      <a:pathLst>
                        <a:path w="212" h="183">
                          <a:moveTo>
                            <a:pt x="0" y="183"/>
                          </a:moveTo>
                          <a:lnTo>
                            <a:pt x="1" y="164"/>
                          </a:lnTo>
                          <a:lnTo>
                            <a:pt x="4" y="146"/>
                          </a:lnTo>
                          <a:lnTo>
                            <a:pt x="9" y="128"/>
                          </a:lnTo>
                          <a:lnTo>
                            <a:pt x="17" y="111"/>
                          </a:lnTo>
                          <a:lnTo>
                            <a:pt x="25" y="96"/>
                          </a:lnTo>
                          <a:lnTo>
                            <a:pt x="36" y="81"/>
                          </a:lnTo>
                          <a:lnTo>
                            <a:pt x="48" y="67"/>
                          </a:lnTo>
                          <a:lnTo>
                            <a:pt x="62" y="53"/>
                          </a:lnTo>
                          <a:lnTo>
                            <a:pt x="77" y="42"/>
                          </a:lnTo>
                          <a:lnTo>
                            <a:pt x="94" y="31"/>
                          </a:lnTo>
                          <a:lnTo>
                            <a:pt x="111" y="22"/>
                          </a:lnTo>
                          <a:lnTo>
                            <a:pt x="130" y="14"/>
                          </a:lnTo>
                          <a:lnTo>
                            <a:pt x="149" y="7"/>
                          </a:lnTo>
                          <a:lnTo>
                            <a:pt x="169" y="3"/>
                          </a:lnTo>
                          <a:lnTo>
                            <a:pt x="191" y="1"/>
                          </a:lnTo>
                          <a:lnTo>
                            <a:pt x="212" y="0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4749" name="Freeform 29"/>
                  <p:cNvSpPr>
                    <a:spLocks/>
                  </p:cNvSpPr>
                  <p:nvPr/>
                </p:nvSpPr>
                <p:spPr bwMode="auto">
                  <a:xfrm>
                    <a:off x="1538" y="1854"/>
                    <a:ext cx="106" cy="2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4"/>
                      </a:cxn>
                      <a:cxn ang="0">
                        <a:pos x="106" y="214"/>
                      </a:cxn>
                      <a:cxn ang="0">
                        <a:pos x="106" y="2"/>
                      </a:cxn>
                    </a:cxnLst>
                    <a:rect l="0" t="0" r="r" b="b"/>
                    <a:pathLst>
                      <a:path w="106" h="214">
                        <a:moveTo>
                          <a:pt x="0" y="0"/>
                        </a:moveTo>
                        <a:lnTo>
                          <a:pt x="0" y="214"/>
                        </a:lnTo>
                        <a:lnTo>
                          <a:pt x="106" y="214"/>
                        </a:lnTo>
                        <a:lnTo>
                          <a:pt x="106" y="2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50" name="Freeform 30"/>
                  <p:cNvSpPr>
                    <a:spLocks/>
                  </p:cNvSpPr>
                  <p:nvPr/>
                </p:nvSpPr>
                <p:spPr bwMode="auto">
                  <a:xfrm>
                    <a:off x="1856" y="1854"/>
                    <a:ext cx="106" cy="2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4"/>
                      </a:cxn>
                      <a:cxn ang="0">
                        <a:pos x="106" y="214"/>
                      </a:cxn>
                      <a:cxn ang="0">
                        <a:pos x="106" y="2"/>
                      </a:cxn>
                    </a:cxnLst>
                    <a:rect l="0" t="0" r="r" b="b"/>
                    <a:pathLst>
                      <a:path w="106" h="214">
                        <a:moveTo>
                          <a:pt x="0" y="0"/>
                        </a:moveTo>
                        <a:lnTo>
                          <a:pt x="0" y="214"/>
                        </a:lnTo>
                        <a:lnTo>
                          <a:pt x="106" y="214"/>
                        </a:lnTo>
                        <a:lnTo>
                          <a:pt x="106" y="2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751" name="Rectangle 31"/>
                <p:cNvSpPr>
                  <a:spLocks noChangeArrowheads="1"/>
                </p:cNvSpPr>
                <p:nvPr/>
              </p:nvSpPr>
              <p:spPr bwMode="auto">
                <a:xfrm>
                  <a:off x="1541" y="2072"/>
                  <a:ext cx="101" cy="23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52" name="Rectangle 32"/>
                <p:cNvSpPr>
                  <a:spLocks noChangeArrowheads="1"/>
                </p:cNvSpPr>
                <p:nvPr/>
              </p:nvSpPr>
              <p:spPr bwMode="auto">
                <a:xfrm>
                  <a:off x="1858" y="2072"/>
                  <a:ext cx="101" cy="23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753" name="Group 33"/>
              <p:cNvGrpSpPr>
                <a:grpSpLocks/>
              </p:cNvGrpSpPr>
              <p:nvPr/>
            </p:nvGrpSpPr>
            <p:grpSpPr bwMode="auto">
              <a:xfrm>
                <a:off x="2027" y="1937"/>
                <a:ext cx="400" cy="162"/>
                <a:chOff x="2027" y="1937"/>
                <a:chExt cx="400" cy="162"/>
              </a:xfrm>
            </p:grpSpPr>
            <p:grpSp>
              <p:nvGrpSpPr>
                <p:cNvPr id="414754" name="Group 34"/>
                <p:cNvGrpSpPr>
                  <a:grpSpLocks/>
                </p:cNvGrpSpPr>
                <p:nvPr/>
              </p:nvGrpSpPr>
              <p:grpSpPr bwMode="auto">
                <a:xfrm>
                  <a:off x="2340" y="1966"/>
                  <a:ext cx="87" cy="104"/>
                  <a:chOff x="2340" y="1966"/>
                  <a:chExt cx="87" cy="104"/>
                </a:xfrm>
              </p:grpSpPr>
              <p:sp>
                <p:nvSpPr>
                  <p:cNvPr id="414755" name="Freeform 35"/>
                  <p:cNvSpPr>
                    <a:spLocks/>
                  </p:cNvSpPr>
                  <p:nvPr/>
                </p:nvSpPr>
                <p:spPr bwMode="auto">
                  <a:xfrm>
                    <a:off x="2340" y="1966"/>
                    <a:ext cx="87" cy="10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4"/>
                      </a:cxn>
                      <a:cxn ang="0">
                        <a:pos x="8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7" h="104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8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56" name="Freeform 36"/>
                  <p:cNvSpPr>
                    <a:spLocks/>
                  </p:cNvSpPr>
                  <p:nvPr/>
                </p:nvSpPr>
                <p:spPr bwMode="auto">
                  <a:xfrm>
                    <a:off x="2340" y="1966"/>
                    <a:ext cx="87" cy="10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4"/>
                      </a:cxn>
                      <a:cxn ang="0">
                        <a:pos x="8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7" h="104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87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4288">
                    <a:solidFill>
                      <a:srgbClr val="CECEC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757" name="Rectangle 37"/>
                <p:cNvSpPr>
                  <a:spLocks noChangeArrowheads="1"/>
                </p:cNvSpPr>
                <p:nvPr/>
              </p:nvSpPr>
              <p:spPr bwMode="auto">
                <a:xfrm>
                  <a:off x="2088" y="1964"/>
                  <a:ext cx="37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5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27" y="1964"/>
                  <a:ext cx="18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4759" name="Group 39"/>
                <p:cNvGrpSpPr>
                  <a:grpSpLocks/>
                </p:cNvGrpSpPr>
                <p:nvPr/>
              </p:nvGrpSpPr>
              <p:grpSpPr bwMode="auto">
                <a:xfrm>
                  <a:off x="2261" y="1937"/>
                  <a:ext cx="79" cy="162"/>
                  <a:chOff x="2261" y="1937"/>
                  <a:chExt cx="79" cy="162"/>
                </a:xfrm>
              </p:grpSpPr>
              <p:grpSp>
                <p:nvGrpSpPr>
                  <p:cNvPr id="414760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2298" y="1937"/>
                    <a:ext cx="42" cy="162"/>
                    <a:chOff x="2298" y="1937"/>
                    <a:chExt cx="42" cy="162"/>
                  </a:xfrm>
                </p:grpSpPr>
                <p:sp>
                  <p:nvSpPr>
                    <p:cNvPr id="414761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2298" y="1937"/>
                      <a:ext cx="42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28"/>
                        </a:cxn>
                        <a:cxn ang="0">
                          <a:pos x="0" y="0"/>
                        </a:cxn>
                        <a:cxn ang="0">
                          <a:pos x="0" y="162"/>
                        </a:cxn>
                        <a:cxn ang="0">
                          <a:pos x="42" y="133"/>
                        </a:cxn>
                        <a:cxn ang="0">
                          <a:pos x="42" y="28"/>
                        </a:cxn>
                      </a:cxnLst>
                      <a:rect l="0" t="0" r="r" b="b"/>
                      <a:pathLst>
                        <a:path w="42" h="162">
                          <a:moveTo>
                            <a:pt x="42" y="28"/>
                          </a:moveTo>
                          <a:lnTo>
                            <a:pt x="0" y="0"/>
                          </a:lnTo>
                          <a:lnTo>
                            <a:pt x="0" y="162"/>
                          </a:lnTo>
                          <a:lnTo>
                            <a:pt x="42" y="133"/>
                          </a:lnTo>
                          <a:lnTo>
                            <a:pt x="42" y="28"/>
                          </a:ln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762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2298" y="1937"/>
                      <a:ext cx="42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28"/>
                        </a:cxn>
                        <a:cxn ang="0">
                          <a:pos x="0" y="0"/>
                        </a:cxn>
                        <a:cxn ang="0">
                          <a:pos x="0" y="162"/>
                        </a:cxn>
                        <a:cxn ang="0">
                          <a:pos x="42" y="133"/>
                        </a:cxn>
                        <a:cxn ang="0">
                          <a:pos x="42" y="28"/>
                        </a:cxn>
                      </a:cxnLst>
                      <a:rect l="0" t="0" r="r" b="b"/>
                      <a:pathLst>
                        <a:path w="42" h="162">
                          <a:moveTo>
                            <a:pt x="42" y="28"/>
                          </a:moveTo>
                          <a:lnTo>
                            <a:pt x="0" y="0"/>
                          </a:lnTo>
                          <a:lnTo>
                            <a:pt x="0" y="162"/>
                          </a:lnTo>
                          <a:lnTo>
                            <a:pt x="42" y="133"/>
                          </a:lnTo>
                          <a:lnTo>
                            <a:pt x="42" y="28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CECECE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476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261" y="1964"/>
                    <a:ext cx="34" cy="10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CECECE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764" name="Rectangle 44"/>
                <p:cNvSpPr>
                  <a:spLocks noChangeArrowheads="1"/>
                </p:cNvSpPr>
                <p:nvPr/>
              </p:nvSpPr>
              <p:spPr bwMode="auto">
                <a:xfrm>
                  <a:off x="2165" y="1964"/>
                  <a:ext cx="66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765" name="Group 45"/>
              <p:cNvGrpSpPr>
                <a:grpSpLocks/>
              </p:cNvGrpSpPr>
              <p:nvPr/>
            </p:nvGrpSpPr>
            <p:grpSpPr bwMode="auto">
              <a:xfrm>
                <a:off x="1063" y="1937"/>
                <a:ext cx="401" cy="162"/>
                <a:chOff x="1063" y="1937"/>
                <a:chExt cx="401" cy="162"/>
              </a:xfrm>
            </p:grpSpPr>
            <p:grpSp>
              <p:nvGrpSpPr>
                <p:cNvPr id="414766" name="Group 46"/>
                <p:cNvGrpSpPr>
                  <a:grpSpLocks/>
                </p:cNvGrpSpPr>
                <p:nvPr/>
              </p:nvGrpSpPr>
              <p:grpSpPr bwMode="auto">
                <a:xfrm>
                  <a:off x="1063" y="1966"/>
                  <a:ext cx="86" cy="104"/>
                  <a:chOff x="1063" y="1966"/>
                  <a:chExt cx="86" cy="104"/>
                </a:xfrm>
              </p:grpSpPr>
              <p:sp>
                <p:nvSpPr>
                  <p:cNvPr id="414767" name="Freeform 47"/>
                  <p:cNvSpPr>
                    <a:spLocks/>
                  </p:cNvSpPr>
                  <p:nvPr/>
                </p:nvSpPr>
                <p:spPr bwMode="auto">
                  <a:xfrm>
                    <a:off x="1063" y="1966"/>
                    <a:ext cx="86" cy="104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86" y="104"/>
                      </a:cxn>
                      <a:cxn ang="0">
                        <a:pos x="0" y="52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86" h="104">
                        <a:moveTo>
                          <a:pt x="86" y="0"/>
                        </a:moveTo>
                        <a:lnTo>
                          <a:pt x="86" y="104"/>
                        </a:lnTo>
                        <a:lnTo>
                          <a:pt x="0" y="52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768" name="Freeform 48"/>
                  <p:cNvSpPr>
                    <a:spLocks/>
                  </p:cNvSpPr>
                  <p:nvPr/>
                </p:nvSpPr>
                <p:spPr bwMode="auto">
                  <a:xfrm>
                    <a:off x="1063" y="1966"/>
                    <a:ext cx="86" cy="104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86" y="104"/>
                      </a:cxn>
                      <a:cxn ang="0">
                        <a:pos x="0" y="52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86" h="104">
                        <a:moveTo>
                          <a:pt x="86" y="0"/>
                        </a:moveTo>
                        <a:lnTo>
                          <a:pt x="86" y="104"/>
                        </a:lnTo>
                        <a:lnTo>
                          <a:pt x="0" y="52"/>
                        </a:lnTo>
                        <a:lnTo>
                          <a:pt x="86" y="0"/>
                        </a:lnTo>
                      </a:path>
                    </a:pathLst>
                  </a:custGeom>
                  <a:noFill/>
                  <a:ln w="14288">
                    <a:solidFill>
                      <a:srgbClr val="CECEC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769" name="Rectangle 49"/>
                <p:cNvSpPr>
                  <a:spLocks noChangeArrowheads="1"/>
                </p:cNvSpPr>
                <p:nvPr/>
              </p:nvSpPr>
              <p:spPr bwMode="auto">
                <a:xfrm>
                  <a:off x="1365" y="1964"/>
                  <a:ext cx="38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70" name="Rectangle 50"/>
                <p:cNvSpPr>
                  <a:spLocks noChangeArrowheads="1"/>
                </p:cNvSpPr>
                <p:nvPr/>
              </p:nvSpPr>
              <p:spPr bwMode="auto">
                <a:xfrm>
                  <a:off x="1445" y="1964"/>
                  <a:ext cx="19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4771" name="Group 51"/>
                <p:cNvGrpSpPr>
                  <a:grpSpLocks/>
                </p:cNvGrpSpPr>
                <p:nvPr/>
              </p:nvGrpSpPr>
              <p:grpSpPr bwMode="auto">
                <a:xfrm>
                  <a:off x="1149" y="1937"/>
                  <a:ext cx="79" cy="162"/>
                  <a:chOff x="1149" y="1937"/>
                  <a:chExt cx="79" cy="162"/>
                </a:xfrm>
              </p:grpSpPr>
              <p:grpSp>
                <p:nvGrpSpPr>
                  <p:cNvPr id="41477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149" y="1937"/>
                    <a:ext cx="40" cy="162"/>
                    <a:chOff x="1149" y="1937"/>
                    <a:chExt cx="40" cy="162"/>
                  </a:xfrm>
                </p:grpSpPr>
                <p:sp>
                  <p:nvSpPr>
                    <p:cNvPr id="414773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149" y="1937"/>
                      <a:ext cx="40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40" y="0"/>
                        </a:cxn>
                        <a:cxn ang="0">
                          <a:pos x="40" y="162"/>
                        </a:cxn>
                        <a:cxn ang="0">
                          <a:pos x="0" y="133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40" h="162">
                          <a:moveTo>
                            <a:pt x="0" y="28"/>
                          </a:moveTo>
                          <a:lnTo>
                            <a:pt x="40" y="0"/>
                          </a:lnTo>
                          <a:lnTo>
                            <a:pt x="40" y="162"/>
                          </a:lnTo>
                          <a:lnTo>
                            <a:pt x="0" y="13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774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1149" y="1937"/>
                      <a:ext cx="40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40" y="0"/>
                        </a:cxn>
                        <a:cxn ang="0">
                          <a:pos x="40" y="162"/>
                        </a:cxn>
                        <a:cxn ang="0">
                          <a:pos x="0" y="133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40" h="162">
                          <a:moveTo>
                            <a:pt x="0" y="28"/>
                          </a:moveTo>
                          <a:lnTo>
                            <a:pt x="40" y="0"/>
                          </a:lnTo>
                          <a:lnTo>
                            <a:pt x="40" y="162"/>
                          </a:lnTo>
                          <a:lnTo>
                            <a:pt x="0" y="133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CECECE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477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193" y="1964"/>
                    <a:ext cx="35" cy="10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CECECE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4776" name="Rectangle 56"/>
                <p:cNvSpPr>
                  <a:spLocks noChangeArrowheads="1"/>
                </p:cNvSpPr>
                <p:nvPr/>
              </p:nvSpPr>
              <p:spPr bwMode="auto">
                <a:xfrm>
                  <a:off x="1259" y="1964"/>
                  <a:ext cx="65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123868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Капилляр</a:t>
            </a:r>
            <a:r>
              <a:rPr lang="en-AU" dirty="0" smtClean="0"/>
              <a:t>: </a:t>
            </a:r>
            <a:r>
              <a:rPr lang="ru-RU" dirty="0" smtClean="0"/>
              <a:t>корреляция значений</a:t>
            </a:r>
            <a:endParaRPr lang="en-AU" dirty="0"/>
          </a:p>
        </p:txBody>
      </p:sp>
      <p:sp>
        <p:nvSpPr>
          <p:cNvPr id="41165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pH </a:t>
            </a:r>
            <a:r>
              <a:rPr lang="ru-RU" sz="2400" dirty="0" smtClean="0">
                <a:effectLst/>
              </a:rPr>
              <a:t>и </a:t>
            </a:r>
            <a:r>
              <a:rPr lang="en-US" sz="2400" dirty="0" err="1" smtClean="0">
                <a:effectLst/>
              </a:rPr>
              <a:t>pCO2</a:t>
            </a:r>
            <a:r>
              <a:rPr lang="ru-RU" dirty="0" smtClean="0"/>
              <a:t>: продемонстрирован высокий уровень корреляции между капиллярной (</a:t>
            </a:r>
            <a:r>
              <a:rPr lang="ru-RU" dirty="0" err="1" smtClean="0"/>
              <a:t>артериализированной</a:t>
            </a:r>
            <a:r>
              <a:rPr lang="ru-RU" dirty="0" smtClean="0"/>
              <a:t>) пробой и артериальной</a:t>
            </a:r>
            <a:endParaRPr lang="en-US" sz="2400" dirty="0">
              <a:effectLst/>
            </a:endParaRPr>
          </a:p>
          <a:p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pO2</a:t>
            </a:r>
            <a:r>
              <a:rPr lang="ru-RU" sz="2400" dirty="0" smtClean="0">
                <a:effectLst/>
              </a:rPr>
              <a:t>: характеризуется слабой корреляцией (в связи с вариабельностью доли венозного компонента в пробе)</a:t>
            </a:r>
          </a:p>
          <a:p>
            <a:endParaRPr lang="en-US" sz="2400" dirty="0">
              <a:effectLst/>
            </a:endParaRPr>
          </a:p>
          <a:p>
            <a:r>
              <a:rPr lang="ru-RU" sz="2400" dirty="0" smtClean="0">
                <a:effectLst/>
              </a:rPr>
              <a:t>Значительные отличия в уровне </a:t>
            </a:r>
            <a:r>
              <a:rPr lang="en-US" sz="2400" dirty="0" smtClean="0">
                <a:effectLst/>
              </a:rPr>
              <a:t>K</a:t>
            </a:r>
            <a:r>
              <a:rPr lang="ru-RU" dirty="0" smtClean="0"/>
              <a:t>+ связаны с процессом «</a:t>
            </a:r>
            <a:r>
              <a:rPr lang="ru-RU" dirty="0" err="1" smtClean="0"/>
              <a:t>артериализации</a:t>
            </a:r>
            <a:r>
              <a:rPr lang="ru-RU" dirty="0" smtClean="0"/>
              <a:t>» и гемолизом</a:t>
            </a:r>
            <a:endParaRPr lang="it-IT" sz="2400" dirty="0">
              <a:effectLst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EF106-AE43-492F-818F-2DB3178F6AEC}" type="slidenum">
              <a:rPr lang="en-US"/>
              <a:pPr/>
              <a:t>34</a:t>
            </a:fld>
            <a:endParaRPr lang="en-US"/>
          </a:p>
        </p:txBody>
      </p:sp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304800" y="1447800"/>
            <a:ext cx="8458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/>
            <a:endParaRPr lang="it-IT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228600" y="685800"/>
            <a:ext cx="8229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endParaRPr lang="it-IT" sz="3200" b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9309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Обращение с пробой / Гемолиз</a:t>
            </a:r>
            <a:endParaRPr lang="it-IT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Гемолиз </a:t>
            </a:r>
            <a:r>
              <a:rPr lang="ru-RU" dirty="0" smtClean="0"/>
              <a:t>может произойти в результате</a:t>
            </a:r>
            <a:r>
              <a:rPr lang="en-AU" sz="2400" dirty="0" smtClean="0"/>
              <a:t>:</a:t>
            </a:r>
            <a:endParaRPr lang="en-AU" sz="2400" dirty="0"/>
          </a:p>
          <a:p>
            <a:r>
              <a:rPr lang="ru-RU" sz="2400" dirty="0" smtClean="0"/>
              <a:t>Агрессивное перемешивание</a:t>
            </a:r>
            <a:endParaRPr lang="en-AU" sz="2400" dirty="0"/>
          </a:p>
          <a:p>
            <a:r>
              <a:rPr lang="ru-RU" sz="2400" dirty="0" smtClean="0"/>
              <a:t>Забор пробы</a:t>
            </a:r>
            <a:r>
              <a:rPr lang="en-AU" sz="2400" dirty="0" smtClean="0"/>
              <a:t>: </a:t>
            </a:r>
          </a:p>
          <a:p>
            <a:pPr lvl="1"/>
            <a:r>
              <a:rPr lang="ru-RU" sz="2000" dirty="0" smtClean="0"/>
              <a:t>перепад давления через сужение диаметра иглы, катетера, удлинительной линии</a:t>
            </a:r>
          </a:p>
          <a:p>
            <a:pPr lvl="1"/>
            <a:r>
              <a:rPr lang="ru-RU" dirty="0" smtClean="0"/>
              <a:t>сгустки в катетере</a:t>
            </a:r>
            <a:endParaRPr lang="ru-RU" sz="2000" dirty="0" smtClean="0"/>
          </a:p>
          <a:p>
            <a:pPr lvl="1"/>
            <a:r>
              <a:rPr lang="ru-RU" sz="2000" dirty="0" smtClean="0"/>
              <a:t>избыточно активная аспирация</a:t>
            </a:r>
            <a:endParaRPr lang="en-AU" sz="2000" dirty="0"/>
          </a:p>
          <a:p>
            <a:r>
              <a:rPr lang="ru-RU" dirty="0" smtClean="0"/>
              <a:t>Просачивание капиллярной крови через тонкое отверстие в коже</a:t>
            </a:r>
            <a:endParaRPr lang="ru-RU" sz="2400" dirty="0" smtClean="0"/>
          </a:p>
          <a:p>
            <a:r>
              <a:rPr lang="ru-RU" dirty="0" smtClean="0"/>
              <a:t>Контакт пробы крови со льдом</a:t>
            </a:r>
            <a:endParaRPr lang="en-AU" sz="2400" dirty="0"/>
          </a:p>
          <a:p>
            <a:r>
              <a:rPr lang="ru-RU" sz="2400" dirty="0" smtClean="0"/>
              <a:t>Транспортировка </a:t>
            </a:r>
            <a:r>
              <a:rPr lang="ru-RU" sz="2400" dirty="0" err="1" smtClean="0"/>
              <a:t>пневмопочтой</a:t>
            </a:r>
            <a:endParaRPr lang="en-AU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F5F2E1-1829-4707-BC22-812D9B336854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4159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Гемолиз</a:t>
            </a:r>
            <a:endParaRPr lang="it-IT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Гемолиз ведет к выделению внутриклеточного содержимого эритроцитов в плазму крови</a:t>
            </a:r>
            <a:endParaRPr lang="en-AU" sz="2800" dirty="0"/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BB4A3F-92E1-4AF0-8D55-F8705FC15A9B}" type="slidenum">
              <a:rPr lang="en-US"/>
              <a:pPr/>
              <a:t>36</a:t>
            </a:fld>
            <a:endParaRPr lang="en-US"/>
          </a:p>
        </p:txBody>
      </p:sp>
      <p:pic>
        <p:nvPicPr>
          <p:cNvPr id="396295" name="Picture 7" descr="Useful tips preana err Figur 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00350"/>
            <a:ext cx="3671888" cy="2860675"/>
          </a:xfrm>
          <a:prstGeom prst="rect">
            <a:avLst/>
          </a:prstGeom>
          <a:noFill/>
        </p:spPr>
      </p:pic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4564063" y="5770563"/>
            <a:ext cx="3536950" cy="6842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9981" tIns="0" anchor="ctr"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5 % hemolysis (~ 0.8 g/dL free hemoglobin). After hemolysis.</a:t>
            </a:r>
          </a:p>
          <a:p>
            <a:r>
              <a:rPr lang="en-US" sz="1400">
                <a:solidFill>
                  <a:srgbClr val="FFFFFF"/>
                </a:solidFill>
              </a:rPr>
              <a:t>(www.bloodgas.org)</a:t>
            </a:r>
          </a:p>
        </p:txBody>
      </p:sp>
      <p:pic>
        <p:nvPicPr>
          <p:cNvPr id="396298" name="Picture 10" descr="Useful tips preana err fig 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124200"/>
            <a:ext cx="3570287" cy="249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26682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Метаболизм в пробе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Цельная кровь – живая ткань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Активный метаболизм продолжается в пробе после забора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ru-RU" dirty="0" smtClean="0"/>
              <a:t>Лейкоциты, тромбоциты и </a:t>
            </a:r>
            <a:r>
              <a:rPr lang="ru-RU" dirty="0" err="1" smtClean="0"/>
              <a:t>ретикулоциты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ru-RU" dirty="0" smtClean="0"/>
              <a:t>Потребляют кислород и глюкозу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ru-RU" dirty="0" smtClean="0"/>
              <a:t>Выделяют </a:t>
            </a:r>
            <a:r>
              <a:rPr lang="en-US" dirty="0" smtClean="0"/>
              <a:t>CO2 </a:t>
            </a:r>
            <a:r>
              <a:rPr lang="ru-RU" dirty="0" smtClean="0"/>
              <a:t>и </a:t>
            </a:r>
            <a:r>
              <a:rPr lang="en-US" dirty="0" smtClean="0"/>
              <a:t>H+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Эритроциты выделяют </a:t>
            </a:r>
            <a:r>
              <a:rPr lang="ru-RU" dirty="0" err="1" smtClean="0"/>
              <a:t>лактат</a:t>
            </a:r>
            <a:r>
              <a:rPr lang="ru-RU" dirty="0" smtClean="0"/>
              <a:t> и </a:t>
            </a:r>
            <a:r>
              <a:rPr lang="en-US" dirty="0" smtClean="0"/>
              <a:t>H+ (</a:t>
            </a:r>
            <a:r>
              <a:rPr lang="ru-RU" dirty="0" smtClean="0"/>
              <a:t>анаэробный гликолиз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Метаболизм в пробе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ru-RU" b="1" dirty="0" smtClean="0"/>
              <a:t>Пре-аналитические изменения вследствие метаболизма зависят от</a:t>
            </a:r>
            <a:r>
              <a:rPr lang="en-US" b="1" dirty="0" smtClean="0"/>
              <a:t>:</a:t>
            </a:r>
          </a:p>
          <a:p>
            <a:endParaRPr lang="en-US" dirty="0"/>
          </a:p>
          <a:p>
            <a:r>
              <a:rPr lang="ru-RU" dirty="0" smtClean="0"/>
              <a:t>Времени хранения и окружающей температуры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Клеточного состава пробы крови 			  Эритроциты / Лейкоциты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"/>
          <p:cNvSpPr>
            <a:spLocks noGrp="1"/>
          </p:cNvSpPr>
          <p:nvPr>
            <p:ph type="sldNum" sz="quarter" idx="11"/>
          </p:nvPr>
        </p:nvSpPr>
        <p:spPr>
          <a:xfrm>
            <a:off x="6819900" y="5481861"/>
            <a:ext cx="2133600" cy="365125"/>
          </a:xfrm>
        </p:spPr>
        <p:txBody>
          <a:bodyPr/>
          <a:lstStyle/>
          <a:p>
            <a:fld id="{761D0B0A-6D5C-4227-A040-18E118451832}" type="slidenum">
              <a:rPr lang="en-US"/>
              <a:pPr/>
              <a:t>39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60900" y="909861"/>
            <a:ext cx="4159250" cy="5262339"/>
          </a:xfrm>
          <a:noFill/>
        </p:spPr>
        <p:txBody>
          <a:bodyPr/>
          <a:lstStyle/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/>
              <a:t>p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	</a:t>
            </a:r>
            <a:r>
              <a:rPr lang="ru-RU" sz="2000" dirty="0" smtClean="0"/>
              <a:t>Кислород продолжает </a:t>
            </a:r>
            <a:r>
              <a:rPr lang="en-US" sz="2000" dirty="0" smtClean="0"/>
              <a:t>	</a:t>
            </a:r>
            <a:r>
              <a:rPr lang="ru-RU" sz="2000" dirty="0" smtClean="0"/>
              <a:t>потребляться</a:t>
            </a: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err="1"/>
              <a:t>p</a:t>
            </a:r>
            <a:r>
              <a:rPr lang="en-US" sz="2000" dirty="0" err="1"/>
              <a:t>CO</a:t>
            </a:r>
            <a:r>
              <a:rPr lang="en-US" sz="2000" baseline="-25000" dirty="0" err="1"/>
              <a:t>2</a:t>
            </a:r>
            <a:r>
              <a:rPr lang="en-US" sz="2000" dirty="0"/>
              <a:t>	</a:t>
            </a:r>
            <a:r>
              <a:rPr lang="ru-RU" sz="2000" dirty="0" smtClean="0"/>
              <a:t>Углекислота продолжает </a:t>
            </a:r>
            <a:r>
              <a:rPr lang="en-US" sz="2000" dirty="0" smtClean="0"/>
              <a:t>	</a:t>
            </a:r>
            <a:r>
              <a:rPr lang="ru-RU" sz="2000" dirty="0" smtClean="0"/>
              <a:t>синтезироваться</a:t>
            </a: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pH	</a:t>
            </a:r>
            <a:r>
              <a:rPr lang="ru-RU" sz="2000" dirty="0" smtClean="0"/>
              <a:t>Вследствие накопления 	углекислоты и гликолиза</a:t>
            </a: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endParaRPr lang="ru-RU" sz="2000" i="1" dirty="0" smtClean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err="1" smtClean="0"/>
              <a:t>c</a:t>
            </a:r>
            <a:r>
              <a:rPr lang="en-US" sz="2000" dirty="0" err="1" smtClean="0"/>
              <a:t>Ca</a:t>
            </a:r>
            <a:r>
              <a:rPr lang="en-US" sz="2000" baseline="30000" dirty="0" err="1" smtClean="0"/>
              <a:t>2</a:t>
            </a:r>
            <a:r>
              <a:rPr lang="en-US" sz="2000" baseline="30000" dirty="0"/>
              <a:t>+</a:t>
            </a:r>
            <a:r>
              <a:rPr lang="en-US" sz="2000" dirty="0"/>
              <a:t>	</a:t>
            </a:r>
            <a:r>
              <a:rPr lang="ru-RU" sz="2000" dirty="0" smtClean="0"/>
              <a:t>Изменение </a:t>
            </a:r>
            <a:r>
              <a:rPr lang="en-US" sz="2000" dirty="0" smtClean="0"/>
              <a:t>pH</a:t>
            </a:r>
            <a:r>
              <a:rPr lang="ru-RU" sz="2000" dirty="0" smtClean="0"/>
              <a:t> влияет на 	связывание </a:t>
            </a:r>
            <a:r>
              <a:rPr lang="en-US" sz="2000" dirty="0" err="1" smtClean="0"/>
              <a:t>Ca</a:t>
            </a:r>
            <a:r>
              <a:rPr lang="en-US" sz="2000" baseline="30000" dirty="0" err="1" smtClean="0"/>
              <a:t>2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ru-RU" sz="2000" dirty="0" smtClean="0"/>
              <a:t>белками</a:t>
            </a: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err="1"/>
              <a:t>c</a:t>
            </a:r>
            <a:r>
              <a:rPr lang="en-US" sz="2000" dirty="0" err="1"/>
              <a:t>Glu</a:t>
            </a:r>
            <a:r>
              <a:rPr lang="en-US" sz="2000" dirty="0"/>
              <a:t>	</a:t>
            </a:r>
            <a:r>
              <a:rPr lang="ru-RU" sz="2000" dirty="0" smtClean="0"/>
              <a:t>За счет метаболизма 	глюкозы</a:t>
            </a: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284163" indent="-284163" defTabSz="758825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dirty="0" err="1"/>
              <a:t>c</a:t>
            </a:r>
            <a:r>
              <a:rPr lang="en-US" sz="2000" dirty="0" err="1"/>
              <a:t>Lac</a:t>
            </a:r>
            <a:r>
              <a:rPr lang="en-US" sz="2000" dirty="0"/>
              <a:t>	</a:t>
            </a:r>
            <a:r>
              <a:rPr lang="ru-RU" sz="2000" dirty="0" smtClean="0"/>
              <a:t>Гликолиз</a:t>
            </a:r>
            <a:endParaRPr lang="en-US" sz="2000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28600"/>
            <a:ext cx="8748464" cy="697136"/>
          </a:xfrm>
          <a:noFill/>
        </p:spPr>
        <p:txBody>
          <a:bodyPr lIns="87312" tIns="44450" rIns="87312" bIns="44450"/>
          <a:lstStyle/>
          <a:p>
            <a:pPr defTabSz="866775"/>
            <a:r>
              <a:rPr lang="ru-RU" dirty="0" smtClean="0"/>
              <a:t>Транспортировка / хранение пробы</a:t>
            </a:r>
            <a:endParaRPr lang="en-US" dirty="0"/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>
            <a:off x="4040188" y="1003524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21" name="Line 5"/>
          <p:cNvSpPr>
            <a:spLocks noChangeShapeType="1"/>
          </p:cNvSpPr>
          <p:nvPr/>
        </p:nvSpPr>
        <p:spPr bwMode="auto">
          <a:xfrm>
            <a:off x="4067175" y="1867124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>
            <a:off x="4067175" y="2803749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4067175" y="3740374"/>
            <a:ext cx="0" cy="379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24" name="Line 8"/>
          <p:cNvSpPr>
            <a:spLocks noChangeShapeType="1"/>
          </p:cNvSpPr>
          <p:nvPr/>
        </p:nvSpPr>
        <p:spPr bwMode="auto">
          <a:xfrm>
            <a:off x="4067175" y="4707161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>
            <a:off x="4067175" y="5589811"/>
            <a:ext cx="0" cy="379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8826" name="Picture 13" descr="anarobic-metabol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692400"/>
            <a:ext cx="358933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539750" y="5367338"/>
            <a:ext cx="30241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www.bloodgas.org</a:t>
            </a: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466725" y="1743075"/>
            <a:ext cx="29527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Продолжающийся клеточный метаболизм</a:t>
            </a:r>
            <a:endParaRPr lang="it-IT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03452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Предисловие</a:t>
            </a:r>
            <a:endParaRPr lang="it-IT" dirty="0"/>
          </a:p>
        </p:txBody>
      </p:sp>
      <p:sp>
        <p:nvSpPr>
          <p:cNvPr id="3502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smtClean="0"/>
              <a:t>«Артериальная кровь является самым чувствительным образцом, направляемым в лабораторию на анализ»</a:t>
            </a:r>
            <a:endParaRPr lang="en-US" dirty="0"/>
          </a:p>
          <a:p>
            <a:endParaRPr lang="ru-RU" sz="2400" i="1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0000"/>
                </a:solidFill>
                <a:effectLst/>
              </a:rPr>
              <a:t>“</a:t>
            </a:r>
            <a:r>
              <a:rPr lang="en-US" sz="2400" i="1" dirty="0">
                <a:solidFill>
                  <a:srgbClr val="000000"/>
                </a:solidFill>
                <a:effectLst/>
              </a:rPr>
              <a:t>National Committee for Clinical Laboratory Standards (</a:t>
            </a:r>
            <a:r>
              <a:rPr lang="en-US" sz="2400" i="1" dirty="0" err="1">
                <a:solidFill>
                  <a:srgbClr val="000000"/>
                </a:solidFill>
                <a:effectLst/>
              </a:rPr>
              <a:t>NCCLS</a:t>
            </a:r>
            <a:r>
              <a:rPr lang="en-US" sz="2400" i="1" dirty="0">
                <a:solidFill>
                  <a:srgbClr val="000000"/>
                </a:solidFill>
                <a:effectLst/>
              </a:rPr>
              <a:t>)”</a:t>
            </a:r>
            <a:r>
              <a:rPr lang="en-US" dirty="0"/>
              <a:t> </a:t>
            </a:r>
          </a:p>
          <a:p>
            <a:endParaRPr lang="en-US" dirty="0">
              <a:effectLst/>
            </a:endParaRPr>
          </a:p>
          <a:p>
            <a:endParaRPr lang="en-US" dirty="0">
              <a:solidFill>
                <a:schemeClr val="tx2"/>
              </a:solidFill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8D8B0C-F9EE-494F-9D53-7A20683CBB89}" type="slidenum">
              <a:rPr lang="en-US"/>
              <a:pPr/>
              <a:t>4</a:t>
            </a:fld>
            <a:endParaRPr lang="en-US"/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1042988" y="4797425"/>
            <a:ext cx="6408737" cy="92333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Значительное число ошибок при анализе газов крови возникают вследствие неправильного выполнения пре-аналитической и аналитической стадий исследования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8937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</a:t>
            </a:r>
            <a:r>
              <a:rPr lang="en-US" dirty="0" smtClean="0"/>
              <a:t>/ </a:t>
            </a:r>
            <a:r>
              <a:rPr lang="ru-RU" dirty="0" smtClean="0"/>
              <a:t>Транспортировка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•"/>
              <a:defRPr sz="24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•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•"/>
              <a:defRPr sz="18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•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Arial"/>
              <a:buChar char="•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dirty="0" smtClean="0"/>
              <a:t>На ледяной бане (замедление метаболизма)</a:t>
            </a:r>
            <a:r>
              <a:rPr lang="en-US" dirty="0" smtClean="0"/>
              <a:t>:</a:t>
            </a:r>
            <a:endParaRPr lang="ru-RU" dirty="0"/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Помогает сохранять </a:t>
            </a:r>
            <a:r>
              <a:rPr lang="en-US" sz="2000" dirty="0" smtClean="0"/>
              <a:t>pH, </a:t>
            </a:r>
            <a:r>
              <a:rPr lang="en-US" sz="2000" dirty="0" err="1" smtClean="0"/>
              <a:t>pCO2</a:t>
            </a:r>
            <a:r>
              <a:rPr lang="en-US" sz="2000" dirty="0" smtClean="0"/>
              <a:t>, </a:t>
            </a:r>
            <a:r>
              <a:rPr lang="en-US" sz="2000" dirty="0" err="1" smtClean="0"/>
              <a:t>pO2</a:t>
            </a:r>
            <a:r>
              <a:rPr lang="en-US" dirty="0" smtClean="0"/>
              <a:t>, </a:t>
            </a:r>
            <a:r>
              <a:rPr lang="ru-RU" dirty="0" smtClean="0"/>
              <a:t>глюкозу, </a:t>
            </a:r>
            <a:r>
              <a:rPr lang="ru-RU" dirty="0" err="1" smtClean="0"/>
              <a:t>лактат</a:t>
            </a:r>
            <a:endParaRPr lang="ru-RU" dirty="0" smtClean="0"/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Не может использоваться для пластиковых шприцев</a:t>
            </a:r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Может повышать К+, снижать </a:t>
            </a:r>
            <a:r>
              <a:rPr lang="en-US" sz="2000" dirty="0" smtClean="0"/>
              <a:t>Na+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При комнатной температуре:</a:t>
            </a:r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Требует быстрого выполнения анализа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Не меняет уровень </a:t>
            </a:r>
            <a:r>
              <a:rPr lang="en-US" dirty="0" smtClean="0"/>
              <a:t>K+</a:t>
            </a:r>
            <a:endParaRPr lang="ru-RU" dirty="0" smtClean="0"/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Снижает уровень глюкозы (в среднем на 0.5 </a:t>
            </a:r>
            <a:r>
              <a:rPr lang="ru-RU" sz="2000" dirty="0" err="1" smtClean="0"/>
              <a:t>ммоль</a:t>
            </a:r>
            <a:r>
              <a:rPr lang="ru-RU" sz="2000" dirty="0" smtClean="0"/>
              <a:t>/л/час)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Повышает уровень </a:t>
            </a:r>
            <a:r>
              <a:rPr lang="ru-RU" dirty="0" err="1" smtClean="0"/>
              <a:t>лактата</a:t>
            </a:r>
            <a:r>
              <a:rPr lang="ru-RU" dirty="0" smtClean="0"/>
              <a:t> (в среднем на 0.5 </a:t>
            </a:r>
            <a:r>
              <a:rPr lang="ru-RU" dirty="0" err="1" smtClean="0"/>
              <a:t>ммоль</a:t>
            </a:r>
            <a:r>
              <a:rPr lang="ru-RU" dirty="0" smtClean="0"/>
              <a:t>/л/час)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836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</a:t>
            </a:r>
            <a:r>
              <a:rPr lang="en-US" dirty="0" smtClean="0"/>
              <a:t>/ </a:t>
            </a:r>
            <a:r>
              <a:rPr lang="ru-RU" dirty="0" smtClean="0"/>
              <a:t>Транспортировка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Ледяная баня</a:t>
            </a:r>
            <a:r>
              <a:rPr lang="en-US" sz="24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/>
              <a:t>Повышает проницаемость пластика для газов (непригодна для пластиковых шприцев)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ru-RU" sz="2400" dirty="0" smtClean="0"/>
              <a:t>Угнетает функцию </a:t>
            </a:r>
            <a:r>
              <a:rPr lang="en-US" sz="2400" dirty="0" smtClean="0"/>
              <a:t>Na+/K+ </a:t>
            </a:r>
            <a:r>
              <a:rPr lang="ru-RU" sz="2400" dirty="0" smtClean="0"/>
              <a:t>насоса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/>
              <a:t>Повышает риск гемолиза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/>
              <a:t>Замедляет потребление </a:t>
            </a:r>
            <a:r>
              <a:rPr lang="en-US" sz="2400" dirty="0" err="1" smtClean="0"/>
              <a:t>O2</a:t>
            </a:r>
            <a:r>
              <a:rPr lang="en-US" sz="2400" dirty="0" smtClean="0"/>
              <a:t> </a:t>
            </a:r>
            <a:r>
              <a:rPr lang="ru-RU" sz="2400" dirty="0" smtClean="0"/>
              <a:t> в пробе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/>
              <a:t>Неэффективна при лейкоцитозе</a:t>
            </a:r>
            <a:endParaRPr lang="en-US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Транспортировка </a:t>
            </a:r>
            <a:r>
              <a:rPr lang="ru-RU" dirty="0" err="1" smtClean="0"/>
              <a:t>пневмопочтой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pH </a:t>
            </a:r>
            <a:r>
              <a:rPr lang="ru-RU" sz="2400" dirty="0" smtClean="0"/>
              <a:t>и </a:t>
            </a:r>
            <a:r>
              <a:rPr lang="en-US" sz="2400" dirty="0" err="1" smtClean="0"/>
              <a:t>pCO2</a:t>
            </a:r>
            <a:r>
              <a:rPr lang="en-US" sz="2400" dirty="0" smtClean="0"/>
              <a:t> </a:t>
            </a:r>
            <a:r>
              <a:rPr lang="ru-RU" dirty="0" smtClean="0"/>
              <a:t>не имеют сильных изменений при условии соблюдения остальных пре-аналитических правил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pO2</a:t>
            </a:r>
            <a:r>
              <a:rPr lang="en-US" sz="2400" dirty="0" smtClean="0"/>
              <a:t> </a:t>
            </a:r>
            <a:r>
              <a:rPr lang="ru-RU" sz="2400" dirty="0" smtClean="0"/>
              <a:t>резко изменяется в устройствах без заглушек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Резко усиливает ошибку вследствие контаминации пробы воздушными пузырьками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Может вызвать гемолиз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Collinson PO, et al. Changes in blood gas samples produced by a pneumatic tube system. J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Clin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Pathol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2002; 55: 105-107.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Удалить воздух полностью и немедленно после забора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При анализе </a:t>
            </a:r>
            <a:r>
              <a:rPr lang="en-US" sz="2400" dirty="0" smtClean="0"/>
              <a:t>&lt; 30 </a:t>
            </a:r>
            <a:r>
              <a:rPr lang="ru-RU" sz="2400" dirty="0" smtClean="0"/>
              <a:t>минут </a:t>
            </a:r>
            <a:r>
              <a:rPr lang="en-US" sz="2400" dirty="0" smtClean="0"/>
              <a:t>– </a:t>
            </a:r>
            <a:r>
              <a:rPr lang="ru-RU" sz="2400" dirty="0" smtClean="0"/>
              <a:t>хранение при комнатной температуре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При анализе </a:t>
            </a:r>
            <a:r>
              <a:rPr lang="en-US" sz="2400" dirty="0" smtClean="0"/>
              <a:t>&gt; 30 </a:t>
            </a:r>
            <a:r>
              <a:rPr lang="ru-RU" sz="2400" dirty="0" smtClean="0"/>
              <a:t>минут </a:t>
            </a:r>
            <a:r>
              <a:rPr lang="en-US" sz="2400" dirty="0" smtClean="0"/>
              <a:t>– </a:t>
            </a:r>
            <a:r>
              <a:rPr lang="ru-RU" sz="2400" dirty="0" smtClean="0"/>
              <a:t>ледяная баня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При лейкоцитозе </a:t>
            </a:r>
            <a:r>
              <a:rPr lang="en-US" sz="2400" dirty="0" smtClean="0"/>
              <a:t>100,000</a:t>
            </a:r>
            <a:r>
              <a:rPr lang="ru-RU" dirty="0"/>
              <a:t> </a:t>
            </a:r>
            <a:r>
              <a:rPr lang="ru-RU" dirty="0" smtClean="0"/>
              <a:t>– анализ немедленно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err="1" smtClean="0"/>
              <a:t>CLSI</a:t>
            </a:r>
            <a:r>
              <a:rPr lang="en-US" sz="2000" dirty="0" smtClean="0"/>
              <a:t> document </a:t>
            </a:r>
            <a:r>
              <a:rPr lang="en-US" sz="2000" dirty="0" err="1" smtClean="0"/>
              <a:t>H11-A4</a:t>
            </a:r>
            <a:r>
              <a:rPr lang="en-US" sz="2000" dirty="0" smtClean="0"/>
              <a:t>, </a:t>
            </a:r>
            <a:r>
              <a:rPr lang="en-US" sz="2000" dirty="0" err="1" smtClean="0"/>
              <a:t>Vol</a:t>
            </a:r>
            <a:r>
              <a:rPr lang="en-US" sz="2000" dirty="0" smtClean="0"/>
              <a:t> 24 </a:t>
            </a:r>
            <a:r>
              <a:rPr lang="en-US" sz="2000" dirty="0" err="1" smtClean="0"/>
              <a:t>N28</a:t>
            </a:r>
            <a:r>
              <a:rPr lang="en-US" sz="2000" dirty="0" smtClean="0"/>
              <a:t>. Procedures for the Collection of Arterial Blood Specimens.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Забор проб из катетеров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Катетер должен быть промыт перед забором пробы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Объем промывки (удаляемый) = </a:t>
            </a:r>
            <a:r>
              <a:rPr lang="ru-RU" dirty="0" err="1" smtClean="0"/>
              <a:t>3х</a:t>
            </a:r>
            <a:r>
              <a:rPr lang="ru-RU" dirty="0" smtClean="0"/>
              <a:t> объема «мертвого пространства» катетера и удлинительной линии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Неадекватное промывание ведет к </a:t>
            </a:r>
            <a:r>
              <a:rPr lang="ru-RU" dirty="0" err="1" smtClean="0"/>
              <a:t>дилюционной</a:t>
            </a:r>
            <a:r>
              <a:rPr lang="ru-RU" dirty="0" smtClean="0"/>
              <a:t> ошибке и примеси </a:t>
            </a:r>
            <a:r>
              <a:rPr lang="ru-RU" dirty="0" err="1" smtClean="0"/>
              <a:t>инфузируемого</a:t>
            </a:r>
            <a:r>
              <a:rPr lang="ru-RU" dirty="0" smtClean="0"/>
              <a:t> раствора</a:t>
            </a:r>
          </a:p>
          <a:p>
            <a:endParaRPr lang="en-US" dirty="0"/>
          </a:p>
          <a:p>
            <a:r>
              <a:rPr lang="ru-RU" dirty="0" smtClean="0"/>
              <a:t>Удаление промываемого объема может вести к анемии (желателен внутривенный возврат)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Предподготовка</a:t>
            </a:r>
            <a:r>
              <a:rPr lang="ru-RU" dirty="0" smtClean="0"/>
              <a:t> пробы</a:t>
            </a:r>
            <a:br>
              <a:rPr lang="ru-RU" dirty="0" smtClean="0"/>
            </a:br>
            <a:endParaRPr lang="en-AU" dirty="0"/>
          </a:p>
        </p:txBody>
      </p:sp>
      <p:sp>
        <p:nvSpPr>
          <p:cNvPr id="21709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97204"/>
            <a:ext cx="8229600" cy="492896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Требуется гомогенная пробка </a:t>
            </a:r>
            <a:endParaRPr lang="en-US" sz="2400" dirty="0"/>
          </a:p>
          <a:p>
            <a:r>
              <a:rPr lang="ru-RU" dirty="0" smtClean="0"/>
              <a:t>Образцы следует хранить в горизонтальной положении </a:t>
            </a:r>
          </a:p>
          <a:p>
            <a:r>
              <a:rPr lang="ru-RU" sz="2400" dirty="0" smtClean="0"/>
              <a:t>Перед выполнением анализа пробу следует перемешивать в течение 15 секунд или дольше</a:t>
            </a:r>
            <a:endParaRPr lang="en-US" sz="2400" dirty="0"/>
          </a:p>
          <a:p>
            <a:r>
              <a:rPr lang="ru-RU" sz="2400" dirty="0" smtClean="0"/>
              <a:t>Перемешивание в двух плоскостях </a:t>
            </a:r>
            <a:r>
              <a:rPr lang="en-US" sz="2400" dirty="0" smtClean="0"/>
              <a:t>(</a:t>
            </a:r>
            <a:r>
              <a:rPr lang="ru-RU" sz="2400" dirty="0" smtClean="0"/>
              <a:t>рок-н-ролл</a:t>
            </a:r>
            <a:r>
              <a:rPr lang="en-US" sz="2400" dirty="0" smtClean="0"/>
              <a:t>)</a:t>
            </a:r>
          </a:p>
          <a:p>
            <a:r>
              <a:rPr lang="ru-RU" sz="2400" dirty="0" smtClean="0"/>
              <a:t>Будьте осторожны </a:t>
            </a:r>
            <a:r>
              <a:rPr lang="en-US" sz="2400" dirty="0" smtClean="0"/>
              <a:t>(</a:t>
            </a:r>
            <a:r>
              <a:rPr lang="ru-RU" sz="2400" dirty="0" smtClean="0"/>
              <a:t>не вызвать гемолиз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7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06ED44-A6CF-4A60-A5F7-0397F28673D4}" type="slidenum">
              <a:rPr lang="en-US"/>
              <a:pPr/>
              <a:t>45</a:t>
            </a:fld>
            <a:endParaRPr lang="en-US"/>
          </a:p>
        </p:txBody>
      </p:sp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2209800" y="838200"/>
            <a:ext cx="184150" cy="5794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it-IT" sz="32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17095" name="Picture 12" descr="inadequate-mixing"/>
          <p:cNvPicPr>
            <a:picLocks noChangeAspect="1" noChangeArrowheads="1"/>
          </p:cNvPicPr>
          <p:nvPr/>
        </p:nvPicPr>
        <p:blipFill>
          <a:blip r:embed="rId3" cstate="print"/>
          <a:srcRect t="36197" b="25293"/>
          <a:stretch>
            <a:fillRect/>
          </a:stretch>
        </p:blipFill>
        <p:spPr bwMode="auto">
          <a:xfrm>
            <a:off x="971551" y="4169286"/>
            <a:ext cx="1725614" cy="19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6" name="Picture 8" descr="Fig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3738" y="4394776"/>
            <a:ext cx="1666875" cy="1657350"/>
          </a:xfrm>
          <a:prstGeom prst="rect">
            <a:avLst/>
          </a:prstGeom>
          <a:noFill/>
        </p:spPr>
      </p:pic>
      <p:grpSp>
        <p:nvGrpSpPr>
          <p:cNvPr id="217155" name="Group 67"/>
          <p:cNvGrpSpPr>
            <a:grpSpLocks/>
          </p:cNvGrpSpPr>
          <p:nvPr/>
        </p:nvGrpSpPr>
        <p:grpSpPr bwMode="auto">
          <a:xfrm>
            <a:off x="3211383" y="4807526"/>
            <a:ext cx="2230437" cy="1022350"/>
            <a:chOff x="2342" y="2523"/>
            <a:chExt cx="1405" cy="644"/>
          </a:xfrm>
        </p:grpSpPr>
        <p:grpSp>
          <p:nvGrpSpPr>
            <p:cNvPr id="217098" name="Group 10"/>
            <p:cNvGrpSpPr>
              <a:grpSpLocks/>
            </p:cNvGrpSpPr>
            <p:nvPr/>
          </p:nvGrpSpPr>
          <p:grpSpPr bwMode="auto">
            <a:xfrm>
              <a:off x="2342" y="3057"/>
              <a:ext cx="1405" cy="110"/>
              <a:chOff x="1044" y="2209"/>
              <a:chExt cx="1405" cy="110"/>
            </a:xfrm>
          </p:grpSpPr>
          <p:grpSp>
            <p:nvGrpSpPr>
              <p:cNvPr id="217099" name="Group 11"/>
              <p:cNvGrpSpPr>
                <a:grpSpLocks/>
              </p:cNvGrpSpPr>
              <p:nvPr/>
            </p:nvGrpSpPr>
            <p:grpSpPr bwMode="auto">
              <a:xfrm>
                <a:off x="1044" y="2209"/>
                <a:ext cx="1405" cy="110"/>
                <a:chOff x="1044" y="2209"/>
                <a:chExt cx="1405" cy="110"/>
              </a:xfrm>
            </p:grpSpPr>
            <p:sp>
              <p:nvSpPr>
                <p:cNvPr id="217100" name="Rectangle 12"/>
                <p:cNvSpPr>
                  <a:spLocks noChangeArrowheads="1"/>
                </p:cNvSpPr>
                <p:nvPr/>
              </p:nvSpPr>
              <p:spPr bwMode="auto">
                <a:xfrm>
                  <a:off x="1211" y="2242"/>
                  <a:ext cx="1068" cy="45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101" name="Group 13"/>
                <p:cNvGrpSpPr>
                  <a:grpSpLocks/>
                </p:cNvGrpSpPr>
                <p:nvPr/>
              </p:nvGrpSpPr>
              <p:grpSpPr bwMode="auto">
                <a:xfrm>
                  <a:off x="2282" y="2209"/>
                  <a:ext cx="167" cy="110"/>
                  <a:chOff x="2282" y="2209"/>
                  <a:chExt cx="167" cy="110"/>
                </a:xfrm>
              </p:grpSpPr>
              <p:sp>
                <p:nvSpPr>
                  <p:cNvPr id="21710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282" y="2209"/>
                    <a:ext cx="52" cy="110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0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2239"/>
                    <a:ext cx="33" cy="5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0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2263"/>
                    <a:ext cx="79" cy="16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105" name="Group 17"/>
                <p:cNvGrpSpPr>
                  <a:grpSpLocks/>
                </p:cNvGrpSpPr>
                <p:nvPr/>
              </p:nvGrpSpPr>
              <p:grpSpPr bwMode="auto">
                <a:xfrm>
                  <a:off x="1044" y="2209"/>
                  <a:ext cx="163" cy="110"/>
                  <a:chOff x="1044" y="2209"/>
                  <a:chExt cx="163" cy="110"/>
                </a:xfrm>
              </p:grpSpPr>
              <p:sp>
                <p:nvSpPr>
                  <p:cNvPr id="21710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209"/>
                    <a:ext cx="51" cy="110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0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21" y="2239"/>
                    <a:ext cx="34" cy="5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0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044" y="2263"/>
                    <a:ext cx="77" cy="16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7109" name="Rectangle 21"/>
              <p:cNvSpPr>
                <a:spLocks noChangeArrowheads="1"/>
              </p:cNvSpPr>
              <p:nvPr/>
            </p:nvSpPr>
            <p:spPr bwMode="auto">
              <a:xfrm>
                <a:off x="1416" y="2248"/>
                <a:ext cx="80" cy="3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10" name="Group 22"/>
            <p:cNvGrpSpPr>
              <a:grpSpLocks/>
            </p:cNvGrpSpPr>
            <p:nvPr/>
          </p:nvGrpSpPr>
          <p:grpSpPr bwMode="auto">
            <a:xfrm>
              <a:off x="2361" y="2523"/>
              <a:ext cx="1364" cy="424"/>
              <a:chOff x="1063" y="1675"/>
              <a:chExt cx="1364" cy="424"/>
            </a:xfrm>
          </p:grpSpPr>
          <p:grpSp>
            <p:nvGrpSpPr>
              <p:cNvPr id="217111" name="Group 23"/>
              <p:cNvGrpSpPr>
                <a:grpSpLocks/>
              </p:cNvGrpSpPr>
              <p:nvPr/>
            </p:nvGrpSpPr>
            <p:grpSpPr bwMode="auto">
              <a:xfrm>
                <a:off x="1538" y="1675"/>
                <a:ext cx="424" cy="420"/>
                <a:chOff x="1538" y="1675"/>
                <a:chExt cx="424" cy="420"/>
              </a:xfrm>
            </p:grpSpPr>
            <p:grpSp>
              <p:nvGrpSpPr>
                <p:cNvPr id="217112" name="Group 24"/>
                <p:cNvGrpSpPr>
                  <a:grpSpLocks/>
                </p:cNvGrpSpPr>
                <p:nvPr/>
              </p:nvGrpSpPr>
              <p:grpSpPr bwMode="auto">
                <a:xfrm>
                  <a:off x="1646" y="1766"/>
                  <a:ext cx="212" cy="92"/>
                  <a:chOff x="1646" y="1766"/>
                  <a:chExt cx="212" cy="92"/>
                </a:xfrm>
              </p:grpSpPr>
              <p:sp>
                <p:nvSpPr>
                  <p:cNvPr id="217113" name="Freeform 25"/>
                  <p:cNvSpPr>
                    <a:spLocks/>
                  </p:cNvSpPr>
                  <p:nvPr/>
                </p:nvSpPr>
                <p:spPr bwMode="auto">
                  <a:xfrm>
                    <a:off x="1750" y="1766"/>
                    <a:ext cx="108" cy="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2" y="2"/>
                      </a:cxn>
                      <a:cxn ang="0">
                        <a:pos x="42" y="8"/>
                      </a:cxn>
                      <a:cxn ang="0">
                        <a:pos x="61" y="16"/>
                      </a:cxn>
                      <a:cxn ang="0">
                        <a:pos x="77" y="27"/>
                      </a:cxn>
                      <a:cxn ang="0">
                        <a:pos x="89" y="40"/>
                      </a:cxn>
                      <a:cxn ang="0">
                        <a:pos x="99" y="56"/>
                      </a:cxn>
                      <a:cxn ang="0">
                        <a:pos x="105" y="74"/>
                      </a:cxn>
                      <a:cxn ang="0">
                        <a:pos x="108" y="83"/>
                      </a:cxn>
                      <a:cxn ang="0">
                        <a:pos x="108" y="92"/>
                      </a:cxn>
                    </a:cxnLst>
                    <a:rect l="0" t="0" r="r" b="b"/>
                    <a:pathLst>
                      <a:path w="108" h="9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22" y="2"/>
                        </a:lnTo>
                        <a:lnTo>
                          <a:pt x="42" y="8"/>
                        </a:lnTo>
                        <a:lnTo>
                          <a:pt x="61" y="16"/>
                        </a:lnTo>
                        <a:lnTo>
                          <a:pt x="77" y="27"/>
                        </a:lnTo>
                        <a:lnTo>
                          <a:pt x="89" y="40"/>
                        </a:lnTo>
                        <a:lnTo>
                          <a:pt x="99" y="56"/>
                        </a:lnTo>
                        <a:lnTo>
                          <a:pt x="105" y="74"/>
                        </a:lnTo>
                        <a:lnTo>
                          <a:pt x="108" y="83"/>
                        </a:lnTo>
                        <a:lnTo>
                          <a:pt x="108" y="92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14" name="Freeform 26"/>
                  <p:cNvSpPr>
                    <a:spLocks/>
                  </p:cNvSpPr>
                  <p:nvPr/>
                </p:nvSpPr>
                <p:spPr bwMode="auto">
                  <a:xfrm>
                    <a:off x="1646" y="1766"/>
                    <a:ext cx="105" cy="92"/>
                  </a:xfrm>
                  <a:custGeom>
                    <a:avLst/>
                    <a:gdLst/>
                    <a:ahLst/>
                    <a:cxnLst>
                      <a:cxn ang="0">
                        <a:pos x="0" y="92"/>
                      </a:cxn>
                      <a:cxn ang="0">
                        <a:pos x="1" y="83"/>
                      </a:cxn>
                      <a:cxn ang="0">
                        <a:pos x="3" y="74"/>
                      </a:cxn>
                      <a:cxn ang="0">
                        <a:pos x="9" y="56"/>
                      </a:cxn>
                      <a:cxn ang="0">
                        <a:pos x="19" y="40"/>
                      </a:cxn>
                      <a:cxn ang="0">
                        <a:pos x="31" y="27"/>
                      </a:cxn>
                      <a:cxn ang="0">
                        <a:pos x="46" y="16"/>
                      </a:cxn>
                      <a:cxn ang="0">
                        <a:pos x="64" y="8"/>
                      </a:cxn>
                      <a:cxn ang="0">
                        <a:pos x="84" y="2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05" h="92">
                        <a:moveTo>
                          <a:pt x="0" y="92"/>
                        </a:moveTo>
                        <a:lnTo>
                          <a:pt x="1" y="83"/>
                        </a:lnTo>
                        <a:lnTo>
                          <a:pt x="3" y="74"/>
                        </a:lnTo>
                        <a:lnTo>
                          <a:pt x="9" y="56"/>
                        </a:lnTo>
                        <a:lnTo>
                          <a:pt x="19" y="40"/>
                        </a:lnTo>
                        <a:lnTo>
                          <a:pt x="31" y="27"/>
                        </a:lnTo>
                        <a:lnTo>
                          <a:pt x="46" y="16"/>
                        </a:lnTo>
                        <a:lnTo>
                          <a:pt x="64" y="8"/>
                        </a:lnTo>
                        <a:lnTo>
                          <a:pt x="84" y="2"/>
                        </a:lnTo>
                        <a:lnTo>
                          <a:pt x="105" y="0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115" name="Group 27"/>
                <p:cNvGrpSpPr>
                  <a:grpSpLocks/>
                </p:cNvGrpSpPr>
                <p:nvPr/>
              </p:nvGrpSpPr>
              <p:grpSpPr bwMode="auto">
                <a:xfrm>
                  <a:off x="1538" y="1675"/>
                  <a:ext cx="424" cy="393"/>
                  <a:chOff x="1538" y="1675"/>
                  <a:chExt cx="424" cy="393"/>
                </a:xfrm>
              </p:grpSpPr>
              <p:grpSp>
                <p:nvGrpSpPr>
                  <p:cNvPr id="21711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539" y="1675"/>
                    <a:ext cx="422" cy="183"/>
                    <a:chOff x="1539" y="1675"/>
                    <a:chExt cx="422" cy="183"/>
                  </a:xfrm>
                </p:grpSpPr>
                <p:sp>
                  <p:nvSpPr>
                    <p:cNvPr id="21711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1748" y="1675"/>
                      <a:ext cx="213" cy="18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0"/>
                        </a:cxn>
                        <a:cxn ang="0">
                          <a:pos x="1" y="0"/>
                        </a:cxn>
                        <a:cxn ang="0">
                          <a:pos x="22" y="1"/>
                        </a:cxn>
                        <a:cxn ang="0">
                          <a:pos x="43" y="3"/>
                        </a:cxn>
                        <a:cxn ang="0">
                          <a:pos x="64" y="7"/>
                        </a:cxn>
                        <a:cxn ang="0">
                          <a:pos x="84" y="14"/>
                        </a:cxn>
                        <a:cxn ang="0">
                          <a:pos x="102" y="22"/>
                        </a:cxn>
                        <a:cxn ang="0">
                          <a:pos x="119" y="31"/>
                        </a:cxn>
                        <a:cxn ang="0">
                          <a:pos x="136" y="41"/>
                        </a:cxn>
                        <a:cxn ang="0">
                          <a:pos x="151" y="53"/>
                        </a:cxn>
                        <a:cxn ang="0">
                          <a:pos x="165" y="67"/>
                        </a:cxn>
                        <a:cxn ang="0">
                          <a:pos x="177" y="80"/>
                        </a:cxn>
                        <a:cxn ang="0">
                          <a:pos x="187" y="96"/>
                        </a:cxn>
                        <a:cxn ang="0">
                          <a:pos x="196" y="111"/>
                        </a:cxn>
                        <a:cxn ang="0">
                          <a:pos x="203" y="128"/>
                        </a:cxn>
                        <a:cxn ang="0">
                          <a:pos x="209" y="146"/>
                        </a:cxn>
                        <a:cxn ang="0">
                          <a:pos x="212" y="164"/>
                        </a:cxn>
                        <a:cxn ang="0">
                          <a:pos x="213" y="183"/>
                        </a:cxn>
                      </a:cxnLst>
                      <a:rect l="0" t="0" r="r" b="b"/>
                      <a:pathLst>
                        <a:path w="213" h="183">
                          <a:moveTo>
                            <a:pt x="0" y="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22" y="1"/>
                          </a:lnTo>
                          <a:lnTo>
                            <a:pt x="43" y="3"/>
                          </a:lnTo>
                          <a:lnTo>
                            <a:pt x="64" y="7"/>
                          </a:lnTo>
                          <a:lnTo>
                            <a:pt x="84" y="14"/>
                          </a:lnTo>
                          <a:lnTo>
                            <a:pt x="102" y="22"/>
                          </a:lnTo>
                          <a:lnTo>
                            <a:pt x="119" y="31"/>
                          </a:lnTo>
                          <a:lnTo>
                            <a:pt x="136" y="41"/>
                          </a:lnTo>
                          <a:lnTo>
                            <a:pt x="151" y="53"/>
                          </a:lnTo>
                          <a:lnTo>
                            <a:pt x="165" y="67"/>
                          </a:lnTo>
                          <a:lnTo>
                            <a:pt x="177" y="80"/>
                          </a:lnTo>
                          <a:lnTo>
                            <a:pt x="187" y="96"/>
                          </a:lnTo>
                          <a:lnTo>
                            <a:pt x="196" y="111"/>
                          </a:lnTo>
                          <a:lnTo>
                            <a:pt x="203" y="128"/>
                          </a:lnTo>
                          <a:lnTo>
                            <a:pt x="209" y="146"/>
                          </a:lnTo>
                          <a:lnTo>
                            <a:pt x="212" y="164"/>
                          </a:lnTo>
                          <a:lnTo>
                            <a:pt x="213" y="183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1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539" y="1675"/>
                      <a:ext cx="212" cy="18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83"/>
                        </a:cxn>
                        <a:cxn ang="0">
                          <a:pos x="1" y="164"/>
                        </a:cxn>
                        <a:cxn ang="0">
                          <a:pos x="4" y="146"/>
                        </a:cxn>
                        <a:cxn ang="0">
                          <a:pos x="9" y="128"/>
                        </a:cxn>
                        <a:cxn ang="0">
                          <a:pos x="17" y="111"/>
                        </a:cxn>
                        <a:cxn ang="0">
                          <a:pos x="25" y="96"/>
                        </a:cxn>
                        <a:cxn ang="0">
                          <a:pos x="36" y="81"/>
                        </a:cxn>
                        <a:cxn ang="0">
                          <a:pos x="48" y="67"/>
                        </a:cxn>
                        <a:cxn ang="0">
                          <a:pos x="62" y="53"/>
                        </a:cxn>
                        <a:cxn ang="0">
                          <a:pos x="77" y="42"/>
                        </a:cxn>
                        <a:cxn ang="0">
                          <a:pos x="94" y="31"/>
                        </a:cxn>
                        <a:cxn ang="0">
                          <a:pos x="111" y="22"/>
                        </a:cxn>
                        <a:cxn ang="0">
                          <a:pos x="130" y="14"/>
                        </a:cxn>
                        <a:cxn ang="0">
                          <a:pos x="149" y="7"/>
                        </a:cxn>
                        <a:cxn ang="0">
                          <a:pos x="169" y="3"/>
                        </a:cxn>
                        <a:cxn ang="0">
                          <a:pos x="191" y="1"/>
                        </a:cxn>
                        <a:cxn ang="0">
                          <a:pos x="212" y="0"/>
                        </a:cxn>
                      </a:cxnLst>
                      <a:rect l="0" t="0" r="r" b="b"/>
                      <a:pathLst>
                        <a:path w="212" h="183">
                          <a:moveTo>
                            <a:pt x="0" y="183"/>
                          </a:moveTo>
                          <a:lnTo>
                            <a:pt x="1" y="164"/>
                          </a:lnTo>
                          <a:lnTo>
                            <a:pt x="4" y="146"/>
                          </a:lnTo>
                          <a:lnTo>
                            <a:pt x="9" y="128"/>
                          </a:lnTo>
                          <a:lnTo>
                            <a:pt x="17" y="111"/>
                          </a:lnTo>
                          <a:lnTo>
                            <a:pt x="25" y="96"/>
                          </a:lnTo>
                          <a:lnTo>
                            <a:pt x="36" y="81"/>
                          </a:lnTo>
                          <a:lnTo>
                            <a:pt x="48" y="67"/>
                          </a:lnTo>
                          <a:lnTo>
                            <a:pt x="62" y="53"/>
                          </a:lnTo>
                          <a:lnTo>
                            <a:pt x="77" y="42"/>
                          </a:lnTo>
                          <a:lnTo>
                            <a:pt x="94" y="31"/>
                          </a:lnTo>
                          <a:lnTo>
                            <a:pt x="111" y="22"/>
                          </a:lnTo>
                          <a:lnTo>
                            <a:pt x="130" y="14"/>
                          </a:lnTo>
                          <a:lnTo>
                            <a:pt x="149" y="7"/>
                          </a:lnTo>
                          <a:lnTo>
                            <a:pt x="169" y="3"/>
                          </a:lnTo>
                          <a:lnTo>
                            <a:pt x="191" y="1"/>
                          </a:lnTo>
                          <a:lnTo>
                            <a:pt x="212" y="0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119" name="Freeform 31"/>
                  <p:cNvSpPr>
                    <a:spLocks/>
                  </p:cNvSpPr>
                  <p:nvPr/>
                </p:nvSpPr>
                <p:spPr bwMode="auto">
                  <a:xfrm>
                    <a:off x="1538" y="1854"/>
                    <a:ext cx="106" cy="2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4"/>
                      </a:cxn>
                      <a:cxn ang="0">
                        <a:pos x="106" y="214"/>
                      </a:cxn>
                      <a:cxn ang="0">
                        <a:pos x="106" y="2"/>
                      </a:cxn>
                    </a:cxnLst>
                    <a:rect l="0" t="0" r="r" b="b"/>
                    <a:pathLst>
                      <a:path w="106" h="214">
                        <a:moveTo>
                          <a:pt x="0" y="0"/>
                        </a:moveTo>
                        <a:lnTo>
                          <a:pt x="0" y="214"/>
                        </a:lnTo>
                        <a:lnTo>
                          <a:pt x="106" y="214"/>
                        </a:lnTo>
                        <a:lnTo>
                          <a:pt x="106" y="2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20" name="Freeform 32"/>
                  <p:cNvSpPr>
                    <a:spLocks/>
                  </p:cNvSpPr>
                  <p:nvPr/>
                </p:nvSpPr>
                <p:spPr bwMode="auto">
                  <a:xfrm>
                    <a:off x="1856" y="1854"/>
                    <a:ext cx="106" cy="2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4"/>
                      </a:cxn>
                      <a:cxn ang="0">
                        <a:pos x="106" y="214"/>
                      </a:cxn>
                      <a:cxn ang="0">
                        <a:pos x="106" y="2"/>
                      </a:cxn>
                    </a:cxnLst>
                    <a:rect l="0" t="0" r="r" b="b"/>
                    <a:pathLst>
                      <a:path w="106" h="214">
                        <a:moveTo>
                          <a:pt x="0" y="0"/>
                        </a:moveTo>
                        <a:lnTo>
                          <a:pt x="0" y="214"/>
                        </a:lnTo>
                        <a:lnTo>
                          <a:pt x="106" y="214"/>
                        </a:lnTo>
                        <a:lnTo>
                          <a:pt x="106" y="2"/>
                        </a:lnTo>
                      </a:path>
                    </a:pathLst>
                  </a:custGeom>
                  <a:noFill/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121" name="Rectangle 33"/>
                <p:cNvSpPr>
                  <a:spLocks noChangeArrowheads="1"/>
                </p:cNvSpPr>
                <p:nvPr/>
              </p:nvSpPr>
              <p:spPr bwMode="auto">
                <a:xfrm>
                  <a:off x="1541" y="2072"/>
                  <a:ext cx="101" cy="23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22" name="Rectangle 34"/>
                <p:cNvSpPr>
                  <a:spLocks noChangeArrowheads="1"/>
                </p:cNvSpPr>
                <p:nvPr/>
              </p:nvSpPr>
              <p:spPr bwMode="auto">
                <a:xfrm>
                  <a:off x="1858" y="2072"/>
                  <a:ext cx="101" cy="23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123" name="Group 35"/>
              <p:cNvGrpSpPr>
                <a:grpSpLocks/>
              </p:cNvGrpSpPr>
              <p:nvPr/>
            </p:nvGrpSpPr>
            <p:grpSpPr bwMode="auto">
              <a:xfrm>
                <a:off x="2027" y="1937"/>
                <a:ext cx="400" cy="162"/>
                <a:chOff x="2027" y="1937"/>
                <a:chExt cx="400" cy="162"/>
              </a:xfrm>
            </p:grpSpPr>
            <p:grpSp>
              <p:nvGrpSpPr>
                <p:cNvPr id="217124" name="Group 36"/>
                <p:cNvGrpSpPr>
                  <a:grpSpLocks/>
                </p:cNvGrpSpPr>
                <p:nvPr/>
              </p:nvGrpSpPr>
              <p:grpSpPr bwMode="auto">
                <a:xfrm>
                  <a:off x="2340" y="1966"/>
                  <a:ext cx="87" cy="104"/>
                  <a:chOff x="2340" y="1966"/>
                  <a:chExt cx="87" cy="104"/>
                </a:xfrm>
              </p:grpSpPr>
              <p:sp>
                <p:nvSpPr>
                  <p:cNvPr id="217125" name="Freeform 37"/>
                  <p:cNvSpPr>
                    <a:spLocks/>
                  </p:cNvSpPr>
                  <p:nvPr/>
                </p:nvSpPr>
                <p:spPr bwMode="auto">
                  <a:xfrm>
                    <a:off x="2340" y="1966"/>
                    <a:ext cx="87" cy="10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4"/>
                      </a:cxn>
                      <a:cxn ang="0">
                        <a:pos x="8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7" h="104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87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26" name="Freeform 38"/>
                  <p:cNvSpPr>
                    <a:spLocks/>
                  </p:cNvSpPr>
                  <p:nvPr/>
                </p:nvSpPr>
                <p:spPr bwMode="auto">
                  <a:xfrm>
                    <a:off x="2340" y="1966"/>
                    <a:ext cx="87" cy="10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04"/>
                      </a:cxn>
                      <a:cxn ang="0">
                        <a:pos x="87" y="5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7" h="104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87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4288">
                    <a:solidFill>
                      <a:srgbClr val="CECEC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127" name="Rectangle 39"/>
                <p:cNvSpPr>
                  <a:spLocks noChangeArrowheads="1"/>
                </p:cNvSpPr>
                <p:nvPr/>
              </p:nvSpPr>
              <p:spPr bwMode="auto">
                <a:xfrm>
                  <a:off x="2088" y="1964"/>
                  <a:ext cx="37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28" name="Rectangle 40"/>
                <p:cNvSpPr>
                  <a:spLocks noChangeArrowheads="1"/>
                </p:cNvSpPr>
                <p:nvPr/>
              </p:nvSpPr>
              <p:spPr bwMode="auto">
                <a:xfrm>
                  <a:off x="2027" y="1964"/>
                  <a:ext cx="18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129" name="Group 41"/>
                <p:cNvGrpSpPr>
                  <a:grpSpLocks/>
                </p:cNvGrpSpPr>
                <p:nvPr/>
              </p:nvGrpSpPr>
              <p:grpSpPr bwMode="auto">
                <a:xfrm>
                  <a:off x="2261" y="1937"/>
                  <a:ext cx="79" cy="162"/>
                  <a:chOff x="2261" y="1937"/>
                  <a:chExt cx="79" cy="162"/>
                </a:xfrm>
              </p:grpSpPr>
              <p:grpSp>
                <p:nvGrpSpPr>
                  <p:cNvPr id="21713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298" y="1937"/>
                    <a:ext cx="42" cy="162"/>
                    <a:chOff x="2298" y="1937"/>
                    <a:chExt cx="42" cy="162"/>
                  </a:xfrm>
                </p:grpSpPr>
                <p:sp>
                  <p:nvSpPr>
                    <p:cNvPr id="21713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2298" y="1937"/>
                      <a:ext cx="42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28"/>
                        </a:cxn>
                        <a:cxn ang="0">
                          <a:pos x="0" y="0"/>
                        </a:cxn>
                        <a:cxn ang="0">
                          <a:pos x="0" y="162"/>
                        </a:cxn>
                        <a:cxn ang="0">
                          <a:pos x="42" y="133"/>
                        </a:cxn>
                        <a:cxn ang="0">
                          <a:pos x="42" y="28"/>
                        </a:cxn>
                      </a:cxnLst>
                      <a:rect l="0" t="0" r="r" b="b"/>
                      <a:pathLst>
                        <a:path w="42" h="162">
                          <a:moveTo>
                            <a:pt x="42" y="28"/>
                          </a:moveTo>
                          <a:lnTo>
                            <a:pt x="0" y="0"/>
                          </a:lnTo>
                          <a:lnTo>
                            <a:pt x="0" y="162"/>
                          </a:lnTo>
                          <a:lnTo>
                            <a:pt x="42" y="133"/>
                          </a:lnTo>
                          <a:lnTo>
                            <a:pt x="42" y="28"/>
                          </a:ln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3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298" y="1937"/>
                      <a:ext cx="42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28"/>
                        </a:cxn>
                        <a:cxn ang="0">
                          <a:pos x="0" y="0"/>
                        </a:cxn>
                        <a:cxn ang="0">
                          <a:pos x="0" y="162"/>
                        </a:cxn>
                        <a:cxn ang="0">
                          <a:pos x="42" y="133"/>
                        </a:cxn>
                        <a:cxn ang="0">
                          <a:pos x="42" y="28"/>
                        </a:cxn>
                      </a:cxnLst>
                      <a:rect l="0" t="0" r="r" b="b"/>
                      <a:pathLst>
                        <a:path w="42" h="162">
                          <a:moveTo>
                            <a:pt x="42" y="28"/>
                          </a:moveTo>
                          <a:lnTo>
                            <a:pt x="0" y="0"/>
                          </a:lnTo>
                          <a:lnTo>
                            <a:pt x="0" y="162"/>
                          </a:lnTo>
                          <a:lnTo>
                            <a:pt x="42" y="133"/>
                          </a:lnTo>
                          <a:lnTo>
                            <a:pt x="42" y="28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CECECE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13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2261" y="1964"/>
                    <a:ext cx="34" cy="10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CECECE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134" name="Rectangle 46"/>
                <p:cNvSpPr>
                  <a:spLocks noChangeArrowheads="1"/>
                </p:cNvSpPr>
                <p:nvPr/>
              </p:nvSpPr>
              <p:spPr bwMode="auto">
                <a:xfrm>
                  <a:off x="2165" y="1964"/>
                  <a:ext cx="66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135" name="Group 47"/>
              <p:cNvGrpSpPr>
                <a:grpSpLocks/>
              </p:cNvGrpSpPr>
              <p:nvPr/>
            </p:nvGrpSpPr>
            <p:grpSpPr bwMode="auto">
              <a:xfrm>
                <a:off x="1063" y="1937"/>
                <a:ext cx="401" cy="162"/>
                <a:chOff x="1063" y="1937"/>
                <a:chExt cx="401" cy="162"/>
              </a:xfrm>
            </p:grpSpPr>
            <p:grpSp>
              <p:nvGrpSpPr>
                <p:cNvPr id="217136" name="Group 48"/>
                <p:cNvGrpSpPr>
                  <a:grpSpLocks/>
                </p:cNvGrpSpPr>
                <p:nvPr/>
              </p:nvGrpSpPr>
              <p:grpSpPr bwMode="auto">
                <a:xfrm>
                  <a:off x="1063" y="1966"/>
                  <a:ext cx="86" cy="104"/>
                  <a:chOff x="1063" y="1966"/>
                  <a:chExt cx="86" cy="104"/>
                </a:xfrm>
              </p:grpSpPr>
              <p:sp>
                <p:nvSpPr>
                  <p:cNvPr id="217137" name="Freeform 49"/>
                  <p:cNvSpPr>
                    <a:spLocks/>
                  </p:cNvSpPr>
                  <p:nvPr/>
                </p:nvSpPr>
                <p:spPr bwMode="auto">
                  <a:xfrm>
                    <a:off x="1063" y="1966"/>
                    <a:ext cx="86" cy="104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86" y="104"/>
                      </a:cxn>
                      <a:cxn ang="0">
                        <a:pos x="0" y="52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86" h="104">
                        <a:moveTo>
                          <a:pt x="86" y="0"/>
                        </a:moveTo>
                        <a:lnTo>
                          <a:pt x="86" y="104"/>
                        </a:lnTo>
                        <a:lnTo>
                          <a:pt x="0" y="52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138" name="Freeform 50"/>
                  <p:cNvSpPr>
                    <a:spLocks/>
                  </p:cNvSpPr>
                  <p:nvPr/>
                </p:nvSpPr>
                <p:spPr bwMode="auto">
                  <a:xfrm>
                    <a:off x="1063" y="1966"/>
                    <a:ext cx="86" cy="104"/>
                  </a:xfrm>
                  <a:custGeom>
                    <a:avLst/>
                    <a:gdLst/>
                    <a:ahLst/>
                    <a:cxnLst>
                      <a:cxn ang="0">
                        <a:pos x="86" y="0"/>
                      </a:cxn>
                      <a:cxn ang="0">
                        <a:pos x="86" y="104"/>
                      </a:cxn>
                      <a:cxn ang="0">
                        <a:pos x="0" y="52"/>
                      </a:cxn>
                      <a:cxn ang="0">
                        <a:pos x="86" y="0"/>
                      </a:cxn>
                    </a:cxnLst>
                    <a:rect l="0" t="0" r="r" b="b"/>
                    <a:pathLst>
                      <a:path w="86" h="104">
                        <a:moveTo>
                          <a:pt x="86" y="0"/>
                        </a:moveTo>
                        <a:lnTo>
                          <a:pt x="86" y="104"/>
                        </a:lnTo>
                        <a:lnTo>
                          <a:pt x="0" y="52"/>
                        </a:lnTo>
                        <a:lnTo>
                          <a:pt x="86" y="0"/>
                        </a:lnTo>
                      </a:path>
                    </a:pathLst>
                  </a:custGeom>
                  <a:noFill/>
                  <a:ln w="14288">
                    <a:solidFill>
                      <a:srgbClr val="CECECE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139" name="Rectangle 51"/>
                <p:cNvSpPr>
                  <a:spLocks noChangeArrowheads="1"/>
                </p:cNvSpPr>
                <p:nvPr/>
              </p:nvSpPr>
              <p:spPr bwMode="auto">
                <a:xfrm>
                  <a:off x="1365" y="1964"/>
                  <a:ext cx="38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40" name="Rectangle 52"/>
                <p:cNvSpPr>
                  <a:spLocks noChangeArrowheads="1"/>
                </p:cNvSpPr>
                <p:nvPr/>
              </p:nvSpPr>
              <p:spPr bwMode="auto">
                <a:xfrm>
                  <a:off x="1445" y="1964"/>
                  <a:ext cx="19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141" name="Group 53"/>
                <p:cNvGrpSpPr>
                  <a:grpSpLocks/>
                </p:cNvGrpSpPr>
                <p:nvPr/>
              </p:nvGrpSpPr>
              <p:grpSpPr bwMode="auto">
                <a:xfrm>
                  <a:off x="1149" y="1937"/>
                  <a:ext cx="79" cy="162"/>
                  <a:chOff x="1149" y="1937"/>
                  <a:chExt cx="79" cy="162"/>
                </a:xfrm>
              </p:grpSpPr>
              <p:grpSp>
                <p:nvGrpSpPr>
                  <p:cNvPr id="21714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149" y="1937"/>
                    <a:ext cx="40" cy="162"/>
                    <a:chOff x="1149" y="1937"/>
                    <a:chExt cx="40" cy="162"/>
                  </a:xfrm>
                </p:grpSpPr>
                <p:sp>
                  <p:nvSpPr>
                    <p:cNvPr id="217143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149" y="1937"/>
                      <a:ext cx="40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40" y="0"/>
                        </a:cxn>
                        <a:cxn ang="0">
                          <a:pos x="40" y="162"/>
                        </a:cxn>
                        <a:cxn ang="0">
                          <a:pos x="0" y="133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40" h="162">
                          <a:moveTo>
                            <a:pt x="0" y="28"/>
                          </a:moveTo>
                          <a:lnTo>
                            <a:pt x="40" y="0"/>
                          </a:lnTo>
                          <a:lnTo>
                            <a:pt x="40" y="162"/>
                          </a:lnTo>
                          <a:lnTo>
                            <a:pt x="0" y="133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ECECE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44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149" y="1937"/>
                      <a:ext cx="40" cy="16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40" y="0"/>
                        </a:cxn>
                        <a:cxn ang="0">
                          <a:pos x="40" y="162"/>
                        </a:cxn>
                        <a:cxn ang="0">
                          <a:pos x="0" y="133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40" h="162">
                          <a:moveTo>
                            <a:pt x="0" y="28"/>
                          </a:moveTo>
                          <a:lnTo>
                            <a:pt x="40" y="0"/>
                          </a:lnTo>
                          <a:lnTo>
                            <a:pt x="40" y="162"/>
                          </a:lnTo>
                          <a:lnTo>
                            <a:pt x="0" y="133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noFill/>
                    <a:ln w="14288">
                      <a:solidFill>
                        <a:srgbClr val="CECECE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14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193" y="1964"/>
                    <a:ext cx="35" cy="108"/>
                  </a:xfrm>
                  <a:prstGeom prst="rect">
                    <a:avLst/>
                  </a:prstGeom>
                  <a:solidFill>
                    <a:srgbClr val="CECECE"/>
                  </a:solidFill>
                  <a:ln w="14288">
                    <a:solidFill>
                      <a:srgbClr val="CECECE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146" name="Rectangle 58"/>
                <p:cNvSpPr>
                  <a:spLocks noChangeArrowheads="1"/>
                </p:cNvSpPr>
                <p:nvPr/>
              </p:nvSpPr>
              <p:spPr bwMode="auto">
                <a:xfrm>
                  <a:off x="1259" y="1964"/>
                  <a:ext cx="65" cy="109"/>
                </a:xfrm>
                <a:prstGeom prst="rect">
                  <a:avLst/>
                </a:prstGeom>
                <a:solidFill>
                  <a:srgbClr val="FFFFFF"/>
                </a:solidFill>
                <a:ln w="14288">
                  <a:solidFill>
                    <a:srgbClr val="40404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9044716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ошибок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ru-RU" dirty="0" smtClean="0"/>
              <a:t>Температурная коррекция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94" t="27478" r="30583" b="25452"/>
          <a:stretch/>
        </p:blipFill>
        <p:spPr>
          <a:xfrm>
            <a:off x="1115616" y="1700807"/>
            <a:ext cx="6840760" cy="36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Предотвратить пре-аналитические ошибки «</a:t>
            </a:r>
            <a:r>
              <a:rPr lang="en-US" b="1" dirty="0" smtClean="0"/>
              <a:t>AVERT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A</a:t>
            </a:r>
            <a:r>
              <a:rPr lang="en-US" sz="2400" dirty="0" smtClean="0"/>
              <a:t>ir in the sample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V</a:t>
            </a:r>
            <a:r>
              <a:rPr lang="en-US" sz="2400" dirty="0" smtClean="0"/>
              <a:t>enous sampling or admixture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E</a:t>
            </a:r>
            <a:r>
              <a:rPr lang="en-US" sz="2400" dirty="0" smtClean="0"/>
              <a:t>xcessive or improper anticoagulation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R</a:t>
            </a:r>
            <a:r>
              <a:rPr lang="en-US" sz="2400" dirty="0" smtClean="0"/>
              <a:t>ate of metabolism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T</a:t>
            </a:r>
            <a:r>
              <a:rPr lang="en-US" sz="2400" dirty="0" smtClean="0"/>
              <a:t>emperature alterations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199" t="74290" r="24011" b="15173"/>
          <a:stretch/>
        </p:blipFill>
        <p:spPr>
          <a:xfrm>
            <a:off x="3779912" y="5101159"/>
            <a:ext cx="454679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избежать пре-аналитических ошибок</a:t>
            </a:r>
            <a:endParaRPr lang="en-AU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284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Время = золото </a:t>
            </a:r>
            <a:r>
              <a:rPr lang="en-AU" sz="2400" dirty="0" smtClean="0">
                <a:sym typeface="Wingdings" pitchFamily="2" charset="2"/>
              </a:rPr>
              <a:t> </a:t>
            </a:r>
            <a:r>
              <a:rPr lang="en-AU" sz="2400" dirty="0">
                <a:sym typeface="Wingdings" pitchFamily="2" charset="2"/>
              </a:rPr>
              <a:t>	</a:t>
            </a:r>
            <a:r>
              <a:rPr lang="ru-RU" sz="2400" dirty="0" smtClean="0">
                <a:sym typeface="Wingdings" pitchFamily="2" charset="2"/>
              </a:rPr>
              <a:t>Для пациента</a:t>
            </a:r>
          </a:p>
          <a:p>
            <a:pPr marL="0" indent="0">
              <a:lnSpc>
                <a:spcPct val="80000"/>
              </a:lnSpc>
              <a:buNone/>
            </a:pPr>
            <a:endParaRPr lang="en-AU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ym typeface="Wingdings" pitchFamily="2" charset="2"/>
              </a:rPr>
              <a:t>Время = золото </a:t>
            </a:r>
            <a:r>
              <a:rPr lang="en-AU" sz="2400" dirty="0" smtClean="0">
                <a:sym typeface="Wingdings" pitchFamily="2" charset="2"/>
              </a:rPr>
              <a:t></a:t>
            </a:r>
            <a:r>
              <a:rPr lang="en-AU" sz="2400" dirty="0">
                <a:sym typeface="Wingdings" pitchFamily="2" charset="2"/>
              </a:rPr>
              <a:t>	</a:t>
            </a:r>
            <a:r>
              <a:rPr lang="ru-RU" dirty="0" smtClean="0">
                <a:sym typeface="Wingdings" pitchFamily="2" charset="2"/>
              </a:rPr>
              <a:t>Точность результата анализа газов 							крови только при выполнении 									анализа в течение не более 10 									минут (чем меньше, тем лучше)</a:t>
            </a:r>
            <a:endParaRPr lang="en-AU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AU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ym typeface="Wingdings" pitchFamily="2" charset="2"/>
              </a:rPr>
              <a:t>Транспортировка </a:t>
            </a:r>
            <a:r>
              <a:rPr lang="en-AU" sz="2400" dirty="0" smtClean="0">
                <a:sym typeface="Wingdings" pitchFamily="2" charset="2"/>
              </a:rPr>
              <a:t> </a:t>
            </a:r>
            <a:r>
              <a:rPr lang="ru-RU" sz="2400" dirty="0" smtClean="0">
                <a:sym typeface="Wingdings" pitchFamily="2" charset="2"/>
              </a:rPr>
              <a:t>Ледяная баня и </a:t>
            </a:r>
            <a:r>
              <a:rPr lang="ru-RU" sz="2400" dirty="0" err="1" smtClean="0">
                <a:sym typeface="Wingdings" pitchFamily="2" charset="2"/>
              </a:rPr>
              <a:t>пневмопочта</a:t>
            </a:r>
            <a:r>
              <a:rPr lang="ru-RU" sz="2400" dirty="0" smtClean="0">
                <a:sym typeface="Wingdings" pitchFamily="2" charset="2"/>
              </a:rPr>
              <a:t> 									могут вызват</a:t>
            </a:r>
            <a:r>
              <a:rPr lang="ru-RU" dirty="0" smtClean="0">
                <a:sym typeface="Wingdings" pitchFamily="2" charset="2"/>
              </a:rPr>
              <a:t>ь гемолиз</a:t>
            </a:r>
            <a:endParaRPr lang="en-AU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AU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AU" sz="2400" dirty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endParaRPr lang="en-AU" sz="2400" dirty="0">
              <a:sym typeface="Wingdings" pitchFamily="2" charset="2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AU" sz="2400" dirty="0">
              <a:sym typeface="Wingdings" pitchFamily="2" charset="2"/>
            </a:endParaRPr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0FEEA1-8676-437E-A2CC-793927FBA18F}" type="slidenum">
              <a:rPr lang="en-US"/>
              <a:pPr/>
              <a:t>48</a:t>
            </a:fld>
            <a:endParaRPr lang="en-US"/>
          </a:p>
        </p:txBody>
      </p:sp>
      <p:sp>
        <p:nvSpPr>
          <p:cNvPr id="408580" name="AutoShape 4"/>
          <p:cNvSpPr>
            <a:spLocks noChangeArrowheads="1"/>
          </p:cNvSpPr>
          <p:nvPr/>
        </p:nvSpPr>
        <p:spPr bwMode="auto">
          <a:xfrm>
            <a:off x="3107202" y="4388751"/>
            <a:ext cx="2954233" cy="692296"/>
          </a:xfrm>
          <a:prstGeom prst="downArrow">
            <a:avLst>
              <a:gd name="adj1" fmla="val 50000"/>
              <a:gd name="adj2" fmla="val 26550"/>
            </a:avLst>
          </a:prstGeom>
          <a:solidFill>
            <a:schemeClr val="tx2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8412" y="5177198"/>
            <a:ext cx="7607431" cy="9219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Расположите анализатор газов крови рядом с пациентом</a:t>
            </a:r>
          </a:p>
          <a:p>
            <a:pPr algn="ctr"/>
            <a:r>
              <a:rPr lang="ru-RU" sz="2000" b="1" dirty="0" smtClean="0"/>
              <a:t>Внедрите </a:t>
            </a:r>
            <a:r>
              <a:rPr lang="en-US" sz="2000" b="1" dirty="0" smtClean="0"/>
              <a:t>Point-of-Care Testing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40370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POCT</a:t>
            </a:r>
            <a:r>
              <a:rPr lang="ru-RU" dirty="0" smtClean="0"/>
              <a:t> (</a:t>
            </a:r>
            <a:r>
              <a:rPr lang="en-US" dirty="0" smtClean="0"/>
              <a:t>Point-of-Care Testing)</a:t>
            </a:r>
            <a:endParaRPr lang="it-IT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4838" y="14478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Задачи</a:t>
            </a:r>
            <a:r>
              <a:rPr lang="en-AU" sz="2400" dirty="0" smtClean="0"/>
              <a:t>:</a:t>
            </a:r>
            <a:endParaRPr lang="en-AU" sz="2400" dirty="0"/>
          </a:p>
          <a:p>
            <a:r>
              <a:rPr lang="ru-RU" sz="2400" dirty="0" smtClean="0"/>
              <a:t>Обучение операторов</a:t>
            </a:r>
            <a:endParaRPr lang="en-AU" sz="2400" dirty="0"/>
          </a:p>
          <a:p>
            <a:r>
              <a:rPr lang="ru-RU" sz="2400" dirty="0" smtClean="0"/>
              <a:t>Контроль качества</a:t>
            </a:r>
            <a:endParaRPr lang="en-AU" sz="2400" dirty="0"/>
          </a:p>
          <a:p>
            <a:r>
              <a:rPr lang="ru-RU" sz="2400" dirty="0" smtClean="0"/>
              <a:t>Тех. обслуживание</a:t>
            </a:r>
            <a:endParaRPr lang="en-AU" sz="2400" dirty="0"/>
          </a:p>
          <a:p>
            <a:r>
              <a:rPr lang="ru-RU" sz="2400" dirty="0" smtClean="0"/>
              <a:t>Логистика расходных материалов</a:t>
            </a:r>
            <a:endParaRPr lang="en-AU" sz="2400" dirty="0"/>
          </a:p>
          <a:p>
            <a:r>
              <a:rPr lang="en-US" dirty="0" smtClean="0"/>
              <a:t>IT: </a:t>
            </a:r>
            <a:r>
              <a:rPr lang="ru-RU" dirty="0" smtClean="0"/>
              <a:t>удаленный доступ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42189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121275" y="1447800"/>
            <a:ext cx="384333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Решения</a:t>
            </a:r>
            <a:r>
              <a:rPr lang="en-AU" sz="2400" dirty="0" smtClean="0"/>
              <a:t>:</a:t>
            </a:r>
            <a:endParaRPr lang="en-AU" sz="2400" dirty="0"/>
          </a:p>
          <a:p>
            <a:r>
              <a:rPr lang="ru-RU" sz="2400" dirty="0" smtClean="0">
                <a:effectLst/>
              </a:rPr>
              <a:t>Простота использования</a:t>
            </a:r>
            <a:endParaRPr lang="en-US" sz="2400" dirty="0">
              <a:effectLst/>
            </a:endParaRPr>
          </a:p>
          <a:p>
            <a:r>
              <a:rPr lang="en-US" dirty="0" err="1" smtClean="0"/>
              <a:t>iQM</a:t>
            </a:r>
            <a:r>
              <a:rPr lang="en-US" dirty="0" smtClean="0"/>
              <a:t> </a:t>
            </a:r>
            <a:r>
              <a:rPr lang="ru-RU" dirty="0" smtClean="0"/>
              <a:t>(автоматический контроль качества)</a:t>
            </a:r>
            <a:endParaRPr lang="en-US" sz="2400" dirty="0">
              <a:effectLst/>
            </a:endParaRPr>
          </a:p>
          <a:p>
            <a:r>
              <a:rPr lang="ru-RU" dirty="0" smtClean="0"/>
              <a:t>«0» обслуживания</a:t>
            </a:r>
            <a:endParaRPr lang="en-US" sz="2400" dirty="0">
              <a:effectLst/>
            </a:endParaRPr>
          </a:p>
          <a:p>
            <a:r>
              <a:rPr lang="ru-RU" sz="2400" dirty="0" smtClean="0">
                <a:effectLst/>
              </a:rPr>
              <a:t>1 картридж все-в-одном</a:t>
            </a:r>
          </a:p>
          <a:p>
            <a:endParaRPr lang="en-US" sz="2400" dirty="0">
              <a:effectLst/>
            </a:endParaRPr>
          </a:p>
          <a:p>
            <a:pPr marL="0" indent="0">
              <a:buNone/>
            </a:pPr>
            <a:endParaRPr lang="it-IT" sz="2400" dirty="0">
              <a:effectLst/>
            </a:endParaRP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E9AE0C-8360-427E-B8C1-6ED3ADE1EE43}" type="slidenum">
              <a:rPr lang="en-US"/>
              <a:pPr/>
              <a:t>49</a:t>
            </a:fld>
            <a:endParaRPr lang="en-US"/>
          </a:p>
        </p:txBody>
      </p:sp>
      <p:sp>
        <p:nvSpPr>
          <p:cNvPr id="421892" name="AutoShape 4"/>
          <p:cNvSpPr>
            <a:spLocks noChangeArrowheads="1"/>
          </p:cNvSpPr>
          <p:nvPr/>
        </p:nvSpPr>
        <p:spPr bwMode="auto">
          <a:xfrm rot="5400000">
            <a:off x="935038" y="4689475"/>
            <a:ext cx="1081087" cy="10080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2124075" y="5013325"/>
            <a:ext cx="3744913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Технология должна помогать в решении задач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1894" name="AutoShape 6"/>
          <p:cNvSpPr>
            <a:spLocks noChangeArrowheads="1"/>
          </p:cNvSpPr>
          <p:nvPr/>
        </p:nvSpPr>
        <p:spPr bwMode="auto">
          <a:xfrm>
            <a:off x="6011863" y="4581525"/>
            <a:ext cx="1081087" cy="10080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4787900" y="2997200"/>
            <a:ext cx="4356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AU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lang="en-AU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lang="en-AU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7" descr="GEM3500_coverg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6896" y="0"/>
            <a:ext cx="3210182" cy="247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99911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21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21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21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21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21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6" grpId="0" build="p"/>
      <p:bldP spid="421892" grpId="0" animBg="1"/>
      <p:bldP spid="421893" grpId="0" animBg="1"/>
      <p:bldP spid="4218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лабораторной диагностики по месту лечения пациента «</a:t>
            </a:r>
            <a:r>
              <a:rPr lang="en-US" dirty="0"/>
              <a:t>Point-of-Care Testing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Пре-аналитическая фаза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6248400" y="4259263"/>
            <a:ext cx="2895600" cy="452437"/>
          </a:xfrm>
        </p:spPr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686800" y="5932488"/>
            <a:ext cx="457200" cy="273050"/>
          </a:xfrm>
        </p:spPr>
        <p:txBody>
          <a:bodyPr/>
          <a:lstStyle/>
          <a:p>
            <a:fld id="{EA3BB66D-27C0-7F4D-81A0-6E89FED7AE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лабораторной диагностики по месту лечения пациента «</a:t>
            </a:r>
            <a:r>
              <a:rPr lang="en-US" dirty="0"/>
              <a:t>Point-of-Care Testing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Аналитическая фаза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6248400" y="4259263"/>
            <a:ext cx="2895600" cy="452437"/>
          </a:xfrm>
        </p:spPr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686800" y="5932488"/>
            <a:ext cx="457200" cy="273050"/>
          </a:xfrm>
        </p:spPr>
        <p:txBody>
          <a:bodyPr/>
          <a:lstStyle/>
          <a:p>
            <a:fld id="{EA3BB66D-27C0-7F4D-81A0-6E89FED7AE2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Аналитическая фаза исследования газов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Точность и достоверность получаемых результатов</a:t>
            </a:r>
          </a:p>
          <a:p>
            <a:r>
              <a:rPr lang="ru-RU" sz="2600" dirty="0" smtClean="0"/>
              <a:t>Корректность работы анализатора</a:t>
            </a:r>
          </a:p>
          <a:p>
            <a:endParaRPr lang="ru-RU" sz="2600" dirty="0"/>
          </a:p>
          <a:p>
            <a:r>
              <a:rPr lang="ru-RU" sz="2600" dirty="0" smtClean="0"/>
              <a:t>Оценивается и подтверждается контролем качества</a:t>
            </a:r>
          </a:p>
          <a:p>
            <a:r>
              <a:rPr lang="en-US" sz="2600" dirty="0" smtClean="0"/>
              <a:t>QC (Quality Control)</a:t>
            </a:r>
            <a:endParaRPr lang="ru-RU" sz="2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7" descr="GEM3500_covergr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3184" y="1470606"/>
            <a:ext cx="54102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7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лабораторных ошибок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7849987"/>
              </p:ext>
            </p:extLst>
          </p:nvPr>
        </p:nvGraphicFramePr>
        <p:xfrm>
          <a:off x="457200" y="1600200"/>
          <a:ext cx="8229600" cy="382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65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Исследования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en-US" dirty="0" err="1" smtClean="0"/>
                        <a:t>POC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Исследования в лаборатории</a:t>
                      </a:r>
                      <a:endParaRPr lang="ru-RU" dirty="0"/>
                    </a:p>
                  </a:txBody>
                  <a:tcPr anchor="ctr"/>
                </a:tc>
              </a:tr>
              <a:tr h="7650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возникающих</a:t>
                      </a:r>
                      <a:r>
                        <a:rPr lang="ru-RU" baseline="0" dirty="0" smtClean="0"/>
                        <a:t> ошибок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6504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Пре-аналитические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88%</a:t>
                      </a:r>
                      <a:endParaRPr lang="ru-RU" dirty="0"/>
                    </a:p>
                  </a:txBody>
                  <a:tcPr anchor="ctr"/>
                </a:tc>
              </a:tr>
              <a:tr h="765048"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Аналитические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11%</a:t>
                      </a:r>
                      <a:endParaRPr lang="ru-RU" dirty="0"/>
                    </a:p>
                  </a:txBody>
                  <a:tcPr anchor="ctr"/>
                </a:tc>
              </a:tr>
              <a:tr h="765048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Пост-аналитические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1%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52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699458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M. </a:t>
            </a:r>
            <a:r>
              <a:rPr lang="en-US" i="1" dirty="0" err="1" smtClean="0"/>
              <a:t>O’Kane</a:t>
            </a:r>
            <a:r>
              <a:rPr lang="en-US" i="1" dirty="0" smtClean="0"/>
              <a:t>: </a:t>
            </a:r>
            <a:r>
              <a:rPr lang="en-US" i="1" dirty="0" err="1" smtClean="0"/>
              <a:t>CCPOC</a:t>
            </a:r>
            <a:r>
              <a:rPr lang="en-US" i="1" dirty="0" smtClean="0"/>
              <a:t> Symposium; Prague 2012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906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Традиционный контроль качества в лабораторной диагностике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t="32202"/>
          <a:stretch/>
        </p:blipFill>
        <p:spPr bwMode="auto">
          <a:xfrm>
            <a:off x="457200" y="1732374"/>
            <a:ext cx="8458200" cy="18350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1" y="406908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Дискретный контроль качества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Результаты лабораторных исследований не сообщаются до выполнения контроля качества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Плановые лабораторные исследования могут быть повторены в случае проблем с </a:t>
            </a:r>
            <a:r>
              <a:rPr lang="en-US" sz="2400" dirty="0" smtClean="0"/>
              <a:t>QC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37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476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Пример традиционного контроля качества в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POC</a:t>
            </a:r>
            <a:endParaRPr lang="en-AU"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9394" name="Picture 3" descr="qual_sanita%205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lum bright="24000"/>
          </a:blip>
          <a:srcRect b="11765"/>
          <a:stretch/>
        </p:blipFill>
        <p:spPr>
          <a:xfrm>
            <a:off x="76200" y="1524000"/>
            <a:ext cx="2895600" cy="4572000"/>
          </a:xfrm>
        </p:spPr>
      </p:pic>
      <p:sp>
        <p:nvSpPr>
          <p:cNvPr id="16386" name="Slide Numb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85EF081-6F0D-47BB-88C1-A5212CDD9FB6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15080" name="Picture 8" descr="MPj041006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447800"/>
            <a:ext cx="28971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9" name="Picture 7" descr="MCj041132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00400"/>
            <a:ext cx="29146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7" name="Picture 5"/>
          <p:cNvPicPr>
            <a:picLocks noChangeAspect="1" noChangeArrowheads="1"/>
          </p:cNvPicPr>
          <p:nvPr/>
        </p:nvPicPr>
        <p:blipFill rotWithShape="1">
          <a:blip r:embed="rId6" cstate="print"/>
          <a:srcRect b="4334"/>
          <a:stretch/>
        </p:blipFill>
        <p:spPr bwMode="auto">
          <a:xfrm>
            <a:off x="3467100" y="1474789"/>
            <a:ext cx="5562600" cy="466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78" name="Picture 6" descr="MCj040773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057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038600" y="3794760"/>
            <a:ext cx="419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38600" y="4861560"/>
            <a:ext cx="4191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402" name="TextBox 11"/>
          <p:cNvSpPr txBox="1">
            <a:spLocks noChangeArrowheads="1"/>
          </p:cNvSpPr>
          <p:nvPr/>
        </p:nvSpPr>
        <p:spPr bwMode="auto">
          <a:xfrm>
            <a:off x="8102600" y="3566160"/>
            <a:ext cx="50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l-GR" b="0">
                <a:solidFill>
                  <a:srgbClr val="FF0000"/>
                </a:solidFill>
                <a:latin typeface="Calibri" pitchFamily="34" charset="0"/>
              </a:rPr>
              <a:t>δ</a:t>
            </a:r>
            <a:endParaRPr lang="ru-RU" b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403" name="TextBox 12"/>
          <p:cNvSpPr txBox="1">
            <a:spLocks noChangeArrowheads="1"/>
          </p:cNvSpPr>
          <p:nvPr/>
        </p:nvSpPr>
        <p:spPr bwMode="auto">
          <a:xfrm>
            <a:off x="8102600" y="4628198"/>
            <a:ext cx="50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l-GR" b="0">
                <a:solidFill>
                  <a:srgbClr val="FF0000"/>
                </a:solidFill>
                <a:latin typeface="Calibri" pitchFamily="34" charset="0"/>
              </a:rPr>
              <a:t>δ</a:t>
            </a:r>
            <a:endParaRPr lang="ru-RU" b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539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При проблемах с контролем </a:t>
            </a:r>
            <a:r>
              <a:rPr lang="ru-RU" dirty="0" smtClean="0"/>
              <a:t>качества большинство анализаторов выдают результат со знаком вопроса</a:t>
            </a:r>
            <a:endParaRPr lang="en-AU" sz="3200" b="1" dirty="0" smtClean="0"/>
          </a:p>
        </p:txBody>
      </p:sp>
      <p:sp>
        <p:nvSpPr>
          <p:cNvPr id="15362" name="Slide Numb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EFC04DA-D796-4CF5-91B7-22C5B34F8E03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44675"/>
            <a:ext cx="30480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27" name="Picture 3" descr="MCj040773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76400"/>
            <a:ext cx="10731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emergenc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46250"/>
            <a:ext cx="30622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0" name="Picture 6" descr="MCBD04912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4588" y="4038600"/>
            <a:ext cx="22590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32" name="Picture 8" descr="MPj040212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7800" y="1768475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8588" y="288925"/>
            <a:ext cx="8878887" cy="94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Пример традиционного контроля качества в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POC</a:t>
            </a:r>
            <a:endParaRPr lang="en-AU" sz="2400" dirty="0" smtClean="0"/>
          </a:p>
        </p:txBody>
      </p:sp>
      <p:pic>
        <p:nvPicPr>
          <p:cNvPr id="61442" name="Picture 8" descr="qual_sanita%20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>
          <a:xfrm>
            <a:off x="76200" y="1524000"/>
            <a:ext cx="2895600" cy="5181600"/>
          </a:xfrm>
        </p:spPr>
      </p:pic>
      <p:sp>
        <p:nvSpPr>
          <p:cNvPr id="17410" name="Slide Numb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3371526-5A2C-40B7-A829-C28EACACEDA0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 b="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32569" y="1304131"/>
            <a:ext cx="2654300" cy="281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383506" y="2883694"/>
            <a:ext cx="2727325" cy="5189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7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524000"/>
            <a:ext cx="70104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DE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5257800"/>
            <a:ext cx="728879" cy="56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61450" name="Picture 2" descr="C:\Users\A.Schedrina\Desktop\SHAREPOINT\ДОКУМЕНТЫ\Шаблон презентации\JPG\КЩ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5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аналитической фазы в </a:t>
            </a:r>
            <a:r>
              <a:rPr lang="en-US" dirty="0" smtClean="0"/>
              <a:t>Point-of-Care Testing: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проводится персоналом без специализации по лабораторной диагностике</a:t>
            </a:r>
          </a:p>
          <a:p>
            <a:r>
              <a:rPr lang="ru-RU" dirty="0" smtClean="0"/>
              <a:t>Недостаток знаний по лабораторной диагностике</a:t>
            </a:r>
          </a:p>
          <a:p>
            <a:r>
              <a:rPr lang="ru-RU" dirty="0" smtClean="0"/>
              <a:t>Нехватка времени, уделяемого анализатору</a:t>
            </a:r>
          </a:p>
          <a:p>
            <a:r>
              <a:rPr lang="ru-RU" dirty="0" smtClean="0"/>
              <a:t>Основная обязанность – лечение и уход за пациентами</a:t>
            </a:r>
          </a:p>
          <a:p>
            <a:r>
              <a:rPr lang="ru-RU" smtClean="0"/>
              <a:t>Непонимание </a:t>
            </a:r>
            <a:r>
              <a:rPr lang="ru-RU" dirty="0" smtClean="0"/>
              <a:t>контроля качества и его необходимости</a:t>
            </a:r>
          </a:p>
          <a:p>
            <a:r>
              <a:rPr lang="ru-RU" dirty="0" smtClean="0"/>
              <a:t>Отсутствие времени на выполнение </a:t>
            </a:r>
            <a:r>
              <a:rPr lang="ru-RU" dirty="0"/>
              <a:t>вручную</a:t>
            </a:r>
          </a:p>
          <a:p>
            <a:r>
              <a:rPr lang="ru-RU" dirty="0" smtClean="0"/>
              <a:t>контроля качества </a:t>
            </a:r>
          </a:p>
          <a:p>
            <a:r>
              <a:rPr lang="ru-RU" dirty="0" smtClean="0"/>
              <a:t>Недостаток знаний для интерпретации результатов контроля качества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 rot="16200000">
            <a:off x="7347944" y="4258665"/>
            <a:ext cx="2895600" cy="452676"/>
          </a:xfrm>
        </p:spPr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4880" y="5932803"/>
            <a:ext cx="457200" cy="271974"/>
          </a:xfrm>
        </p:spPr>
        <p:txBody>
          <a:bodyPr/>
          <a:lstStyle/>
          <a:p>
            <a:fld id="{EA3BB66D-27C0-7F4D-81A0-6E89FED7AE2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9440" y="3429000"/>
            <a:ext cx="2209800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7" name="Picture 7" descr="0CEBC2C3-AE62-40EF-AE04-50668165A0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9440" y="1447800"/>
            <a:ext cx="19208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qualicheck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240" y="13716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940040" y="28194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 b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 анализов газов крови: существующие альтернативы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r>
              <a:rPr lang="ru-RU" dirty="0" smtClean="0"/>
              <a:t>Традиционный внешний контроль качества:</a:t>
            </a:r>
          </a:p>
          <a:p>
            <a:pPr lvl="1"/>
            <a:r>
              <a:rPr lang="ru-RU" dirty="0" smtClean="0"/>
              <a:t>Производится оператором вручную</a:t>
            </a:r>
          </a:p>
          <a:p>
            <a:r>
              <a:rPr lang="ru-RU" dirty="0" smtClean="0"/>
              <a:t>Автоматический контроль качества:</a:t>
            </a:r>
          </a:p>
          <a:p>
            <a:pPr lvl="1"/>
            <a:r>
              <a:rPr lang="ru-RU" dirty="0" smtClean="0"/>
              <a:t>Растворы находятся на борту анализатора</a:t>
            </a:r>
          </a:p>
          <a:p>
            <a:pPr lvl="1"/>
            <a:r>
              <a:rPr lang="ru-RU" dirty="0" smtClean="0"/>
              <a:t>Система проводит дискретный контроль  качества (обычно каждые 8 / 12 / 24 часа)</a:t>
            </a:r>
          </a:p>
          <a:p>
            <a:pPr lvl="1"/>
            <a:endParaRPr lang="ru-RU" dirty="0"/>
          </a:p>
          <a:p>
            <a:r>
              <a:rPr lang="ru-RU" dirty="0" smtClean="0"/>
              <a:t>Не позволяют устранить промежутки   между контролями качества</a:t>
            </a:r>
          </a:p>
          <a:p>
            <a:r>
              <a:rPr lang="ru-RU" dirty="0" smtClean="0"/>
              <a:t>Неспособны проводить автоматические корректирующие 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 в анализах газов крови требует нового подхода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AutoShape 2" descr="data:image/jpeg;base64,/9j/4AAQSkZJRgABAQAAAQABAAD/2wCEAAkGBxMTEhMUExMWFRMXGR4YGRgYGSAeHxsgHR8aIBohIyEbHyggIhonIB8dIjEhJikrLy4vGx8zPTMsNygtLisBCgoKBQUFDgUFDisZExkrKysrKysrKysrKysrKysrKysrKysrKysrKysrKysrKysrKysrKysrKysrKysrKysrK//AABEIAMcA/QMBIgACEQEDEQH/xAAcAAACAwEBAQEAAAAAAAAAAAAABgMEBQcCAQj/xABBEAACAgAFAgQEBAQEBAQHAAABAgMRAAQSITEFQQYTIlEyYXGBFCNCkQdSobFicoLRFTOSwRYk4fE0Q1Njc7Lw/8QAFAEBAAAAAAAAAAAAAAAAAAAAAP/EABQRAQAAAAAAAAAAAAAAAAAAAAD/2gAMAwEAAhEDEQA/AO44MGDAGKuT6hHKWCNZXkUR99+R88Q9S6n5TIugtrvjnbmh3IG9ewNXxhZ6hOYJEeAp5crFo2v0s53eFqF29Wp7Ne21YDa6f1GQ5l45G21OqrQoBdBU37lW3B9jjcwl53rRWQsAVWo8yPdgNSTIRezKAt4dAcAYMGDAGDBgwBjzI4UEkgACyT2x5nmCiyCR8hf9sL/WM8Zvy4iWW1ZtAssAw2BBoAmruticBpr1mMsALIJA1CiATsL3sWdgSKuh3xo4SHyebeVZJIQiIFNmRdTMrggcgcBdzzVbXeGbKdXRyQbjYdmIo71sykqd/Y3uMBo4MGDAGDBgwBgwYXU6xJ+ELvSy2V9I+Wq6N/Cvv7fPAMWPE0yoCzEKo5JNYofjlEMXnt5byKAaJG+m23HFYUznZ5y8oSRYyDTsL0j/AAD5j9XNk/IAHCbqiLwsjfMIa/6jS/1xRy3iESbKFDF2RVZjqJXnZVOw97rC3kDmgYYlglZWti77Cl2Wyb27e55qsaXTOhZkyCSRkjDKVcqPWVv0qpukHctuW247Af8AiiV2KwIZmBK6ViIujRNvIKQfzGr7Xi5HP1FqPlxRjup3b5UQ5GNnI5COEMI0C6jqNdzizgF7IZnOsxBC0DzJGUAHtYc6j3sbffDDgwYAwYMGAMGDBgDBgwYBfzvUcpmYmjkcoCdOprQqw4IbgMD88KjxuRNl/QjookjeM+mbcaZFAP8AzA2mxvZJF0Rh06p4ehmOveOXtIho/cH0t9GBwlT5STITq2b0SxEFYZoo9D+Y3wqypdMwAFrzvxxgLuVSOSWMzKvmyR1oVj5UdnTJfBJPcnY0Nu+GbovUF8h7cuIWZSTV0N0vfnSV3784Q5ulZtzDM6+tdBJXSXiosfL0qKCrYN76je2Nzr4hy6meV1bzEryltUYcigu7UTsedz7VgGfpedeRnsJoAG6n4WPKHcgkCrIrc40sYXgnJvFkoVkGlzqcjexqYsASd7AIBvfbG7gDEc86opZ2CqOScVuqdQWFbNWeLNDYWST2A/2HfCWv5speSUOR6WEg233AVQ3pr63784CfrHUjLNcbsY0IdyGrQpGxGlfiJrY2f323ulTCOMhQAu1MRWokamZq71uf74TmhkqXLL6EnOpZGB0l1IIDPXDKNIBJrb75fS+qpFC+YzEoCIzLIKtWYsARW5CKRW3J298A3zZou5oa2FPJ6aEYPAY3s5HCiyK3PvlZ/JidtEDlXZS6MVAPqXZhVAgk6TernfsQhT+Kc7Os4yq+VC4bzHoC1cDUwXT8VekMWNWBe+NPq/QWaPJ5uGZTAieShM5TRydRcg7s2xVhsQNzgOheEvExlWLziF1xK1tSlWvSV9udvfDfjhOS6iWSSOSjMHHrRdaeqTZ7/kCD1H3I7jHdRgPuPjGtzxj7ih1np3noFDlGU6lNBhY4tW2YfL+2AmzMwMTsrKRpbe9tge+EP/iqvG8drS6VLd7cRpQr2TXuf8PviKfJ5lRmkLoXk0wzAjSCpYgSKBwSjMbs0RpJ9OI4OvRyzNFKjLpYRyEC6ZSmhlofpAsMRzgGLLRfic0QwPkRR0ykULNeWt8khQWb5svthlh06iFe9IClARS9xt2NH9qwn5VMzBKcnGTKWJlaYj+ck/mG9t7AC0SAKocM/R+liBKvW5A1PQF1xsOBuffnk4DQwYMVM9mmSgia3N0uoLx8zgK8+blWZgFDoEDaR8W5YEjsePh2xey86uNSmx/Y9wfYj2wttnpiZpFCxyh0iVJGWmCjUyhhYBJbmvti2qrIFks5XMuDak8lau1Ozge/NHkYDewYXsr4qR4ydLLKNijAjelN7i9HqXcA/EO+Bs9NKrBZEiYXp9Jpj29T8D3OnAMBOK2Wz6yMyrZAAOrsbvj3+vGKkMaelZ5RJLsCCdi1dkG3z4x7yjj8TMNhpVAB/wBR49txgNLBgwYAwYMGAMU+r9OTMQvE96WHI5UjdWB7MDRB+WLmDAce6317qMbzZZFYZtQLKAFWDAiN7Ow1G9jW4rjFfoeUzOb6llfxDFI1/PSLUNIEaqCgAH8+/J74cuo9PJ6s0hoRjLo7M1UtM43s8bX9cV+nJoeCdk9ELuCeSEYMpbb25PyBOAf8GPgOPuATP4n5QtDBLfpimBdTwysCtH/UVxhdKkjZNWutQG/BVQdlW6CWedt9hho/iREj5GSN7tyoWjTatQI0miA2xNkVhA63H+G8hPMCfErHsv8Aym5IJ4JUtXLk8YDc8QZNniGln1odJr0BlagylgCA3sQOd9iDcZ6Tms40C15cSbsrKreYyEspYkVWruFAbFAXFlosxIqyqgAMlULIIVgtURqsajsNq4GGDM+M3CRpCgM8hqyQNgLJ4qgPf274D34hyWTgF5kmbMOlKgbQApNEgLSpHqItz/6YwPCi6MnPrGvLR5oyBFGoadakKtbk70B3Ne+LAzkRjMcrszOrvNXMqgANqP8ALTKAtgb/ACwtZfNdPgmZhmY0hcaZsqp0xswshtINalND5lb7YDoc46dLE8mXeJJBdEbEMLJDrzRqmBA498WPD/iSNY4I3BGrYNYIGokoD3Ar02dtqxz58nFLDrhaneD1Sje6+Ddtj/fY874YoOjuIYHUw+YqrFdjeioLKFAs3uL3B2wHRCXLIysvl0SwINmx6aN7fcYnxXyc6smzE6SUJPNqaN/PFjAc9/irmzlnyeZClwGeN0Ui2BXUNjzRQH5CzjK8M5yASZl3OmWSO1SwHkDBAnvbMdqO4r9mnrkZmkMorTGDHFf6izAyt9KQKD8z74reDeixtmszmTGtoVgiNXQRQXI/xFmon/DgGHw10owRfmHVM/qkbmz2F9wo2H0vvjWwYMAYWeqsJQWYNpL0pMbOAqH1NSkVZ4JPA4xr9Sn2KAkbanKgkhfkBvqPH7nC/IplZifSkYrVC0trHZ9JQgesgAbA0LPtgPmWCSJCkipql1zmJ13fVekKxOzgV3/ti28fmsiOPSFDeU4/OTTtqVwxs3X2+uKy5h7PpDNKwMdkvCdP6VPMchA4NCxibN5khAkW7s3l2zanikcDbcHYLqN2ar2wEsEVjMZhAfzHUAruTGlKSO9mmI78YsNntSP5Xlum6AGx2AOphYAv5X98eMrmyERITGItWhCiu/oUb3SgBvndD54+9N8xXp3ib4tAJYOa+R25u2AwEuXgUI0hiVXUD1OaDaQKJ7gfMi8RtktSkuAZ5aYdjHQUbHcjTzzufrj3mc0SW1EXGAoC73KwugNrragfc8ViXotnWZNJnBCuy/DwCAvyF1XuDgNJAQACbNc++PWDBgDBgwYAwYMGAxvIEmazFi18lI9+DZkY/wBxi9kURolAAKkcfX4v63itk3s5lx/OVH+lVH97xjr15opCrkaSC63339Y273v/AKsBreHJfQ8JNtl3MXzKgAxk/MoV/ri5kc07mTVE0eltIs/EPcV2xg5bqcYzbSXpWWIhvbVCefn6Xr/TjQEublNoscEfYyAs5/0ggL9yT8sBk+Lc6rSCBhSj1hwCSHUWoqtwQSPsd8IniXJrpjVzJ59avMIs2dJ0jgEAgcWcNPjDLdRTTLEscjggeYi7Bb3MkTE3pG4ZSTztilmuiZdoVOYzeYne6Miv5a67vZVAFXXvf2wF6HLiZ1TV6ZEtyK0tGaegTsSCSB7b/Mmnl+mRpIZBGp8lWRyLDUCRVkUHSlF2b4/VjH8HdN/DZaaSN3aSeSZUEmp2SNGaNQRfc78E74i6h1iJMuyK034l9zAUJKyUqu5NbJtqrnjbvgEaPw7mczJPFFKwzsOoPly40uvfywKUjgFeONhjX6P4RmMmWbMT5J4vORTEir5hJYAqyBAQV5IPFG+MbmR8Iq7xurOuYjOt5UYqy8M1URq2oXwC2NPLS9UZlMs0EbFWbX5aeYI9wn5g4YgG9vbbAJHhvNy5SSWQxiXJtI6lBv5bFmVSouyO31IIvv0XqufFsGYRjy1KlWZWU6wxIv1FhsLG9n57ZmT6VlzCYGjlk3s+svuSTe++53C7iwecXh4bjgDsfNmJN+fIW86L+RQGoMB/LdUD9wZ/C0CTZLymtq3N6wxN3+YW38wn4uca/UJyzJl12Z1Jcj9CDY7/AMxPpH1J7YwPBeVmMDKcw0ba2YIAh0gnsGFhbB2/b2xMOpT5ad/xMauXUCOWOwrBAbBBB0tdtVnbi+wWfEs4iijhj2ZmAG3YAkXXvprE3gizlVcijI7ua+btX9AMK+f6us2aHpYrGrtwRuy0PoQW+e5w5eF4SmUy4NX5YJr3O5/vgNJHB4IPbbEOczQQDux+Fff3+ijue2PmRyUcQIjUKCSTR79+cZeeyzRK8jMkrN6adaBF+lAb9I+x9zgI2jYsqaqLMXckEFyBwh1CwAKA9hZwSSKSdYMaCjyRIrE7O2gm0biz7YqQDLSCJaeCpPSim0ZieQy2ORsbBxe6c7MD5guaN/Idl/Uv6WO3swb63gAzBVYSFUIP5wRT6tdgOGv0ng3vVHGPDlZGJdyR5a+hiJFJWzpZiBbOVpasGtV/FWLcEE0piqNHjA0NJrKg6NtQAFne6Gw5N8Yn/CSRpRikADnQIZmYgbbtrrf/AAgECzgPca+qYR6JGLUyJMysAQA5IY0GHIG1fLEhkVA72SkY0hJF3VlrRpJ3IPub5G+JdpDQCNsBJRAlW6O5Uiq2J+hxR6vIZJEhW3VOQT8bUKuuw7/LV7YDx0iIyigx2G7Dlb3kIPaR2vndVr3wywQqihVACjYAYi6flfLQLySSzH3Y7sf3xZwBgwYMAYMGDAGDBgwGL0/MjyJWFX5so+/mMP6YRPFMhADqLCNffv6X5/SOdvb99/Mx+U+YiY6V1mVT8pDd/ZtQ/bC7nWNkP8XBJ59t98BD0jqEf4rKiRQ6mTWti6JRgPve/t37DD/1Dxdl4mKsSavjfiv2F7b/AC98cV6ZlZ3kgdEc5eElvM3GrSDSrYG+k/S796xpN4beRLgnhKsKHmOweiP8ptrPywDl1f8AiQgZRHsRvpIvWCNuBsN/lin4syY8iSTLjWk2hvy2LLpG4alNgiyCRuR9BXM5fDWZEyieeGNW31RnU1AbcgVdb3Xe+MPf8NJgI5+n5lwGb0xkEURyKPOqiDx3/YGCMjLxqoJZ3OsOw3J+Mja7ugu5+H73uZFzmBMWqyVtSNtI06lJ9jRH784SulZqtcWYmsLMI0GkrI52KCyrMOeV7WdhwwLl5Fjn0rWvTGEXsKZFWidtgN7/AFXgLkmVvXNEaizCFFLCiLO2xF6XG1GiPf2wo+lyMzwlGQVRYm+Dv6jsLNHftVYYnd3hy9CqA9N91UbcdmG/yv2x7zPXJSgZU0EqWp9xsTY7b7H62MBR6flUhjZdKSTJrJNsrSIGLbV+oA8c49dYzsseUl8pvMBUvGTTDSReh7Nj5Nx98TxI2YeAyIInRn0lRsWC0AdvhIJb54VvFGYX8KUywWHMs0aC73pmWU2Oa039hgJ+g+K/w50NGijYsV5e73sjkcAb4n8c+Mcq8Sqkp1hlcCj6u2mqve6++Oc5WMZpjMcy6mNtMzFgdbKasiqUEcb/AG5wZnw9l41Y+bJNITqXWRyu4FAbhgK/2wG303rSNGxo622sd3ZkBUcg0QB9QcdnyzaPLi0saT4q9I00KJ9zfHyOOG+AMoJs9DCg1JFUrEbhaLNuf02xO12foMd9wFbIZJYlZVJILu5s3u7Fj9rO2F3q+ddpXDVFHGCAXXzNztq0L3NjYkELZrcYa8LTRr50kMaawvrcH9Uj2bcnhVGmgLJvjbAYXiHqXlwGNSzNMuzQQqCjJXqG5oAj9Q+QOM//AMYGGKSWdtMkkKKy6CrGRTRYKd9TIRtXIFEgY6JkumIgXa2Ar5D/ACrwo7bYodY8JZXMzJNNHqdKr223Gx7/ADFHbAJnQ0nmJnnizflAAIwkC6BsPTl47Ncc2a3OGSCefSjwvJIDesPpLR7WpZC1m/ZSCPnhgzPTY2JYDQ/86bN+/f6GxjCgyLiR5I/LTMIT52xAm29B5oAj24a9zRsLsHWI6Luqq5U0wFq9XsGq7v8AQaPyx88LdP0R+YwpnFheyL8v83xH6/LFR4TmXR4QBA7jzQa3pdWoezhgqWO2r2GGcCsB9wYMGAMGDBgDBgwYAwYMeS4sCxZ4Hv74DE8U9AOZVWjfy8xHflueN/0sByt18x2xxXrGY6nDP5csAiQipGEbsoFkGpNJABH6v03e1Y7tmIMwZ1ZZVWEAWhWyTZvf9q9qOxvH3L5uRppI3iIQfC1bEbd7o3Z22Io/I4Dg3WvG0jquXRtJjACeX6xQXf4b9q3He/nikkmckTVl4M1pABeompiNgVbTYNVY07174/QHTsq4mmLQxJHY8tlUaiO9kfPft9+cQZzrxiziQMlRMliTj1EgKovk82ADWxPOA/NudzirJ+fOVdSfSI2JF8qxbSbom6F/PHjI+JZIpYWZDHCDQBtmGwBILeoi+xO24Bx1Lx70jLTZ6VG0uJVVvQaaKVB6uDsWTSf9JvjHPur5KVI5cu6LLTxhSrAMwBdjsdw1bHt/bAdQz+Vjz8EOZBBkTTKjqxFMK/evY33GM/oXXcxK0kEgCM0mtG5GhNtRN/EzHYdgvsMYPgDqz5VvIckwtp8tzW6ntzyDt9sdVzXg7LZmMaiCjAEaABYI24+WAgy/VY0jRAQwUiUEn9INOCeziS1Py3wZbPFVkUrbsraFPHqZtJPsK3++FST+HM+VmByzyNBpddGo+kv+sb3qU01HkjthebpPXk85WVSFUKJpNrUEFSKPxWBYPuRuMB0PPdfjhoMxYRaGLEgWEUixdXZPv2wg9EymczGrMZhiItbNGoCqPVyWBHx0dNc+o4XvB/QfPmZc/ISqybsXJ03uSALA1Ejf3x1rxl4hy2XyflwAMQVSMDjUW0kb8n5/fAcx6F4YzIfNzrmoctlvPdKlBbWedlXcUGG4o4funfwrZtJzWcLADdYUCaj7lm1HiuK4GJ+mdNT8LC0SxymAkzMDSl2JM1DkFWN6rsaRzQw2ZPqP/mGRZBKhFiqGnTpBGo/GaNk3Y2GAh6F07KZD8jLqQXe3a9bF2BILljqJoH6fLG/GpCgE6mA3NVZ99uMYfUs0iSRvBAsksjFTLpAAA2a35B2/ocapLq0ju6+SFBChd1qyxJve/ahVd7wEHRDmShOaEYcnYRkkAfUgYtZeIKz0gWzZIr1kgWTX2G/tjz0/PJMgkjbUh4P0xZwBgwYMAYyOo5B2niZR6CKlO3CnUg35Gq/3xr4MBDlMqka6UFLZNfMkk8/MnE2DBgDBgwYAwYMGAMGDBgDHwjvj7itm8r5sZRyRqFEoSD9jgJM0zBHKAFwp0g8E1tjE6D+JkilMrumpvyzIqhwBQawtAKSDXcA425pVjQsxpVG5OMzxDm6hBq4n2dw2nQCPS1gcXXyrnbATZWSSIRRyBpSxI1qNlA3UtZ9v/wCOMjPZ6RZAr+RvOVhZlYlaUngmyx4sEDfGd0jNy/hpI5MwrZma2SOJShCDkgE7Oy3TbAmqxLHno+QX1E+WrMxAXcFgxssXS7thRAAwC34w6+2X8pbbWZ4ygIvQ7bS6tXqYeogLxTc8Yo+JMjJIJFeG5IG8y1BZhqFFqXdhuDW9ixWFHx71xsxqmhkLjLSDULOlWeqIBNkWvPY2Pnhu6V11s+YZFlEOaoMDVhxuzKy2LHxURuK+2ASs3l/PdmgotdhO4YBi1Akc1W3Zt8b3hT+JWZS8soQS6h/zrVRVh19weKG+4rjE/iASNIxzP5aA2rwsXaJjuGbSASh0m9qHesW08JNn4RLPBlhpoecrEFzwN13K8fP2wDJ1X+K8KUsaa3J0gA6mv/ItsQf++MjNZ7qudNSKcrCboMulwpok0RSbH4nP25xa8IQZPIx6svEs0i7STgaIkG9ku1n0qCTuf3OM7xH4lXOK7PJ5ORNKm5WTMOSAWH6liAoAbEg3veA+dD6N00OwzOacys3rImDajZr4FpRXcHC94z6Blo3EcWXkAZvMSYZgygID+lbrWWsHVsN8M/hTI5GXJjzoEIRSS6oQ0Yqg2pRt9WPbCb4UjWXMeZOglymVR6Z2ISzuWqt0AAOkcn3vAPPhEwQQxSPmdLUQkKlqQix6xdO+4Oo3dihW+NDofVEQyRS0s0LKrNOjgMtjWqXQZtfGgUaBPbGH03rUDuk8GVaFdO84URrIbABSGydrvUBf9sMXUsjl4ooIpWdh5hKQP+bRdiFLk79yTZIG/sMBczecK+ZGJXkmaQELIKaFTp+EKG1Wvqs+k964w2ZKVzWqPT6bJJBs8cDvW/8ATCHl1y7ebpKtI7KGjQsS4ogqhPqs7WxFKtgVzhp6V1EmZYmkZW0s3lyIoLD01pKErS72LJ37YDcVKoCgo7AYhycDqZC8msM5ZRQGhaAC7c8XZ98SByqkuVoWbGwr74lBwEEGaV2dVu0OlrUgXQOxIo7EbjE+DBgDBgwYAwYMGAMGDBgDBgwYAwYMGAMLviHMZnzUjiDhCLuMC2O9gs4KqoFdr3+WJ+v9ZkhdEjjVmZSwLuFGxArfvvihmM/m3BCmNLH6VZyPut1+2AseHM9I/nxZgf8ALPLlSaOrZq2NAD1d7xX1/wDnXlR9aeVYVpAEogXXpuqS6vkk7A4T89lepGTzJJYXbSQVaOZAR23EQqj/ANxiToZaJI/xESsoZjNocLGEFnVTPekDegos7HAbs/UneaCQOnmSBo9EW7AEggm0JtQQWN0N9jeMGLPnLuC2YbPo3mJNIgVnVGVQpUKoJqj6qN3zVVQiPTQ7yZaeUgehVUaQqnZl/wCXrb7WTQs7HGt0mdJTJIcz57ZdRoPlLAke/pLO9EgUa2G17HARSdJ6f5bwsA65qIKksZGy6iwWiRR17i+5YbULodB8OZXyUhiQ5lI5GXVvHMC4Uh0qr9J7kL6X98T+PYo8wyrkp8qjuA8pJT0Db1Rki9ZXmhv8sW830vMS5lJMjOBDKFXNMPQ40gailb7gDYD74DO8V9Jlyv5yalVY2DiSTSQbX8wOSVPcaSd7xD50LLlg49EsfmGOIFT+YLj9S1bEWDdCivO5xvdVy2Yy0OXy+WgbMhPU8041Kis+ogLIQWkNjk+kLi4OhpK7PLEYczMvwp642CEHVtahiBQF8VgEvqEGczoWFVHkxFSYIjpjReQGobtf0HN3jT6h0jLQqn4lWL6PUqBnAGwF7BRtRN9qrGf1DrMpzb5XJTqGOoS2tIqsBbudi70a01YJYe2NzrniSCEJkjAcxKYxM6R1GIE0jU2pRq1UNVEE7j5YBeTxFmIcquXihCROvlaHILOSp5v5cnGvmo45Mv8AhJWeaHygDMiDeT0nYgCh6dNHer4xBnukZbLrG5hkljkBVI571vqB+GiqRBa1Etbe9EgYyfDHRJZEj8zMGdYwdJZj5QJ5C3uzbVbbdhgGNWCCP8EIewQTa1SGlB16QfUux2rkA8jH3q/h/MaCI5Q8zgea6KAGuyRGRbKSLXUbG42vfDN0PpUFaHTWzijZ4XTR35+mK3Wny8D/AIVmkCEeZqG+lhxe3FVufr2wE38P+hwQx+ZDWploBjbD+YPZJ1BhvvXtijJ0CbzFdctEHVvM8xH3tGuhZJ1Ealrj1dsZgkXIlgkuuGUsyNufzCbaMj+q+9n2xEPFDqSbGzWovcaq1HeiBe2/ftgHM9XEgMgkyshWRWiRn0Mi/DJruz5g9e1AWK+eGJcwh4dT9CMcIkzbzZlfKzckKsXMmhdaagNd29Kt7g70SON92QZUyIki5+RkcfluqodXF/lug00SN7OA6urA8HH3HKzk5FYE5hzqAKkRRUaNfpW+b3Bv5YrDP5hSyDN21bEiUC74IjNhjv8ALAddwY4/1PxnmMikbzSiRWbSojZix9/iUixzv24xsxeLc6XKRwZiY0GtY0ZCDvWr0C+1XttgOj4MKf8Ax6dIw07wwSE/8p11P8topG3vba8W/C3iQ5t5l8vSItI1g7MWBJAB3Fbc+4wDDgwYMAYMGDAGDBgwCf486VPJUsZUxxxsSGNFSNw42IO21H2HOEbKQRyxSFY9B0bFY/KkXuwLjsTsKIocY61181lcx/8Aif8A/U4QMhGTA4F9gPftgM3ovhDMzxfiY87OIzHcSpPIgYi9x2AOwuuxNG7xgtnnmVHOY6oShtQ8QkFbXZEZVhajayDQx27pOXWPKxIgpViUAfIKMJfgzOQLlLzRjCaFKh63GqQem+bPAHc4Ban6xPGkcss+WQSg1+KyqKxom/hKG7ux/TEHU3zOkvNHkZsrIQClyRIzKDpIbU4sXf7Htht8Y9KjiXIw1rjE0r041bUzqN+QDpHvth2jyUfkCNlDJpogiwdt7v3wHI4s5Gi7dIjCUrXFPEQ3sbdRdfM4hizGSLAHIZyLcn8owvzvX5Z1V3oHGv4d6PBHlM8Y41BMcrWRe5aRe97ALVX3PF49eHf4e5WXLBhloNahRdurFvLQk6wTyW/lr5YDPzXUcq6/h8xPmhl0Yv5MmWlAYsdQ1stgoDwvA2xG2ZyWlUi6mkIHH50kRUDcABlCgDgCqxtdGyySR5uEeYssauqs3KOijYWTakEbNYBDVsRjM8P9Oz08IaKeOQcsDAK5Nf8AzB7ducBsx52GQ6xmcvLIways0VbjldLKyuBW5Y72cV830CSV1eN2RVZW0xgN5oXT6WKlyASCSQdO42vFjpPhvz1zEeYgyzTRgaB5bLzuuotbaTxY435qsLPhzw7DmcwyN0wQsCVL+Z6QRZYroCliO/HK3gHzqWVjnEby5d43Us5twFDNWqtakEGtiQPteMhulzMumHN5RUJsRyEF7u93jIWzsdl784h6n4SGRjeb8ZPCoA0rHO5s/ISsQfesUul9OzmZ/wDhc7mwnNzRIQNhdiSMG74B5+mA+z+FurNPHOJk1xD8vyGUrZ2JIkILKRyCfbfGl1Lp+cmfzPw0iuR6j6avYceYfa/3G17LRfMxuyLnOnySofWmYgSJwR91J47Dv9MaMXVeoopIy+VlUEX5WYmTn6MV7e/tgK2Z6LmZbjnil8kEk+hq24ZVUEkjkWQbH3xR6VlI2aZUhMMAXTebUKzGzqJ1gFgwAY7jc0e2N3LeMcxHZkyOYXtcWbDi+eJfriyv8Sk+GROoRWQo15ZHG+wA0Dez8zgFjOdaEEOYESayASGKosOkKpJIVrJoldI7jkjFzw7HDmQUp1bU8nmpTPdqEpKPppdwoHOGteuwyeh8zlmJ5WbLEEb8Gm0/+2LU/iqPLRAq2TKagtRuV0g7BitfCDzgM3JeG8683mGQ6KpdSBAACCKUs1bjVuvOCbo+WVy8+baSVWLacuLa97utVHfcjTip1rxC8gl06sw8aM4ViYojQDUAPiNEfFf1xjZDoOdzYJzMzLAUUiKIeVGNd0LHqbgbbf1wGxmvE3TsmdKxRI61pM35sm/cKpLXsP1Dke2M9PGUubunkjQb+oaRpG96IiG07j4ns3jQ6f4MysUZCoNxylqTVEHVerkXzhf8adEjjgBVGWRtKqAxAJsVdbGjZPy/oHuDLGRWEkkyjdhJDEFRhvtbWAR3ZjWwIvgPXgbp8iyB12g8ugQKEgIXSaAFkUTq/wAVb4Weh5cLC7KtUDuANz9a477e+Op9Ki0wxL7Io/oMBawYMGAMGDBgDBgwYDI8WsRkszRo+U39jhG6XLUDCuSw3NnZTRv7YdvGkgXI5okgARNuTQ498I+QJGX1NX6r0mxuhA4+3OA6NkGBy8ZHBjUj/pGOc+F/DyZzLxNpRZMvoEZYaqB9T7myCb7cUMPmUkZMlEUQysIUAVCBqOkcEkCsInSxn+n5V4Uy/mNIL1klVjciiaK7rweeR7b4Db/iIV15ME0QZD+yYcLqP/T/ANsc4zz3l+mDUxCM8RdgVLFUKgnYbmr+fazjSk8fRrAY5IM1HmNJjC+S5VmqrVwChS99RI27YDP6I+rp+cbevJY/P1PMRi70zxVDlIWViXnZgUiX4mHlxUT2VfmfteKvR4Xi6ZmvNGgjLKSPa/NNb73RH74i6hkWTJS51HbzoQhYCt1j0FgTRY7cccffAW/CsEpXNTzKEdjNI4APpsUi+5bSCT7bYp+C/EMOVSKCneabywiqjEUWZSS1aQFG5s+3vhryMt5CYbelZRt7EMyn6lSD98ZHg/p4zGWjJZlKusikVdB2av8AK3f98A7CBQxfSNZAUt3IFkD6bn98c68O9ZihMsps/m5gKg3LtrXYV/f5Y6CM7GZHiDDzFUOy9wG1BT99J/bHMugyaMpJNoLss88gN1pUSKpI2skg3ue184DfyHSJc5KJ81QK3pj5WO6sAGwZPdq2454bXKQRMaCoilj9tz9/nip4azgky6EcqNBHzH+4o/fGb49zJ8hYV+Kdwm38tjV9uAfrgOZ5mBXz/S5JoY5lmkaV2YAkGVrUG+VVSho38V47B0CFRAoCgeprAA5Dtf3sc4TOs5MCHKzLR9bMD34uIbHb0oBh06GfQ+1VI/8AVif++ATf4k9PTNz5XJMp0S2zsporRUKfYnn3qsZvXehxR5DLSx2NDBV1saIDHST/AIiAN/vja8SSD/iOrkwZZmA+bCQDv76R9/nht/4ZGYFgZQUCBa+grAcgyfXw7lUhAZKVtRBdSNxpajuN/Qdip9jQvTdRIky8jRKQbJkqzKbWwooBVr9PG/BvGL/wj8P1PMQozem6PyKE71XGof771jo2ajGmRe6u+kntUcQP7k3tgEfwy7zSzZcoqxQkKWG7bKmoXxTNe/sDte+OkZeB2UhQaJUfLYN/QbYzfBvRB5esfBKfNJ9yaBr24w5ogAAHA2wGKnQyykM2kEV6cLHj7orBIH1D0ygAVzfP02B4x0PCj/Eaao4Fom5CaHfSrHALeTfTHMNuAAB9QP33H9MdQjWgB7Csc0yyavLXkGSMEe41qT8tgO3vjpuAMGDBgDBgwYAwYMGARf4rxStFllVNcXnXJYsClbTq/wAFk2fesR5LKF8mFlEEaMu5aZytDg6bAPA/2GH0jEK5KMGxGgPvpH+2A5v4L8XGCN8vITII3by2ZWj/AC9jyVIKhiQpHIG14bovF8B5sbWd123o8kd9sbs4OliqhmrYHYE9hdGhhGGTkbN68xlS0Wxoxh1VgDemi22ym9t7wDK/XsowKu617Mtg/wBCMRq+RktVeIHkhW0Hf6EHGJ07pSNZzMMznsPKNCyb4HtW/wBcZ8HSJ2OZvLFbceSKGkKSNQJJvj5c37nAN+f6DDNAYQzqjEElHNtXFk2WG3Bx46Z0IxearTGWGQUY2QbbafiFbVtRHtxhZPT2ywJnmELEWohJJq9ySdIAGwAHt3xdhXNKBImaYhht5iMR/QuB3P7YD10/wpmIFljTMBoyjqmq9R1AhQ/YhAdmG5CgY85bo+fyyRLl3SlQIwKhw2m992Rg30J7bd8WI83n9/LeKXTWoVuL37Fe3yx7HX82hqTK3uBahhz9mBr3usBX8P5DMQy5zMzh5ZZVTZUCj06gqIC5O17knucZ3hHVAsGXziMGkEqtaHTcrBgpbi+Vvgng9sb6eL4bCurqT9CBfzsf2xdHiPLWR5lVz6TQ7bkCsApeHM8Mpm2ysh00SoLba0JuNt9jV1t/OR2x88SZuOfOruGjiAiX1EK0kjAVqUjgEEi99NYc06plZCCJYWPb1LY3/fnEec6DlJ0KvDGyH2AHz/T3vAc+8SeAIctDJmI0rylLgRyOKI4IRiUPJ57YefCE2qG7skI/1DRob/e8WOr9BjzESwu0giFAqrkagOzHckY8dM6IYJNSSny9ITyyooAXpojcVZFb4DFzEYfqciEi2WKgeSq6nb/TaAfU4csLHS482eoTvISMuFKKpRQNiNBVwdR1CyQeK44wz4DkGajL9XzjLp9LKhP1VAe/2/bnDjnbDO3s0jc9jLGtffScJ3QUvOZw2CxzRXVX/wBxK+30wz5+T0bHlGJ/65SD+4wDB4OiK5HKg8+UpP1Is/3xsYodGXy8tCGYemJAWPyUb74y+peLIksQjzW1aLHw6vaxZJ+Sg/bAMZOOdfxG6opmyyKdQVXdipXa9IHJ+vAP9cXT0jPZ3eeQwRHlBV8mxoBK8b2xbnjHrO/w5hZ9cc0ik1qV6dW0gAGjVbCqBr2AwGPlc0sYgcld3VgmoaqU2aVSx4FnYAb74ZE8XSFyPwU5j1aUlUalcX6X230H35+VEYmyfhfQjpqijDimMEKxsQdj6iWO474YMvCqKqKKVQFA9gNhgIunyyMgMqBG/lDatu3IG/yxZwYMAYMGDAGDBgwBgwYMAYMGDAGDBgwHiWFWFMoYexF/3xTPRcv/APRj5v4Rzi/gwEOXyqJehVW+aFYmwYMAq+JJ0dpBuPKpWGnWG1DVWg7VX6j8x2xmdNzOWm6eEtYmVC1D0XWr+UgEb/Pm8NXU+hQztrbUr1p1I5UkexrYj63zin/4Uj06fOnC+2ob2KPK4Bb8I9AhaJ2mPmBVPxWaHbe+wA/p7Yz8v0QkTTxSNDGo1BUorsCbBGkhdjx/thzyXhRIl0pPOBxsyjbsCdFnk84lyXhiGNSmqV4ySdDP6d7vZQLG/B2wCrG+fRoUWTW0oDAxyg6RV+pZtR06ReoHkgd8aZ6t1GIDzMsz1zpVWvf/AAPd1v8AD8sNmXyqJsiKv0FYmwCenjijUuWlQi+Uccf5kA+fPG+PPVf4hwRQu6pI8gB0ooDWRfJUkVdA/UYcjjA8VeGI81C4VY0n2MchUWGUgrZG5WwLF4Dn/gPKSOdflhiXMkmlwaYNYAV6ZfVXc7LhkzcDIg88iIBBHrkoDYMDpVWZna2JA27Yw+k9HCPpzmXkgaybjUuoN3qDKp557H5YZ06dlVbWscmamAtQyH6csoUD6ntgMjpuSzOcOlWlTLo2lWnAJCDSVAXuzDe2FgHkHbDr0rocMFFFt6oud2/9B8hQxN0vLMinWQZHJZyOLPYfIAAfbFzAGDBgwBgwYMAYMGDAGDBgwBgwYMAYMGDAGDBgwBgwYMAYMGDAGDBgwBgwYMAYMGDAGDBgwBgwYMAYMGDAGDBgwBgwYMAYMGDAGDBgwBgwYMB//9k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126480" y="1600200"/>
            <a:ext cx="25603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dirty="0" err="1" smtClean="0"/>
              <a:t>iQM</a:t>
            </a:r>
            <a:endParaRPr lang="ru-RU" sz="4800" dirty="0"/>
          </a:p>
        </p:txBody>
      </p:sp>
      <p:pic>
        <p:nvPicPr>
          <p:cNvPr id="1028" name="Picture 4" descr="http://mediasubs.ru/group/uploads/ev/evrika/image2/mQtNzIz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1600200"/>
            <a:ext cx="5574665" cy="43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89"/>
            <a:ext cx="8229600" cy="1143000"/>
          </a:xfrm>
        </p:spPr>
        <p:txBody>
          <a:bodyPr/>
          <a:lstStyle/>
          <a:p>
            <a:r>
              <a:rPr lang="ru-RU" dirty="0" smtClean="0"/>
              <a:t>Лабораторное исследование</a:t>
            </a:r>
            <a:endParaRPr lang="it-IT" dirty="0"/>
          </a:p>
        </p:txBody>
      </p:sp>
      <p:sp>
        <p:nvSpPr>
          <p:cNvPr id="15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1A82F-26CD-4C2B-A711-6F89FDCF0656}" type="slidenum">
              <a:rPr lang="en-US"/>
              <a:pPr/>
              <a:t>6</a:t>
            </a:fld>
            <a:endParaRPr lang="en-US"/>
          </a:p>
        </p:txBody>
      </p:sp>
      <p:pic>
        <p:nvPicPr>
          <p:cNvPr id="348166" name="Picture 6" descr="patient-monitoring-connectivit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483311"/>
            <a:ext cx="1295400" cy="1295400"/>
          </a:xfrm>
          <a:prstGeom prst="rect">
            <a:avLst/>
          </a:prstGeom>
          <a:noFill/>
        </p:spPr>
      </p:pic>
      <p:pic>
        <p:nvPicPr>
          <p:cNvPr id="348169" name="Picture 9" descr="Ampliar imag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1483311"/>
            <a:ext cx="1190625" cy="1152525"/>
          </a:xfrm>
          <a:prstGeom prst="rect">
            <a:avLst/>
          </a:prstGeom>
          <a:noFill/>
        </p:spPr>
      </p:pic>
      <p:pic>
        <p:nvPicPr>
          <p:cNvPr id="348171" name="Picture 11" descr="product_graphic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3067636"/>
            <a:ext cx="1390650" cy="1512887"/>
          </a:xfrm>
          <a:prstGeom prst="rect">
            <a:avLst/>
          </a:prstGeom>
          <a:noFill/>
        </p:spPr>
      </p:pic>
      <p:sp>
        <p:nvSpPr>
          <p:cNvPr id="348178" name="AutoShape 18"/>
          <p:cNvSpPr>
            <a:spLocks noChangeArrowheads="1"/>
          </p:cNvSpPr>
          <p:nvPr/>
        </p:nvSpPr>
        <p:spPr bwMode="auto">
          <a:xfrm>
            <a:off x="2916238" y="1915111"/>
            <a:ext cx="3024187" cy="431800"/>
          </a:xfrm>
          <a:prstGeom prst="rightArrow">
            <a:avLst>
              <a:gd name="adj1" fmla="val 50000"/>
              <a:gd name="adj2" fmla="val 1750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179" name="Picture 19" descr="Ampliar imag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067636"/>
            <a:ext cx="1441450" cy="1395412"/>
          </a:xfrm>
          <a:prstGeom prst="rect">
            <a:avLst/>
          </a:prstGeom>
          <a:noFill/>
        </p:spPr>
      </p:pic>
      <p:sp>
        <p:nvSpPr>
          <p:cNvPr id="348180" name="AutoShape 20"/>
          <p:cNvSpPr>
            <a:spLocks noChangeArrowheads="1"/>
          </p:cNvSpPr>
          <p:nvPr/>
        </p:nvSpPr>
        <p:spPr bwMode="auto">
          <a:xfrm>
            <a:off x="2916238" y="3499436"/>
            <a:ext cx="3024187" cy="431800"/>
          </a:xfrm>
          <a:prstGeom prst="rightArrow">
            <a:avLst>
              <a:gd name="adj1" fmla="val 50000"/>
              <a:gd name="adj2" fmla="val 1750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181" name="Picture 21" descr="patient-monitoring-connectivit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794836"/>
            <a:ext cx="1368425" cy="1368425"/>
          </a:xfrm>
          <a:prstGeom prst="rect">
            <a:avLst/>
          </a:prstGeom>
          <a:noFill/>
        </p:spPr>
      </p:pic>
      <p:sp>
        <p:nvSpPr>
          <p:cNvPr id="348182" name="AutoShape 22"/>
          <p:cNvSpPr>
            <a:spLocks noChangeArrowheads="1"/>
          </p:cNvSpPr>
          <p:nvPr/>
        </p:nvSpPr>
        <p:spPr bwMode="auto">
          <a:xfrm>
            <a:off x="2843213" y="5226636"/>
            <a:ext cx="3024187" cy="431800"/>
          </a:xfrm>
          <a:prstGeom prst="rightArrow">
            <a:avLst>
              <a:gd name="adj1" fmla="val 50000"/>
              <a:gd name="adj2" fmla="val 17509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8183" name="Picture 23" descr="product_graphic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651961"/>
            <a:ext cx="1390650" cy="1512887"/>
          </a:xfrm>
          <a:prstGeom prst="rect">
            <a:avLst/>
          </a:prstGeom>
          <a:noFill/>
        </p:spPr>
      </p:pic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2676293" y="1529348"/>
            <a:ext cx="290377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Пре-аналитическая фаза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8185" name="Text Box 25"/>
          <p:cNvSpPr txBox="1">
            <a:spLocks noChangeArrowheads="1"/>
          </p:cNvSpPr>
          <p:nvPr/>
        </p:nvSpPr>
        <p:spPr bwMode="auto">
          <a:xfrm>
            <a:off x="2676293" y="3042236"/>
            <a:ext cx="326413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Аналитическая фаза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48186" name="Text Box 26"/>
          <p:cNvSpPr txBox="1">
            <a:spLocks noChangeArrowheads="1"/>
          </p:cNvSpPr>
          <p:nvPr/>
        </p:nvSpPr>
        <p:spPr bwMode="auto">
          <a:xfrm>
            <a:off x="2676293" y="4842461"/>
            <a:ext cx="30888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Пост-аналитическая фаза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5709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3225"/>
            <a:ext cx="8229600" cy="968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iQM</a:t>
            </a:r>
            <a:r>
              <a:rPr lang="en-A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Интеллектуальный контроль качества</a:t>
            </a:r>
            <a:r>
              <a:rPr lang="en-A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A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A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Intelligent Quality Management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630680"/>
            <a:ext cx="6274594" cy="438912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Что делает</a:t>
            </a:r>
            <a:r>
              <a:rPr lang="en-AU" b="1" dirty="0" smtClean="0"/>
              <a:t> </a:t>
            </a:r>
            <a:r>
              <a:rPr lang="en-AU" b="1" dirty="0" err="1" smtClean="0"/>
              <a:t>iQM</a:t>
            </a:r>
            <a:r>
              <a:rPr lang="ru-RU" b="1" dirty="0" smtClean="0"/>
              <a:t>?</a:t>
            </a:r>
            <a:endParaRPr lang="en-AU" b="1" dirty="0" smtClean="0"/>
          </a:p>
          <a:p>
            <a:pPr eaLnBrk="1" hangingPunct="1">
              <a:buFont typeface="Wingdings" pitchFamily="2" charset="2"/>
              <a:buNone/>
            </a:pPr>
            <a:endParaRPr lang="en-AU" sz="800" b="1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AU" dirty="0" smtClean="0"/>
              <a:t> </a:t>
            </a:r>
            <a:r>
              <a:rPr lang="ru-RU" dirty="0" smtClean="0"/>
              <a:t>Автоматически проводит контроль качества в режиме реального времени</a:t>
            </a:r>
            <a:endParaRPr lang="en-AU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AU" dirty="0" smtClean="0"/>
              <a:t> </a:t>
            </a:r>
            <a:r>
              <a:rPr lang="ru-RU" dirty="0" smtClean="0"/>
              <a:t>Автоматически запускает корректирующие процедуры</a:t>
            </a:r>
            <a:endParaRPr lang="en-AU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AU" dirty="0" smtClean="0"/>
              <a:t> </a:t>
            </a:r>
            <a:r>
              <a:rPr lang="ru-RU" dirty="0" smtClean="0"/>
              <a:t>Автоматически записывает ошибки и проведенные корректирующие действия</a:t>
            </a:r>
            <a:endParaRPr lang="en-AU" dirty="0" smtClean="0"/>
          </a:p>
          <a:p>
            <a:pPr eaLnBrk="1" hangingPunct="1"/>
            <a:endParaRPr lang="en-AU" dirty="0" smtClean="0"/>
          </a:p>
        </p:txBody>
      </p:sp>
      <p:sp>
        <p:nvSpPr>
          <p:cNvPr id="21506" name="Slide Number Placeholder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7D514BD-D3CF-4CB9-B823-32116B780522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569119" y="4514850"/>
            <a:ext cx="5915025" cy="14478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2800" b="0" dirty="0">
                <a:latin typeface="Calibri" pitchFamily="34" charset="0"/>
              </a:rPr>
              <a:t>Контроль качества в реальном времени гарантирует результат без</a:t>
            </a:r>
            <a:endParaRPr lang="en-AU" sz="2800" b="0" dirty="0">
              <a:latin typeface="Calibri" pitchFamily="34" charset="0"/>
            </a:endParaRPr>
          </a:p>
          <a:p>
            <a:pPr algn="ctr"/>
            <a:r>
              <a:rPr lang="en-AU" sz="3200" dirty="0">
                <a:latin typeface="Calibri" pitchFamily="34" charset="0"/>
              </a:rPr>
              <a:t>“?”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07994" y="3307081"/>
            <a:ext cx="2076926" cy="2712720"/>
            <a:chOff x="3936" y="2496"/>
            <a:chExt cx="1202" cy="1584"/>
          </a:xfrm>
        </p:grpSpPr>
        <p:grpSp>
          <p:nvGrpSpPr>
            <p:cNvPr id="69639" name="Group 5"/>
            <p:cNvGrpSpPr>
              <a:grpSpLocks/>
            </p:cNvGrpSpPr>
            <p:nvPr/>
          </p:nvGrpSpPr>
          <p:grpSpPr bwMode="auto">
            <a:xfrm>
              <a:off x="3936" y="2496"/>
              <a:ext cx="1202" cy="1584"/>
              <a:chOff x="2591" y="3024"/>
              <a:chExt cx="961" cy="1248"/>
            </a:xfrm>
          </p:grpSpPr>
          <p:grpSp>
            <p:nvGrpSpPr>
              <p:cNvPr id="69641" name="Group 6"/>
              <p:cNvGrpSpPr>
                <a:grpSpLocks/>
              </p:cNvGrpSpPr>
              <p:nvPr/>
            </p:nvGrpSpPr>
            <p:grpSpPr bwMode="auto">
              <a:xfrm>
                <a:off x="2591" y="3024"/>
                <a:ext cx="961" cy="1248"/>
                <a:chOff x="1494" y="2521"/>
                <a:chExt cx="3612" cy="4861"/>
              </a:xfrm>
            </p:grpSpPr>
            <p:pic>
              <p:nvPicPr>
                <p:cNvPr id="69643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494" y="2521"/>
                  <a:ext cx="3612" cy="486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69644" name="Rectangle 8"/>
                <p:cNvSpPr>
                  <a:spLocks noChangeArrowheads="1"/>
                </p:cNvSpPr>
                <p:nvPr/>
              </p:nvSpPr>
              <p:spPr bwMode="auto">
                <a:xfrm>
                  <a:off x="2214" y="4321"/>
                  <a:ext cx="2700" cy="25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t-IT" b="0">
                    <a:latin typeface="Calibri" pitchFamily="34" charset="0"/>
                  </a:endParaRPr>
                </a:p>
              </p:txBody>
            </p:sp>
          </p:grpSp>
          <p:sp>
            <p:nvSpPr>
              <p:cNvPr id="69642" name="Rectangle 9"/>
              <p:cNvSpPr>
                <a:spLocks noChangeArrowheads="1"/>
              </p:cNvSpPr>
              <p:nvPr/>
            </p:nvSpPr>
            <p:spPr bwMode="auto">
              <a:xfrm>
                <a:off x="2687" y="3797"/>
                <a:ext cx="798" cy="24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“A new Standard for the </a:t>
                </a:r>
                <a:endParaRPr lang="it-IT" sz="9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Management of the Quality”</a:t>
                </a:r>
                <a:endParaRPr lang="it-IT" sz="90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latin typeface="Times New Roman" pitchFamily="18" charset="0"/>
                  </a:rPr>
                  <a:t>James O. Westgard</a:t>
                </a:r>
                <a:r>
                  <a:rPr lang="en-US" sz="900">
                    <a:solidFill>
                      <a:srgbClr val="000000"/>
                    </a:solidFill>
                    <a:latin typeface="Times New Roman" pitchFamily="18" charset="0"/>
                  </a:rPr>
                  <a:t>,</a:t>
                </a:r>
              </a:p>
            </p:txBody>
          </p:sp>
        </p:grpSp>
        <p:pic>
          <p:nvPicPr>
            <p:cNvPr id="69640" name="Picture 4" descr="jimwes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3072"/>
              <a:ext cx="528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61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4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4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8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34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44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4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4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44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4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4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4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44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9" grpId="0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 для анализов газов крови</a:t>
            </a:r>
            <a:r>
              <a:rPr lang="en-US" dirty="0" smtClean="0"/>
              <a:t> </a:t>
            </a:r>
            <a:r>
              <a:rPr lang="en-US" dirty="0" err="1" smtClean="0"/>
              <a:t>iQM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3934714" cy="4525963"/>
          </a:xfrm>
        </p:spPr>
        <p:txBody>
          <a:bodyPr/>
          <a:lstStyle/>
          <a:p>
            <a:r>
              <a:rPr lang="ru-RU" sz="2600" dirty="0" smtClean="0"/>
              <a:t>Непрерывный </a:t>
            </a:r>
            <a:r>
              <a:rPr lang="en-US" sz="2600" dirty="0" smtClean="0"/>
              <a:t>QC</a:t>
            </a:r>
            <a:endParaRPr lang="ru-RU" sz="2600" dirty="0" smtClean="0"/>
          </a:p>
          <a:p>
            <a:r>
              <a:rPr lang="ru-RU" sz="2600" dirty="0" smtClean="0"/>
              <a:t>Не требует участия оператора</a:t>
            </a:r>
          </a:p>
          <a:p>
            <a:r>
              <a:rPr lang="ru-RU" sz="2600" dirty="0" smtClean="0"/>
              <a:t>Автоматическая коррекция при выявлении ошибок</a:t>
            </a:r>
          </a:p>
          <a:p>
            <a:r>
              <a:rPr lang="ru-RU" sz="2600" dirty="0" smtClean="0"/>
              <a:t>Регистрация всех событий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195"/>
          <a:stretch/>
        </p:blipFill>
        <p:spPr bwMode="auto">
          <a:xfrm>
            <a:off x="4398703" y="1275739"/>
            <a:ext cx="4285834" cy="485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8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>
          <a:xfrm>
            <a:off x="2926080" y="55181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4DC67CC-D450-459B-8341-3AA132D1B76A}" type="slidenum">
              <a:rPr lang="en-US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2707" name="Picture 6"/>
          <p:cNvPicPr>
            <a:picLocks noChangeAspect="1" noChangeArrowheads="1"/>
          </p:cNvPicPr>
          <p:nvPr/>
        </p:nvPicPr>
        <p:blipFill>
          <a:blip r:embed="rId3" cstate="print"/>
          <a:srcRect b="23367"/>
          <a:stretch>
            <a:fillRect/>
          </a:stretch>
        </p:blipFill>
        <p:spPr bwMode="auto">
          <a:xfrm>
            <a:off x="525780" y="231823"/>
            <a:ext cx="7924800" cy="838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0" y="1207250"/>
            <a:ext cx="4175760" cy="195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4" name="Rectangle 8"/>
          <p:cNvSpPr>
            <a:spLocks noChangeArrowheads="1"/>
          </p:cNvSpPr>
          <p:nvPr/>
        </p:nvSpPr>
        <p:spPr bwMode="auto">
          <a:xfrm>
            <a:off x="182880" y="3157538"/>
            <a:ext cx="8610600" cy="2862964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000" i="1" u="sng" dirty="0">
                <a:solidFill>
                  <a:srgbClr val="000000"/>
                </a:solidFill>
                <a:latin typeface="+mn-lt"/>
              </a:rPr>
              <a:t>Intelligent Quality Management (iQM)</a:t>
            </a:r>
            <a:r>
              <a:rPr lang="it-IT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используется как </a:t>
            </a:r>
            <a:r>
              <a:rPr lang="ru-RU" sz="2000" i="1" u="sng" dirty="0">
                <a:solidFill>
                  <a:srgbClr val="000000"/>
                </a:solidFill>
                <a:latin typeface="+mn-lt"/>
              </a:rPr>
              <a:t>контроль качества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 и оценивает работу системы </a:t>
            </a:r>
            <a:r>
              <a:rPr lang="en-US" sz="2000" b="0" dirty="0">
                <a:solidFill>
                  <a:srgbClr val="000000"/>
                </a:solidFill>
                <a:latin typeface="+mn-lt"/>
              </a:rPr>
              <a:t>GEM Premier 3000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, 3500, 4000</a:t>
            </a:r>
            <a:r>
              <a:rPr lang="it-IT" sz="2000" b="0" dirty="0">
                <a:solidFill>
                  <a:srgbClr val="000000"/>
                </a:solidFill>
                <a:latin typeface="+mn-lt"/>
              </a:rPr>
              <a:t>. iQM </a:t>
            </a:r>
            <a:r>
              <a:rPr lang="ru-RU" sz="2000" b="0" dirty="0">
                <a:solidFill>
                  <a:srgbClr val="000000"/>
                </a:solidFill>
                <a:latin typeface="+mn-lt"/>
              </a:rPr>
              <a:t>представляет собой контроль качества в режиме реального времени, предназначенный для обеспечения постоянного мониторинга аналитического процесса с целью обнаружения ошибок, автоматического проведения корректирующих действий в случае наличия ошибок и автоматической записи всех произведенных действий.</a:t>
            </a:r>
            <a:r>
              <a:rPr lang="it-IT" sz="2000" b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sz="2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Полностью заменяет собой использование внешнего контроля качества.</a:t>
            </a:r>
            <a:endParaRPr lang="it-IT" sz="2000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26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означает </a:t>
            </a:r>
            <a:r>
              <a:rPr lang="en-US" dirty="0" err="1" smtClean="0"/>
              <a:t>iQM</a:t>
            </a:r>
            <a:r>
              <a:rPr lang="en-US" dirty="0" smtClean="0"/>
              <a:t> </a:t>
            </a:r>
            <a:r>
              <a:rPr lang="ru-RU" dirty="0" smtClean="0"/>
              <a:t>для оператора?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Установить новый картридж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Валидировать</a:t>
            </a:r>
            <a:r>
              <a:rPr lang="ru-RU" dirty="0" smtClean="0"/>
              <a:t> картридж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/>
              <a:t>GO!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©2014 Instrumentation Laboratory. All rights reserved.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BB66D-27C0-7F4D-81A0-6E89FED7AE2B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 descr="GEM 3500 Beauty 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1061976"/>
            <a:ext cx="2085437" cy="260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153" y="2613834"/>
            <a:ext cx="1045210" cy="139328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751" y="3668773"/>
            <a:ext cx="3276967" cy="2442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3144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Кафедра анестезиологии и реаниматологии </a:t>
            </a:r>
            <a:r>
              <a:rPr lang="ru-RU" dirty="0" err="1" smtClean="0"/>
              <a:t>РМАПО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556" y="1524839"/>
            <a:ext cx="5495756" cy="4616881"/>
          </a:xfrm>
        </p:spPr>
        <p:txBody>
          <a:bodyPr/>
          <a:lstStyle/>
          <a:p>
            <a:pPr marL="460375" indent="0">
              <a:buNone/>
            </a:pPr>
            <a:r>
              <a:rPr lang="ru-RU" sz="2800" dirty="0" smtClean="0"/>
              <a:t>«Пре-аналитические ошибки – причина 75% ошибок» </a:t>
            </a:r>
          </a:p>
          <a:p>
            <a:pPr marL="460375" indent="0">
              <a:buNone/>
            </a:pPr>
            <a:endParaRPr lang="ru-RU" sz="2800" dirty="0" smtClean="0"/>
          </a:p>
          <a:p>
            <a:pPr marL="460375" indent="0">
              <a:buNone/>
            </a:pPr>
            <a:endParaRPr lang="ru-RU" sz="2800" dirty="0"/>
          </a:p>
          <a:p>
            <a:pPr marL="803275"/>
            <a:r>
              <a:rPr lang="en-US" b="1" dirty="0" smtClean="0"/>
              <a:t>“No error”-study </a:t>
            </a:r>
            <a:r>
              <a:rPr lang="ru-RU" b="1" dirty="0" smtClean="0"/>
              <a:t>в </a:t>
            </a:r>
            <a:r>
              <a:rPr lang="ru-RU" b="1" dirty="0" err="1" smtClean="0"/>
              <a:t>ГКБ</a:t>
            </a:r>
            <a:r>
              <a:rPr lang="ru-RU" b="1" dirty="0" smtClean="0"/>
              <a:t> №68</a:t>
            </a:r>
            <a:endParaRPr lang="en-US" b="1" dirty="0" smtClean="0"/>
          </a:p>
          <a:p>
            <a:pPr marL="803275"/>
            <a:r>
              <a:rPr lang="ru-RU" sz="2800" dirty="0" smtClean="0"/>
              <a:t>300 тестов, 116 пациентов</a:t>
            </a:r>
            <a:endParaRPr lang="ru-RU" sz="2800" dirty="0"/>
          </a:p>
          <a:p>
            <a:pPr marL="803275"/>
            <a:r>
              <a:rPr lang="ru-RU" sz="2800" dirty="0" smtClean="0"/>
              <a:t>2 анализатора: </a:t>
            </a:r>
            <a:r>
              <a:rPr lang="en-US" sz="2800" dirty="0" err="1" smtClean="0"/>
              <a:t>POC</a:t>
            </a:r>
            <a:r>
              <a:rPr lang="en-US" sz="2800" dirty="0" smtClean="0"/>
              <a:t> (≤5 </a:t>
            </a:r>
            <a:r>
              <a:rPr lang="ru-RU" sz="2800" dirty="0" smtClean="0"/>
              <a:t>мин.) </a:t>
            </a:r>
            <a:r>
              <a:rPr lang="en-US" sz="2800" dirty="0" smtClean="0"/>
              <a:t>vs. </a:t>
            </a:r>
            <a:r>
              <a:rPr lang="ru-RU" sz="2800" dirty="0" err="1" smtClean="0"/>
              <a:t>ЦКДЛ</a:t>
            </a:r>
            <a:r>
              <a:rPr lang="ru-RU" sz="2800" dirty="0" smtClean="0"/>
              <a:t> (</a:t>
            </a:r>
            <a:r>
              <a:rPr lang="en-US" sz="2800" dirty="0" smtClean="0"/>
              <a:t>≤20 </a:t>
            </a:r>
            <a:r>
              <a:rPr lang="ru-RU" sz="2800" dirty="0" smtClean="0"/>
              <a:t>мин</a:t>
            </a:r>
            <a:r>
              <a:rPr lang="en-US" sz="2800" dirty="0" smtClean="0"/>
              <a:t>.)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95409"/>
              </p:ext>
            </p:extLst>
          </p:nvPr>
        </p:nvGraphicFramePr>
        <p:xfrm>
          <a:off x="5821680" y="1035308"/>
          <a:ext cx="304870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551"/>
                <a:gridCol w="1483154"/>
              </a:tblGrid>
              <a:tr h="3537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ЦКДЛ</a:t>
                      </a:r>
                      <a:r>
                        <a:rPr lang="ru-RU" baseline="0" dirty="0" smtClean="0"/>
                        <a:t> приемлем (</a:t>
                      </a:r>
                      <a:r>
                        <a:rPr lang="en-US" baseline="0" dirty="0" smtClean="0"/>
                        <a:t>p&lt;0.05)</a:t>
                      </a:r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pCO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HCO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Гематокрит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Натрий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Глюкоза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Лактат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cdns2.freepik.com/free-photo/ok-icon_17-1009133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14" y="5169132"/>
            <a:ext cx="288031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s2.freepik.com/free-photo/ok-icon_17-1009133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14" y="4834167"/>
            <a:ext cx="288031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51" y="4453074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47" y="2660295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48" y="3015433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49" y="3393109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49" y="3737144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50" y="4080984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29" y="5515579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46" y="2252326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195"/>
          <a:stretch/>
        </p:blipFill>
        <p:spPr bwMode="auto">
          <a:xfrm>
            <a:off x="5574446" y="2771016"/>
            <a:ext cx="299043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Кафедра анестезиологии и реаниматологии </a:t>
            </a:r>
            <a:r>
              <a:rPr lang="ru-RU" dirty="0" err="1" smtClean="0"/>
              <a:t>РМАПО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dirty="0" smtClean="0"/>
              <a:t>Стратегия «</a:t>
            </a:r>
            <a:r>
              <a:rPr lang="en-US" dirty="0" smtClean="0"/>
              <a:t>Point-of-Care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Предотвращение аналитических ошибок</a:t>
            </a:r>
          </a:p>
          <a:p>
            <a:pPr marL="534988" lvl="1">
              <a:tabLst>
                <a:tab pos="623888" algn="l"/>
              </a:tabLst>
            </a:pPr>
            <a:r>
              <a:rPr lang="ru-RU" sz="2400" dirty="0" smtClean="0"/>
              <a:t>в лабораториях традиционный контроль качества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ОРИТ</a:t>
            </a:r>
            <a:r>
              <a:rPr lang="ru-RU" dirty="0" smtClean="0"/>
              <a:t>: система </a:t>
            </a:r>
            <a:r>
              <a:rPr lang="en-US" dirty="0" err="1" smtClean="0"/>
              <a:t>iQM</a:t>
            </a:r>
            <a:endParaRPr lang="ru-RU" dirty="0"/>
          </a:p>
          <a:p>
            <a:pPr marL="534988" lvl="1">
              <a:tabLst>
                <a:tab pos="623888" algn="l"/>
              </a:tabLst>
            </a:pPr>
            <a:r>
              <a:rPr lang="ru-RU" sz="2400" dirty="0" smtClean="0"/>
              <a:t>Непрерывность</a:t>
            </a:r>
          </a:p>
          <a:p>
            <a:pPr marL="534988" lvl="1">
              <a:tabLst>
                <a:tab pos="623888" algn="l"/>
              </a:tabLst>
            </a:pPr>
            <a:r>
              <a:rPr lang="ru-RU" sz="2400" dirty="0" smtClean="0"/>
              <a:t>Не требует участия оператора</a:t>
            </a:r>
          </a:p>
          <a:p>
            <a:pPr marL="534988" lvl="1">
              <a:tabLst>
                <a:tab pos="623888" algn="l"/>
              </a:tabLst>
            </a:pPr>
            <a:r>
              <a:rPr lang="ru-RU" sz="2400" dirty="0" smtClean="0"/>
              <a:t>Автоматическая коррекция		               	      	      при выявлении ошибок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0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71528"/>
            <a:ext cx="2674841" cy="1872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Как этот подход воплощен в </a:t>
            </a:r>
            <a:r>
              <a:rPr lang="ru-RU" dirty="0" err="1" smtClean="0"/>
              <a:t>ГКБ</a:t>
            </a:r>
            <a:r>
              <a:rPr lang="ru-RU" dirty="0" smtClean="0"/>
              <a:t> №68 Кафедра анестезиологии и реаниматологии </a:t>
            </a:r>
            <a:r>
              <a:rPr lang="ru-RU" dirty="0" err="1" smtClean="0"/>
              <a:t>РМАПО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Point-of-Care testing </a:t>
            </a:r>
            <a:r>
              <a:rPr lang="ru-RU" dirty="0" smtClean="0"/>
              <a:t>непосредственно в </a:t>
            </a:r>
            <a:r>
              <a:rPr lang="ru-RU" dirty="0" err="1" smtClean="0"/>
              <a:t>ОРИТ</a:t>
            </a:r>
            <a:endParaRPr lang="ru-RU" dirty="0" smtClean="0"/>
          </a:p>
          <a:p>
            <a:r>
              <a:rPr lang="ru-RU" dirty="0" smtClean="0"/>
              <a:t>Простота использования: один картридж</a:t>
            </a:r>
            <a:endParaRPr lang="en-US" dirty="0" smtClean="0"/>
          </a:p>
          <a:p>
            <a:r>
              <a:rPr lang="en-US" dirty="0" err="1" smtClean="0"/>
              <a:t>iQM</a:t>
            </a:r>
            <a:r>
              <a:rPr lang="en-US" dirty="0" smtClean="0"/>
              <a:t> – </a:t>
            </a:r>
            <a:r>
              <a:rPr lang="ru-RU" dirty="0" smtClean="0"/>
              <a:t>точность результатов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7" descr="GEM3500_coverg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2171328"/>
            <a:ext cx="54102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4239705"/>
            <a:ext cx="2883105" cy="12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3500_and_4000"/>
          <p:cNvPicPr>
            <a:picLocks noChangeAspect="1" noChangeArrowheads="1"/>
          </p:cNvPicPr>
          <p:nvPr/>
        </p:nvPicPr>
        <p:blipFill>
          <a:blip r:embed="rId2"/>
          <a:srcRect t="10596" b="10690"/>
          <a:stretch>
            <a:fillRect/>
          </a:stretch>
        </p:blipFill>
        <p:spPr bwMode="auto">
          <a:xfrm rot="10800000" flipH="1">
            <a:off x="442717" y="-5197202"/>
            <a:ext cx="8235094" cy="54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67000" dist="1270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74242"/>
          </a:xfrm>
        </p:spPr>
        <p:txBody>
          <a:bodyPr>
            <a:noAutofit/>
          </a:bodyPr>
          <a:lstStyle/>
          <a:p>
            <a:pPr algn="l"/>
            <a:r>
              <a:rPr lang="ru-RU" sz="3600" dirty="0"/>
              <a:t>Организация исследования газов крови, электролитов и метаболитов по методике “</a:t>
            </a:r>
            <a:r>
              <a:rPr lang="en-US" sz="3600" dirty="0"/>
              <a:t>point</a:t>
            </a:r>
            <a:r>
              <a:rPr lang="ru-RU" sz="3600" dirty="0"/>
              <a:t>-</a:t>
            </a:r>
            <a:r>
              <a:rPr lang="en-US" sz="3600" dirty="0"/>
              <a:t>of</a:t>
            </a:r>
            <a:r>
              <a:rPr lang="ru-RU" sz="3600" dirty="0"/>
              <a:t>-</a:t>
            </a:r>
            <a:r>
              <a:rPr lang="en-US" sz="3600" dirty="0"/>
              <a:t>care</a:t>
            </a:r>
            <a:r>
              <a:rPr lang="ru-RU" sz="3600" dirty="0"/>
              <a:t>” непосредственно в </a:t>
            </a:r>
            <a:r>
              <a:rPr lang="ru-RU" sz="3600" dirty="0" err="1" smtClean="0"/>
              <a:t>ОРИТ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82240"/>
            <a:ext cx="7931224" cy="3627079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ru-RU" b="1" dirty="0" smtClean="0"/>
              <a:t>Сокращает время до принятия терапевтического решения</a:t>
            </a:r>
          </a:p>
          <a:p>
            <a:pPr>
              <a:lnSpc>
                <a:spcPct val="140000"/>
              </a:lnSpc>
            </a:pPr>
            <a:r>
              <a:rPr lang="ru-RU" b="1" dirty="0" smtClean="0"/>
              <a:t>Повышает </a:t>
            </a:r>
            <a:r>
              <a:rPr lang="ru-RU" b="1" dirty="0"/>
              <a:t>точность исследования и </a:t>
            </a:r>
            <a:r>
              <a:rPr lang="ru-RU" b="1" dirty="0" smtClean="0"/>
              <a:t>уменьшает </a:t>
            </a:r>
            <a:r>
              <a:rPr lang="ru-RU" b="1" dirty="0"/>
              <a:t>количество ошибок </a:t>
            </a:r>
            <a:r>
              <a:rPr lang="ru-RU" b="1" dirty="0" smtClean="0"/>
              <a:t>измерения</a:t>
            </a:r>
          </a:p>
          <a:p>
            <a:pPr>
              <a:lnSpc>
                <a:spcPct val="140000"/>
              </a:lnSpc>
            </a:pPr>
            <a:r>
              <a:rPr lang="ru-RU" b="1" dirty="0" smtClean="0"/>
              <a:t>Позволяет внедрить в клиническую практику целенаправленный подход </a:t>
            </a:r>
            <a:r>
              <a:rPr lang="ru-RU" b="1" dirty="0"/>
              <a:t>к коррекции гемодинамических </a:t>
            </a:r>
            <a:r>
              <a:rPr lang="ru-RU" b="1" dirty="0" smtClean="0"/>
              <a:t>расстройств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050640" y="3963400"/>
            <a:ext cx="32092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Выводы</a:t>
            </a:r>
            <a:endParaRPr lang="ru-RU" sz="6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87861" y="2732578"/>
            <a:ext cx="7232930" cy="1672806"/>
            <a:chOff x="310816" y="6236058"/>
            <a:chExt cx="1996722" cy="46179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10816" y="6236058"/>
              <a:ext cx="1996722" cy="28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6"/>
                  </a:solidFill>
                </a:rPr>
                <a:t>Our Passion.</a:t>
              </a:r>
              <a:endParaRPr lang="en-US" sz="60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019404" y="6485441"/>
              <a:ext cx="1186225" cy="21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chemeClr val="accent6"/>
                  </a:solidFill>
                </a:rPr>
                <a:t>Your Results.</a:t>
              </a:r>
              <a:endParaRPr lang="en-US" sz="4400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9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Пре-аналитическая фаза</a:t>
            </a:r>
            <a:endParaRPr lang="it-IT" dirty="0"/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endParaRPr lang="en-AU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>
                <a:effectLst/>
              </a:rPr>
              <a:t>Принятие решения</a:t>
            </a:r>
            <a:endParaRPr lang="en-AU" dirty="0"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>
                <a:effectLst/>
              </a:rPr>
              <a:t>Назначение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Идентификация пациента</a:t>
            </a:r>
            <a:r>
              <a:rPr lang="en-AU" dirty="0" smtClean="0">
                <a:effectLst/>
              </a:rPr>
              <a:t> </a:t>
            </a:r>
            <a:endParaRPr lang="en-AU" dirty="0"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Забор пробы</a:t>
            </a:r>
            <a:endParaRPr lang="en-AU" dirty="0"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Транспортировка</a:t>
            </a:r>
            <a:endParaRPr lang="en-AU" dirty="0"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 smtClean="0"/>
              <a:t>Пре-подготовка</a:t>
            </a:r>
            <a:endParaRPr lang="en-AU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4AAB08-609E-4C25-B628-09BC7E332793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3139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Имеют ли значение пре-аналитические ошибки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Исторически основные усилия, законодательство и инвестиции были направлены на обеспечение точности аналитической фазы – контроль качества</a:t>
            </a:r>
          </a:p>
          <a:p>
            <a:endParaRPr lang="en-US" dirty="0"/>
          </a:p>
          <a:p>
            <a:r>
              <a:rPr lang="ru-RU" dirty="0" smtClean="0"/>
              <a:t>Однако, 75% ошибочных результатов анализов газов крови связаны с пре-аналитическими факторами</a:t>
            </a:r>
            <a:endParaRPr lang="en-US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pPr lvl="1"/>
            <a:r>
              <a:rPr lang="en-US" dirty="0" smtClean="0"/>
              <a:t>Bonin, et al. Errors in laboratory medicine;</a:t>
            </a:r>
          </a:p>
          <a:p>
            <a:pPr marL="457200" lvl="1" indent="0">
              <a:buNone/>
            </a:pP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2002 48, 5, 691-98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пре-аналитических ошибок анализов газов крови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FDAD0B-CE79-4E2E-AF5F-279C8EC316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32602"/>
          </a:xfrm>
        </p:spPr>
        <p:txBody>
          <a:bodyPr numCol="2">
            <a:normAutofit/>
          </a:bodyPr>
          <a:lstStyle/>
          <a:p>
            <a:r>
              <a:rPr lang="ru-RU" sz="2600" dirty="0" smtClean="0"/>
              <a:t>Продолжающийся метаболизм</a:t>
            </a:r>
          </a:p>
          <a:p>
            <a:r>
              <a:rPr lang="ru-RU" sz="2600" dirty="0" smtClean="0"/>
              <a:t>Стабильное состояние </a:t>
            </a:r>
          </a:p>
          <a:p>
            <a:r>
              <a:rPr lang="ru-RU" sz="2600" dirty="0" smtClean="0"/>
              <a:t>Гепарин</a:t>
            </a:r>
          </a:p>
          <a:p>
            <a:r>
              <a:rPr lang="ru-RU" sz="2600" dirty="0" smtClean="0"/>
              <a:t>Контаминация воздухом</a:t>
            </a:r>
          </a:p>
          <a:p>
            <a:r>
              <a:rPr lang="ru-RU" sz="2600" dirty="0" smtClean="0"/>
              <a:t>Примесь венозной крови</a:t>
            </a:r>
          </a:p>
          <a:p>
            <a:r>
              <a:rPr lang="ru-RU" sz="2600" dirty="0" smtClean="0"/>
              <a:t>Хранение / транспортировка</a:t>
            </a:r>
          </a:p>
          <a:p>
            <a:r>
              <a:rPr lang="ru-RU" sz="2600" dirty="0" smtClean="0"/>
              <a:t>Аномальный клеточный состав</a:t>
            </a:r>
          </a:p>
          <a:p>
            <a:r>
              <a:rPr lang="ru-RU" sz="2600" dirty="0" err="1" smtClean="0"/>
              <a:t>Пневмопочта</a:t>
            </a:r>
            <a:endParaRPr lang="ru-RU" sz="2600" dirty="0" smtClean="0"/>
          </a:p>
          <a:p>
            <a:r>
              <a:rPr lang="ru-RU" sz="2600" dirty="0" smtClean="0"/>
              <a:t>Промывание катетера</a:t>
            </a:r>
          </a:p>
          <a:p>
            <a:r>
              <a:rPr lang="ru-RU" sz="2600" dirty="0" smtClean="0"/>
              <a:t>Положение катетера и скорость забора</a:t>
            </a:r>
          </a:p>
          <a:p>
            <a:r>
              <a:rPr lang="ru-RU" sz="2600" dirty="0" smtClean="0"/>
              <a:t>Перемешивание пробы</a:t>
            </a:r>
          </a:p>
          <a:p>
            <a:r>
              <a:rPr lang="ru-RU" sz="2600" dirty="0" smtClean="0"/>
              <a:t>Температурная коррекция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814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IL NEW BRANDING">
      <a:dk1>
        <a:sysClr val="windowText" lastClr="000000"/>
      </a:dk1>
      <a:lt1>
        <a:srgbClr val="FFFFFF"/>
      </a:lt1>
      <a:dk2>
        <a:srgbClr val="0057B8"/>
      </a:dk2>
      <a:lt2>
        <a:srgbClr val="FFFFFF"/>
      </a:lt2>
      <a:accent1>
        <a:srgbClr val="1C9DFF"/>
      </a:accent1>
      <a:accent2>
        <a:srgbClr val="AFD100"/>
      </a:accent2>
      <a:accent3>
        <a:srgbClr val="FFD100"/>
      </a:accent3>
      <a:accent4>
        <a:srgbClr val="84C9F0"/>
      </a:accent4>
      <a:accent5>
        <a:srgbClr val="60B500"/>
      </a:accent5>
      <a:accent6>
        <a:srgbClr val="4C4C4C"/>
      </a:accent6>
      <a:hlink>
        <a:srgbClr val="B1B3B3"/>
      </a:hlink>
      <a:folHlink>
        <a:srgbClr val="AFD1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1525</TotalTime>
  <Words>2619</Words>
  <Application>Microsoft Office PowerPoint</Application>
  <PresentationFormat>Экран (4:3)</PresentationFormat>
  <Paragraphs>607</Paragraphs>
  <Slides>68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5" baseType="lpstr">
      <vt:lpstr>Arial</vt:lpstr>
      <vt:lpstr>Calibri</vt:lpstr>
      <vt:lpstr>Segoe UI</vt:lpstr>
      <vt:lpstr>Times New Roman</vt:lpstr>
      <vt:lpstr>Verdana</vt:lpstr>
      <vt:lpstr>Wingdings</vt:lpstr>
      <vt:lpstr>Default Theme</vt:lpstr>
      <vt:lpstr>Особенности лабораторной диагностики по месту лечения пациента «Point-of-Care Testing»</vt:lpstr>
      <vt:lpstr>Предисловие</vt:lpstr>
      <vt:lpstr>ESA, 2010, Dr.Hartmut Gehring (Luebeck, Germany) “Point of care monitoring of blood: invasive and non-invasive monitoring”</vt:lpstr>
      <vt:lpstr>Предисловие</vt:lpstr>
      <vt:lpstr>Особенности лабораторной диагностики по месту лечения пациента «Point-of-Care Testing»  Пре-аналитическая фаза</vt:lpstr>
      <vt:lpstr>Лабораторное исследование</vt:lpstr>
      <vt:lpstr>Пре-аналитическая фаза</vt:lpstr>
      <vt:lpstr>Имеют ли значение пре-аналитические ошибки?</vt:lpstr>
      <vt:lpstr>Источники пре-аналитических ошибок анализов газов крови</vt:lpstr>
      <vt:lpstr>Назначение </vt:lpstr>
      <vt:lpstr>Идентификация пациента / пробы</vt:lpstr>
      <vt:lpstr>Забор пробы</vt:lpstr>
      <vt:lpstr>Способы забора пробы крови</vt:lpstr>
      <vt:lpstr>Устройства для забора пробы крови</vt:lpstr>
      <vt:lpstr>Пластиковые шприцы</vt:lpstr>
      <vt:lpstr>Стеклянные шприцы</vt:lpstr>
      <vt:lpstr>Капилляры</vt:lpstr>
      <vt:lpstr>Другие устройства</vt:lpstr>
      <vt:lpstr>Тип антикоагулянта</vt:lpstr>
      <vt:lpstr>Жидкий гепарин</vt:lpstr>
      <vt:lpstr>Презентация PowerPoint</vt:lpstr>
      <vt:lpstr>Гепарин – связывание электролитов</vt:lpstr>
      <vt:lpstr>Связывание ионов Ca2+ - пример</vt:lpstr>
      <vt:lpstr>Сбалансированный гепарин</vt:lpstr>
      <vt:lpstr>Форма сухого гепарина</vt:lpstr>
      <vt:lpstr>Точки забора пробы</vt:lpstr>
      <vt:lpstr>Подготовка пациента</vt:lpstr>
      <vt:lpstr>Обращение с пробой крови</vt:lpstr>
      <vt:lpstr>Контаминация пробы воздухом</vt:lpstr>
      <vt:lpstr>Как такое могло быть возможно?</vt:lpstr>
      <vt:lpstr>Примесь венозной крови</vt:lpstr>
      <vt:lpstr>Забор пробы капиллярной крови</vt:lpstr>
      <vt:lpstr>Капилляр: обращение с пробой</vt:lpstr>
      <vt:lpstr>Капилляр: корреляция значений</vt:lpstr>
      <vt:lpstr>Обращение с пробой / Гемолиз</vt:lpstr>
      <vt:lpstr>Гемолиз</vt:lpstr>
      <vt:lpstr>Метаболизм в пробе крови</vt:lpstr>
      <vt:lpstr>Метаболизм в пробе крови</vt:lpstr>
      <vt:lpstr>Транспортировка / хранение пробы</vt:lpstr>
      <vt:lpstr>Хранение / Транспортировка</vt:lpstr>
      <vt:lpstr>Хранение / Транспортировка</vt:lpstr>
      <vt:lpstr>Транспортировка пневмопочтой</vt:lpstr>
      <vt:lpstr>Рекомендации</vt:lpstr>
      <vt:lpstr>Забор проб из катетеров</vt:lpstr>
      <vt:lpstr>Предподготовка пробы </vt:lpstr>
      <vt:lpstr>Источник ошибок:  Температурная коррекция</vt:lpstr>
      <vt:lpstr>Предотвратить пре-аналитические ошибки «AVERT»</vt:lpstr>
      <vt:lpstr>Способ избежать пре-аналитических ошибок</vt:lpstr>
      <vt:lpstr>POCT (Point-of-Care Testing)</vt:lpstr>
      <vt:lpstr>Особенности лабораторной диагностики по месту лечения пациента «Point-of-Care Testing»  Аналитическая фаза</vt:lpstr>
      <vt:lpstr>Аналитическая фаза исследования газов крови</vt:lpstr>
      <vt:lpstr>Статистика лабораторных ошибок </vt:lpstr>
      <vt:lpstr>Традиционный контроль качества в лабораторной диагностике</vt:lpstr>
      <vt:lpstr>Пример традиционного контроля качества в POC</vt:lpstr>
      <vt:lpstr>При проблемах с контролем качества большинство анализаторов выдают результат со знаком вопроса</vt:lpstr>
      <vt:lpstr>Пример традиционного контроля качества в POC</vt:lpstr>
      <vt:lpstr>Особенности аналитической фазы в Point-of-Care Testing: </vt:lpstr>
      <vt:lpstr>Контроль качества анализов газов крови: существующие альтернативы</vt:lpstr>
      <vt:lpstr>Контроль качества в анализах газов крови требует нового подхода</vt:lpstr>
      <vt:lpstr>iQM: Интеллектуальный контроль качества Intelligent Quality Management</vt:lpstr>
      <vt:lpstr>Контроль качества для анализов газов крови iQM</vt:lpstr>
      <vt:lpstr>Презентация PowerPoint</vt:lpstr>
      <vt:lpstr>Что означает iQM для оператора?</vt:lpstr>
      <vt:lpstr>Кафедра анестезиологии и реаниматологии РМАПО</vt:lpstr>
      <vt:lpstr>Кафедра анестезиологии и реаниматологии РМАПО</vt:lpstr>
      <vt:lpstr>Как этот подход воплощен в ГКБ №68 Кафедра анестезиологии и реаниматологии РМАПО</vt:lpstr>
      <vt:lpstr>Организация исследования газов крови, электролитов и метаболитов по методике “point-of-care” непосредственно в ОРИТ</vt:lpstr>
      <vt:lpstr>Презентация PowerPoint</vt:lpstr>
    </vt:vector>
  </TitlesOfParts>
  <Company>KHJ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KHJ KHJ</dc:creator>
  <cp:lastModifiedBy>Sergey</cp:lastModifiedBy>
  <cp:revision>94</cp:revision>
  <dcterms:created xsi:type="dcterms:W3CDTF">2014-07-18T17:42:34Z</dcterms:created>
  <dcterms:modified xsi:type="dcterms:W3CDTF">2014-11-09T16:44:30Z</dcterms:modified>
</cp:coreProperties>
</file>