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554" r:id="rId2"/>
    <p:sldId id="1347" r:id="rId3"/>
    <p:sldId id="1346" r:id="rId4"/>
    <p:sldId id="997" r:id="rId5"/>
    <p:sldId id="1700" r:id="rId6"/>
    <p:sldId id="1630" r:id="rId7"/>
    <p:sldId id="1671" r:id="rId8"/>
    <p:sldId id="1670" r:id="rId9"/>
    <p:sldId id="1672" r:id="rId10"/>
    <p:sldId id="1673" r:id="rId11"/>
    <p:sldId id="1674" r:id="rId12"/>
    <p:sldId id="1675" r:id="rId13"/>
    <p:sldId id="1676" r:id="rId14"/>
    <p:sldId id="1677" r:id="rId15"/>
    <p:sldId id="1678" r:id="rId16"/>
    <p:sldId id="1680" r:id="rId17"/>
    <p:sldId id="1701" r:id="rId18"/>
    <p:sldId id="1702" r:id="rId19"/>
    <p:sldId id="1703" r:id="rId20"/>
    <p:sldId id="1704" r:id="rId21"/>
    <p:sldId id="1679" r:id="rId22"/>
    <p:sldId id="1681" r:id="rId23"/>
    <p:sldId id="1683" r:id="rId24"/>
    <p:sldId id="1705" r:id="rId25"/>
    <p:sldId id="1707" r:id="rId26"/>
    <p:sldId id="1710" r:id="rId27"/>
    <p:sldId id="1711" r:id="rId28"/>
    <p:sldId id="1684" r:id="rId29"/>
    <p:sldId id="1685" r:id="rId30"/>
    <p:sldId id="1686" r:id="rId31"/>
    <p:sldId id="1687" r:id="rId32"/>
    <p:sldId id="1688" r:id="rId33"/>
    <p:sldId id="1689" r:id="rId34"/>
    <p:sldId id="1690" r:id="rId35"/>
    <p:sldId id="1691" r:id="rId36"/>
    <p:sldId id="1692" r:id="rId37"/>
    <p:sldId id="1693" r:id="rId38"/>
    <p:sldId id="1694" r:id="rId39"/>
    <p:sldId id="1695" r:id="rId40"/>
    <p:sldId id="1696" r:id="rId41"/>
    <p:sldId id="1697" r:id="rId42"/>
    <p:sldId id="1698" r:id="rId43"/>
    <p:sldId id="1712" r:id="rId44"/>
    <p:sldId id="1713" r:id="rId45"/>
    <p:sldId id="1714" r:id="rId46"/>
    <p:sldId id="1715" r:id="rId47"/>
    <p:sldId id="1717" r:id="rId48"/>
    <p:sldId id="1716" r:id="rId49"/>
    <p:sldId id="1699" r:id="rId50"/>
    <p:sldId id="1718" r:id="rId51"/>
    <p:sldId id="1719" r:id="rId5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F0F5"/>
    <a:srgbClr val="0B43FF"/>
    <a:srgbClr val="31E1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EBBBCC-DAD2-459C-BE2E-F6DE35CF9A28}" styleName="Темный стиль 2 — акцент 3/акцент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40" autoAdjust="0"/>
    <p:restoredTop sz="92674" autoAdjust="0"/>
  </p:normalViewPr>
  <p:slideViewPr>
    <p:cSldViewPr>
      <p:cViewPr varScale="1">
        <p:scale>
          <a:sx n="86" d="100"/>
          <a:sy n="86" d="100"/>
        </p:scale>
        <p:origin x="1864"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29B250-304C-4F2D-A074-189664E4F237}" type="datetimeFigureOut">
              <a:rPr lang="ru-RU" smtClean="0"/>
              <a:pPr/>
              <a:t>15.03.2024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87BED0-40A2-4862-82E7-152C9832849D}" type="slidenum">
              <a:rPr lang="ru-RU" smtClean="0"/>
              <a:pPr/>
              <a:t>‹#›</a:t>
            </a:fld>
            <a:endParaRPr lang="ru-RU"/>
          </a:p>
        </p:txBody>
      </p:sp>
    </p:spTree>
    <p:extLst>
      <p:ext uri="{BB962C8B-B14F-4D97-AF65-F5344CB8AC3E}">
        <p14:creationId xmlns:p14="http://schemas.microsoft.com/office/powerpoint/2010/main" val="408187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Образ слайда 1"/>
          <p:cNvSpPr>
            <a:spLocks noGrp="1" noRot="1" noChangeAspect="1" noTextEdit="1"/>
          </p:cNvSpPr>
          <p:nvPr>
            <p:ph type="sldImg"/>
          </p:nvPr>
        </p:nvSpPr>
        <p:spPr>
          <a:ln/>
        </p:spPr>
      </p:sp>
      <p:sp>
        <p:nvSpPr>
          <p:cNvPr id="8089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t>ПРИ СОЗДАНИИ ПРЕЗЕНТАЦИИ РЕКОМЕНДУЕМ ИСПОЛЬЗОВАТЬ СВЕТЛЫЙ ФОН И КОНТРАСТНЫЙ ЕМУ ПО ЦВЕТУ ТЕКСТ </a:t>
            </a:r>
          </a:p>
          <a:p>
            <a:r>
              <a:rPr lang="ru-RU"/>
              <a:t>ДЛЯ СОЗДАНИЯ ТИТУЛЬНОГО СЛАЙДА ИСПОЛЬЗОВАТЬ МАКЕТ «ЗАГОЛОВОК И ОБЪЕКТ»</a:t>
            </a:r>
          </a:p>
          <a:p>
            <a:pPr eaLnBrk="1" hangingPunct="1">
              <a:spcBef>
                <a:spcPct val="0"/>
              </a:spcBef>
            </a:pPr>
            <a:r>
              <a:rPr lang="ru-RU">
                <a:latin typeface="Calibri" pitchFamily="34" charset="0"/>
              </a:rPr>
              <a:t>ШРИФТ ПРЕЗЕНТАЦИИ НА УСМОТРЕНИЕ АВТОРА (на слайде представлен шрифт «</a:t>
            </a:r>
            <a:r>
              <a:rPr lang="en-US">
                <a:latin typeface="Calibri" pitchFamily="34" charset="0"/>
              </a:rPr>
              <a:t>Calibri</a:t>
            </a:r>
            <a:r>
              <a:rPr lang="ru-RU">
                <a:latin typeface="Calibri" pitchFamily="34" charset="0"/>
              </a:rPr>
              <a:t> (Заголовки)» и «</a:t>
            </a:r>
            <a:r>
              <a:rPr lang="en-US">
                <a:latin typeface="Calibri" pitchFamily="34" charset="0"/>
              </a:rPr>
              <a:t>Calibri </a:t>
            </a:r>
            <a:r>
              <a:rPr lang="ru-RU">
                <a:latin typeface="Calibri" pitchFamily="34" charset="0"/>
              </a:rPr>
              <a:t>(Основной текст)»)</a:t>
            </a:r>
          </a:p>
          <a:p>
            <a:endParaRPr lang="ru-RU"/>
          </a:p>
          <a:p>
            <a:r>
              <a:rPr lang="ru-RU"/>
              <a:t>1 </a:t>
            </a:r>
            <a:r>
              <a:rPr lang="ru-RU" b="1"/>
              <a:t>–</a:t>
            </a:r>
            <a:r>
              <a:rPr lang="ru-RU"/>
              <a:t> рекомендуемый</a:t>
            </a:r>
            <a:r>
              <a:rPr lang="ru-RU" b="1"/>
              <a:t> </a:t>
            </a:r>
            <a:r>
              <a:rPr lang="ru-RU">
                <a:latin typeface="Calibri" pitchFamily="34" charset="0"/>
              </a:rPr>
              <a:t>размер шрифта </a:t>
            </a:r>
            <a:r>
              <a:rPr lang="ru-RU"/>
              <a:t>20, официальное сокращенное наименование образовательной организации</a:t>
            </a:r>
          </a:p>
          <a:p>
            <a:pPr eaLnBrk="1" hangingPunct="1">
              <a:spcBef>
                <a:spcPct val="0"/>
              </a:spcBef>
            </a:pPr>
            <a:r>
              <a:rPr lang="ru-RU"/>
              <a:t>2</a:t>
            </a:r>
            <a:r>
              <a:rPr lang="ru-RU" b="1"/>
              <a:t> – </a:t>
            </a:r>
            <a:r>
              <a:rPr lang="ru-RU"/>
              <a:t>рекомендуемый</a:t>
            </a:r>
            <a:r>
              <a:rPr lang="ru-RU" b="1"/>
              <a:t> </a:t>
            </a:r>
            <a:r>
              <a:rPr lang="ru-RU">
                <a:latin typeface="Calibri" pitchFamily="34" charset="0"/>
              </a:rPr>
              <a:t>размер шрифта 18, название кафедры с заглавной буквы</a:t>
            </a:r>
          </a:p>
          <a:p>
            <a:pPr eaLnBrk="1" hangingPunct="1">
              <a:spcBef>
                <a:spcPct val="0"/>
              </a:spcBef>
            </a:pPr>
            <a:r>
              <a:rPr lang="ru-RU"/>
              <a:t>3</a:t>
            </a:r>
            <a:r>
              <a:rPr lang="ru-RU" b="1"/>
              <a:t> – </a:t>
            </a:r>
            <a:r>
              <a:rPr lang="ru-RU"/>
              <a:t>рекомендуемый</a:t>
            </a:r>
            <a:r>
              <a:rPr lang="ru-RU" b="1"/>
              <a:t> </a:t>
            </a:r>
            <a:r>
              <a:rPr lang="ru-RU">
                <a:latin typeface="Calibri" pitchFamily="34" charset="0"/>
              </a:rPr>
              <a:t>размер шрифта 28, заглавные буквы, интервал междустрочный одинарный</a:t>
            </a:r>
          </a:p>
          <a:p>
            <a:pPr eaLnBrk="1" hangingPunct="1">
              <a:spcBef>
                <a:spcPct val="0"/>
              </a:spcBef>
            </a:pPr>
            <a:r>
              <a:rPr lang="ru-RU">
                <a:latin typeface="Calibri" pitchFamily="34" charset="0"/>
              </a:rPr>
              <a:t>4 – </a:t>
            </a:r>
            <a:r>
              <a:rPr lang="ru-RU"/>
              <a:t>рекомендуемый</a:t>
            </a:r>
            <a:r>
              <a:rPr lang="ru-RU" b="1"/>
              <a:t> </a:t>
            </a:r>
            <a:r>
              <a:rPr lang="ru-RU">
                <a:latin typeface="Calibri" pitchFamily="34" charset="0"/>
              </a:rPr>
              <a:t>размер шрифта 18, интервал междустрочный одинарный, начало текста с маленькой буквы</a:t>
            </a:r>
          </a:p>
          <a:p>
            <a:pPr eaLnBrk="1" hangingPunct="1">
              <a:spcBef>
                <a:spcPct val="0"/>
              </a:spcBef>
            </a:pPr>
            <a:r>
              <a:rPr lang="ru-RU">
                <a:latin typeface="Calibri" pitchFamily="34" charset="0"/>
              </a:rPr>
              <a:t>5 </a:t>
            </a:r>
            <a:r>
              <a:rPr lang="ru-RU" b="1"/>
              <a:t>– </a:t>
            </a:r>
            <a:r>
              <a:rPr lang="ru-RU">
                <a:latin typeface="Calibri" pitchFamily="34" charset="0"/>
              </a:rPr>
              <a:t>с новой строки, перенос после запятой</a:t>
            </a:r>
          </a:p>
          <a:p>
            <a:pPr eaLnBrk="1" hangingPunct="1">
              <a:spcBef>
                <a:spcPct val="0"/>
              </a:spcBef>
            </a:pPr>
            <a:r>
              <a:rPr lang="ru-RU">
                <a:latin typeface="Calibri" pitchFamily="34" charset="0"/>
              </a:rPr>
              <a:t>6 </a:t>
            </a:r>
            <a:r>
              <a:rPr lang="ru-RU" b="1"/>
              <a:t>–</a:t>
            </a:r>
            <a:r>
              <a:rPr lang="ru-RU">
                <a:latin typeface="Calibri" pitchFamily="34" charset="0"/>
              </a:rPr>
              <a:t> </a:t>
            </a:r>
            <a:r>
              <a:rPr lang="ru-RU"/>
              <a:t>рекомендуемый</a:t>
            </a:r>
            <a:r>
              <a:rPr lang="ru-RU" b="1"/>
              <a:t> </a:t>
            </a:r>
            <a:r>
              <a:rPr lang="ru-RU">
                <a:latin typeface="Calibri" pitchFamily="34" charset="0"/>
              </a:rPr>
              <a:t>размер шрифта 18, интервал междустрочный одинарный, ученое звание (сокращенный вариант) и должность с заглавной буквы, имя, отчество, фамилия с заглавной буквы</a:t>
            </a:r>
          </a:p>
          <a:p>
            <a:pPr eaLnBrk="1" hangingPunct="1">
              <a:spcBef>
                <a:spcPct val="0"/>
              </a:spcBef>
            </a:pPr>
            <a:r>
              <a:rPr lang="ru-RU">
                <a:latin typeface="Calibri" pitchFamily="34" charset="0"/>
              </a:rPr>
              <a:t>7 </a:t>
            </a:r>
            <a:r>
              <a:rPr lang="ru-RU" b="1"/>
              <a:t>–</a:t>
            </a:r>
            <a:r>
              <a:rPr lang="ru-RU">
                <a:latin typeface="Calibri" pitchFamily="34" charset="0"/>
              </a:rPr>
              <a:t> </a:t>
            </a:r>
            <a:r>
              <a:rPr lang="ru-RU"/>
              <a:t>рекомендуемый</a:t>
            </a:r>
            <a:r>
              <a:rPr lang="ru-RU" b="1"/>
              <a:t> </a:t>
            </a:r>
            <a:r>
              <a:rPr lang="ru-RU">
                <a:latin typeface="Calibri" pitchFamily="34" charset="0"/>
              </a:rPr>
              <a:t>размер шрифта 16, интервал междустрочный одинарный</a:t>
            </a:r>
          </a:p>
          <a:p>
            <a:pPr eaLnBrk="1" hangingPunct="1">
              <a:spcBef>
                <a:spcPct val="0"/>
              </a:spcBef>
            </a:pPr>
            <a:endParaRPr lang="ru-RU">
              <a:latin typeface="Calibri" pitchFamily="34" charset="0"/>
            </a:endParaRPr>
          </a:p>
          <a:p>
            <a:pPr eaLnBrk="1" hangingPunct="1">
              <a:spcBef>
                <a:spcPct val="0"/>
              </a:spcBef>
            </a:pPr>
            <a:endParaRPr lang="ru-RU">
              <a:latin typeface="Calibri" pitchFamily="34" charset="0"/>
            </a:endParaRPr>
          </a:p>
          <a:p>
            <a:pPr eaLnBrk="1" hangingPunct="1">
              <a:spcBef>
                <a:spcPct val="0"/>
              </a:spcBef>
            </a:pPr>
            <a:endParaRPr lang="ru-RU">
              <a:latin typeface="Calibri" pitchFamily="34" charset="0"/>
            </a:endParaRPr>
          </a:p>
          <a:p>
            <a:endParaRPr lang="ru-RU" b="1"/>
          </a:p>
        </p:txBody>
      </p:sp>
      <p:sp>
        <p:nvSpPr>
          <p:cNvPr id="8090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8990E421-6E00-4D51-862E-43069E1E727C}" type="slidenum">
              <a:rPr lang="ru-RU">
                <a:latin typeface="Times New Roman" pitchFamily="18" charset="0"/>
              </a:rPr>
              <a:pPr/>
              <a:t>1</a:t>
            </a:fld>
            <a:endParaRPr lang="ru-RU">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087BED0-40A2-4862-82E7-152C9832849D}" type="slidenum">
              <a:rPr lang="ru-RU" smtClean="0"/>
              <a:pPr/>
              <a:t>8</a:t>
            </a:fld>
            <a:endParaRPr lang="ru-RU"/>
          </a:p>
        </p:txBody>
      </p:sp>
    </p:spTree>
    <p:extLst>
      <p:ext uri="{BB962C8B-B14F-4D97-AF65-F5344CB8AC3E}">
        <p14:creationId xmlns:p14="http://schemas.microsoft.com/office/powerpoint/2010/main" val="3382785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087BED0-40A2-4862-82E7-152C9832849D}" type="slidenum">
              <a:rPr lang="ru-RU" smtClean="0"/>
              <a:pPr/>
              <a:t>26</a:t>
            </a:fld>
            <a:endParaRPr lang="ru-RU"/>
          </a:p>
        </p:txBody>
      </p:sp>
    </p:spTree>
    <p:extLst>
      <p:ext uri="{BB962C8B-B14F-4D97-AF65-F5344CB8AC3E}">
        <p14:creationId xmlns:p14="http://schemas.microsoft.com/office/powerpoint/2010/main" val="2977572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087BED0-40A2-4862-82E7-152C9832849D}" type="slidenum">
              <a:rPr lang="ru-RU" smtClean="0"/>
              <a:pPr/>
              <a:t>27</a:t>
            </a:fld>
            <a:endParaRPr lang="ru-RU"/>
          </a:p>
        </p:txBody>
      </p:sp>
    </p:spTree>
    <p:extLst>
      <p:ext uri="{BB962C8B-B14F-4D97-AF65-F5344CB8AC3E}">
        <p14:creationId xmlns:p14="http://schemas.microsoft.com/office/powerpoint/2010/main" val="1807937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087BED0-40A2-4862-82E7-152C9832849D}" type="slidenum">
              <a:rPr lang="ru-RU" smtClean="0"/>
              <a:pPr/>
              <a:t>32</a:t>
            </a:fld>
            <a:endParaRPr lang="ru-RU"/>
          </a:p>
        </p:txBody>
      </p:sp>
    </p:spTree>
    <p:extLst>
      <p:ext uri="{BB962C8B-B14F-4D97-AF65-F5344CB8AC3E}">
        <p14:creationId xmlns:p14="http://schemas.microsoft.com/office/powerpoint/2010/main" val="1846464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A409E8C1-DB9B-47EA-984A-1928B70DD843}" type="datetimeFigureOut">
              <a:rPr lang="ru-RU" smtClean="0"/>
              <a:pPr/>
              <a:t>15.03.2024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9D41CD9-5E66-447D-9034-6D9359C72CCF}"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409E8C1-DB9B-47EA-984A-1928B70DD843}" type="datetimeFigureOut">
              <a:rPr lang="ru-RU" smtClean="0"/>
              <a:pPr/>
              <a:t>15.03.2024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9D41CD9-5E66-447D-9034-6D9359C72CCF}"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409E8C1-DB9B-47EA-984A-1928B70DD843}" type="datetimeFigureOut">
              <a:rPr lang="ru-RU" smtClean="0"/>
              <a:pPr/>
              <a:t>15.03.2024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9D41CD9-5E66-447D-9034-6D9359C72CCF}"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409E8C1-DB9B-47EA-984A-1928B70DD843}" type="datetimeFigureOut">
              <a:rPr lang="ru-RU" smtClean="0"/>
              <a:pPr/>
              <a:t>15.03.2024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9D41CD9-5E66-447D-9034-6D9359C72CCF}"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A409E8C1-DB9B-47EA-984A-1928B70DD843}" type="datetimeFigureOut">
              <a:rPr lang="ru-RU" smtClean="0"/>
              <a:pPr/>
              <a:t>15.03.2024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9D41CD9-5E66-447D-9034-6D9359C72CCF}"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A409E8C1-DB9B-47EA-984A-1928B70DD843}" type="datetimeFigureOut">
              <a:rPr lang="ru-RU" smtClean="0"/>
              <a:pPr/>
              <a:t>15.03.2024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9D41CD9-5E66-447D-9034-6D9359C72CCF}"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A409E8C1-DB9B-47EA-984A-1928B70DD843}" type="datetimeFigureOut">
              <a:rPr lang="ru-RU" smtClean="0"/>
              <a:pPr/>
              <a:t>15.03.2024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9D41CD9-5E66-447D-9034-6D9359C72CCF}"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A409E8C1-DB9B-47EA-984A-1928B70DD843}" type="datetimeFigureOut">
              <a:rPr lang="ru-RU" smtClean="0"/>
              <a:pPr/>
              <a:t>15.03.2024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9D41CD9-5E66-447D-9034-6D9359C72CCF}"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409E8C1-DB9B-47EA-984A-1928B70DD843}" type="datetimeFigureOut">
              <a:rPr lang="ru-RU" smtClean="0"/>
              <a:pPr/>
              <a:t>15.03.2024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9D41CD9-5E66-447D-9034-6D9359C72CCF}"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A409E8C1-DB9B-47EA-984A-1928B70DD843}" type="datetimeFigureOut">
              <a:rPr lang="ru-RU" smtClean="0"/>
              <a:pPr/>
              <a:t>15.03.2024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9D41CD9-5E66-447D-9034-6D9359C72CCF}"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A409E8C1-DB9B-47EA-984A-1928B70DD843}" type="datetimeFigureOut">
              <a:rPr lang="ru-RU" smtClean="0"/>
              <a:pPr/>
              <a:t>15.03.2024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9D41CD9-5E66-447D-9034-6D9359C72CCF}"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09E8C1-DB9B-47EA-984A-1928B70DD843}" type="datetimeFigureOut">
              <a:rPr lang="ru-RU" smtClean="0"/>
              <a:pPr/>
              <a:t>15.03.2024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41CD9-5E66-447D-9034-6D9359C72CCF}"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doi.org/10.1056/NEJMoa2206286" TargetMode="External"/><Relationship Id="rId2" Type="http://schemas.openxmlformats.org/officeDocument/2006/relationships/hyperlink" Target="https://doi.org/10.1093/eurheartj/ehab368" TargetMode="External"/><Relationship Id="rId1" Type="http://schemas.openxmlformats.org/officeDocument/2006/relationships/slideLayout" Target="../slideLayouts/slideLayout7.xml"/><Relationship Id="rId4" Type="http://schemas.openxmlformats.org/officeDocument/2006/relationships/hyperlink" Target="https://doi.org/10.1111/dom.14075"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a:xfrm>
            <a:off x="468313" y="260350"/>
            <a:ext cx="8229600" cy="1143000"/>
          </a:xfrm>
        </p:spPr>
        <p:txBody>
          <a:bodyPr/>
          <a:lstStyle/>
          <a:p>
            <a:pPr algn="ctr"/>
            <a:r>
              <a:rPr lang="en-US" sz="2000" dirty="0"/>
              <a:t>Prof. V.F. </a:t>
            </a:r>
            <a:r>
              <a:rPr lang="en-US" sz="2000" dirty="0" err="1"/>
              <a:t>Voino-Yasenetsky</a:t>
            </a:r>
            <a:r>
              <a:rPr lang="en-US" sz="2000" dirty="0"/>
              <a:t> </a:t>
            </a:r>
            <a:r>
              <a:rPr lang="en-US" sz="2000" dirty="0" err="1"/>
              <a:t>KrasSMU</a:t>
            </a:r>
            <a:r>
              <a:rPr lang="en-US" sz="2000" dirty="0"/>
              <a:t>, MOH, Russian Federation</a:t>
            </a:r>
            <a:br>
              <a:rPr lang="ru-RU" sz="2000" dirty="0"/>
            </a:br>
            <a:br>
              <a:rPr lang="ru-RU" sz="1100" dirty="0"/>
            </a:br>
            <a:r>
              <a:rPr lang="ru-RU" altLang="ru-RU" sz="1800" dirty="0" err="1">
                <a:solidFill>
                  <a:srgbClr val="000000"/>
                </a:solidFill>
              </a:rPr>
              <a:t>Department</a:t>
            </a:r>
            <a:r>
              <a:rPr lang="ru-RU" altLang="ru-RU" sz="1800" dirty="0">
                <a:solidFill>
                  <a:srgbClr val="000000"/>
                </a:solidFill>
              </a:rPr>
              <a:t> </a:t>
            </a:r>
            <a:r>
              <a:rPr lang="ru-RU" altLang="ru-RU" sz="1800" dirty="0" err="1">
                <a:solidFill>
                  <a:srgbClr val="000000"/>
                </a:solidFill>
              </a:rPr>
              <a:t>of</a:t>
            </a:r>
            <a:r>
              <a:rPr lang="ru-RU" altLang="ru-RU" sz="1800" dirty="0">
                <a:solidFill>
                  <a:srgbClr val="000000"/>
                </a:solidFill>
              </a:rPr>
              <a:t> </a:t>
            </a:r>
            <a:r>
              <a:rPr lang="ru-RU" altLang="ru-RU" sz="1800" dirty="0" err="1">
                <a:solidFill>
                  <a:srgbClr val="000000"/>
                </a:solidFill>
              </a:rPr>
              <a:t>Faculty</a:t>
            </a:r>
            <a:r>
              <a:rPr lang="ru-RU" altLang="ru-RU" sz="1800" dirty="0">
                <a:solidFill>
                  <a:srgbClr val="000000"/>
                </a:solidFill>
              </a:rPr>
              <a:t> </a:t>
            </a:r>
            <a:r>
              <a:rPr lang="ru-RU" altLang="ru-RU" sz="1800" dirty="0" err="1">
                <a:solidFill>
                  <a:srgbClr val="000000"/>
                </a:solidFill>
              </a:rPr>
              <a:t>Therapy</a:t>
            </a:r>
            <a:endParaRPr lang="ru-RU" sz="1800" baseline="30000" dirty="0"/>
          </a:p>
        </p:txBody>
      </p:sp>
      <p:sp>
        <p:nvSpPr>
          <p:cNvPr id="5123" name="Объект 2"/>
          <p:cNvSpPr>
            <a:spLocks noGrp="1"/>
          </p:cNvSpPr>
          <p:nvPr>
            <p:ph idx="1"/>
          </p:nvPr>
        </p:nvSpPr>
        <p:spPr>
          <a:xfrm>
            <a:off x="628650" y="1825624"/>
            <a:ext cx="7886700" cy="4915743"/>
          </a:xfrm>
        </p:spPr>
        <p:txBody>
          <a:bodyPr anchor="ctr">
            <a:normAutofit/>
          </a:bodyPr>
          <a:lstStyle/>
          <a:p>
            <a:pPr marL="0" indent="0" algn="ctr">
              <a:buNone/>
            </a:pPr>
            <a:r>
              <a:rPr lang="en" sz="3200" dirty="0"/>
              <a:t>C</a:t>
            </a:r>
            <a:r>
              <a:rPr lang="en" sz="3200" dirty="0">
                <a:effectLst/>
              </a:rPr>
              <a:t>hronic heart failure </a:t>
            </a:r>
          </a:p>
          <a:p>
            <a:pPr marL="0" indent="0" algn="ctr">
              <a:buNone/>
            </a:pPr>
            <a:endParaRPr lang="en" i="1" dirty="0">
              <a:solidFill>
                <a:srgbClr val="C00000"/>
              </a:solidFill>
            </a:endParaRPr>
          </a:p>
          <a:p>
            <a:pPr marL="0" indent="0" algn="ctr">
              <a:buNone/>
            </a:pPr>
            <a:endParaRPr lang="ru-RU" sz="1400" i="1" dirty="0">
              <a:solidFill>
                <a:srgbClr val="FF0000"/>
              </a:solidFill>
            </a:endParaRPr>
          </a:p>
          <a:p>
            <a:pPr marL="0" indent="0" algn="ctr">
              <a:buFont typeface="Arial" pitchFamily="34" charset="0"/>
              <a:buNone/>
            </a:pPr>
            <a:r>
              <a:rPr lang="en-US" sz="1800" dirty="0"/>
              <a:t>video lecture for the </a:t>
            </a:r>
            <a:r>
              <a:rPr lang="ru-RU" sz="1800" dirty="0"/>
              <a:t>4</a:t>
            </a:r>
            <a:r>
              <a:rPr lang="en-US" sz="1800" baseline="30000" dirty="0" err="1"/>
              <a:t>st</a:t>
            </a:r>
            <a:r>
              <a:rPr lang="en-US" sz="1800" dirty="0"/>
              <a:t> year students</a:t>
            </a:r>
            <a:r>
              <a:rPr lang="ru-RU" sz="1800" dirty="0"/>
              <a:t>,</a:t>
            </a:r>
          </a:p>
          <a:p>
            <a:pPr marL="0" indent="0" algn="ctr">
              <a:buFont typeface="Arial" pitchFamily="34" charset="0"/>
              <a:buNone/>
            </a:pPr>
            <a:r>
              <a:rPr lang="en-US" sz="1800" dirty="0"/>
              <a:t>majoring </a:t>
            </a:r>
            <a:r>
              <a:rPr lang="ru-RU" sz="1800" dirty="0"/>
              <a:t> </a:t>
            </a:r>
            <a:r>
              <a:rPr lang="en-US" sz="1800" dirty="0"/>
              <a:t>in the specialty 31.05.01 General Medicine</a:t>
            </a:r>
            <a:r>
              <a:rPr lang="ru-RU" sz="1800" dirty="0"/>
              <a:t> </a:t>
            </a:r>
          </a:p>
          <a:p>
            <a:pPr marL="0" indent="0">
              <a:buFont typeface="Arial" pitchFamily="34" charset="0"/>
              <a:buNone/>
            </a:pPr>
            <a:r>
              <a:rPr lang="ru-RU" sz="1800" dirty="0"/>
              <a:t> </a:t>
            </a:r>
          </a:p>
          <a:p>
            <a:pPr marL="0" indent="0">
              <a:buFont typeface="Arial" pitchFamily="34" charset="0"/>
              <a:buNone/>
            </a:pPr>
            <a:endParaRPr lang="ru-RU" sz="1800" dirty="0"/>
          </a:p>
          <a:p>
            <a:pPr marL="0" indent="0" algn="r">
              <a:buFont typeface="Arial" pitchFamily="34" charset="0"/>
              <a:buNone/>
            </a:pPr>
            <a:r>
              <a:rPr lang="ru-RU" altLang="ru-RU" sz="1800" dirty="0">
                <a:solidFill>
                  <a:srgbClr val="000000"/>
                </a:solidFill>
              </a:rPr>
              <a:t>Doctor </a:t>
            </a:r>
            <a:r>
              <a:rPr lang="ru-RU" altLang="ru-RU" sz="1800" dirty="0" err="1">
                <a:solidFill>
                  <a:srgbClr val="000000"/>
                </a:solidFill>
              </a:rPr>
              <a:t>of</a:t>
            </a:r>
            <a:r>
              <a:rPr lang="ru-RU" altLang="ru-RU" sz="1800" dirty="0">
                <a:solidFill>
                  <a:srgbClr val="000000"/>
                </a:solidFill>
              </a:rPr>
              <a:t> Medical Science, </a:t>
            </a:r>
            <a:endParaRPr lang="en-US" altLang="ru-RU" sz="1800" dirty="0">
              <a:solidFill>
                <a:srgbClr val="000000"/>
              </a:solidFill>
            </a:endParaRPr>
          </a:p>
          <a:p>
            <a:pPr marL="0" indent="0" algn="r">
              <a:buFont typeface="Arial" pitchFamily="34" charset="0"/>
              <a:buNone/>
            </a:pPr>
            <a:r>
              <a:rPr lang="en-US" altLang="ru-RU" sz="1800" dirty="0">
                <a:solidFill>
                  <a:srgbClr val="000000"/>
                </a:solidFill>
              </a:rPr>
              <a:t>Professor</a:t>
            </a:r>
            <a:r>
              <a:rPr lang="en-US" sz="1800" dirty="0"/>
              <a:t> </a:t>
            </a:r>
            <a:endParaRPr lang="ru-RU" sz="1800" dirty="0"/>
          </a:p>
          <a:p>
            <a:pPr marL="0" indent="0" algn="r">
              <a:spcBef>
                <a:spcPct val="0"/>
              </a:spcBef>
              <a:buFont typeface="Arial" pitchFamily="34" charset="0"/>
              <a:buNone/>
            </a:pPr>
            <a:r>
              <a:rPr lang="en-US" sz="1800" dirty="0"/>
              <a:t>Anna </a:t>
            </a:r>
            <a:r>
              <a:rPr lang="en-US" sz="1800" dirty="0" err="1"/>
              <a:t>Chernova</a:t>
            </a:r>
            <a:endParaRPr lang="en-US" sz="1800" dirty="0"/>
          </a:p>
          <a:p>
            <a:pPr marL="0" indent="0" algn="ctr">
              <a:buFont typeface="Arial" pitchFamily="34" charset="0"/>
              <a:buNone/>
            </a:pPr>
            <a:r>
              <a:rPr lang="ru-RU" sz="1800" dirty="0"/>
              <a:t>  </a:t>
            </a:r>
          </a:p>
          <a:p>
            <a:pPr marL="0" indent="0" algn="ctr">
              <a:buFont typeface="Arial" pitchFamily="34" charset="0"/>
              <a:buNone/>
            </a:pPr>
            <a:endParaRPr lang="ru-RU" sz="1600" dirty="0"/>
          </a:p>
          <a:p>
            <a:pPr marL="0" indent="0" algn="ctr">
              <a:spcBef>
                <a:spcPct val="0"/>
              </a:spcBef>
              <a:buFont typeface="Arial" pitchFamily="34" charset="0"/>
              <a:buNone/>
            </a:pPr>
            <a:r>
              <a:rPr lang="en-US" sz="1600" dirty="0"/>
              <a:t>Krasnoyarsk</a:t>
            </a:r>
            <a:endParaRPr lang="ru-RU" sz="1600" dirty="0"/>
          </a:p>
          <a:p>
            <a:pPr marL="0" indent="0" algn="ctr">
              <a:spcBef>
                <a:spcPct val="0"/>
              </a:spcBef>
              <a:buFont typeface="Arial" pitchFamily="34" charset="0"/>
              <a:buNone/>
            </a:pPr>
            <a:r>
              <a:rPr lang="ru-RU" sz="1600" dirty="0"/>
              <a:t>2024</a:t>
            </a:r>
            <a:r>
              <a:rPr lang="ru-RU" sz="1600" baseline="30000" dirty="0"/>
              <a:t> </a:t>
            </a:r>
            <a:endParaRPr lang="ru-RU" sz="1800" dirty="0"/>
          </a:p>
        </p:txBody>
      </p:sp>
    </p:spTree>
    <p:extLst>
      <p:ext uri="{BB962C8B-B14F-4D97-AF65-F5344CB8AC3E}">
        <p14:creationId xmlns:p14="http://schemas.microsoft.com/office/powerpoint/2010/main" val="3314161375"/>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DD1047-00C6-AACC-D2C3-31A3678686C3}"/>
              </a:ext>
            </a:extLst>
          </p:cNvPr>
          <p:cNvSpPr txBox="1"/>
          <p:nvPr/>
        </p:nvSpPr>
        <p:spPr>
          <a:xfrm>
            <a:off x="1763688" y="116632"/>
            <a:ext cx="6318448" cy="369332"/>
          </a:xfrm>
          <a:prstGeom prst="rect">
            <a:avLst/>
          </a:prstGeom>
          <a:noFill/>
        </p:spPr>
        <p:txBody>
          <a:bodyPr wrap="square">
            <a:spAutoFit/>
          </a:bodyPr>
          <a:lstStyle/>
          <a:p>
            <a:r>
              <a:rPr lang="en" sz="1800" b="1" dirty="0">
                <a:solidFill>
                  <a:srgbClr val="C00000"/>
                </a:solidFill>
                <a:effectLst/>
                <a:latin typeface="+mj-lt"/>
              </a:rPr>
              <a:t>Key steps in the diagnosis of chronic heart failure (1)</a:t>
            </a:r>
            <a:endParaRPr lang="en" b="1" dirty="0">
              <a:solidFill>
                <a:srgbClr val="C00000"/>
              </a:solidFill>
              <a:latin typeface="+mj-lt"/>
            </a:endParaRPr>
          </a:p>
        </p:txBody>
      </p:sp>
      <p:pic>
        <p:nvPicPr>
          <p:cNvPr id="4" name="Рисунок 3">
            <a:extLst>
              <a:ext uri="{FF2B5EF4-FFF2-40B4-BE49-F238E27FC236}">
                <a16:creationId xmlns:a16="http://schemas.microsoft.com/office/drawing/2014/main" id="{EF0AEF49-BCDC-2A80-7711-2B18471B9F12}"/>
              </a:ext>
            </a:extLst>
          </p:cNvPr>
          <p:cNvPicPr>
            <a:picLocks noChangeAspect="1"/>
          </p:cNvPicPr>
          <p:nvPr/>
        </p:nvPicPr>
        <p:blipFill>
          <a:blip r:embed="rId2"/>
          <a:stretch>
            <a:fillRect/>
          </a:stretch>
        </p:blipFill>
        <p:spPr>
          <a:xfrm>
            <a:off x="685800" y="620688"/>
            <a:ext cx="7772400" cy="4795376"/>
          </a:xfrm>
          <a:prstGeom prst="rect">
            <a:avLst/>
          </a:prstGeom>
        </p:spPr>
      </p:pic>
      <p:sp>
        <p:nvSpPr>
          <p:cNvPr id="13" name="TextBox 12">
            <a:extLst>
              <a:ext uri="{FF2B5EF4-FFF2-40B4-BE49-F238E27FC236}">
                <a16:creationId xmlns:a16="http://schemas.microsoft.com/office/drawing/2014/main" id="{14919CD6-D615-7011-A32F-FB612B3A4C15}"/>
              </a:ext>
            </a:extLst>
          </p:cNvPr>
          <p:cNvSpPr txBox="1"/>
          <p:nvPr/>
        </p:nvSpPr>
        <p:spPr>
          <a:xfrm>
            <a:off x="152332" y="5867980"/>
            <a:ext cx="8812156" cy="738664"/>
          </a:xfrm>
          <a:prstGeom prst="rect">
            <a:avLst/>
          </a:prstGeom>
          <a:noFill/>
          <a:ln>
            <a:solidFill>
              <a:srgbClr val="002060"/>
            </a:solidFill>
          </a:ln>
        </p:spPr>
        <p:txBody>
          <a:bodyPr wrap="square">
            <a:spAutoFit/>
          </a:bodyPr>
          <a:lstStyle/>
          <a:p>
            <a:pPr algn="ctr"/>
            <a:r>
              <a:rPr lang="en" sz="1400" dirty="0">
                <a:effectLst/>
                <a:latin typeface="Arial" panose="020B0604020202020204" pitchFamily="34" charset="0"/>
                <a:cs typeface="Arial" panose="020B0604020202020204" pitchFamily="34" charset="0"/>
              </a:rPr>
              <a:t>The diagnosis of CHF is made more likely in patients with a history of MI, arterial hypertension, CAD, diabetes mellitus, alcohol misuse, chronic kidney disease (CKD), cardiotoxic chemotherapy, and in those with a family history of CMP or sudden death. </a:t>
            </a:r>
            <a:endParaRPr lang="en" sz="1400" dirty="0">
              <a:latin typeface="Arial" panose="020B0604020202020204" pitchFamily="34" charset="0"/>
              <a:cs typeface="Arial" panose="020B0604020202020204" pitchFamily="34" charset="0"/>
            </a:endParaRPr>
          </a:p>
        </p:txBody>
      </p:sp>
      <p:sp>
        <p:nvSpPr>
          <p:cNvPr id="16" name="Скругленный прямоугольник 15">
            <a:extLst>
              <a:ext uri="{FF2B5EF4-FFF2-40B4-BE49-F238E27FC236}">
                <a16:creationId xmlns:a16="http://schemas.microsoft.com/office/drawing/2014/main" id="{CC191070-B778-E7F5-DAFD-B247550B5909}"/>
              </a:ext>
            </a:extLst>
          </p:cNvPr>
          <p:cNvSpPr/>
          <p:nvPr/>
        </p:nvSpPr>
        <p:spPr>
          <a:xfrm>
            <a:off x="35599" y="1450109"/>
            <a:ext cx="2929811" cy="933932"/>
          </a:xfrm>
          <a:prstGeom prst="roundRect">
            <a:avLst/>
          </a:prstGeom>
          <a:solidFill>
            <a:schemeClr val="accent3">
              <a:lumMod val="60000"/>
              <a:lumOff val="4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n>
                <a:solidFill>
                  <a:schemeClr val="accent3">
                    <a:lumMod val="40000"/>
                    <a:lumOff val="60000"/>
                  </a:schemeClr>
                </a:solidFill>
              </a:ln>
              <a:solidFill>
                <a:schemeClr val="accent3">
                  <a:lumMod val="60000"/>
                  <a:lumOff val="40000"/>
                </a:schemeClr>
              </a:solidFill>
            </a:endParaRPr>
          </a:p>
        </p:txBody>
      </p:sp>
      <p:sp>
        <p:nvSpPr>
          <p:cNvPr id="6" name="TextBox 5">
            <a:extLst>
              <a:ext uri="{FF2B5EF4-FFF2-40B4-BE49-F238E27FC236}">
                <a16:creationId xmlns:a16="http://schemas.microsoft.com/office/drawing/2014/main" id="{F64ED8C3-2161-0839-B64D-D68D39741339}"/>
              </a:ext>
            </a:extLst>
          </p:cNvPr>
          <p:cNvSpPr txBox="1"/>
          <p:nvPr/>
        </p:nvSpPr>
        <p:spPr>
          <a:xfrm>
            <a:off x="35599" y="1472426"/>
            <a:ext cx="2985084" cy="954107"/>
          </a:xfrm>
          <a:prstGeom prst="rect">
            <a:avLst/>
          </a:prstGeom>
          <a:noFill/>
        </p:spPr>
        <p:txBody>
          <a:bodyPr wrap="square">
            <a:spAutoFit/>
          </a:bodyPr>
          <a:lstStyle/>
          <a:p>
            <a:pPr algn="ctr"/>
            <a:r>
              <a:rPr lang="en" sz="1400" dirty="0">
                <a:effectLst/>
                <a:latin typeface="Arial" panose="020B0604020202020204" pitchFamily="34" charset="0"/>
                <a:cs typeface="Arial" panose="020B0604020202020204" pitchFamily="34" charset="0"/>
              </a:rPr>
              <a:t>The diagnosis of CHF requires the presence of symptoms and/or signs of HF and objective evidence of cardiac dysfunction </a:t>
            </a:r>
            <a:endParaRPr lang="en" sz="1400" dirty="0">
              <a:latin typeface="Arial" panose="020B0604020202020204" pitchFamily="34" charset="0"/>
              <a:cs typeface="Arial" panose="020B0604020202020204" pitchFamily="34" charset="0"/>
            </a:endParaRPr>
          </a:p>
        </p:txBody>
      </p:sp>
      <p:sp>
        <p:nvSpPr>
          <p:cNvPr id="17" name="Скругленный прямоугольник 16">
            <a:extLst>
              <a:ext uri="{FF2B5EF4-FFF2-40B4-BE49-F238E27FC236}">
                <a16:creationId xmlns:a16="http://schemas.microsoft.com/office/drawing/2014/main" id="{3933A04C-DB26-6EDC-E92F-1371FD33D19A}"/>
              </a:ext>
            </a:extLst>
          </p:cNvPr>
          <p:cNvSpPr/>
          <p:nvPr/>
        </p:nvSpPr>
        <p:spPr>
          <a:xfrm>
            <a:off x="5986803" y="1089507"/>
            <a:ext cx="2929811" cy="721203"/>
          </a:xfrm>
          <a:prstGeom prst="roundRect">
            <a:avLst/>
          </a:prstGeom>
          <a:solidFill>
            <a:schemeClr val="accent3">
              <a:lumMod val="60000"/>
              <a:lumOff val="40000"/>
            </a:schemeClr>
          </a:solidFill>
          <a:ln w="95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ln>
                <a:solidFill>
                  <a:schemeClr val="accent3">
                    <a:lumMod val="40000"/>
                    <a:lumOff val="60000"/>
                  </a:schemeClr>
                </a:solidFill>
              </a:ln>
              <a:solidFill>
                <a:schemeClr val="accent3">
                  <a:lumMod val="60000"/>
                  <a:lumOff val="40000"/>
                </a:schemeClr>
              </a:solidFill>
            </a:endParaRPr>
          </a:p>
        </p:txBody>
      </p:sp>
      <p:sp>
        <p:nvSpPr>
          <p:cNvPr id="8" name="TextBox 7">
            <a:extLst>
              <a:ext uri="{FF2B5EF4-FFF2-40B4-BE49-F238E27FC236}">
                <a16:creationId xmlns:a16="http://schemas.microsoft.com/office/drawing/2014/main" id="{515AF24C-7FE9-5F56-9F63-E90C1362846B}"/>
              </a:ext>
            </a:extLst>
          </p:cNvPr>
          <p:cNvSpPr txBox="1"/>
          <p:nvPr/>
        </p:nvSpPr>
        <p:spPr>
          <a:xfrm>
            <a:off x="5931530" y="1103105"/>
            <a:ext cx="3118250" cy="738664"/>
          </a:xfrm>
          <a:prstGeom prst="rect">
            <a:avLst/>
          </a:prstGeom>
          <a:noFill/>
        </p:spPr>
        <p:txBody>
          <a:bodyPr wrap="square">
            <a:spAutoFit/>
          </a:bodyPr>
          <a:lstStyle/>
          <a:p>
            <a:pPr algn="ctr"/>
            <a:r>
              <a:rPr lang="en" sz="1400" dirty="0">
                <a:effectLst/>
                <a:latin typeface="Arial" panose="020B0604020202020204" pitchFamily="34" charset="0"/>
                <a:cs typeface="Arial" panose="020B0604020202020204" pitchFamily="34" charset="0"/>
              </a:rPr>
              <a:t>Typical symptoms include breathlessness, fatigue, and ankle swelling </a:t>
            </a:r>
            <a:endParaRPr lang="en" sz="1400" dirty="0">
              <a:latin typeface="Arial" panose="020B0604020202020204" pitchFamily="34" charset="0"/>
              <a:cs typeface="Arial" panose="020B0604020202020204" pitchFamily="34" charset="0"/>
            </a:endParaRPr>
          </a:p>
        </p:txBody>
      </p:sp>
      <p:sp>
        <p:nvSpPr>
          <p:cNvPr id="18" name="Скругленный прямоугольник 17">
            <a:extLst>
              <a:ext uri="{FF2B5EF4-FFF2-40B4-BE49-F238E27FC236}">
                <a16:creationId xmlns:a16="http://schemas.microsoft.com/office/drawing/2014/main" id="{315864C0-283C-7756-F5D8-582D5F8CE55C}"/>
              </a:ext>
            </a:extLst>
          </p:cNvPr>
          <p:cNvSpPr/>
          <p:nvPr/>
        </p:nvSpPr>
        <p:spPr>
          <a:xfrm>
            <a:off x="5952321" y="1916922"/>
            <a:ext cx="3097459" cy="1512078"/>
          </a:xfrm>
          <a:prstGeom prst="roundRect">
            <a:avLst/>
          </a:prstGeom>
          <a:solidFill>
            <a:schemeClr val="accent3">
              <a:lumMod val="60000"/>
              <a:lumOff val="40000"/>
            </a:schemeClr>
          </a:solidFill>
          <a:ln w="95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ln>
                <a:solidFill>
                  <a:schemeClr val="accent3">
                    <a:lumMod val="40000"/>
                    <a:lumOff val="60000"/>
                  </a:schemeClr>
                </a:solidFill>
              </a:ln>
              <a:solidFill>
                <a:schemeClr val="accent3">
                  <a:lumMod val="60000"/>
                  <a:lumOff val="40000"/>
                </a:schemeClr>
              </a:solidFill>
            </a:endParaRPr>
          </a:p>
        </p:txBody>
      </p:sp>
      <p:sp>
        <p:nvSpPr>
          <p:cNvPr id="19" name="Скругленный прямоугольник 18">
            <a:extLst>
              <a:ext uri="{FF2B5EF4-FFF2-40B4-BE49-F238E27FC236}">
                <a16:creationId xmlns:a16="http://schemas.microsoft.com/office/drawing/2014/main" id="{8AE2F090-D98B-54B6-EBDD-179C32CCDBC0}"/>
              </a:ext>
            </a:extLst>
          </p:cNvPr>
          <p:cNvSpPr/>
          <p:nvPr/>
        </p:nvSpPr>
        <p:spPr>
          <a:xfrm>
            <a:off x="25456" y="3013102"/>
            <a:ext cx="1738232" cy="1169551"/>
          </a:xfrm>
          <a:prstGeom prst="roundRect">
            <a:avLst/>
          </a:prstGeom>
          <a:solidFill>
            <a:schemeClr val="accent3">
              <a:lumMod val="60000"/>
              <a:lumOff val="40000"/>
            </a:schemeClr>
          </a:solidFill>
          <a:ln w="95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ln>
                <a:solidFill>
                  <a:schemeClr val="accent3">
                    <a:lumMod val="40000"/>
                    <a:lumOff val="60000"/>
                  </a:schemeClr>
                </a:solidFill>
              </a:ln>
              <a:solidFill>
                <a:schemeClr val="accent3">
                  <a:lumMod val="60000"/>
                  <a:lumOff val="40000"/>
                </a:schemeClr>
              </a:solidFill>
            </a:endParaRPr>
          </a:p>
        </p:txBody>
      </p:sp>
      <p:sp>
        <p:nvSpPr>
          <p:cNvPr id="15" name="TextBox 14">
            <a:extLst>
              <a:ext uri="{FF2B5EF4-FFF2-40B4-BE49-F238E27FC236}">
                <a16:creationId xmlns:a16="http://schemas.microsoft.com/office/drawing/2014/main" id="{671FA3F4-C406-9026-7D1A-187EFF28B96C}"/>
              </a:ext>
            </a:extLst>
          </p:cNvPr>
          <p:cNvSpPr txBox="1"/>
          <p:nvPr/>
        </p:nvSpPr>
        <p:spPr>
          <a:xfrm>
            <a:off x="5881536" y="1916922"/>
            <a:ext cx="3253337" cy="1600438"/>
          </a:xfrm>
          <a:prstGeom prst="rect">
            <a:avLst/>
          </a:prstGeom>
          <a:noFill/>
        </p:spPr>
        <p:txBody>
          <a:bodyPr wrap="square">
            <a:spAutoFit/>
          </a:bodyPr>
          <a:lstStyle/>
          <a:p>
            <a:pPr algn="ctr"/>
            <a:r>
              <a:rPr lang="en" sz="1400" dirty="0">
                <a:effectLst/>
                <a:latin typeface="Arial" panose="020B0604020202020204" pitchFamily="34" charset="0"/>
                <a:cs typeface="Arial" panose="020B0604020202020204" pitchFamily="34" charset="0"/>
              </a:rPr>
              <a:t>A normal ECG makes the diagnosis of HF unlikely.</a:t>
            </a:r>
            <a:r>
              <a:rPr lang="en" sz="1400" dirty="0">
                <a:solidFill>
                  <a:srgbClr val="0000FF"/>
                </a:solidFill>
                <a:effectLst/>
                <a:latin typeface="Arial" panose="020B0604020202020204" pitchFamily="34" charset="0"/>
                <a:cs typeface="Arial" panose="020B0604020202020204" pitchFamily="34" charset="0"/>
              </a:rPr>
              <a:t> </a:t>
            </a:r>
            <a:r>
              <a:rPr lang="en" sz="1400" dirty="0">
                <a:effectLst/>
                <a:latin typeface="Arial" panose="020B0604020202020204" pitchFamily="34" charset="0"/>
                <a:cs typeface="Arial" panose="020B0604020202020204" pitchFamily="34" charset="0"/>
              </a:rPr>
              <a:t>The ECG may reveal abnormalities such as AF, Q waves, LV hypertrophy (LVH), and a widened QRS complex that increase the likelihood of a diagnosis of HF and also may guide therapy</a:t>
            </a:r>
            <a:endParaRPr lang="en" sz="1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E49A951-41EB-5908-5F9F-7FB7CACE22B2}"/>
              </a:ext>
            </a:extLst>
          </p:cNvPr>
          <p:cNvSpPr txBox="1"/>
          <p:nvPr/>
        </p:nvSpPr>
        <p:spPr>
          <a:xfrm>
            <a:off x="0" y="3013102"/>
            <a:ext cx="1763688" cy="1169551"/>
          </a:xfrm>
          <a:prstGeom prst="rect">
            <a:avLst/>
          </a:prstGeom>
          <a:noFill/>
        </p:spPr>
        <p:txBody>
          <a:bodyPr wrap="square">
            <a:spAutoFit/>
          </a:bodyPr>
          <a:lstStyle/>
          <a:p>
            <a:pPr algn="ctr"/>
            <a:r>
              <a:rPr lang="en" sz="1400" dirty="0">
                <a:effectLst/>
                <a:latin typeface="Arial" panose="020B0604020202020204" pitchFamily="34" charset="0"/>
                <a:cs typeface="Arial" panose="020B0604020202020204" pitchFamily="34" charset="0"/>
              </a:rPr>
              <a:t>Symptoms and signs lack sufficient accuracy to be used alone to make the diagnosis of HF </a:t>
            </a:r>
            <a:endParaRPr lang="en"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7452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DD1047-00C6-AACC-D2C3-31A3678686C3}"/>
              </a:ext>
            </a:extLst>
          </p:cNvPr>
          <p:cNvSpPr txBox="1"/>
          <p:nvPr/>
        </p:nvSpPr>
        <p:spPr>
          <a:xfrm>
            <a:off x="1763688" y="116632"/>
            <a:ext cx="6318448" cy="369332"/>
          </a:xfrm>
          <a:prstGeom prst="rect">
            <a:avLst/>
          </a:prstGeom>
          <a:noFill/>
        </p:spPr>
        <p:txBody>
          <a:bodyPr wrap="square">
            <a:spAutoFit/>
          </a:bodyPr>
          <a:lstStyle/>
          <a:p>
            <a:r>
              <a:rPr lang="en" sz="1800" b="1" dirty="0">
                <a:solidFill>
                  <a:srgbClr val="C00000"/>
                </a:solidFill>
                <a:effectLst/>
                <a:latin typeface="+mj-lt"/>
              </a:rPr>
              <a:t>Key steps in the diagnosis of chronic heart failure (2)</a:t>
            </a:r>
            <a:endParaRPr lang="en" b="1" dirty="0">
              <a:solidFill>
                <a:srgbClr val="C00000"/>
              </a:solidFill>
              <a:latin typeface="+mj-lt"/>
            </a:endParaRPr>
          </a:p>
        </p:txBody>
      </p:sp>
      <p:pic>
        <p:nvPicPr>
          <p:cNvPr id="2" name="Рисунок 1">
            <a:extLst>
              <a:ext uri="{FF2B5EF4-FFF2-40B4-BE49-F238E27FC236}">
                <a16:creationId xmlns:a16="http://schemas.microsoft.com/office/drawing/2014/main" id="{05BC1D6D-EAB0-0B67-EFE9-36A3194A0862}"/>
              </a:ext>
            </a:extLst>
          </p:cNvPr>
          <p:cNvPicPr>
            <a:picLocks noChangeAspect="1"/>
          </p:cNvPicPr>
          <p:nvPr/>
        </p:nvPicPr>
        <p:blipFill>
          <a:blip r:embed="rId2"/>
          <a:stretch>
            <a:fillRect/>
          </a:stretch>
        </p:blipFill>
        <p:spPr>
          <a:xfrm>
            <a:off x="685800" y="760936"/>
            <a:ext cx="7772400" cy="5336127"/>
          </a:xfrm>
          <a:prstGeom prst="rect">
            <a:avLst/>
          </a:prstGeom>
        </p:spPr>
      </p:pic>
    </p:spTree>
    <p:extLst>
      <p:ext uri="{BB962C8B-B14F-4D97-AF65-F5344CB8AC3E}">
        <p14:creationId xmlns:p14="http://schemas.microsoft.com/office/powerpoint/2010/main" val="3596772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9421C7-06D1-2ED6-2F47-597930D03F1C}"/>
              </a:ext>
            </a:extLst>
          </p:cNvPr>
          <p:cNvSpPr txBox="1"/>
          <p:nvPr/>
        </p:nvSpPr>
        <p:spPr>
          <a:xfrm>
            <a:off x="323528" y="188640"/>
            <a:ext cx="8640960" cy="646331"/>
          </a:xfrm>
          <a:prstGeom prst="rect">
            <a:avLst/>
          </a:prstGeom>
          <a:noFill/>
        </p:spPr>
        <p:txBody>
          <a:bodyPr wrap="square">
            <a:spAutoFit/>
          </a:bodyPr>
          <a:lstStyle/>
          <a:p>
            <a:pPr algn="ctr"/>
            <a:r>
              <a:rPr lang="en" sz="1800" b="1" dirty="0">
                <a:solidFill>
                  <a:srgbClr val="C00000"/>
                </a:solidFill>
                <a:effectLst/>
                <a:latin typeface="+mj-lt"/>
              </a:rPr>
              <a:t>The diagnostic tests are recommended for the assessment of patients with suspected chronic HF (1)</a:t>
            </a:r>
            <a:endParaRPr lang="en" b="1" dirty="0">
              <a:solidFill>
                <a:srgbClr val="C00000"/>
              </a:solidFill>
              <a:latin typeface="+mj-lt"/>
            </a:endParaRPr>
          </a:p>
        </p:txBody>
      </p:sp>
      <p:sp>
        <p:nvSpPr>
          <p:cNvPr id="5" name="TextBox 4">
            <a:extLst>
              <a:ext uri="{FF2B5EF4-FFF2-40B4-BE49-F238E27FC236}">
                <a16:creationId xmlns:a16="http://schemas.microsoft.com/office/drawing/2014/main" id="{7AF90F2A-9BA3-DEA0-5B45-5F9EF481FCD5}"/>
              </a:ext>
            </a:extLst>
          </p:cNvPr>
          <p:cNvSpPr txBox="1"/>
          <p:nvPr/>
        </p:nvSpPr>
        <p:spPr>
          <a:xfrm>
            <a:off x="329204" y="961564"/>
            <a:ext cx="8493699" cy="738664"/>
          </a:xfrm>
          <a:prstGeom prst="rect">
            <a:avLst/>
          </a:prstGeom>
          <a:noFill/>
          <a:ln>
            <a:solidFill>
              <a:srgbClr val="0070C0"/>
            </a:solidFill>
          </a:ln>
        </p:spPr>
        <p:txBody>
          <a:bodyPr wrap="square">
            <a:spAutoFit/>
          </a:bodyPr>
          <a:lstStyle/>
          <a:p>
            <a:pPr algn="ctr"/>
            <a:r>
              <a:rPr lang="en" sz="1400" b="1" dirty="0">
                <a:solidFill>
                  <a:srgbClr val="002060"/>
                </a:solidFill>
                <a:effectLst/>
                <a:latin typeface="Arial" panose="020B0604020202020204" pitchFamily="34" charset="0"/>
                <a:cs typeface="Arial" panose="020B0604020202020204" pitchFamily="34" charset="0"/>
              </a:rPr>
              <a:t>ECG. </a:t>
            </a:r>
            <a:r>
              <a:rPr lang="en" sz="1400" dirty="0">
                <a:effectLst/>
                <a:latin typeface="Arial" panose="020B0604020202020204" pitchFamily="34" charset="0"/>
                <a:cs typeface="Arial" panose="020B0604020202020204" pitchFamily="34" charset="0"/>
              </a:rPr>
              <a:t>A normal ECG makes the diagnosis of HF unlikely.</a:t>
            </a:r>
            <a:r>
              <a:rPr lang="en" sz="1400" dirty="0">
                <a:solidFill>
                  <a:srgbClr val="0000FF"/>
                </a:solidFill>
                <a:effectLst/>
                <a:latin typeface="Arial" panose="020B0604020202020204" pitchFamily="34" charset="0"/>
                <a:cs typeface="Arial" panose="020B0604020202020204" pitchFamily="34" charset="0"/>
              </a:rPr>
              <a:t> </a:t>
            </a:r>
            <a:r>
              <a:rPr lang="en" sz="1400" dirty="0">
                <a:effectLst/>
                <a:latin typeface="Arial" panose="020B0604020202020204" pitchFamily="34" charset="0"/>
                <a:cs typeface="Arial" panose="020B0604020202020204" pitchFamily="34" charset="0"/>
              </a:rPr>
              <a:t>The ECG may reveal abnormalities such as AF, Q waves, LV hypertrophy (LVH), and a widened QRS complex that increase the likelihood of a diagnosis of HF and also may guide therapy</a:t>
            </a:r>
            <a:endParaRPr lang="en" sz="14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52A6BFC-B466-5976-242D-93A784A3269D}"/>
              </a:ext>
            </a:extLst>
          </p:cNvPr>
          <p:cNvSpPr txBox="1"/>
          <p:nvPr/>
        </p:nvSpPr>
        <p:spPr>
          <a:xfrm>
            <a:off x="309547" y="6146140"/>
            <a:ext cx="8475846" cy="523220"/>
          </a:xfrm>
          <a:prstGeom prst="rect">
            <a:avLst/>
          </a:prstGeom>
          <a:noFill/>
          <a:ln>
            <a:solidFill>
              <a:srgbClr val="0070C0"/>
            </a:solidFill>
          </a:ln>
        </p:spPr>
        <p:txBody>
          <a:bodyPr wrap="square">
            <a:spAutoFit/>
          </a:bodyPr>
          <a:lstStyle/>
          <a:p>
            <a:r>
              <a:rPr lang="en" sz="1400" b="1" dirty="0">
                <a:solidFill>
                  <a:srgbClr val="002060"/>
                </a:solidFill>
                <a:effectLst/>
                <a:latin typeface="Arial" panose="020B0604020202020204" pitchFamily="34" charset="0"/>
                <a:cs typeface="Arial" panose="020B0604020202020204" pitchFamily="34" charset="0"/>
              </a:rPr>
              <a:t>A chest X-ray </a:t>
            </a:r>
            <a:r>
              <a:rPr lang="en" sz="1400" dirty="0">
                <a:effectLst/>
                <a:latin typeface="Arial" panose="020B0604020202020204" pitchFamily="34" charset="0"/>
                <a:cs typeface="Arial" panose="020B0604020202020204" pitchFamily="34" charset="0"/>
              </a:rPr>
              <a:t>is recommended to investigate other potential causes </a:t>
            </a:r>
            <a:r>
              <a:rPr lang="en" sz="1400" dirty="0">
                <a:solidFill>
                  <a:srgbClr val="00B282"/>
                </a:solidFill>
                <a:effectLst/>
                <a:latin typeface="Arial" panose="020B0604020202020204" pitchFamily="34" charset="0"/>
                <a:cs typeface="Arial" panose="020B0604020202020204" pitchFamily="34" charset="0"/>
              </a:rPr>
              <a:t>. </a:t>
            </a:r>
            <a:r>
              <a:rPr lang="en" sz="1400" dirty="0">
                <a:effectLst/>
                <a:latin typeface="Arial" panose="020B0604020202020204" pitchFamily="34" charset="0"/>
                <a:cs typeface="Arial" panose="020B0604020202020204" pitchFamily="34" charset="0"/>
              </a:rPr>
              <a:t>of breathlessness (e.g. pulmonary disease). It may also provide supportive evidence of HF (e.g. pulmonary congestion or </a:t>
            </a:r>
            <a:r>
              <a:rPr lang="en" sz="1400" dirty="0">
                <a:solidFill>
                  <a:srgbClr val="00B282"/>
                </a:solidFill>
                <a:effectLst/>
                <a:latin typeface="Arial" panose="020B0604020202020204" pitchFamily="34" charset="0"/>
                <a:cs typeface="Arial" panose="020B0604020202020204" pitchFamily="34" charset="0"/>
              </a:rPr>
              <a:t> </a:t>
            </a:r>
            <a:r>
              <a:rPr lang="en" sz="1400" dirty="0">
                <a:effectLst/>
                <a:latin typeface="Arial" panose="020B0604020202020204" pitchFamily="34" charset="0"/>
                <a:cs typeface="Arial" panose="020B0604020202020204" pitchFamily="34" charset="0"/>
              </a:rPr>
              <a:t>cardiomegaly)</a:t>
            </a:r>
          </a:p>
        </p:txBody>
      </p:sp>
      <p:pic>
        <p:nvPicPr>
          <p:cNvPr id="2" name="Рисунок 1">
            <a:extLst>
              <a:ext uri="{FF2B5EF4-FFF2-40B4-BE49-F238E27FC236}">
                <a16:creationId xmlns:a16="http://schemas.microsoft.com/office/drawing/2014/main" id="{CBD5957C-E36D-E93F-D29B-3F7FF74B7FCE}"/>
              </a:ext>
            </a:extLst>
          </p:cNvPr>
          <p:cNvPicPr>
            <a:picLocks noChangeAspect="1"/>
          </p:cNvPicPr>
          <p:nvPr/>
        </p:nvPicPr>
        <p:blipFill>
          <a:blip r:embed="rId2"/>
          <a:stretch>
            <a:fillRect/>
          </a:stretch>
        </p:blipFill>
        <p:spPr>
          <a:xfrm>
            <a:off x="309547" y="1721544"/>
            <a:ext cx="8513356" cy="1750458"/>
          </a:xfrm>
          <a:prstGeom prst="rect">
            <a:avLst/>
          </a:prstGeom>
        </p:spPr>
      </p:pic>
      <p:pic>
        <p:nvPicPr>
          <p:cNvPr id="4" name="Рисунок 3">
            <a:extLst>
              <a:ext uri="{FF2B5EF4-FFF2-40B4-BE49-F238E27FC236}">
                <a16:creationId xmlns:a16="http://schemas.microsoft.com/office/drawing/2014/main" id="{3D9CE407-C102-7432-5FCF-57D27C1B2433}"/>
              </a:ext>
            </a:extLst>
          </p:cNvPr>
          <p:cNvPicPr>
            <a:picLocks noChangeAspect="1"/>
          </p:cNvPicPr>
          <p:nvPr/>
        </p:nvPicPr>
        <p:blipFill>
          <a:blip r:embed="rId3"/>
          <a:stretch>
            <a:fillRect/>
          </a:stretch>
        </p:blipFill>
        <p:spPr>
          <a:xfrm rot="16200000">
            <a:off x="5765590" y="2731861"/>
            <a:ext cx="2151757" cy="3962870"/>
          </a:xfrm>
          <a:prstGeom prst="rect">
            <a:avLst/>
          </a:prstGeom>
        </p:spPr>
      </p:pic>
      <p:pic>
        <p:nvPicPr>
          <p:cNvPr id="6" name="Рисунок 5">
            <a:extLst>
              <a:ext uri="{FF2B5EF4-FFF2-40B4-BE49-F238E27FC236}">
                <a16:creationId xmlns:a16="http://schemas.microsoft.com/office/drawing/2014/main" id="{A9F39A70-8F0F-E4AF-6849-E886ADDEA580}"/>
              </a:ext>
            </a:extLst>
          </p:cNvPr>
          <p:cNvPicPr>
            <a:picLocks noChangeAspect="1"/>
          </p:cNvPicPr>
          <p:nvPr/>
        </p:nvPicPr>
        <p:blipFill>
          <a:blip r:embed="rId4"/>
          <a:stretch>
            <a:fillRect/>
          </a:stretch>
        </p:blipFill>
        <p:spPr>
          <a:xfrm rot="16200000">
            <a:off x="1289230" y="2321336"/>
            <a:ext cx="2151758" cy="4783921"/>
          </a:xfrm>
          <a:prstGeom prst="rect">
            <a:avLst/>
          </a:prstGeom>
        </p:spPr>
      </p:pic>
    </p:spTree>
    <p:extLst>
      <p:ext uri="{BB962C8B-B14F-4D97-AF65-F5344CB8AC3E}">
        <p14:creationId xmlns:p14="http://schemas.microsoft.com/office/powerpoint/2010/main" val="2171095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81489D-C74D-B030-2522-FE41B5A0A694}"/>
              </a:ext>
            </a:extLst>
          </p:cNvPr>
          <p:cNvSpPr txBox="1"/>
          <p:nvPr/>
        </p:nvSpPr>
        <p:spPr>
          <a:xfrm>
            <a:off x="179512" y="980728"/>
            <a:ext cx="4156176" cy="3046988"/>
          </a:xfrm>
          <a:prstGeom prst="rect">
            <a:avLst/>
          </a:prstGeom>
          <a:noFill/>
          <a:ln>
            <a:solidFill>
              <a:srgbClr val="0070C0"/>
            </a:solidFill>
          </a:ln>
        </p:spPr>
        <p:txBody>
          <a:bodyPr wrap="square">
            <a:spAutoFit/>
          </a:bodyPr>
          <a:lstStyle/>
          <a:p>
            <a:pPr algn="ctr"/>
            <a:r>
              <a:rPr lang="en" sz="1600" b="1" dirty="0">
                <a:solidFill>
                  <a:srgbClr val="002060"/>
                </a:solidFill>
                <a:effectLst/>
                <a:latin typeface="Arial" panose="020B0604020202020204" pitchFamily="34" charset="0"/>
                <a:cs typeface="Arial" panose="020B0604020202020204" pitchFamily="34" charset="0"/>
              </a:rPr>
              <a:t>Echocardiography</a:t>
            </a:r>
            <a:r>
              <a:rPr lang="en" sz="1600" dirty="0">
                <a:effectLst/>
                <a:latin typeface="Arial" panose="020B0604020202020204" pitchFamily="34" charset="0"/>
                <a:cs typeface="Arial" panose="020B0604020202020204" pitchFamily="34" charset="0"/>
              </a:rPr>
              <a:t> is recommended as the key investigation for the assessment of cardiac function. As well as the determination of the LVEF, echocardiography also provides information on other parameters such as chamber size, eccentric or concentric LVH, regional wall motion abnormalities </a:t>
            </a:r>
          </a:p>
          <a:p>
            <a:pPr algn="ctr"/>
            <a:r>
              <a:rPr lang="en" sz="1600" dirty="0">
                <a:effectLst/>
                <a:latin typeface="Arial" panose="020B0604020202020204" pitchFamily="34" charset="0"/>
                <a:cs typeface="Arial" panose="020B0604020202020204" pitchFamily="34" charset="0"/>
              </a:rPr>
              <a:t>(that may suggest underlying CAD, Takotsubo syndrome, or myocarditis), RV function, pulmonary</a:t>
            </a:r>
            <a:r>
              <a:rPr lang="en" sz="1600" dirty="0">
                <a:solidFill>
                  <a:srgbClr val="00B282"/>
                </a:solidFill>
                <a:latin typeface="Arial" panose="020B0604020202020204" pitchFamily="34" charset="0"/>
                <a:cs typeface="Arial" panose="020B0604020202020204" pitchFamily="34" charset="0"/>
              </a:rPr>
              <a:t> </a:t>
            </a:r>
            <a:r>
              <a:rPr lang="en" sz="1600" dirty="0">
                <a:effectLst/>
                <a:latin typeface="Arial" panose="020B0604020202020204" pitchFamily="34" charset="0"/>
                <a:cs typeface="Arial" panose="020B0604020202020204" pitchFamily="34" charset="0"/>
              </a:rPr>
              <a:t>hypertension, valvular function, and markers of diastolic </a:t>
            </a:r>
            <a:r>
              <a:rPr lang="en" sz="1600" dirty="0">
                <a:solidFill>
                  <a:srgbClr val="00B282"/>
                </a:solidFill>
                <a:effectLst/>
                <a:latin typeface="Arial" panose="020B0604020202020204" pitchFamily="34" charset="0"/>
                <a:cs typeface="Arial" panose="020B0604020202020204" pitchFamily="34" charset="0"/>
              </a:rPr>
              <a:t> </a:t>
            </a:r>
            <a:r>
              <a:rPr lang="en" sz="1600" dirty="0">
                <a:effectLst/>
                <a:latin typeface="Arial" panose="020B0604020202020204" pitchFamily="34" charset="0"/>
                <a:cs typeface="Arial" panose="020B0604020202020204" pitchFamily="34" charset="0"/>
              </a:rPr>
              <a:t>function</a:t>
            </a:r>
          </a:p>
        </p:txBody>
      </p:sp>
      <p:sp>
        <p:nvSpPr>
          <p:cNvPr id="6" name="TextBox 5">
            <a:extLst>
              <a:ext uri="{FF2B5EF4-FFF2-40B4-BE49-F238E27FC236}">
                <a16:creationId xmlns:a16="http://schemas.microsoft.com/office/drawing/2014/main" id="{5F6D362A-16F9-0A35-728C-8C63392AD09B}"/>
              </a:ext>
            </a:extLst>
          </p:cNvPr>
          <p:cNvSpPr txBox="1"/>
          <p:nvPr/>
        </p:nvSpPr>
        <p:spPr>
          <a:xfrm>
            <a:off x="179512" y="4509120"/>
            <a:ext cx="4156176" cy="1569660"/>
          </a:xfrm>
          <a:prstGeom prst="rect">
            <a:avLst/>
          </a:prstGeom>
          <a:noFill/>
          <a:ln>
            <a:solidFill>
              <a:srgbClr val="0070C0"/>
            </a:solidFill>
          </a:ln>
        </p:spPr>
        <p:txBody>
          <a:bodyPr wrap="square">
            <a:spAutoFit/>
          </a:bodyPr>
          <a:lstStyle/>
          <a:p>
            <a:pPr algn="ctr"/>
            <a:r>
              <a:rPr lang="en" sz="1600" b="1" dirty="0">
                <a:solidFill>
                  <a:srgbClr val="002060"/>
                </a:solidFill>
                <a:effectLst/>
                <a:latin typeface="Arial" panose="020B0604020202020204" pitchFamily="34" charset="0"/>
                <a:cs typeface="Arial" panose="020B0604020202020204" pitchFamily="34" charset="0"/>
              </a:rPr>
              <a:t>A chest X-ray </a:t>
            </a:r>
            <a:r>
              <a:rPr lang="en" sz="1600" dirty="0">
                <a:effectLst/>
                <a:latin typeface="Arial" panose="020B0604020202020204" pitchFamily="34" charset="0"/>
                <a:cs typeface="Arial" panose="020B0604020202020204" pitchFamily="34" charset="0"/>
              </a:rPr>
              <a:t>is recommended to investigate other potential causes </a:t>
            </a:r>
            <a:r>
              <a:rPr lang="en" sz="1600" dirty="0">
                <a:solidFill>
                  <a:srgbClr val="00B282"/>
                </a:solidFill>
                <a:effectLst/>
                <a:latin typeface="Arial" panose="020B0604020202020204" pitchFamily="34" charset="0"/>
                <a:cs typeface="Arial" panose="020B0604020202020204" pitchFamily="34" charset="0"/>
              </a:rPr>
              <a:t>. </a:t>
            </a:r>
            <a:r>
              <a:rPr lang="en" sz="1600" dirty="0">
                <a:effectLst/>
                <a:latin typeface="Arial" panose="020B0604020202020204" pitchFamily="34" charset="0"/>
                <a:cs typeface="Arial" panose="020B0604020202020204" pitchFamily="34" charset="0"/>
              </a:rPr>
              <a:t>of breathlessness (e.g. pulmonary disease). It may also provide supportive evidence of HF (e.g. pulmonary congestion or </a:t>
            </a:r>
            <a:r>
              <a:rPr lang="en" sz="1600" dirty="0">
                <a:solidFill>
                  <a:srgbClr val="00B282"/>
                </a:solidFill>
                <a:effectLst/>
                <a:latin typeface="Arial" panose="020B0604020202020204" pitchFamily="34" charset="0"/>
                <a:cs typeface="Arial" panose="020B0604020202020204" pitchFamily="34" charset="0"/>
              </a:rPr>
              <a:t> </a:t>
            </a:r>
            <a:r>
              <a:rPr lang="en" sz="1600" dirty="0">
                <a:effectLst/>
                <a:latin typeface="Arial" panose="020B0604020202020204" pitchFamily="34" charset="0"/>
                <a:cs typeface="Arial" panose="020B0604020202020204" pitchFamily="34" charset="0"/>
              </a:rPr>
              <a:t>cardiomegaly)</a:t>
            </a:r>
          </a:p>
        </p:txBody>
      </p:sp>
      <p:sp>
        <p:nvSpPr>
          <p:cNvPr id="7" name="TextBox 6">
            <a:extLst>
              <a:ext uri="{FF2B5EF4-FFF2-40B4-BE49-F238E27FC236}">
                <a16:creationId xmlns:a16="http://schemas.microsoft.com/office/drawing/2014/main" id="{02985155-2CDA-D05E-2337-DD155C6CE027}"/>
              </a:ext>
            </a:extLst>
          </p:cNvPr>
          <p:cNvSpPr txBox="1"/>
          <p:nvPr/>
        </p:nvSpPr>
        <p:spPr>
          <a:xfrm>
            <a:off x="323528" y="188640"/>
            <a:ext cx="8640960" cy="646331"/>
          </a:xfrm>
          <a:prstGeom prst="rect">
            <a:avLst/>
          </a:prstGeom>
          <a:noFill/>
        </p:spPr>
        <p:txBody>
          <a:bodyPr wrap="square">
            <a:spAutoFit/>
          </a:bodyPr>
          <a:lstStyle/>
          <a:p>
            <a:pPr algn="ctr"/>
            <a:r>
              <a:rPr lang="en" sz="1800" b="1" dirty="0">
                <a:solidFill>
                  <a:srgbClr val="C00000"/>
                </a:solidFill>
                <a:effectLst/>
                <a:latin typeface="+mj-lt"/>
              </a:rPr>
              <a:t>The diagnostic tests are recommended for the assessment of patients with suspected chronic HF (2)</a:t>
            </a:r>
            <a:endParaRPr lang="en" b="1" dirty="0">
              <a:solidFill>
                <a:srgbClr val="C00000"/>
              </a:solidFill>
              <a:latin typeface="+mj-lt"/>
            </a:endParaRPr>
          </a:p>
        </p:txBody>
      </p:sp>
      <p:pic>
        <p:nvPicPr>
          <p:cNvPr id="2" name="Рисунок 1">
            <a:extLst>
              <a:ext uri="{FF2B5EF4-FFF2-40B4-BE49-F238E27FC236}">
                <a16:creationId xmlns:a16="http://schemas.microsoft.com/office/drawing/2014/main" id="{E28F2326-0573-45A9-276F-9EE6AB3766AD}"/>
              </a:ext>
            </a:extLst>
          </p:cNvPr>
          <p:cNvPicPr>
            <a:picLocks noChangeAspect="1"/>
          </p:cNvPicPr>
          <p:nvPr/>
        </p:nvPicPr>
        <p:blipFill>
          <a:blip r:embed="rId2"/>
          <a:stretch>
            <a:fillRect/>
          </a:stretch>
        </p:blipFill>
        <p:spPr>
          <a:xfrm>
            <a:off x="4644008" y="976428"/>
            <a:ext cx="3617606" cy="5102352"/>
          </a:xfrm>
          <a:prstGeom prst="rect">
            <a:avLst/>
          </a:prstGeom>
        </p:spPr>
      </p:pic>
    </p:spTree>
    <p:extLst>
      <p:ext uri="{BB962C8B-B14F-4D97-AF65-F5344CB8AC3E}">
        <p14:creationId xmlns:p14="http://schemas.microsoft.com/office/powerpoint/2010/main" val="3124406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A81065-C060-CB88-3847-B99CCD7E1AE8}"/>
              </a:ext>
            </a:extLst>
          </p:cNvPr>
          <p:cNvSpPr txBox="1"/>
          <p:nvPr/>
        </p:nvSpPr>
        <p:spPr>
          <a:xfrm>
            <a:off x="325151" y="980728"/>
            <a:ext cx="3454761" cy="1169551"/>
          </a:xfrm>
          <a:prstGeom prst="rect">
            <a:avLst/>
          </a:prstGeom>
          <a:noFill/>
          <a:ln>
            <a:solidFill>
              <a:srgbClr val="0070C0"/>
            </a:solidFill>
          </a:ln>
        </p:spPr>
        <p:txBody>
          <a:bodyPr wrap="square">
            <a:spAutoFit/>
          </a:bodyPr>
          <a:lstStyle/>
          <a:p>
            <a:pPr algn="ctr"/>
            <a:r>
              <a:rPr lang="en" sz="1400" b="1" dirty="0">
                <a:solidFill>
                  <a:srgbClr val="002060"/>
                </a:solidFill>
                <a:effectLst/>
                <a:latin typeface="Arial" panose="020B0604020202020204" pitchFamily="34" charset="0"/>
                <a:cs typeface="Arial" panose="020B0604020202020204" pitchFamily="34" charset="0"/>
              </a:rPr>
              <a:t>Basic investigations </a:t>
            </a:r>
            <a:r>
              <a:rPr lang="en" sz="1400" dirty="0">
                <a:effectLst/>
                <a:latin typeface="Arial" panose="020B0604020202020204" pitchFamily="34" charset="0"/>
                <a:cs typeface="Arial" panose="020B0604020202020204" pitchFamily="34" charset="0"/>
              </a:rPr>
              <a:t>such as serum urea and electrolytes, creatinine, full blood count, liver and thyroid function tests are recommended to differentiate HF from other condition </a:t>
            </a:r>
          </a:p>
        </p:txBody>
      </p:sp>
      <p:sp>
        <p:nvSpPr>
          <p:cNvPr id="4" name="TextBox 3">
            <a:extLst>
              <a:ext uri="{FF2B5EF4-FFF2-40B4-BE49-F238E27FC236}">
                <a16:creationId xmlns:a16="http://schemas.microsoft.com/office/drawing/2014/main" id="{0067CACD-7CD1-EF85-2453-49DB96345C5D}"/>
              </a:ext>
            </a:extLst>
          </p:cNvPr>
          <p:cNvSpPr txBox="1"/>
          <p:nvPr/>
        </p:nvSpPr>
        <p:spPr>
          <a:xfrm>
            <a:off x="323529" y="3212976"/>
            <a:ext cx="3384375" cy="2031325"/>
          </a:xfrm>
          <a:prstGeom prst="rect">
            <a:avLst/>
          </a:prstGeom>
          <a:noFill/>
          <a:ln>
            <a:solidFill>
              <a:srgbClr val="0070C0"/>
            </a:solidFill>
          </a:ln>
        </p:spPr>
        <p:txBody>
          <a:bodyPr wrap="square">
            <a:spAutoFit/>
          </a:bodyPr>
          <a:lstStyle/>
          <a:p>
            <a:pPr algn="ctr"/>
            <a:r>
              <a:rPr lang="en" sz="1400" dirty="0">
                <a:effectLst/>
                <a:latin typeface="Arial" panose="020B0604020202020204" pitchFamily="34" charset="0"/>
                <a:cs typeface="Arial" panose="020B0604020202020204" pitchFamily="34" charset="0"/>
              </a:rPr>
              <a:t>Measurement of </a:t>
            </a:r>
            <a:r>
              <a:rPr lang="en" sz="1400" b="1" dirty="0">
                <a:solidFill>
                  <a:srgbClr val="002060"/>
                </a:solidFill>
                <a:effectLst/>
                <a:latin typeface="Arial" panose="020B0604020202020204" pitchFamily="34" charset="0"/>
                <a:cs typeface="Arial" panose="020B0604020202020204" pitchFamily="34" charset="0"/>
              </a:rPr>
              <a:t>NPs</a:t>
            </a:r>
            <a:r>
              <a:rPr lang="en" sz="1400" dirty="0">
                <a:effectLst/>
                <a:latin typeface="Arial" panose="020B0604020202020204" pitchFamily="34" charset="0"/>
                <a:cs typeface="Arial" panose="020B0604020202020204" pitchFamily="34" charset="0"/>
              </a:rPr>
              <a:t> are recommended, if available. A plasma concentration of B-type natriuretic peptide (BNP) &lt;35 </a:t>
            </a:r>
            <a:r>
              <a:rPr lang="en" sz="1400" dirty="0" err="1">
                <a:effectLst/>
                <a:latin typeface="Arial" panose="020B0604020202020204" pitchFamily="34" charset="0"/>
                <a:cs typeface="Arial" panose="020B0604020202020204" pitchFamily="34" charset="0"/>
              </a:rPr>
              <a:t>pg</a:t>
            </a:r>
            <a:r>
              <a:rPr lang="en" sz="1400" dirty="0">
                <a:effectLst/>
                <a:latin typeface="Arial" panose="020B0604020202020204" pitchFamily="34" charset="0"/>
                <a:cs typeface="Arial" panose="020B0604020202020204" pitchFamily="34" charset="0"/>
              </a:rPr>
              <a:t>/mL, </a:t>
            </a:r>
            <a:r>
              <a:rPr lang="en" sz="1400" dirty="0">
                <a:solidFill>
                  <a:srgbClr val="00B282"/>
                </a:solidFill>
                <a:effectLst/>
                <a:latin typeface="Arial" panose="020B0604020202020204" pitchFamily="34" charset="0"/>
                <a:cs typeface="Arial" panose="020B0604020202020204" pitchFamily="34" charset="0"/>
              </a:rPr>
              <a:t> </a:t>
            </a:r>
            <a:r>
              <a:rPr lang="en" sz="1400" dirty="0">
                <a:effectLst/>
                <a:latin typeface="Arial" panose="020B0604020202020204" pitchFamily="34" charset="0"/>
                <a:cs typeface="Arial" panose="020B0604020202020204" pitchFamily="34" charset="0"/>
              </a:rPr>
              <a:t>N-terminal pro-B-type natriuretic peptide (NT-</a:t>
            </a:r>
            <a:r>
              <a:rPr lang="en" sz="1400" dirty="0" err="1">
                <a:effectLst/>
                <a:latin typeface="Arial" panose="020B0604020202020204" pitchFamily="34" charset="0"/>
                <a:cs typeface="Arial" panose="020B0604020202020204" pitchFamily="34" charset="0"/>
              </a:rPr>
              <a:t>proBNP</a:t>
            </a:r>
            <a:r>
              <a:rPr lang="en" sz="1400" dirty="0">
                <a:effectLst/>
                <a:latin typeface="Arial" panose="020B0604020202020204" pitchFamily="34" charset="0"/>
                <a:cs typeface="Arial" panose="020B0604020202020204" pitchFamily="34" charset="0"/>
              </a:rPr>
              <a:t>) &lt;125 </a:t>
            </a:r>
            <a:r>
              <a:rPr lang="en" sz="1400" dirty="0" err="1">
                <a:effectLst/>
                <a:latin typeface="Arial" panose="020B0604020202020204" pitchFamily="34" charset="0"/>
                <a:cs typeface="Arial" panose="020B0604020202020204" pitchFamily="34" charset="0"/>
              </a:rPr>
              <a:t>pg</a:t>
            </a:r>
            <a:r>
              <a:rPr lang="en" sz="1400" dirty="0">
                <a:effectLst/>
                <a:latin typeface="Arial" panose="020B0604020202020204" pitchFamily="34" charset="0"/>
                <a:cs typeface="Arial" panose="020B0604020202020204" pitchFamily="34" charset="0"/>
              </a:rPr>
              <a:t>/ mL, or mid-regional pro-atrial natriuretic peptide (MR-</a:t>
            </a:r>
            <a:r>
              <a:rPr lang="en" sz="1400" dirty="0" err="1">
                <a:effectLst/>
                <a:latin typeface="Arial" panose="020B0604020202020204" pitchFamily="34" charset="0"/>
                <a:cs typeface="Arial" panose="020B0604020202020204" pitchFamily="34" charset="0"/>
              </a:rPr>
              <a:t>proANP</a:t>
            </a:r>
            <a:r>
              <a:rPr lang="en" sz="1400" dirty="0">
                <a:effectLst/>
                <a:latin typeface="Arial" panose="020B0604020202020204" pitchFamily="34" charset="0"/>
                <a:cs typeface="Arial" panose="020B0604020202020204" pitchFamily="34" charset="0"/>
              </a:rPr>
              <a:t>) </a:t>
            </a:r>
            <a:r>
              <a:rPr lang="en" sz="1400" dirty="0">
                <a:solidFill>
                  <a:srgbClr val="00B282"/>
                </a:solidFill>
                <a:effectLst/>
                <a:latin typeface="Arial" panose="020B0604020202020204" pitchFamily="34" charset="0"/>
                <a:cs typeface="Arial" panose="020B0604020202020204" pitchFamily="34" charset="0"/>
              </a:rPr>
              <a:t> </a:t>
            </a:r>
            <a:r>
              <a:rPr lang="en" sz="1400" dirty="0">
                <a:effectLst/>
                <a:latin typeface="Arial" panose="020B0604020202020204" pitchFamily="34" charset="0"/>
                <a:cs typeface="Arial" panose="020B0604020202020204" pitchFamily="34" charset="0"/>
              </a:rPr>
              <a:t>&lt;40 </a:t>
            </a:r>
            <a:r>
              <a:rPr lang="en" sz="1400" dirty="0" err="1">
                <a:effectLst/>
                <a:latin typeface="Arial" panose="020B0604020202020204" pitchFamily="34" charset="0"/>
                <a:cs typeface="Arial" panose="020B0604020202020204" pitchFamily="34" charset="0"/>
              </a:rPr>
              <a:t>pmol</a:t>
            </a:r>
            <a:r>
              <a:rPr lang="en" sz="1400" dirty="0">
                <a:effectLst/>
                <a:latin typeface="Arial" panose="020B0604020202020204" pitchFamily="34" charset="0"/>
                <a:cs typeface="Arial" panose="020B0604020202020204" pitchFamily="34" charset="0"/>
              </a:rPr>
              <a:t>/L</a:t>
            </a:r>
            <a:r>
              <a:rPr lang="en" sz="1400" dirty="0">
                <a:solidFill>
                  <a:srgbClr val="0000FF"/>
                </a:solidFill>
                <a:effectLst/>
                <a:latin typeface="Arial" panose="020B0604020202020204" pitchFamily="34" charset="0"/>
                <a:cs typeface="Arial" panose="020B0604020202020204" pitchFamily="34" charset="0"/>
              </a:rPr>
              <a:t> </a:t>
            </a:r>
            <a:r>
              <a:rPr lang="en" sz="1400" dirty="0">
                <a:effectLst/>
                <a:latin typeface="Arial" panose="020B0604020202020204" pitchFamily="34" charset="0"/>
                <a:cs typeface="Arial" panose="020B0604020202020204" pitchFamily="34" charset="0"/>
              </a:rPr>
              <a:t>make a diagnosis of HF </a:t>
            </a:r>
          </a:p>
        </p:txBody>
      </p:sp>
      <p:sp>
        <p:nvSpPr>
          <p:cNvPr id="5" name="TextBox 4">
            <a:extLst>
              <a:ext uri="{FF2B5EF4-FFF2-40B4-BE49-F238E27FC236}">
                <a16:creationId xmlns:a16="http://schemas.microsoft.com/office/drawing/2014/main" id="{62CABDC8-4158-7CA1-CDB4-FED9B3D1B331}"/>
              </a:ext>
            </a:extLst>
          </p:cNvPr>
          <p:cNvSpPr txBox="1"/>
          <p:nvPr/>
        </p:nvSpPr>
        <p:spPr>
          <a:xfrm>
            <a:off x="323528" y="188640"/>
            <a:ext cx="8640960" cy="646331"/>
          </a:xfrm>
          <a:prstGeom prst="rect">
            <a:avLst/>
          </a:prstGeom>
          <a:noFill/>
        </p:spPr>
        <p:txBody>
          <a:bodyPr wrap="square">
            <a:spAutoFit/>
          </a:bodyPr>
          <a:lstStyle/>
          <a:p>
            <a:pPr algn="ctr"/>
            <a:r>
              <a:rPr lang="en" sz="1800" b="1" dirty="0">
                <a:solidFill>
                  <a:srgbClr val="C00000"/>
                </a:solidFill>
                <a:effectLst/>
                <a:latin typeface="+mj-lt"/>
              </a:rPr>
              <a:t>The diagnostic tests are recommended for the assessment of patients with suspected chronic HF (3)</a:t>
            </a:r>
            <a:endParaRPr lang="en" b="1" dirty="0">
              <a:solidFill>
                <a:srgbClr val="C00000"/>
              </a:solidFill>
              <a:latin typeface="+mj-lt"/>
            </a:endParaRPr>
          </a:p>
        </p:txBody>
      </p:sp>
      <p:pic>
        <p:nvPicPr>
          <p:cNvPr id="3" name="Рисунок 2">
            <a:extLst>
              <a:ext uri="{FF2B5EF4-FFF2-40B4-BE49-F238E27FC236}">
                <a16:creationId xmlns:a16="http://schemas.microsoft.com/office/drawing/2014/main" id="{578CA8C1-B0CB-3432-C32E-1EA1830F49EF}"/>
              </a:ext>
            </a:extLst>
          </p:cNvPr>
          <p:cNvPicPr>
            <a:picLocks noChangeAspect="1"/>
          </p:cNvPicPr>
          <p:nvPr/>
        </p:nvPicPr>
        <p:blipFill>
          <a:blip r:embed="rId2"/>
          <a:stretch>
            <a:fillRect/>
          </a:stretch>
        </p:blipFill>
        <p:spPr>
          <a:xfrm>
            <a:off x="3863809" y="991971"/>
            <a:ext cx="5110336" cy="4237840"/>
          </a:xfrm>
          <a:prstGeom prst="rect">
            <a:avLst/>
          </a:prstGeom>
        </p:spPr>
      </p:pic>
      <p:pic>
        <p:nvPicPr>
          <p:cNvPr id="6" name="Рисунок 5">
            <a:extLst>
              <a:ext uri="{FF2B5EF4-FFF2-40B4-BE49-F238E27FC236}">
                <a16:creationId xmlns:a16="http://schemas.microsoft.com/office/drawing/2014/main" id="{A7D23750-CE56-FA0F-FD81-AF4F637E62BE}"/>
              </a:ext>
            </a:extLst>
          </p:cNvPr>
          <p:cNvPicPr>
            <a:picLocks noChangeAspect="1"/>
          </p:cNvPicPr>
          <p:nvPr/>
        </p:nvPicPr>
        <p:blipFill>
          <a:blip r:embed="rId3"/>
          <a:stretch>
            <a:fillRect/>
          </a:stretch>
        </p:blipFill>
        <p:spPr>
          <a:xfrm>
            <a:off x="323528" y="5552973"/>
            <a:ext cx="8640960" cy="1052725"/>
          </a:xfrm>
          <a:prstGeom prst="rect">
            <a:avLst/>
          </a:prstGeom>
        </p:spPr>
      </p:pic>
    </p:spTree>
    <p:extLst>
      <p:ext uri="{BB962C8B-B14F-4D97-AF65-F5344CB8AC3E}">
        <p14:creationId xmlns:p14="http://schemas.microsoft.com/office/powerpoint/2010/main" val="3502694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BAA102-C03E-AFF7-25EF-08FD59DDB728}"/>
              </a:ext>
            </a:extLst>
          </p:cNvPr>
          <p:cNvSpPr txBox="1"/>
          <p:nvPr/>
        </p:nvSpPr>
        <p:spPr>
          <a:xfrm>
            <a:off x="2286000" y="260648"/>
            <a:ext cx="4572000" cy="369332"/>
          </a:xfrm>
          <a:prstGeom prst="rect">
            <a:avLst/>
          </a:prstGeom>
          <a:noFill/>
        </p:spPr>
        <p:txBody>
          <a:bodyPr wrap="square">
            <a:spAutoFit/>
          </a:bodyPr>
          <a:lstStyle/>
          <a:p>
            <a:r>
              <a:rPr lang="en" sz="1800" b="1" dirty="0">
                <a:solidFill>
                  <a:srgbClr val="C00000"/>
                </a:solidFill>
                <a:effectLst/>
                <a:latin typeface="+mj-lt"/>
              </a:rPr>
              <a:t>Symptoms and signs typical of heart failure (1) </a:t>
            </a:r>
            <a:endParaRPr lang="en" b="1" dirty="0">
              <a:solidFill>
                <a:srgbClr val="C00000"/>
              </a:solidFill>
              <a:latin typeface="+mj-lt"/>
            </a:endParaRPr>
          </a:p>
        </p:txBody>
      </p:sp>
      <p:graphicFrame>
        <p:nvGraphicFramePr>
          <p:cNvPr id="6" name="Таблица 5">
            <a:extLst>
              <a:ext uri="{FF2B5EF4-FFF2-40B4-BE49-F238E27FC236}">
                <a16:creationId xmlns:a16="http://schemas.microsoft.com/office/drawing/2014/main" id="{284A05AB-D8EE-E9C8-C35F-522ED9135F5C}"/>
              </a:ext>
            </a:extLst>
          </p:cNvPr>
          <p:cNvGraphicFramePr>
            <a:graphicFrameLocks noGrp="1"/>
          </p:cNvGraphicFramePr>
          <p:nvPr>
            <p:extLst>
              <p:ext uri="{D42A27DB-BD31-4B8C-83A1-F6EECF244321}">
                <p14:modId xmlns:p14="http://schemas.microsoft.com/office/powerpoint/2010/main" val="3426703208"/>
              </p:ext>
            </p:extLst>
          </p:nvPr>
        </p:nvGraphicFramePr>
        <p:xfrm>
          <a:off x="719572" y="980728"/>
          <a:ext cx="7704856" cy="4937760"/>
        </p:xfrm>
        <a:graphic>
          <a:graphicData uri="http://schemas.openxmlformats.org/drawingml/2006/table">
            <a:tbl>
              <a:tblPr firstRow="1" bandRow="1">
                <a:tableStyleId>{F5AB1C69-6EDB-4FF4-983F-18BD219EF322}</a:tableStyleId>
              </a:tblPr>
              <a:tblGrid>
                <a:gridCol w="3852428">
                  <a:extLst>
                    <a:ext uri="{9D8B030D-6E8A-4147-A177-3AD203B41FA5}">
                      <a16:colId xmlns:a16="http://schemas.microsoft.com/office/drawing/2014/main" val="3073655677"/>
                    </a:ext>
                  </a:extLst>
                </a:gridCol>
                <a:gridCol w="3852428">
                  <a:extLst>
                    <a:ext uri="{9D8B030D-6E8A-4147-A177-3AD203B41FA5}">
                      <a16:colId xmlns:a16="http://schemas.microsoft.com/office/drawing/2014/main" val="312797648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Symptoms</a:t>
                      </a:r>
                      <a:r>
                        <a:rPr lang="en" sz="1800" b="1" kern="1200" dirty="0">
                          <a:solidFill>
                            <a:schemeClr val="lt1"/>
                          </a:solidFill>
                          <a:effectLst/>
                          <a:latin typeface="Arial" panose="020B0604020202020204" pitchFamily="34" charset="0"/>
                          <a:ea typeface="+mn-ea"/>
                          <a:cs typeface="Arial" panose="020B0604020202020204" pitchFamily="34" charset="0"/>
                        </a:rPr>
                        <a:t> </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Signs </a:t>
                      </a:r>
                      <a:endParaRPr lang="en" b="1" dirty="0">
                        <a:solidFill>
                          <a:schemeClr val="tx1"/>
                        </a:solidFill>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12958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Typical </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More specific </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4179821"/>
                  </a:ext>
                </a:extLst>
              </a:tr>
              <a:tr h="37084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Breathlessness</a:t>
                      </a:r>
                    </a:p>
                    <a:p>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Orthopnea</a:t>
                      </a:r>
                    </a:p>
                    <a:p>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Paroxysmal nocturnal dyspnea </a:t>
                      </a:r>
                    </a:p>
                    <a:p>
                      <a:endParaRPr lang="en" sz="1800" kern="1200" dirty="0">
                        <a:solidFill>
                          <a:schemeClr val="dk1"/>
                        </a:solidFill>
                        <a:effectLst/>
                        <a:latin typeface="Arial" panose="020B0604020202020204" pitchFamily="34" charset="0"/>
                        <a:ea typeface="+mn-ea"/>
                        <a:cs typeface="Arial" panose="020B0604020202020204" pitchFamily="34" charset="0"/>
                      </a:endParaRPr>
                    </a:p>
                    <a:p>
                      <a:r>
                        <a:rPr lang="en" sz="1800" kern="1200" dirty="0">
                          <a:solidFill>
                            <a:schemeClr val="dk1"/>
                          </a:solidFill>
                          <a:effectLst/>
                          <a:latin typeface="Arial" panose="020B0604020202020204" pitchFamily="34" charset="0"/>
                          <a:ea typeface="+mn-ea"/>
                          <a:cs typeface="Arial" panose="020B0604020202020204" pitchFamily="34" charset="0"/>
                        </a:rPr>
                        <a:t>Reduced exercise tolerance</a:t>
                      </a:r>
                    </a:p>
                    <a:p>
                      <a:endParaRPr lang="en" sz="1800" kern="1200" dirty="0">
                        <a:solidFill>
                          <a:schemeClr val="dk1"/>
                        </a:solidFill>
                        <a:effectLst/>
                        <a:latin typeface="Arial" panose="020B0604020202020204" pitchFamily="34" charset="0"/>
                        <a:ea typeface="+mn-ea"/>
                        <a:cs typeface="Arial" panose="020B0604020202020204" pitchFamily="34" charset="0"/>
                      </a:endParaRPr>
                    </a:p>
                    <a:p>
                      <a:r>
                        <a:rPr lang="en" sz="1800" kern="1200" dirty="0">
                          <a:solidFill>
                            <a:schemeClr val="dk1"/>
                          </a:solidFill>
                          <a:effectLst/>
                          <a:latin typeface="Arial" panose="020B0604020202020204" pitchFamily="34" charset="0"/>
                          <a:ea typeface="+mn-ea"/>
                          <a:cs typeface="Arial" panose="020B0604020202020204" pitchFamily="34" charset="0"/>
                        </a:rPr>
                        <a:t>Fatigue, tiredness, increased </a:t>
                      </a:r>
                      <a:endParaRPr lang="en" dirty="0">
                        <a:effectLst/>
                        <a:latin typeface="Arial" panose="020B0604020202020204" pitchFamily="34" charset="0"/>
                        <a:cs typeface="Arial" panose="020B0604020202020204" pitchFamily="34" charset="0"/>
                      </a:endParaRPr>
                    </a:p>
                    <a:p>
                      <a:r>
                        <a:rPr lang="en" sz="1800" kern="1200" dirty="0">
                          <a:solidFill>
                            <a:schemeClr val="dk1"/>
                          </a:solidFill>
                          <a:effectLst/>
                          <a:latin typeface="Arial" panose="020B0604020202020204" pitchFamily="34" charset="0"/>
                          <a:ea typeface="+mn-ea"/>
                          <a:cs typeface="Arial" panose="020B0604020202020204" pitchFamily="34" charset="0"/>
                        </a:rPr>
                        <a:t>time to recover after exercise</a:t>
                      </a:r>
                    </a:p>
                    <a:p>
                      <a:r>
                        <a:rPr lang="en" sz="1800" kern="1200" dirty="0">
                          <a:solidFill>
                            <a:schemeClr val="dk1"/>
                          </a:solidFill>
                          <a:effectLst/>
                          <a:latin typeface="Arial" panose="020B0604020202020204" pitchFamily="34" charset="0"/>
                          <a:ea typeface="+mn-ea"/>
                          <a:cs typeface="Arial" panose="020B0604020202020204" pitchFamily="34" charset="0"/>
                        </a:rPr>
                        <a:t> </a:t>
                      </a:r>
                    </a:p>
                    <a:p>
                      <a:r>
                        <a:rPr lang="en" sz="1800" kern="1200" dirty="0">
                          <a:solidFill>
                            <a:schemeClr val="dk1"/>
                          </a:solidFill>
                          <a:effectLst/>
                          <a:latin typeface="Arial" panose="020B0604020202020204" pitchFamily="34" charset="0"/>
                          <a:ea typeface="+mn-ea"/>
                          <a:cs typeface="Arial" panose="020B0604020202020204" pitchFamily="34" charset="0"/>
                        </a:rPr>
                        <a:t>Ankle swelling </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Elevated jugular venous pressure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Hepatojugular reflux</a:t>
                      </a:r>
                    </a:p>
                    <a:p>
                      <a:pPr marL="0" marR="0" lvl="0" indent="0" algn="l" defTabSz="914400" rtl="0" eaLnBrk="1" fontAlgn="auto" latinLnBrk="0" hangingPunct="1">
                        <a:lnSpc>
                          <a:spcPct val="100000"/>
                        </a:lnSpc>
                        <a:spcBef>
                          <a:spcPts val="0"/>
                        </a:spcBef>
                        <a:spcAft>
                          <a:spcPts val="0"/>
                        </a:spcAft>
                        <a:buClrTx/>
                        <a:buSzTx/>
                        <a:buFontTx/>
                        <a:buNone/>
                        <a:tabLst/>
                        <a:defRPr/>
                      </a:pP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Third heart sound (gallop rhythm)</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Laterally displaced apical impulse </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60353480"/>
                  </a:ext>
                </a:extLst>
              </a:tr>
            </a:tbl>
          </a:graphicData>
        </a:graphic>
      </p:graphicFrame>
    </p:spTree>
    <p:extLst>
      <p:ext uri="{BB962C8B-B14F-4D97-AF65-F5344CB8AC3E}">
        <p14:creationId xmlns:p14="http://schemas.microsoft.com/office/powerpoint/2010/main" val="1303076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BAA102-C03E-AFF7-25EF-08FD59DDB728}"/>
              </a:ext>
            </a:extLst>
          </p:cNvPr>
          <p:cNvSpPr txBox="1"/>
          <p:nvPr/>
        </p:nvSpPr>
        <p:spPr>
          <a:xfrm>
            <a:off x="2286000" y="260648"/>
            <a:ext cx="4572000" cy="369332"/>
          </a:xfrm>
          <a:prstGeom prst="rect">
            <a:avLst/>
          </a:prstGeom>
          <a:noFill/>
        </p:spPr>
        <p:txBody>
          <a:bodyPr wrap="square">
            <a:spAutoFit/>
          </a:bodyPr>
          <a:lstStyle/>
          <a:p>
            <a:r>
              <a:rPr lang="en" sz="1800" b="1" dirty="0">
                <a:solidFill>
                  <a:srgbClr val="C00000"/>
                </a:solidFill>
                <a:effectLst/>
                <a:latin typeface="+mj-lt"/>
              </a:rPr>
              <a:t>Symptoms and signs typical of heart failure (2) </a:t>
            </a:r>
            <a:endParaRPr lang="en" b="1" dirty="0">
              <a:solidFill>
                <a:srgbClr val="C00000"/>
              </a:solidFill>
              <a:latin typeface="+mj-lt"/>
            </a:endParaRPr>
          </a:p>
        </p:txBody>
      </p:sp>
      <p:graphicFrame>
        <p:nvGraphicFramePr>
          <p:cNvPr id="6" name="Таблица 5">
            <a:extLst>
              <a:ext uri="{FF2B5EF4-FFF2-40B4-BE49-F238E27FC236}">
                <a16:creationId xmlns:a16="http://schemas.microsoft.com/office/drawing/2014/main" id="{284A05AB-D8EE-E9C8-C35F-522ED9135F5C}"/>
              </a:ext>
            </a:extLst>
          </p:cNvPr>
          <p:cNvGraphicFramePr>
            <a:graphicFrameLocks noGrp="1"/>
          </p:cNvGraphicFramePr>
          <p:nvPr>
            <p:extLst>
              <p:ext uri="{D42A27DB-BD31-4B8C-83A1-F6EECF244321}">
                <p14:modId xmlns:p14="http://schemas.microsoft.com/office/powerpoint/2010/main" val="3511537693"/>
              </p:ext>
            </p:extLst>
          </p:nvPr>
        </p:nvGraphicFramePr>
        <p:xfrm>
          <a:off x="719572" y="721004"/>
          <a:ext cx="7704856" cy="5496560"/>
        </p:xfrm>
        <a:graphic>
          <a:graphicData uri="http://schemas.openxmlformats.org/drawingml/2006/table">
            <a:tbl>
              <a:tblPr firstRow="1" bandRow="1">
                <a:tableStyleId>{F5AB1C69-6EDB-4FF4-983F-18BD219EF322}</a:tableStyleId>
              </a:tblPr>
              <a:tblGrid>
                <a:gridCol w="3852428">
                  <a:extLst>
                    <a:ext uri="{9D8B030D-6E8A-4147-A177-3AD203B41FA5}">
                      <a16:colId xmlns:a16="http://schemas.microsoft.com/office/drawing/2014/main" val="3073655677"/>
                    </a:ext>
                  </a:extLst>
                </a:gridCol>
                <a:gridCol w="3852428">
                  <a:extLst>
                    <a:ext uri="{9D8B030D-6E8A-4147-A177-3AD203B41FA5}">
                      <a16:colId xmlns:a16="http://schemas.microsoft.com/office/drawing/2014/main" val="312797648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Symptoms</a:t>
                      </a:r>
                      <a:r>
                        <a:rPr lang="en" sz="1800" b="1" kern="1200" dirty="0">
                          <a:solidFill>
                            <a:schemeClr val="lt1"/>
                          </a:solidFill>
                          <a:effectLst/>
                          <a:latin typeface="Arial" panose="020B0604020202020204" pitchFamily="34" charset="0"/>
                          <a:ea typeface="+mn-ea"/>
                          <a:cs typeface="Arial" panose="020B0604020202020204" pitchFamily="34" charset="0"/>
                        </a:rPr>
                        <a:t>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Signs </a:t>
                      </a:r>
                      <a:endParaRPr lang="en" b="1"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1295821"/>
                  </a:ext>
                </a:extLst>
              </a:tr>
              <a:tr h="37084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Less typical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Less specific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4179821"/>
                  </a:ext>
                </a:extLst>
              </a:tr>
              <a:tr h="37084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Nocturnal cough</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Wheezing</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Bloated feeling</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Loss of appetite</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Confusion (especially in the elderly) Depression </a:t>
                      </a:r>
                      <a:endParaRPr lang="en" dirty="0">
                        <a:effectLst/>
                        <a:latin typeface="Arial" panose="020B0604020202020204" pitchFamily="34" charset="0"/>
                        <a:cs typeface="Arial" panose="020B0604020202020204" pitchFamily="34" charset="0"/>
                      </a:endParaRPr>
                    </a:p>
                    <a:p>
                      <a:r>
                        <a:rPr lang="en" sz="1800" kern="1200" dirty="0">
                          <a:solidFill>
                            <a:schemeClr val="dk1"/>
                          </a:solidFill>
                          <a:effectLst/>
                          <a:latin typeface="Arial" panose="020B0604020202020204" pitchFamily="34" charset="0"/>
                          <a:ea typeface="+mn-ea"/>
                          <a:cs typeface="Arial" panose="020B0604020202020204" pitchFamily="34" charset="0"/>
                        </a:rPr>
                        <a:t>Palpitation Dizziness Syncope Bendopnea</a:t>
                      </a:r>
                      <a:r>
                        <a:rPr lang="en" sz="1800" kern="1200" baseline="30000" dirty="0">
                          <a:solidFill>
                            <a:schemeClr val="dk1"/>
                          </a:solidFill>
                          <a:effectLst/>
                          <a:latin typeface="Arial" panose="020B0604020202020204" pitchFamily="34" charset="0"/>
                          <a:ea typeface="+mn-ea"/>
                          <a:cs typeface="Arial" panose="020B0604020202020204" pitchFamily="34" charset="0"/>
                        </a:rPr>
                        <a:t>1</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Weight gain (&gt;2 kg/week) </a:t>
                      </a:r>
                    </a:p>
                    <a:p>
                      <a:r>
                        <a:rPr lang="en" sz="1800" kern="1200" dirty="0">
                          <a:solidFill>
                            <a:schemeClr val="dk1"/>
                          </a:solidFill>
                          <a:effectLst/>
                          <a:latin typeface="Arial" panose="020B0604020202020204" pitchFamily="34" charset="0"/>
                          <a:ea typeface="+mn-ea"/>
                          <a:cs typeface="Arial" panose="020B0604020202020204" pitchFamily="34" charset="0"/>
                        </a:rPr>
                        <a:t>Weight loss (in advanced HF) Tissue wasting (cachexia) </a:t>
                      </a:r>
                    </a:p>
                    <a:p>
                      <a:r>
                        <a:rPr lang="en" sz="1800" kern="1200" dirty="0">
                          <a:solidFill>
                            <a:schemeClr val="dk1"/>
                          </a:solidFill>
                          <a:effectLst/>
                          <a:latin typeface="Arial" panose="020B0604020202020204" pitchFamily="34" charset="0"/>
                          <a:ea typeface="+mn-ea"/>
                          <a:cs typeface="Arial" panose="020B0604020202020204" pitchFamily="34" charset="0"/>
                        </a:rPr>
                        <a:t>Cardiac murmur </a:t>
                      </a:r>
                      <a:endParaRPr lang="en" dirty="0">
                        <a:effectLst/>
                        <a:latin typeface="Arial" panose="020B0604020202020204" pitchFamily="34" charset="0"/>
                        <a:cs typeface="Arial" panose="020B0604020202020204" pitchFamily="34" charset="0"/>
                      </a:endParaRPr>
                    </a:p>
                    <a:p>
                      <a:r>
                        <a:rPr lang="en" sz="1800" kern="1200" dirty="0">
                          <a:solidFill>
                            <a:schemeClr val="dk1"/>
                          </a:solidFill>
                          <a:effectLst/>
                          <a:latin typeface="Arial" panose="020B0604020202020204" pitchFamily="34" charset="0"/>
                          <a:ea typeface="+mn-ea"/>
                          <a:cs typeface="Arial" panose="020B0604020202020204" pitchFamily="34" charset="0"/>
                        </a:rPr>
                        <a:t>Peripheral oedema (ankle, sacral, scrotal) </a:t>
                      </a:r>
                      <a:endParaRPr lang="en" dirty="0">
                        <a:effectLst/>
                        <a:latin typeface="Arial" panose="020B0604020202020204" pitchFamily="34" charset="0"/>
                        <a:cs typeface="Arial" panose="020B0604020202020204" pitchFamily="34" charset="0"/>
                      </a:endParaRPr>
                    </a:p>
                    <a:p>
                      <a:r>
                        <a:rPr lang="en" sz="1800" kern="1200" dirty="0">
                          <a:solidFill>
                            <a:schemeClr val="dk1"/>
                          </a:solidFill>
                          <a:effectLst/>
                          <a:latin typeface="Arial" panose="020B0604020202020204" pitchFamily="34" charset="0"/>
                          <a:ea typeface="+mn-ea"/>
                          <a:cs typeface="Arial" panose="020B0604020202020204" pitchFamily="34" charset="0"/>
                        </a:rPr>
                        <a:t>Pulmonary crepitations </a:t>
                      </a:r>
                    </a:p>
                    <a:p>
                      <a:r>
                        <a:rPr lang="en" sz="1800" kern="1200" dirty="0">
                          <a:solidFill>
                            <a:schemeClr val="dk1"/>
                          </a:solidFill>
                          <a:effectLst/>
                          <a:latin typeface="Arial" panose="020B0604020202020204" pitchFamily="34" charset="0"/>
                          <a:ea typeface="+mn-ea"/>
                          <a:cs typeface="Arial" panose="020B0604020202020204" pitchFamily="34" charset="0"/>
                        </a:rPr>
                        <a:t>Pleural effusion </a:t>
                      </a:r>
                    </a:p>
                    <a:p>
                      <a:r>
                        <a:rPr lang="en" sz="1800" kern="1200" dirty="0">
                          <a:solidFill>
                            <a:schemeClr val="dk1"/>
                          </a:solidFill>
                          <a:effectLst/>
                          <a:latin typeface="Arial" panose="020B0604020202020204" pitchFamily="34" charset="0"/>
                          <a:ea typeface="+mn-ea"/>
                          <a:cs typeface="Arial" panose="020B0604020202020204" pitchFamily="34" charset="0"/>
                        </a:rPr>
                        <a:t>Tachycardia</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Irregular pulse </a:t>
                      </a:r>
                    </a:p>
                    <a:p>
                      <a:r>
                        <a:rPr lang="en" sz="1800" kern="1200" dirty="0">
                          <a:solidFill>
                            <a:schemeClr val="dk1"/>
                          </a:solidFill>
                          <a:effectLst/>
                          <a:latin typeface="Arial" panose="020B0604020202020204" pitchFamily="34" charset="0"/>
                          <a:ea typeface="+mn-ea"/>
                          <a:cs typeface="Arial" panose="020B0604020202020204" pitchFamily="34" charset="0"/>
                        </a:rPr>
                        <a:t>Tachypnoea </a:t>
                      </a:r>
                    </a:p>
                    <a:p>
                      <a:r>
                        <a:rPr lang="en" sz="1800" kern="1200" dirty="0">
                          <a:solidFill>
                            <a:schemeClr val="dk1"/>
                          </a:solidFill>
                          <a:effectLst/>
                          <a:latin typeface="Arial" panose="020B0604020202020204" pitchFamily="34" charset="0"/>
                          <a:ea typeface="+mn-ea"/>
                          <a:cs typeface="Arial" panose="020B0604020202020204" pitchFamily="34" charset="0"/>
                        </a:rPr>
                        <a:t>Cheyne-Stokes respiration Hepatomegaly </a:t>
                      </a:r>
                      <a:endParaRPr lang="en" dirty="0">
                        <a:effectLst/>
                        <a:latin typeface="Arial" panose="020B0604020202020204" pitchFamily="34" charset="0"/>
                        <a:cs typeface="Arial" panose="020B0604020202020204" pitchFamily="34" charset="0"/>
                      </a:endParaRPr>
                    </a:p>
                    <a:p>
                      <a:r>
                        <a:rPr lang="en" sz="1800" kern="1200" dirty="0">
                          <a:solidFill>
                            <a:schemeClr val="dk1"/>
                          </a:solidFill>
                          <a:effectLst/>
                          <a:latin typeface="Arial" panose="020B0604020202020204" pitchFamily="34" charset="0"/>
                          <a:ea typeface="+mn-ea"/>
                          <a:cs typeface="Arial" panose="020B0604020202020204" pitchFamily="34" charset="0"/>
                        </a:rPr>
                        <a:t>Ascites</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Cold extremities </a:t>
                      </a:r>
                    </a:p>
                    <a:p>
                      <a:r>
                        <a:rPr lang="en" sz="1800" kern="1200" dirty="0">
                          <a:solidFill>
                            <a:schemeClr val="dk1"/>
                          </a:solidFill>
                          <a:effectLst/>
                          <a:latin typeface="Arial" panose="020B0604020202020204" pitchFamily="34" charset="0"/>
                          <a:ea typeface="+mn-ea"/>
                          <a:cs typeface="Arial" panose="020B0604020202020204" pitchFamily="34" charset="0"/>
                        </a:rPr>
                        <a:t>Oliguria</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Narrow pulse pressure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60353480"/>
                  </a:ext>
                </a:extLst>
              </a:tr>
            </a:tbl>
          </a:graphicData>
        </a:graphic>
      </p:graphicFrame>
      <p:sp>
        <p:nvSpPr>
          <p:cNvPr id="4" name="TextBox 3">
            <a:extLst>
              <a:ext uri="{FF2B5EF4-FFF2-40B4-BE49-F238E27FC236}">
                <a16:creationId xmlns:a16="http://schemas.microsoft.com/office/drawing/2014/main" id="{78627358-0D97-C31E-530F-A421147C518E}"/>
              </a:ext>
            </a:extLst>
          </p:cNvPr>
          <p:cNvSpPr txBox="1"/>
          <p:nvPr/>
        </p:nvSpPr>
        <p:spPr>
          <a:xfrm>
            <a:off x="709836" y="6308589"/>
            <a:ext cx="7704855" cy="276999"/>
          </a:xfrm>
          <a:prstGeom prst="rect">
            <a:avLst/>
          </a:prstGeom>
          <a:noFill/>
        </p:spPr>
        <p:txBody>
          <a:bodyPr wrap="square">
            <a:spAutoFit/>
          </a:bodyPr>
          <a:lstStyle/>
          <a:p>
            <a:pPr algn="ctr"/>
            <a:r>
              <a:rPr lang="en" sz="1200" i="1" baseline="30000" dirty="0">
                <a:effectLst/>
                <a:latin typeface="Arial" panose="020B0604020202020204" pitchFamily="34" charset="0"/>
                <a:cs typeface="Arial" panose="020B0604020202020204" pitchFamily="34" charset="0"/>
              </a:rPr>
              <a:t>1</a:t>
            </a:r>
            <a:r>
              <a:rPr lang="en" sz="1200" i="1" dirty="0">
                <a:effectLst/>
                <a:latin typeface="Arial" panose="020B0604020202020204" pitchFamily="34" charset="0"/>
                <a:cs typeface="Arial" panose="020B0604020202020204" pitchFamily="34" charset="0"/>
              </a:rPr>
              <a:t>This symptom of advanced HF corresponds to shortness of breath when leaning</a:t>
            </a:r>
            <a:r>
              <a:rPr lang="en" sz="1200" i="1" dirty="0">
                <a:solidFill>
                  <a:srgbClr val="00B282"/>
                </a:solidFill>
                <a:effectLst/>
                <a:latin typeface="Arial" panose="020B0604020202020204" pitchFamily="34" charset="0"/>
                <a:cs typeface="Arial" panose="020B0604020202020204" pitchFamily="34" charset="0"/>
              </a:rPr>
              <a:t> </a:t>
            </a:r>
            <a:r>
              <a:rPr lang="en" sz="1200" i="1" dirty="0">
                <a:effectLst/>
                <a:latin typeface="Arial" panose="020B0604020202020204" pitchFamily="34" charset="0"/>
                <a:cs typeface="Arial" panose="020B0604020202020204" pitchFamily="34" charset="0"/>
              </a:rPr>
              <a:t>forward</a:t>
            </a:r>
            <a:endParaRPr lang="en"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5660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680138-E404-30A4-2BD3-3268D52C8FAC}"/>
              </a:ext>
            </a:extLst>
          </p:cNvPr>
          <p:cNvSpPr txBox="1"/>
          <p:nvPr/>
        </p:nvSpPr>
        <p:spPr>
          <a:xfrm>
            <a:off x="251520" y="116632"/>
            <a:ext cx="8640960" cy="369332"/>
          </a:xfrm>
          <a:prstGeom prst="rect">
            <a:avLst/>
          </a:prstGeom>
          <a:noFill/>
        </p:spPr>
        <p:txBody>
          <a:bodyPr wrap="square">
            <a:spAutoFit/>
          </a:bodyPr>
          <a:lstStyle/>
          <a:p>
            <a:pPr algn="ctr"/>
            <a:r>
              <a:rPr lang="en" sz="1800" b="1" dirty="0">
                <a:solidFill>
                  <a:srgbClr val="C00000"/>
                </a:solidFill>
                <a:effectLst/>
                <a:latin typeface="+mj-lt"/>
              </a:rPr>
              <a:t>Causes of heart failure, common modes of presentation and specific investigations</a:t>
            </a:r>
            <a:r>
              <a:rPr lang="ru-RU" sz="1800" b="1" dirty="0">
                <a:solidFill>
                  <a:srgbClr val="C00000"/>
                </a:solidFill>
                <a:effectLst/>
                <a:latin typeface="+mj-lt"/>
              </a:rPr>
              <a:t> (1)</a:t>
            </a:r>
            <a:r>
              <a:rPr lang="en" sz="1800" b="1" dirty="0">
                <a:solidFill>
                  <a:srgbClr val="C00000"/>
                </a:solidFill>
                <a:effectLst/>
                <a:latin typeface="+mj-lt"/>
              </a:rPr>
              <a:t> </a:t>
            </a:r>
            <a:endParaRPr lang="en" b="1" dirty="0">
              <a:solidFill>
                <a:srgbClr val="C00000"/>
              </a:solidFill>
              <a:effectLst/>
              <a:latin typeface="+mj-lt"/>
            </a:endParaRPr>
          </a:p>
        </p:txBody>
      </p:sp>
      <p:graphicFrame>
        <p:nvGraphicFramePr>
          <p:cNvPr id="4" name="Таблица 3">
            <a:extLst>
              <a:ext uri="{FF2B5EF4-FFF2-40B4-BE49-F238E27FC236}">
                <a16:creationId xmlns:a16="http://schemas.microsoft.com/office/drawing/2014/main" id="{DCA25245-9169-7FE6-C94B-A84B14160E58}"/>
              </a:ext>
            </a:extLst>
          </p:cNvPr>
          <p:cNvGraphicFramePr>
            <a:graphicFrameLocks noGrp="1"/>
          </p:cNvGraphicFramePr>
          <p:nvPr>
            <p:extLst>
              <p:ext uri="{D42A27DB-BD31-4B8C-83A1-F6EECF244321}">
                <p14:modId xmlns:p14="http://schemas.microsoft.com/office/powerpoint/2010/main" val="2433841496"/>
              </p:ext>
            </p:extLst>
          </p:nvPr>
        </p:nvGraphicFramePr>
        <p:xfrm>
          <a:off x="467544" y="692696"/>
          <a:ext cx="8208912" cy="5669280"/>
        </p:xfrm>
        <a:graphic>
          <a:graphicData uri="http://schemas.openxmlformats.org/drawingml/2006/table">
            <a:tbl>
              <a:tblPr firstRow="1" bandRow="1">
                <a:tableStyleId>{F5AB1C69-6EDB-4FF4-983F-18BD219EF322}</a:tableStyleId>
              </a:tblPr>
              <a:tblGrid>
                <a:gridCol w="1800200">
                  <a:extLst>
                    <a:ext uri="{9D8B030D-6E8A-4147-A177-3AD203B41FA5}">
                      <a16:colId xmlns:a16="http://schemas.microsoft.com/office/drawing/2014/main" val="3393086068"/>
                    </a:ext>
                  </a:extLst>
                </a:gridCol>
                <a:gridCol w="3384376">
                  <a:extLst>
                    <a:ext uri="{9D8B030D-6E8A-4147-A177-3AD203B41FA5}">
                      <a16:colId xmlns:a16="http://schemas.microsoft.com/office/drawing/2014/main" val="2699275026"/>
                    </a:ext>
                  </a:extLst>
                </a:gridCol>
                <a:gridCol w="3024336">
                  <a:extLst>
                    <a:ext uri="{9D8B030D-6E8A-4147-A177-3AD203B41FA5}">
                      <a16:colId xmlns:a16="http://schemas.microsoft.com/office/drawing/2014/main" val="228916238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Cause </a:t>
                      </a:r>
                      <a:endParaRPr lang="en" sz="1800" dirty="0">
                        <a:solidFill>
                          <a:schemeClr val="tx1"/>
                        </a:solidFill>
                        <a:effectLst/>
                        <a:latin typeface="Arial" panose="020B0604020202020204" pitchFamily="34" charset="0"/>
                        <a:cs typeface="Arial" panose="020B0604020202020204" pitchFamily="34" charset="0"/>
                      </a:endParaRPr>
                    </a:p>
                    <a:p>
                      <a:endParaRPr lang="ru-RU" sz="1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Examples of presentations </a:t>
                      </a:r>
                      <a:endParaRPr lang="en" sz="1800" dirty="0">
                        <a:solidFill>
                          <a:schemeClr val="tx1"/>
                        </a:solidFill>
                        <a:effectLst/>
                        <a:latin typeface="Arial" panose="020B0604020202020204" pitchFamily="34" charset="0"/>
                        <a:cs typeface="Arial" panose="020B0604020202020204" pitchFamily="34" charset="0"/>
                      </a:endParaRPr>
                    </a:p>
                    <a:p>
                      <a:endParaRPr lang="ru-RU"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Specific investigations </a:t>
                      </a:r>
                      <a:endParaRPr lang="en" sz="1800" dirty="0">
                        <a:solidFill>
                          <a:schemeClr val="tx1"/>
                        </a:solidFill>
                        <a:effectLst/>
                        <a:latin typeface="Arial" panose="020B0604020202020204" pitchFamily="34" charset="0"/>
                        <a:cs typeface="Arial" panose="020B0604020202020204" pitchFamily="34" charset="0"/>
                      </a:endParaRPr>
                    </a:p>
                    <a:p>
                      <a:endParaRPr lang="ru-RU"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21882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CAD</a:t>
                      </a:r>
                      <a:r>
                        <a:rPr lang="ru-RU" sz="1800" kern="1200" dirty="0">
                          <a:solidFill>
                            <a:schemeClr val="dk1"/>
                          </a:solidFill>
                          <a:effectLst/>
                          <a:latin typeface="Arial" panose="020B0604020202020204" pitchFamily="34" charset="0"/>
                          <a:ea typeface="+mn-ea"/>
                          <a:cs typeface="Arial" panose="020B0604020202020204" pitchFamily="34" charset="0"/>
                        </a:rPr>
                        <a:t> </a:t>
                      </a:r>
                      <a:r>
                        <a:rPr lang="ru-RU" sz="1800" i="1" dirty="0">
                          <a:effectLst/>
                          <a:latin typeface="Arial" panose="020B0604020202020204" pitchFamily="34" charset="0"/>
                          <a:cs typeface="Arial" panose="020B0604020202020204" pitchFamily="34" charset="0"/>
                        </a:rPr>
                        <a:t>−</a:t>
                      </a:r>
                      <a:r>
                        <a:rPr lang="en" sz="1800" kern="1200" dirty="0">
                          <a:solidFill>
                            <a:schemeClr val="dk1"/>
                          </a:solidFill>
                          <a:effectLst/>
                          <a:latin typeface="Arial" panose="020B0604020202020204" pitchFamily="34" charset="0"/>
                          <a:ea typeface="+mn-ea"/>
                          <a:cs typeface="Arial" panose="020B0604020202020204" pitchFamily="34" charset="0"/>
                        </a:rPr>
                        <a:t> coronary artery disease</a:t>
                      </a:r>
                      <a:endParaRPr lang="en"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800" dirty="0">
                        <a:effectLst/>
                        <a:latin typeface="Arial" panose="020B0604020202020204" pitchFamily="34" charset="0"/>
                        <a:cs typeface="Arial" panose="020B0604020202020204" pitchFamily="34" charset="0"/>
                      </a:endParaRPr>
                    </a:p>
                    <a:p>
                      <a:endParaRPr lang="ru-RU" sz="18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Myocardial infarction</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Angina or “angina-equivalent”</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Arrhythmias</a:t>
                      </a:r>
                      <a:br>
                        <a:rPr lang="en" sz="1800" kern="1200" dirty="0">
                          <a:solidFill>
                            <a:schemeClr val="dk1"/>
                          </a:solidFill>
                          <a:effectLst/>
                          <a:latin typeface="Arial" panose="020B0604020202020204" pitchFamily="34" charset="0"/>
                          <a:ea typeface="+mn-ea"/>
                          <a:cs typeface="Arial" panose="020B0604020202020204" pitchFamily="34" charset="0"/>
                        </a:rPr>
                      </a:br>
                      <a:endParaRPr lang="en" sz="1800" dirty="0">
                        <a:effectLst/>
                        <a:latin typeface="Arial" panose="020B0604020202020204" pitchFamily="34" charset="0"/>
                        <a:cs typeface="Arial" panose="020B0604020202020204" pitchFamily="34" charset="0"/>
                      </a:endParaRPr>
                    </a:p>
                    <a:p>
                      <a:endParaRPr lang="ru-RU"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Invasive coronary angiography</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CT coronary</a:t>
                      </a:r>
                      <a:r>
                        <a:rPr lang="ru-RU" sz="1800" kern="1200" dirty="0">
                          <a:solidFill>
                            <a:schemeClr val="dk1"/>
                          </a:solidFill>
                          <a:effectLst/>
                          <a:latin typeface="Arial" panose="020B0604020202020204" pitchFamily="34" charset="0"/>
                          <a:ea typeface="+mn-ea"/>
                          <a:cs typeface="Arial" panose="020B0604020202020204" pitchFamily="34" charset="0"/>
                        </a:rPr>
                        <a:t> </a:t>
                      </a:r>
                      <a:r>
                        <a:rPr lang="en" sz="1800" kern="1200" dirty="0">
                          <a:solidFill>
                            <a:schemeClr val="dk1"/>
                          </a:solidFill>
                          <a:effectLst/>
                          <a:latin typeface="Arial" panose="020B0604020202020204" pitchFamily="34" charset="0"/>
                          <a:ea typeface="+mn-ea"/>
                          <a:cs typeface="Arial" panose="020B0604020202020204" pitchFamily="34" charset="0"/>
                        </a:rPr>
                        <a:t>angiography</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Imaging stress tests (echo, nuclear, CMR) </a:t>
                      </a:r>
                      <a:endParaRPr lang="en" sz="1800"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1779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Hypertension </a:t>
                      </a:r>
                      <a:endParaRPr lang="en" sz="1800" dirty="0">
                        <a:effectLst/>
                        <a:latin typeface="Arial" panose="020B0604020202020204" pitchFamily="34" charset="0"/>
                        <a:cs typeface="Arial" panose="020B0604020202020204" pitchFamily="34" charset="0"/>
                      </a:endParaRPr>
                    </a:p>
                    <a:p>
                      <a:endParaRPr lang="ru-RU" sz="18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Heart failure with preserved systolic function Malignant hypertension/acute pulmonary oedema </a:t>
                      </a:r>
                      <a:endParaRPr lang="en" sz="1800"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24 h ambulatory BP</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Plasma </a:t>
                      </a:r>
                      <a:r>
                        <a:rPr lang="en" sz="1800" kern="1200" dirty="0" err="1">
                          <a:solidFill>
                            <a:schemeClr val="dk1"/>
                          </a:solidFill>
                          <a:effectLst/>
                          <a:latin typeface="Arial" panose="020B0604020202020204" pitchFamily="34" charset="0"/>
                          <a:ea typeface="+mn-ea"/>
                          <a:cs typeface="Arial" panose="020B0604020202020204" pitchFamily="34" charset="0"/>
                        </a:rPr>
                        <a:t>metanephrines</a:t>
                      </a:r>
                      <a:r>
                        <a:rPr lang="en" sz="1800" kern="1200" dirty="0">
                          <a:solidFill>
                            <a:schemeClr val="dk1"/>
                          </a:solidFill>
                          <a:effectLst/>
                          <a:latin typeface="Arial" panose="020B0604020202020204" pitchFamily="34" charset="0"/>
                          <a:ea typeface="+mn-ea"/>
                          <a:cs typeface="Arial" panose="020B0604020202020204" pitchFamily="34" charset="0"/>
                        </a:rPr>
                        <a:t>, renal artery imaging Renin and aldosterone</a:t>
                      </a:r>
                      <a:endParaRPr lang="en" sz="1800"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54683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Valve disease </a:t>
                      </a:r>
                      <a:endParaRPr lang="en" sz="1800" dirty="0">
                        <a:effectLst/>
                        <a:latin typeface="Arial" panose="020B0604020202020204" pitchFamily="34" charset="0"/>
                        <a:cs typeface="Arial" panose="020B0604020202020204" pitchFamily="34" charset="0"/>
                      </a:endParaRPr>
                    </a:p>
                    <a:p>
                      <a:endParaRPr lang="ru-RU" sz="18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Primary valve disease e.g., aortic stenosis</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Secondary valve disease, e.g. functional regurgitation Congenital valve disease</a:t>
                      </a:r>
                      <a:endParaRPr lang="en" sz="1800"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Echo </a:t>
                      </a:r>
                      <a:r>
                        <a:rPr lang="ru-RU" sz="1800" kern="1200" dirty="0">
                          <a:solidFill>
                            <a:schemeClr val="dk1"/>
                          </a:solidFill>
                          <a:effectLst/>
                          <a:latin typeface="Arial" panose="020B0604020202020204" pitchFamily="34" charset="0"/>
                          <a:ea typeface="+mn-ea"/>
                          <a:cs typeface="Arial" panose="020B0604020202020204" pitchFamily="34" charset="0"/>
                        </a:rPr>
                        <a:t>- </a:t>
                      </a:r>
                      <a:r>
                        <a:rPr lang="en" sz="1800" kern="1200" dirty="0" err="1">
                          <a:solidFill>
                            <a:schemeClr val="dk1"/>
                          </a:solidFill>
                          <a:effectLst/>
                          <a:latin typeface="Arial" panose="020B0604020202020204" pitchFamily="34" charset="0"/>
                          <a:ea typeface="+mn-ea"/>
                          <a:cs typeface="Arial" panose="020B0604020202020204" pitchFamily="34" charset="0"/>
                        </a:rPr>
                        <a:t>transoesophageal</a:t>
                      </a:r>
                      <a:r>
                        <a:rPr lang="en" sz="1800" kern="1200" dirty="0">
                          <a:solidFill>
                            <a:schemeClr val="dk1"/>
                          </a:solidFill>
                          <a:effectLst/>
                          <a:latin typeface="Arial" panose="020B0604020202020204" pitchFamily="34" charset="0"/>
                          <a:ea typeface="+mn-ea"/>
                          <a:cs typeface="Arial" panose="020B0604020202020204" pitchFamily="34" charset="0"/>
                        </a:rPr>
                        <a:t>/stress </a:t>
                      </a:r>
                      <a:endParaRPr lang="en" sz="1800" dirty="0">
                        <a:effectLst/>
                        <a:latin typeface="Arial" panose="020B0604020202020204" pitchFamily="34" charset="0"/>
                        <a:cs typeface="Arial" panose="020B0604020202020204" pitchFamily="34" charset="0"/>
                      </a:endParaRPr>
                    </a:p>
                    <a:p>
                      <a:endParaRPr lang="ru-RU"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20906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Arrhythmias </a:t>
                      </a:r>
                      <a:endParaRPr lang="en" sz="1800" dirty="0">
                        <a:effectLst/>
                        <a:latin typeface="Arial" panose="020B0604020202020204" pitchFamily="34" charset="0"/>
                        <a:cs typeface="Arial" panose="020B0604020202020204" pitchFamily="34" charset="0"/>
                      </a:endParaRPr>
                    </a:p>
                    <a:p>
                      <a:endParaRPr lang="ru-RU" sz="18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Atrial tachyarrhythmias</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Ventricular arrhythmias </a:t>
                      </a:r>
                      <a:endParaRPr lang="en" sz="1800" dirty="0">
                        <a:effectLst/>
                        <a:latin typeface="Arial" panose="020B0604020202020204" pitchFamily="34" charset="0"/>
                        <a:cs typeface="Arial" panose="020B0604020202020204" pitchFamily="34" charset="0"/>
                      </a:endParaRPr>
                    </a:p>
                    <a:p>
                      <a:endParaRPr lang="ru-RU"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Ambulatory ECG</a:t>
                      </a:r>
                      <a:r>
                        <a:rPr lang="ru-RU" sz="1800" kern="1200" dirty="0">
                          <a:solidFill>
                            <a:schemeClr val="dk1"/>
                          </a:solidFill>
                          <a:effectLst/>
                          <a:latin typeface="Arial" panose="020B0604020202020204" pitchFamily="34" charset="0"/>
                          <a:ea typeface="+mn-ea"/>
                          <a:cs typeface="Arial" panose="020B0604020202020204" pitchFamily="34" charset="0"/>
                        </a:rPr>
                        <a:t> </a:t>
                      </a:r>
                      <a:r>
                        <a:rPr lang="en" sz="1800" kern="1200" dirty="0">
                          <a:solidFill>
                            <a:schemeClr val="dk1"/>
                          </a:solidFill>
                          <a:effectLst/>
                          <a:latin typeface="Arial" panose="020B0604020202020204" pitchFamily="34" charset="0"/>
                          <a:ea typeface="+mn-ea"/>
                          <a:cs typeface="Arial" panose="020B0604020202020204" pitchFamily="34" charset="0"/>
                        </a:rPr>
                        <a:t>recording Electrophysiology study, if indicated </a:t>
                      </a:r>
                      <a:endParaRPr lang="en" sz="1800"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65068564"/>
                  </a:ext>
                </a:extLst>
              </a:tr>
            </a:tbl>
          </a:graphicData>
        </a:graphic>
      </p:graphicFrame>
    </p:spTree>
    <p:extLst>
      <p:ext uri="{BB962C8B-B14F-4D97-AF65-F5344CB8AC3E}">
        <p14:creationId xmlns:p14="http://schemas.microsoft.com/office/powerpoint/2010/main" val="1968880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680138-E404-30A4-2BD3-3268D52C8FAC}"/>
              </a:ext>
            </a:extLst>
          </p:cNvPr>
          <p:cNvSpPr txBox="1"/>
          <p:nvPr/>
        </p:nvSpPr>
        <p:spPr>
          <a:xfrm>
            <a:off x="251520" y="116632"/>
            <a:ext cx="8640960" cy="369332"/>
          </a:xfrm>
          <a:prstGeom prst="rect">
            <a:avLst/>
          </a:prstGeom>
          <a:noFill/>
        </p:spPr>
        <p:txBody>
          <a:bodyPr wrap="square">
            <a:spAutoFit/>
          </a:bodyPr>
          <a:lstStyle/>
          <a:p>
            <a:pPr algn="ctr"/>
            <a:r>
              <a:rPr lang="en" sz="1800" b="1" dirty="0">
                <a:solidFill>
                  <a:srgbClr val="C00000"/>
                </a:solidFill>
                <a:effectLst/>
                <a:latin typeface="+mj-lt"/>
              </a:rPr>
              <a:t>Causes of heart failure, common modes of presentation and specific investigations</a:t>
            </a:r>
            <a:r>
              <a:rPr lang="ru-RU" sz="1800" b="1" dirty="0">
                <a:solidFill>
                  <a:srgbClr val="C00000"/>
                </a:solidFill>
                <a:effectLst/>
                <a:latin typeface="+mj-lt"/>
              </a:rPr>
              <a:t> (2)</a:t>
            </a:r>
            <a:r>
              <a:rPr lang="en" sz="1800" b="1" dirty="0">
                <a:solidFill>
                  <a:srgbClr val="C00000"/>
                </a:solidFill>
                <a:effectLst/>
                <a:latin typeface="+mj-lt"/>
              </a:rPr>
              <a:t> </a:t>
            </a:r>
            <a:endParaRPr lang="en" b="1" dirty="0">
              <a:solidFill>
                <a:srgbClr val="C00000"/>
              </a:solidFill>
              <a:effectLst/>
              <a:latin typeface="+mj-lt"/>
            </a:endParaRPr>
          </a:p>
        </p:txBody>
      </p:sp>
      <p:graphicFrame>
        <p:nvGraphicFramePr>
          <p:cNvPr id="4" name="Таблица 3">
            <a:extLst>
              <a:ext uri="{FF2B5EF4-FFF2-40B4-BE49-F238E27FC236}">
                <a16:creationId xmlns:a16="http://schemas.microsoft.com/office/drawing/2014/main" id="{DCA25245-9169-7FE6-C94B-A84B14160E58}"/>
              </a:ext>
            </a:extLst>
          </p:cNvPr>
          <p:cNvGraphicFramePr>
            <a:graphicFrameLocks noGrp="1"/>
          </p:cNvGraphicFramePr>
          <p:nvPr>
            <p:extLst>
              <p:ext uri="{D42A27DB-BD31-4B8C-83A1-F6EECF244321}">
                <p14:modId xmlns:p14="http://schemas.microsoft.com/office/powerpoint/2010/main" val="3974149995"/>
              </p:ext>
            </p:extLst>
          </p:nvPr>
        </p:nvGraphicFramePr>
        <p:xfrm>
          <a:off x="467544" y="548680"/>
          <a:ext cx="8208912" cy="5852160"/>
        </p:xfrm>
        <a:graphic>
          <a:graphicData uri="http://schemas.openxmlformats.org/drawingml/2006/table">
            <a:tbl>
              <a:tblPr firstRow="1" bandRow="1">
                <a:tableStyleId>{F5AB1C69-6EDB-4FF4-983F-18BD219EF322}</a:tableStyleId>
              </a:tblPr>
              <a:tblGrid>
                <a:gridCol w="1800200">
                  <a:extLst>
                    <a:ext uri="{9D8B030D-6E8A-4147-A177-3AD203B41FA5}">
                      <a16:colId xmlns:a16="http://schemas.microsoft.com/office/drawing/2014/main" val="3393086068"/>
                    </a:ext>
                  </a:extLst>
                </a:gridCol>
                <a:gridCol w="3384376">
                  <a:extLst>
                    <a:ext uri="{9D8B030D-6E8A-4147-A177-3AD203B41FA5}">
                      <a16:colId xmlns:a16="http://schemas.microsoft.com/office/drawing/2014/main" val="2699275026"/>
                    </a:ext>
                  </a:extLst>
                </a:gridCol>
                <a:gridCol w="3024336">
                  <a:extLst>
                    <a:ext uri="{9D8B030D-6E8A-4147-A177-3AD203B41FA5}">
                      <a16:colId xmlns:a16="http://schemas.microsoft.com/office/drawing/2014/main" val="228916238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Cause </a:t>
                      </a:r>
                      <a:endParaRPr lang="en" sz="1800" dirty="0">
                        <a:solidFill>
                          <a:schemeClr val="tx1"/>
                        </a:solidFill>
                        <a:effectLst/>
                        <a:latin typeface="Arial" panose="020B0604020202020204" pitchFamily="34" charset="0"/>
                        <a:cs typeface="Arial" panose="020B0604020202020204" pitchFamily="34" charset="0"/>
                      </a:endParaRPr>
                    </a:p>
                    <a:p>
                      <a:endParaRPr lang="ru-RU" sz="1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Examples of presentations </a:t>
                      </a:r>
                      <a:endParaRPr lang="en" sz="1800" dirty="0">
                        <a:solidFill>
                          <a:schemeClr val="tx1"/>
                        </a:solidFill>
                        <a:effectLst/>
                        <a:latin typeface="Arial" panose="020B0604020202020204" pitchFamily="34" charset="0"/>
                        <a:cs typeface="Arial" panose="020B0604020202020204" pitchFamily="34" charset="0"/>
                      </a:endParaRPr>
                    </a:p>
                    <a:p>
                      <a:endParaRPr lang="ru-RU"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Specific investigations </a:t>
                      </a:r>
                      <a:endParaRPr lang="en" sz="1800" dirty="0">
                        <a:solidFill>
                          <a:schemeClr val="tx1"/>
                        </a:solidFill>
                        <a:effectLst/>
                        <a:latin typeface="Arial" panose="020B0604020202020204" pitchFamily="34" charset="0"/>
                        <a:cs typeface="Arial" panose="020B0604020202020204" pitchFamily="34" charset="0"/>
                      </a:endParaRPr>
                    </a:p>
                    <a:p>
                      <a:endParaRPr lang="ru-RU"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21882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CMPs </a:t>
                      </a:r>
                      <a:endParaRPr lang="en"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 </a:t>
                      </a:r>
                      <a:endParaRPr lang="en" sz="1800" dirty="0">
                        <a:effectLst/>
                        <a:latin typeface="Arial" panose="020B0604020202020204" pitchFamily="34" charset="0"/>
                        <a:cs typeface="Arial" panose="020B0604020202020204" pitchFamily="34" charset="0"/>
                      </a:endParaRPr>
                    </a:p>
                    <a:p>
                      <a:endParaRPr lang="ru-RU" sz="18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All</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Dilated</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Hypertrophic</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Restrictive</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ARVC</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Peripartum</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Takotsubo syndrome</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Toxins: alcohol, cocaine, iron, copper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CMR, genetic testing </a:t>
                      </a:r>
                      <a:endParaRPr lang="en" dirty="0">
                        <a:effectLst/>
                        <a:latin typeface="Arial" panose="020B0604020202020204" pitchFamily="34" charset="0"/>
                        <a:cs typeface="Arial" panose="020B0604020202020204" pitchFamily="34" charset="0"/>
                      </a:endParaRPr>
                    </a:p>
                    <a:p>
                      <a:endParaRPr lang="ru-RU" sz="1800" kern="1200" dirty="0">
                        <a:solidFill>
                          <a:schemeClr val="dk1"/>
                        </a:solidFill>
                        <a:effectLst/>
                        <a:latin typeface="Arial" panose="020B0604020202020204" pitchFamily="34" charset="0"/>
                        <a:ea typeface="+mn-ea"/>
                        <a:cs typeface="Arial" panose="020B0604020202020204" pitchFamily="34" charset="0"/>
                      </a:endParaRPr>
                    </a:p>
                    <a:p>
                      <a:endParaRPr lang="ru-RU" sz="1800" kern="1200" dirty="0">
                        <a:solidFill>
                          <a:schemeClr val="dk1"/>
                        </a:solidFill>
                        <a:effectLst/>
                        <a:latin typeface="Arial" panose="020B0604020202020204" pitchFamily="34" charset="0"/>
                        <a:ea typeface="+mn-ea"/>
                        <a:cs typeface="Arial" panose="020B0604020202020204" pitchFamily="34" charset="0"/>
                      </a:endParaRPr>
                    </a:p>
                    <a:p>
                      <a:r>
                        <a:rPr lang="en" sz="1800" kern="1200" dirty="0">
                          <a:solidFill>
                            <a:schemeClr val="dk1"/>
                          </a:solidFill>
                          <a:effectLst/>
                          <a:latin typeface="Arial" panose="020B0604020202020204" pitchFamily="34" charset="0"/>
                          <a:ea typeface="+mn-ea"/>
                          <a:cs typeface="Arial" panose="020B0604020202020204" pitchFamily="34" charset="0"/>
                        </a:rPr>
                        <a:t>Right and left heart catheterization </a:t>
                      </a:r>
                      <a:endParaRPr lang="en" dirty="0">
                        <a:effectLst/>
                        <a:latin typeface="Arial" panose="020B0604020202020204" pitchFamily="34" charset="0"/>
                        <a:cs typeface="Arial" panose="020B0604020202020204" pitchFamily="34" charset="0"/>
                      </a:endParaRPr>
                    </a:p>
                    <a:p>
                      <a:endParaRPr lang="ru-RU" sz="1800" kern="1200" dirty="0">
                        <a:solidFill>
                          <a:schemeClr val="dk1"/>
                        </a:solidFill>
                        <a:effectLst/>
                        <a:latin typeface="Arial" panose="020B0604020202020204" pitchFamily="34" charset="0"/>
                        <a:ea typeface="+mn-ea"/>
                        <a:cs typeface="Arial" panose="020B0604020202020204" pitchFamily="34" charset="0"/>
                      </a:endParaRPr>
                    </a:p>
                    <a:p>
                      <a:r>
                        <a:rPr lang="en" sz="1800" kern="1200" dirty="0">
                          <a:solidFill>
                            <a:schemeClr val="dk1"/>
                          </a:solidFill>
                          <a:effectLst/>
                          <a:latin typeface="Arial" panose="020B0604020202020204" pitchFamily="34" charset="0"/>
                          <a:ea typeface="+mn-ea"/>
                          <a:cs typeface="Arial" panose="020B0604020202020204" pitchFamily="34" charset="0"/>
                        </a:rPr>
                        <a:t>CMR, angiography</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Trace elements, toxicology, LFTs, GGT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177954"/>
                  </a:ext>
                </a:extLst>
              </a:tr>
              <a:tr h="37084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Congenital heart disease </a:t>
                      </a:r>
                      <a:endParaRPr lang="en" dirty="0">
                        <a:effectLst/>
                        <a:latin typeface="Arial" panose="020B0604020202020204" pitchFamily="34" charset="0"/>
                        <a:cs typeface="Arial" panose="020B0604020202020204" pitchFamily="34" charset="0"/>
                      </a:endParaRPr>
                    </a:p>
                    <a:p>
                      <a:endParaRPr lang="ru-RU" sz="18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Congenitally corrected/repaired transposition of great arteries Shunt lesions</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Repaired tetralogy of Fallot</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err="1">
                          <a:solidFill>
                            <a:schemeClr val="dk1"/>
                          </a:solidFill>
                          <a:effectLst/>
                          <a:latin typeface="Arial" panose="020B0604020202020204" pitchFamily="34" charset="0"/>
                          <a:ea typeface="+mn-ea"/>
                          <a:cs typeface="Arial" panose="020B0604020202020204" pitchFamily="34" charset="0"/>
                        </a:rPr>
                        <a:t>Ebstein’s</a:t>
                      </a:r>
                      <a:r>
                        <a:rPr lang="en" sz="1800" kern="1200" dirty="0">
                          <a:solidFill>
                            <a:schemeClr val="dk1"/>
                          </a:solidFill>
                          <a:effectLst/>
                          <a:latin typeface="Arial" panose="020B0604020202020204" pitchFamily="34" charset="0"/>
                          <a:ea typeface="+mn-ea"/>
                          <a:cs typeface="Arial" panose="020B0604020202020204" pitchFamily="34" charset="0"/>
                        </a:rPr>
                        <a:t> anomaly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CMR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5468365"/>
                  </a:ext>
                </a:extLst>
              </a:tr>
              <a:tr h="37084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Infective </a:t>
                      </a:r>
                      <a:endParaRPr lang="en" dirty="0">
                        <a:effectLst/>
                        <a:latin typeface="Arial" panose="020B0604020202020204" pitchFamily="34" charset="0"/>
                        <a:cs typeface="Arial" panose="020B0604020202020204" pitchFamily="34" charset="0"/>
                      </a:endParaRPr>
                    </a:p>
                    <a:p>
                      <a:endParaRPr lang="ru-RU" sz="18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Viral myocarditis </a:t>
                      </a:r>
                      <a:endParaRPr lang="ru-RU" sz="1800" kern="1200" dirty="0">
                        <a:solidFill>
                          <a:schemeClr val="dk1"/>
                        </a:solidFill>
                        <a:effectLst/>
                        <a:latin typeface="Arial" panose="020B0604020202020204" pitchFamily="34" charset="0"/>
                        <a:ea typeface="+mn-ea"/>
                        <a:cs typeface="Arial" panose="020B0604020202020204" pitchFamily="34" charset="0"/>
                      </a:endParaRPr>
                    </a:p>
                    <a:p>
                      <a:r>
                        <a:rPr lang="en" sz="1800" kern="1200" dirty="0">
                          <a:solidFill>
                            <a:schemeClr val="dk1"/>
                          </a:solidFill>
                          <a:effectLst/>
                          <a:latin typeface="Arial" panose="020B0604020202020204" pitchFamily="34" charset="0"/>
                          <a:ea typeface="+mn-ea"/>
                          <a:cs typeface="Arial" panose="020B0604020202020204" pitchFamily="34" charset="0"/>
                        </a:rPr>
                        <a:t>Chagas disease </a:t>
                      </a:r>
                      <a:endParaRPr lang="ru-RU" sz="1800" kern="1200" dirty="0">
                        <a:solidFill>
                          <a:schemeClr val="dk1"/>
                        </a:solidFill>
                        <a:effectLst/>
                        <a:latin typeface="Arial" panose="020B0604020202020204" pitchFamily="34" charset="0"/>
                        <a:ea typeface="+mn-ea"/>
                        <a:cs typeface="Arial" panose="020B0604020202020204" pitchFamily="34" charset="0"/>
                      </a:endParaRPr>
                    </a:p>
                    <a:p>
                      <a:r>
                        <a:rPr lang="en" sz="1800" kern="1200" dirty="0">
                          <a:solidFill>
                            <a:schemeClr val="dk1"/>
                          </a:solidFill>
                          <a:effectLst/>
                          <a:latin typeface="Arial" panose="020B0604020202020204" pitchFamily="34" charset="0"/>
                          <a:ea typeface="+mn-ea"/>
                          <a:cs typeface="Arial" panose="020B0604020202020204" pitchFamily="34" charset="0"/>
                        </a:rPr>
                        <a:t>HIV</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Lyme disease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CMR, EMB </a:t>
                      </a:r>
                      <a:endParaRPr lang="ru-RU" sz="1800" kern="1200" dirty="0">
                        <a:solidFill>
                          <a:schemeClr val="dk1"/>
                        </a:solidFill>
                        <a:effectLst/>
                        <a:latin typeface="Arial" panose="020B0604020202020204" pitchFamily="34" charset="0"/>
                        <a:ea typeface="+mn-ea"/>
                        <a:cs typeface="Arial" panose="020B0604020202020204" pitchFamily="34" charset="0"/>
                      </a:endParaRPr>
                    </a:p>
                    <a:p>
                      <a:endParaRPr lang="ru-RU" sz="1800" kern="1200" dirty="0">
                        <a:solidFill>
                          <a:schemeClr val="dk1"/>
                        </a:solidFill>
                        <a:effectLst/>
                        <a:latin typeface="Arial" panose="020B0604020202020204" pitchFamily="34" charset="0"/>
                        <a:ea typeface="+mn-ea"/>
                        <a:cs typeface="Arial" panose="020B0604020202020204" pitchFamily="34" charset="0"/>
                      </a:endParaRPr>
                    </a:p>
                    <a:p>
                      <a:r>
                        <a:rPr lang="en" sz="1800" kern="1200" dirty="0">
                          <a:solidFill>
                            <a:schemeClr val="dk1"/>
                          </a:solidFill>
                          <a:effectLst/>
                          <a:latin typeface="Arial" panose="020B0604020202020204" pitchFamily="34" charset="0"/>
                          <a:ea typeface="+mn-ea"/>
                          <a:cs typeface="Arial" panose="020B0604020202020204" pitchFamily="34" charset="0"/>
                        </a:rPr>
                        <a:t>Serology </a:t>
                      </a:r>
                      <a:endParaRPr lang="en" dirty="0">
                        <a:effectLst/>
                        <a:latin typeface="Arial" panose="020B0604020202020204" pitchFamily="34" charset="0"/>
                        <a:cs typeface="Arial" panose="020B0604020202020204" pitchFamily="34" charset="0"/>
                      </a:endParaRPr>
                    </a:p>
                    <a:p>
                      <a:endParaRPr lang="ru-RU"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2090674"/>
                  </a:ext>
                </a:extLst>
              </a:tr>
            </a:tbl>
          </a:graphicData>
        </a:graphic>
      </p:graphicFrame>
      <p:sp>
        <p:nvSpPr>
          <p:cNvPr id="5" name="TextBox 4">
            <a:extLst>
              <a:ext uri="{FF2B5EF4-FFF2-40B4-BE49-F238E27FC236}">
                <a16:creationId xmlns:a16="http://schemas.microsoft.com/office/drawing/2014/main" id="{F9D66EC1-0DB6-5F44-7B00-3A5D279864F1}"/>
              </a:ext>
            </a:extLst>
          </p:cNvPr>
          <p:cNvSpPr txBox="1"/>
          <p:nvPr/>
        </p:nvSpPr>
        <p:spPr>
          <a:xfrm>
            <a:off x="0" y="6428021"/>
            <a:ext cx="9144000" cy="461665"/>
          </a:xfrm>
          <a:prstGeom prst="rect">
            <a:avLst/>
          </a:prstGeom>
          <a:noFill/>
        </p:spPr>
        <p:txBody>
          <a:bodyPr wrap="square">
            <a:spAutoFit/>
          </a:bodyPr>
          <a:lstStyle/>
          <a:p>
            <a:pPr algn="ctr"/>
            <a:r>
              <a:rPr lang="en" sz="1200" b="1" i="1" dirty="0">
                <a:latin typeface="Arial" panose="020B0604020202020204" pitchFamily="34" charset="0"/>
                <a:cs typeface="Arial" panose="020B0604020202020204" pitchFamily="34" charset="0"/>
              </a:rPr>
              <a:t>CMR</a:t>
            </a:r>
            <a:r>
              <a:rPr lang="en" sz="1200" i="1" dirty="0">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latin typeface="Arial" panose="020B0604020202020204" pitchFamily="34" charset="0"/>
                <a:cs typeface="Arial" panose="020B0604020202020204" pitchFamily="34" charset="0"/>
              </a:rPr>
              <a:t> cardiac magnetic resonance; </a:t>
            </a:r>
            <a:r>
              <a:rPr lang="en" sz="1200" b="1" i="1" dirty="0">
                <a:effectLst/>
                <a:latin typeface="Arial" panose="020B0604020202020204" pitchFamily="34" charset="0"/>
                <a:cs typeface="Arial" panose="020B0604020202020204" pitchFamily="34" charset="0"/>
              </a:rPr>
              <a:t>ARVC</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arrhythmogenic right ventricular cardiomyopathy; </a:t>
            </a:r>
            <a:r>
              <a:rPr lang="en" sz="1200" b="1" i="1" dirty="0">
                <a:effectLst/>
                <a:latin typeface="Arial" panose="020B0604020202020204" pitchFamily="34" charset="0"/>
                <a:cs typeface="Arial" panose="020B0604020202020204" pitchFamily="34" charset="0"/>
              </a:rPr>
              <a:t>EMB</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 </a:t>
            </a:r>
            <a:r>
              <a:rPr lang="en" sz="1200" i="1" dirty="0">
                <a:effectLst/>
                <a:latin typeface="Arial" panose="020B0604020202020204" pitchFamily="34" charset="0"/>
                <a:cs typeface="Arial" panose="020B0604020202020204" pitchFamily="34" charset="0"/>
              </a:rPr>
              <a:t>endomyocardial biopsy</a:t>
            </a:r>
            <a:r>
              <a:rPr lang="ru-RU" sz="1200" i="1" dirty="0">
                <a:effectLst/>
                <a:latin typeface="Arial" panose="020B0604020202020204" pitchFamily="34" charset="0"/>
                <a:cs typeface="Arial" panose="020B0604020202020204" pitchFamily="34" charset="0"/>
              </a:rPr>
              <a:t>; </a:t>
            </a:r>
            <a:r>
              <a:rPr lang="en" sz="1200" b="1" i="1" dirty="0">
                <a:effectLst/>
                <a:latin typeface="Arial" panose="020B0604020202020204" pitchFamily="34" charset="0"/>
                <a:cs typeface="Arial" panose="020B0604020202020204" pitchFamily="34" charset="0"/>
              </a:rPr>
              <a:t>LFT</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liver function test; </a:t>
            </a:r>
            <a:r>
              <a:rPr lang="en" sz="1200" b="1" i="1" dirty="0">
                <a:effectLst/>
                <a:latin typeface="Arial" panose="020B0604020202020204" pitchFamily="34" charset="0"/>
                <a:cs typeface="Arial" panose="020B0604020202020204" pitchFamily="34" charset="0"/>
              </a:rPr>
              <a:t>HIV</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human immunodeficiency virus</a:t>
            </a:r>
          </a:p>
        </p:txBody>
      </p:sp>
    </p:spTree>
    <p:extLst>
      <p:ext uri="{BB962C8B-B14F-4D97-AF65-F5344CB8AC3E}">
        <p14:creationId xmlns:p14="http://schemas.microsoft.com/office/powerpoint/2010/main" val="1711866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680138-E404-30A4-2BD3-3268D52C8FAC}"/>
              </a:ext>
            </a:extLst>
          </p:cNvPr>
          <p:cNvSpPr txBox="1"/>
          <p:nvPr/>
        </p:nvSpPr>
        <p:spPr>
          <a:xfrm>
            <a:off x="251520" y="116632"/>
            <a:ext cx="8640960" cy="369332"/>
          </a:xfrm>
          <a:prstGeom prst="rect">
            <a:avLst/>
          </a:prstGeom>
          <a:noFill/>
        </p:spPr>
        <p:txBody>
          <a:bodyPr wrap="square">
            <a:spAutoFit/>
          </a:bodyPr>
          <a:lstStyle/>
          <a:p>
            <a:pPr algn="ctr"/>
            <a:r>
              <a:rPr lang="en" sz="1800" b="1" dirty="0">
                <a:solidFill>
                  <a:srgbClr val="C00000"/>
                </a:solidFill>
                <a:effectLst/>
                <a:latin typeface="+mj-lt"/>
              </a:rPr>
              <a:t>Causes of heart failure, common modes of presentation and specific investigations</a:t>
            </a:r>
            <a:r>
              <a:rPr lang="ru-RU" sz="1800" b="1" dirty="0">
                <a:solidFill>
                  <a:srgbClr val="C00000"/>
                </a:solidFill>
                <a:effectLst/>
                <a:latin typeface="+mj-lt"/>
              </a:rPr>
              <a:t> (3)</a:t>
            </a:r>
            <a:r>
              <a:rPr lang="en" sz="1800" b="1" dirty="0">
                <a:solidFill>
                  <a:srgbClr val="C00000"/>
                </a:solidFill>
                <a:effectLst/>
                <a:latin typeface="+mj-lt"/>
              </a:rPr>
              <a:t> </a:t>
            </a:r>
            <a:endParaRPr lang="en" b="1" dirty="0">
              <a:solidFill>
                <a:srgbClr val="C00000"/>
              </a:solidFill>
              <a:effectLst/>
              <a:latin typeface="+mj-lt"/>
            </a:endParaRPr>
          </a:p>
        </p:txBody>
      </p:sp>
      <p:graphicFrame>
        <p:nvGraphicFramePr>
          <p:cNvPr id="4" name="Таблица 3">
            <a:extLst>
              <a:ext uri="{FF2B5EF4-FFF2-40B4-BE49-F238E27FC236}">
                <a16:creationId xmlns:a16="http://schemas.microsoft.com/office/drawing/2014/main" id="{DCA25245-9169-7FE6-C94B-A84B14160E58}"/>
              </a:ext>
            </a:extLst>
          </p:cNvPr>
          <p:cNvGraphicFramePr>
            <a:graphicFrameLocks noGrp="1"/>
          </p:cNvGraphicFramePr>
          <p:nvPr>
            <p:extLst>
              <p:ext uri="{D42A27DB-BD31-4B8C-83A1-F6EECF244321}">
                <p14:modId xmlns:p14="http://schemas.microsoft.com/office/powerpoint/2010/main" val="2251109640"/>
              </p:ext>
            </p:extLst>
          </p:nvPr>
        </p:nvGraphicFramePr>
        <p:xfrm>
          <a:off x="467544" y="692696"/>
          <a:ext cx="8208912" cy="5577840"/>
        </p:xfrm>
        <a:graphic>
          <a:graphicData uri="http://schemas.openxmlformats.org/drawingml/2006/table">
            <a:tbl>
              <a:tblPr firstRow="1" bandRow="1">
                <a:tableStyleId>{F5AB1C69-6EDB-4FF4-983F-18BD219EF322}</a:tableStyleId>
              </a:tblPr>
              <a:tblGrid>
                <a:gridCol w="1800200">
                  <a:extLst>
                    <a:ext uri="{9D8B030D-6E8A-4147-A177-3AD203B41FA5}">
                      <a16:colId xmlns:a16="http://schemas.microsoft.com/office/drawing/2014/main" val="3393086068"/>
                    </a:ext>
                  </a:extLst>
                </a:gridCol>
                <a:gridCol w="3384376">
                  <a:extLst>
                    <a:ext uri="{9D8B030D-6E8A-4147-A177-3AD203B41FA5}">
                      <a16:colId xmlns:a16="http://schemas.microsoft.com/office/drawing/2014/main" val="2699275026"/>
                    </a:ext>
                  </a:extLst>
                </a:gridCol>
                <a:gridCol w="3024336">
                  <a:extLst>
                    <a:ext uri="{9D8B030D-6E8A-4147-A177-3AD203B41FA5}">
                      <a16:colId xmlns:a16="http://schemas.microsoft.com/office/drawing/2014/main" val="228916238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Cause </a:t>
                      </a:r>
                      <a:endParaRPr lang="en" sz="1800" dirty="0">
                        <a:solidFill>
                          <a:schemeClr val="tx1"/>
                        </a:solidFill>
                        <a:effectLst/>
                        <a:latin typeface="Arial" panose="020B0604020202020204" pitchFamily="34" charset="0"/>
                        <a:cs typeface="Arial" panose="020B0604020202020204" pitchFamily="34" charset="0"/>
                      </a:endParaRPr>
                    </a:p>
                    <a:p>
                      <a:endParaRPr lang="ru-RU" sz="1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Examples of presentations </a:t>
                      </a:r>
                      <a:endParaRPr lang="en" sz="1800" dirty="0">
                        <a:solidFill>
                          <a:schemeClr val="tx1"/>
                        </a:solidFill>
                        <a:effectLst/>
                        <a:latin typeface="Arial" panose="020B0604020202020204" pitchFamily="34" charset="0"/>
                        <a:cs typeface="Arial" panose="020B0604020202020204" pitchFamily="34" charset="0"/>
                      </a:endParaRPr>
                    </a:p>
                    <a:p>
                      <a:endParaRPr lang="ru-RU"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Specific investigations </a:t>
                      </a:r>
                      <a:endParaRPr lang="en" sz="1800" dirty="0">
                        <a:solidFill>
                          <a:schemeClr val="tx1"/>
                        </a:solidFill>
                        <a:effectLst/>
                        <a:latin typeface="Arial" panose="020B0604020202020204" pitchFamily="34" charset="0"/>
                        <a:cs typeface="Arial" panose="020B0604020202020204" pitchFamily="34" charset="0"/>
                      </a:endParaRPr>
                    </a:p>
                    <a:p>
                      <a:endParaRPr lang="ru-RU"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2188277"/>
                  </a:ext>
                </a:extLst>
              </a:tr>
              <a:tr h="37084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Drug-induced </a:t>
                      </a:r>
                      <a:endParaRPr lang="en"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 </a:t>
                      </a:r>
                      <a:endParaRPr lang="en" sz="1800" dirty="0">
                        <a:effectLst/>
                        <a:latin typeface="Arial" panose="020B0604020202020204" pitchFamily="34" charset="0"/>
                        <a:cs typeface="Arial" panose="020B0604020202020204" pitchFamily="34" charset="0"/>
                      </a:endParaRPr>
                    </a:p>
                    <a:p>
                      <a:endParaRPr lang="ru-RU" sz="18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Anthracyclines</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Trastuzumab</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VEGF inhibitors</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Immune checkpoint inhibitors Proteasome inhibitors </a:t>
                      </a:r>
                      <a:endParaRPr lang="ru-RU" sz="1800" kern="1200" dirty="0">
                        <a:solidFill>
                          <a:schemeClr val="dk1"/>
                        </a:solidFill>
                        <a:effectLst/>
                        <a:latin typeface="Arial" panose="020B0604020202020204" pitchFamily="34" charset="0"/>
                        <a:ea typeface="+mn-ea"/>
                        <a:cs typeface="Arial" panose="020B0604020202020204" pitchFamily="34" charset="0"/>
                      </a:endParaRPr>
                    </a:p>
                    <a:p>
                      <a:r>
                        <a:rPr lang="en" sz="1800" kern="1200" dirty="0">
                          <a:solidFill>
                            <a:schemeClr val="dk1"/>
                          </a:solidFill>
                          <a:effectLst/>
                          <a:latin typeface="Arial" panose="020B0604020202020204" pitchFamily="34" charset="0"/>
                          <a:ea typeface="+mn-ea"/>
                          <a:cs typeface="Arial" panose="020B0604020202020204" pitchFamily="34" charset="0"/>
                        </a:rPr>
                        <a:t>RAF</a:t>
                      </a:r>
                      <a:r>
                        <a:rPr lang="ru-RU" sz="1800" kern="1200" dirty="0">
                          <a:solidFill>
                            <a:schemeClr val="dk1"/>
                          </a:solidFill>
                          <a:effectLst/>
                          <a:latin typeface="Arial" panose="020B0604020202020204" pitchFamily="34" charset="0"/>
                          <a:ea typeface="+mn-ea"/>
                          <a:cs typeface="Arial" panose="020B0604020202020204" pitchFamily="34" charset="0"/>
                        </a:rPr>
                        <a:t> + </a:t>
                      </a:r>
                      <a:r>
                        <a:rPr lang="en" sz="1800" kern="1200" dirty="0">
                          <a:solidFill>
                            <a:schemeClr val="dk1"/>
                          </a:solidFill>
                          <a:effectLst/>
                          <a:latin typeface="Arial" panose="020B0604020202020204" pitchFamily="34" charset="0"/>
                          <a:ea typeface="+mn-ea"/>
                          <a:cs typeface="Arial" panose="020B0604020202020204" pitchFamily="34" charset="0"/>
                        </a:rPr>
                        <a:t>MEK inhibitors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177954"/>
                  </a:ext>
                </a:extLst>
              </a:tr>
              <a:tr h="37084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Infiltrative </a:t>
                      </a:r>
                      <a:endParaRPr lang="en" dirty="0">
                        <a:effectLst/>
                        <a:latin typeface="Arial" panose="020B0604020202020204" pitchFamily="34" charset="0"/>
                        <a:cs typeface="Arial" panose="020B0604020202020204" pitchFamily="34" charset="0"/>
                      </a:endParaRPr>
                    </a:p>
                    <a:p>
                      <a:endParaRPr lang="ru-RU" sz="18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Amyloid </a:t>
                      </a:r>
                      <a:endParaRPr lang="en" dirty="0">
                        <a:effectLst/>
                        <a:latin typeface="Arial" panose="020B0604020202020204" pitchFamily="34" charset="0"/>
                        <a:cs typeface="Arial" panose="020B0604020202020204" pitchFamily="34" charset="0"/>
                      </a:endParaRPr>
                    </a:p>
                    <a:p>
                      <a:r>
                        <a:rPr lang="en" sz="1800" kern="1200" dirty="0">
                          <a:solidFill>
                            <a:schemeClr val="dk1"/>
                          </a:solidFill>
                          <a:effectLst/>
                          <a:latin typeface="Arial" panose="020B0604020202020204" pitchFamily="34" charset="0"/>
                          <a:ea typeface="+mn-ea"/>
                          <a:cs typeface="Arial" panose="020B0604020202020204" pitchFamily="34" charset="0"/>
                        </a:rPr>
                        <a:t>Sarcoidosis </a:t>
                      </a:r>
                      <a:endParaRPr lang="ru-RU" sz="1800" kern="1200" dirty="0">
                        <a:solidFill>
                          <a:schemeClr val="dk1"/>
                        </a:solidFill>
                        <a:effectLst/>
                        <a:latin typeface="Arial" panose="020B0604020202020204" pitchFamily="34" charset="0"/>
                        <a:ea typeface="+mn-ea"/>
                        <a:cs typeface="Arial" panose="020B0604020202020204" pitchFamily="34" charset="0"/>
                      </a:endParaRPr>
                    </a:p>
                    <a:p>
                      <a:r>
                        <a:rPr lang="en" sz="1800" kern="1200" dirty="0">
                          <a:solidFill>
                            <a:schemeClr val="dk1"/>
                          </a:solidFill>
                          <a:effectLst/>
                          <a:latin typeface="Arial" panose="020B0604020202020204" pitchFamily="34" charset="0"/>
                          <a:ea typeface="+mn-ea"/>
                          <a:cs typeface="Arial" panose="020B0604020202020204" pitchFamily="34" charset="0"/>
                        </a:rPr>
                        <a:t>Neoplastic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Serum electrophoresis and serum free light chains, Bence Jones protein, bone scintigraphy, CMR, CT-PET, EMB Serum ACE, CMR, FDG-PET, chest CT, EMB</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CMR, EMB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54683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Storage disorders </a:t>
                      </a:r>
                      <a:endParaRPr lang="en" dirty="0">
                        <a:effectLst/>
                        <a:latin typeface="Arial" panose="020B0604020202020204" pitchFamily="34" charset="0"/>
                        <a:cs typeface="Arial" panose="020B0604020202020204" pitchFamily="34" charset="0"/>
                      </a:endParaRPr>
                    </a:p>
                    <a:p>
                      <a:r>
                        <a:rPr lang="en" sz="1800" kern="1200" dirty="0">
                          <a:solidFill>
                            <a:schemeClr val="dk1"/>
                          </a:solidFill>
                          <a:effectLst/>
                          <a:latin typeface="Arial" panose="020B0604020202020204" pitchFamily="34" charset="0"/>
                          <a:ea typeface="+mn-ea"/>
                          <a:cs typeface="Arial" panose="020B0604020202020204" pitchFamily="34" charset="0"/>
                        </a:rPr>
                        <a:t> </a:t>
                      </a:r>
                      <a:endParaRPr lang="en" dirty="0">
                        <a:effectLst/>
                        <a:latin typeface="Arial" panose="020B0604020202020204" pitchFamily="34" charset="0"/>
                        <a:cs typeface="Arial" panose="020B0604020202020204" pitchFamily="34" charset="0"/>
                      </a:endParaRPr>
                    </a:p>
                    <a:p>
                      <a:endParaRPr lang="ru-RU" sz="18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Haemochromatosis</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Fabry disease</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Glycogen storage diseases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Iron studies, genetics, CMR (T2* imaging), EMB a-galactosidase A, genetics, CMR (T1 mapping)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2090674"/>
                  </a:ext>
                </a:extLst>
              </a:tr>
            </a:tbl>
          </a:graphicData>
        </a:graphic>
      </p:graphicFrame>
      <p:sp>
        <p:nvSpPr>
          <p:cNvPr id="5" name="TextBox 4">
            <a:extLst>
              <a:ext uri="{FF2B5EF4-FFF2-40B4-BE49-F238E27FC236}">
                <a16:creationId xmlns:a16="http://schemas.microsoft.com/office/drawing/2014/main" id="{8B08A453-70CF-5A31-9D97-11EEE64000B6}"/>
              </a:ext>
            </a:extLst>
          </p:cNvPr>
          <p:cNvSpPr txBox="1"/>
          <p:nvPr/>
        </p:nvSpPr>
        <p:spPr>
          <a:xfrm>
            <a:off x="179512" y="6369546"/>
            <a:ext cx="8964488" cy="461665"/>
          </a:xfrm>
          <a:prstGeom prst="rect">
            <a:avLst/>
          </a:prstGeom>
          <a:noFill/>
        </p:spPr>
        <p:txBody>
          <a:bodyPr wrap="square">
            <a:spAutoFit/>
          </a:bodyPr>
          <a:lstStyle/>
          <a:p>
            <a:pPr algn="ctr"/>
            <a:r>
              <a:rPr lang="en" sz="1200" b="1" i="1" dirty="0">
                <a:effectLst/>
                <a:latin typeface="Arial" panose="020B0604020202020204" pitchFamily="34" charset="0"/>
                <a:cs typeface="Arial" panose="020B0604020202020204" pitchFamily="34" charset="0"/>
              </a:rPr>
              <a:t>VEGF</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vascular endothelial growth factor</a:t>
            </a:r>
            <a:r>
              <a:rPr lang="ru-RU" sz="1200" i="1" dirty="0">
                <a:latin typeface="Arial" panose="020B0604020202020204" pitchFamily="34" charset="0"/>
                <a:cs typeface="Arial" panose="020B0604020202020204" pitchFamily="34" charset="0"/>
              </a:rPr>
              <a:t>;</a:t>
            </a:r>
            <a:r>
              <a:rPr lang="ru-RU" sz="1200" i="1" dirty="0">
                <a:effectLst/>
                <a:latin typeface="Arial" panose="020B0604020202020204" pitchFamily="34" charset="0"/>
                <a:cs typeface="Arial" panose="020B0604020202020204" pitchFamily="34" charset="0"/>
              </a:rPr>
              <a:t> </a:t>
            </a:r>
            <a:r>
              <a:rPr lang="en" sz="1200" b="1" i="1" dirty="0">
                <a:effectLst/>
                <a:latin typeface="Arial" panose="020B0604020202020204" pitchFamily="34" charset="0"/>
                <a:cs typeface="Arial" panose="020B0604020202020204" pitchFamily="34" charset="0"/>
              </a:rPr>
              <a:t>MEK</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mitogen-activated protein kinase; </a:t>
            </a:r>
            <a:r>
              <a:rPr lang="en" sz="1200" b="1" i="1" dirty="0">
                <a:effectLst/>
                <a:latin typeface="Arial" panose="020B0604020202020204" pitchFamily="34" charset="0"/>
                <a:cs typeface="Arial" panose="020B0604020202020204" pitchFamily="34" charset="0"/>
              </a:rPr>
              <a:t>CMR</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cardiac magnetic resonance; PET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positron emission tomography</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 </a:t>
            </a:r>
            <a:r>
              <a:rPr lang="en" sz="1200" b="1" i="1" dirty="0">
                <a:effectLst/>
                <a:latin typeface="Arial" panose="020B0604020202020204" pitchFamily="34" charset="0"/>
                <a:cs typeface="Arial" panose="020B0604020202020204" pitchFamily="34" charset="0"/>
              </a:rPr>
              <a:t>EMB</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 </a:t>
            </a:r>
            <a:r>
              <a:rPr lang="en" sz="1200" i="1" dirty="0">
                <a:effectLst/>
                <a:latin typeface="Arial" panose="020B0604020202020204" pitchFamily="34" charset="0"/>
                <a:cs typeface="Arial" panose="020B0604020202020204" pitchFamily="34" charset="0"/>
              </a:rPr>
              <a:t>endomyocardial biopsy</a:t>
            </a:r>
          </a:p>
        </p:txBody>
      </p:sp>
    </p:spTree>
    <p:extLst>
      <p:ext uri="{BB962C8B-B14F-4D97-AF65-F5344CB8AC3E}">
        <p14:creationId xmlns:p14="http://schemas.microsoft.com/office/powerpoint/2010/main" val="4197574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173567" y="543278"/>
            <a:ext cx="8229600" cy="1016000"/>
          </a:xfrm>
        </p:spPr>
        <p:txBody>
          <a:bodyPr/>
          <a:lstStyle/>
          <a:p>
            <a:pPr eaLnBrk="1" hangingPunct="1"/>
            <a:r>
              <a:rPr lang="en-GB" altLang="ru-RU" sz="2844" b="1" dirty="0">
                <a:solidFill>
                  <a:srgbClr val="002060"/>
                </a:solidFill>
              </a:rPr>
              <a:t>Lecture outline</a:t>
            </a:r>
            <a:endParaRPr lang="ru-RU" altLang="ru-RU" sz="2844" b="1" dirty="0">
              <a:solidFill>
                <a:srgbClr val="002060"/>
              </a:solidFill>
            </a:endParaRPr>
          </a:p>
        </p:txBody>
      </p:sp>
      <p:sp>
        <p:nvSpPr>
          <p:cNvPr id="3075" name="Rectangle 3"/>
          <p:cNvSpPr>
            <a:spLocks noGrp="1" noChangeArrowheads="1"/>
          </p:cNvSpPr>
          <p:nvPr>
            <p:ph type="body" idx="4294967295"/>
          </p:nvPr>
        </p:nvSpPr>
        <p:spPr>
          <a:xfrm>
            <a:off x="520701" y="1683457"/>
            <a:ext cx="8214077" cy="4168422"/>
          </a:xfrm>
        </p:spPr>
        <p:txBody>
          <a:bodyPr/>
          <a:lstStyle/>
          <a:p>
            <a:pPr eaLnBrk="1" hangingPunct="1">
              <a:lnSpc>
                <a:spcPct val="90000"/>
              </a:lnSpc>
              <a:buClr>
                <a:schemeClr val="tx1"/>
              </a:buClr>
              <a:buFontTx/>
              <a:buNone/>
              <a:defRPr/>
            </a:pPr>
            <a:r>
              <a:rPr lang="ru-RU" sz="2133" dirty="0"/>
              <a:t>1</a:t>
            </a:r>
            <a:r>
              <a:rPr lang="en-US" sz="2133" dirty="0"/>
              <a:t>. Epidemiology of </a:t>
            </a:r>
            <a:r>
              <a:rPr lang="ru-RU" sz="2133" dirty="0"/>
              <a:t>С</a:t>
            </a:r>
            <a:r>
              <a:rPr lang="en" sz="2400" dirty="0">
                <a:effectLst/>
                <a:latin typeface="Arial" panose="020B0604020202020204" pitchFamily="34" charset="0"/>
                <a:cs typeface="Arial" panose="020B0604020202020204" pitchFamily="34" charset="0"/>
              </a:rPr>
              <a:t>HF</a:t>
            </a:r>
            <a:endParaRPr lang="en-US" sz="2133" dirty="0"/>
          </a:p>
          <a:p>
            <a:pPr eaLnBrk="1" hangingPunct="1">
              <a:lnSpc>
                <a:spcPct val="90000"/>
              </a:lnSpc>
              <a:buClr>
                <a:schemeClr val="tx1"/>
              </a:buClr>
              <a:buFontTx/>
              <a:buNone/>
              <a:defRPr/>
            </a:pPr>
            <a:r>
              <a:rPr lang="en-US" sz="2133" dirty="0"/>
              <a:t>2. Definition of </a:t>
            </a:r>
            <a:r>
              <a:rPr lang="ru-RU" sz="2000" dirty="0"/>
              <a:t>С</a:t>
            </a:r>
            <a:r>
              <a:rPr lang="en" sz="2000" dirty="0">
                <a:effectLst/>
                <a:latin typeface="Arial" panose="020B0604020202020204" pitchFamily="34" charset="0"/>
                <a:cs typeface="Arial" panose="020B0604020202020204" pitchFamily="34" charset="0"/>
              </a:rPr>
              <a:t>HF </a:t>
            </a:r>
            <a:endParaRPr lang="ru-RU" sz="2000" dirty="0">
              <a:effectLst/>
              <a:latin typeface="Arial" panose="020B0604020202020204" pitchFamily="34" charset="0"/>
              <a:cs typeface="Arial" panose="020B0604020202020204" pitchFamily="34" charset="0"/>
            </a:endParaRPr>
          </a:p>
          <a:p>
            <a:pPr eaLnBrk="1" hangingPunct="1">
              <a:lnSpc>
                <a:spcPct val="90000"/>
              </a:lnSpc>
              <a:buClr>
                <a:schemeClr val="tx1"/>
              </a:buClr>
              <a:buFontTx/>
              <a:buNone/>
              <a:defRPr/>
            </a:pPr>
            <a:r>
              <a:rPr lang="en-US" sz="2133" dirty="0"/>
              <a:t>3. Etiology</a:t>
            </a:r>
          </a:p>
          <a:p>
            <a:pPr eaLnBrk="1" hangingPunct="1">
              <a:lnSpc>
                <a:spcPct val="90000"/>
              </a:lnSpc>
              <a:buClr>
                <a:schemeClr val="tx1"/>
              </a:buClr>
              <a:buFontTx/>
              <a:buNone/>
              <a:defRPr/>
            </a:pPr>
            <a:r>
              <a:rPr lang="en-US" sz="2133" dirty="0"/>
              <a:t>4. Pathogenesis</a:t>
            </a:r>
          </a:p>
          <a:p>
            <a:pPr eaLnBrk="1" hangingPunct="1">
              <a:lnSpc>
                <a:spcPct val="90000"/>
              </a:lnSpc>
              <a:buClr>
                <a:schemeClr val="tx1"/>
              </a:buClr>
              <a:buFontTx/>
              <a:buNone/>
              <a:defRPr/>
            </a:pPr>
            <a:r>
              <a:rPr lang="en-US" sz="2133" dirty="0"/>
              <a:t>5 . Clinical picture</a:t>
            </a:r>
          </a:p>
          <a:p>
            <a:pPr eaLnBrk="1" hangingPunct="1">
              <a:lnSpc>
                <a:spcPct val="90000"/>
              </a:lnSpc>
              <a:buClr>
                <a:schemeClr val="tx1"/>
              </a:buClr>
              <a:buFontTx/>
              <a:buNone/>
              <a:defRPr/>
            </a:pPr>
            <a:r>
              <a:rPr lang="en-US" sz="2133" dirty="0"/>
              <a:t>6. Diagnostics</a:t>
            </a:r>
          </a:p>
          <a:p>
            <a:pPr eaLnBrk="1" hangingPunct="1">
              <a:lnSpc>
                <a:spcPct val="90000"/>
              </a:lnSpc>
              <a:buClr>
                <a:schemeClr val="tx1"/>
              </a:buClr>
              <a:buFontTx/>
              <a:buNone/>
              <a:defRPr/>
            </a:pPr>
            <a:r>
              <a:rPr lang="en-US" sz="2133" dirty="0"/>
              <a:t>7. Classification of </a:t>
            </a:r>
            <a:r>
              <a:rPr lang="ru-RU" sz="2000" dirty="0"/>
              <a:t>С</a:t>
            </a:r>
            <a:r>
              <a:rPr lang="en" sz="2000" dirty="0">
                <a:effectLst/>
                <a:latin typeface="Arial" panose="020B0604020202020204" pitchFamily="34" charset="0"/>
                <a:cs typeface="Arial" panose="020B0604020202020204" pitchFamily="34" charset="0"/>
              </a:rPr>
              <a:t>HF </a:t>
            </a:r>
            <a:endParaRPr lang="ru-RU" sz="2000" dirty="0">
              <a:effectLst/>
              <a:latin typeface="Arial" panose="020B0604020202020204" pitchFamily="34" charset="0"/>
              <a:cs typeface="Arial" panose="020B0604020202020204" pitchFamily="34" charset="0"/>
            </a:endParaRPr>
          </a:p>
          <a:p>
            <a:pPr eaLnBrk="1" hangingPunct="1">
              <a:lnSpc>
                <a:spcPct val="90000"/>
              </a:lnSpc>
              <a:buClr>
                <a:schemeClr val="tx1"/>
              </a:buClr>
              <a:buFontTx/>
              <a:buNone/>
              <a:defRPr/>
            </a:pPr>
            <a:r>
              <a:rPr lang="en-US" sz="2133" dirty="0"/>
              <a:t>8. Formulation of diagnosis</a:t>
            </a:r>
          </a:p>
          <a:p>
            <a:pPr eaLnBrk="1" hangingPunct="1">
              <a:lnSpc>
                <a:spcPct val="90000"/>
              </a:lnSpc>
              <a:buClr>
                <a:schemeClr val="tx1"/>
              </a:buClr>
              <a:buFontTx/>
              <a:buNone/>
              <a:defRPr/>
            </a:pPr>
            <a:r>
              <a:rPr lang="en-US" sz="2133" dirty="0"/>
              <a:t>9. International and Russian recommendations for the treatment of </a:t>
            </a:r>
            <a:r>
              <a:rPr lang="ru-RU" sz="2000" dirty="0"/>
              <a:t>С</a:t>
            </a:r>
            <a:r>
              <a:rPr lang="en" sz="2000" dirty="0">
                <a:effectLst/>
                <a:latin typeface="Arial" panose="020B0604020202020204" pitchFamily="34" charset="0"/>
                <a:cs typeface="Arial" panose="020B0604020202020204" pitchFamily="34" charset="0"/>
              </a:rPr>
              <a:t>HF</a:t>
            </a:r>
            <a:endParaRPr lang="ru-RU" sz="2000" dirty="0">
              <a:effectLst/>
              <a:latin typeface="Arial" panose="020B0604020202020204" pitchFamily="34" charset="0"/>
              <a:cs typeface="Arial" panose="020B0604020202020204" pitchFamily="34" charset="0"/>
            </a:endParaRPr>
          </a:p>
          <a:p>
            <a:pPr eaLnBrk="1" hangingPunct="1">
              <a:lnSpc>
                <a:spcPct val="90000"/>
              </a:lnSpc>
              <a:buClr>
                <a:schemeClr val="tx1"/>
              </a:buClr>
              <a:buFontTx/>
              <a:buNone/>
              <a:defRPr/>
            </a:pPr>
            <a:r>
              <a:rPr lang="en-US" sz="2133" dirty="0"/>
              <a:t>10. Prevention of </a:t>
            </a:r>
            <a:r>
              <a:rPr lang="ru-RU" sz="2000" dirty="0"/>
              <a:t>С</a:t>
            </a:r>
            <a:r>
              <a:rPr lang="en" sz="2000" dirty="0">
                <a:effectLst/>
                <a:latin typeface="Arial" panose="020B0604020202020204" pitchFamily="34" charset="0"/>
                <a:cs typeface="Arial" panose="020B0604020202020204" pitchFamily="34" charset="0"/>
              </a:rPr>
              <a:t>HF</a:t>
            </a:r>
            <a:endParaRPr lang="ru-RU" sz="2489" dirty="0"/>
          </a:p>
          <a:p>
            <a:pPr eaLnBrk="1" hangingPunct="1">
              <a:lnSpc>
                <a:spcPct val="90000"/>
              </a:lnSpc>
              <a:buFontTx/>
              <a:buNone/>
              <a:defRPr/>
            </a:pPr>
            <a:endParaRPr lang="ru-RU" sz="2133" dirty="0">
              <a:effectLst>
                <a:outerShdw blurRad="38100" dist="38100" dir="2700000" algn="tl">
                  <a:srgbClr val="C0C0C0"/>
                </a:outerShdw>
              </a:effectLst>
            </a:endParaRPr>
          </a:p>
          <a:p>
            <a:pPr eaLnBrk="1" hangingPunct="1">
              <a:lnSpc>
                <a:spcPct val="90000"/>
              </a:lnSpc>
              <a:defRPr/>
            </a:pPr>
            <a:endParaRPr lang="ru-RU" sz="2489" i="1" dirty="0">
              <a:effectLst>
                <a:outerShdw blurRad="38100" dist="38100" dir="2700000" algn="tl">
                  <a:srgbClr val="C0C0C0"/>
                </a:outerShdw>
              </a:effectLst>
            </a:endParaRPr>
          </a:p>
          <a:p>
            <a:pPr eaLnBrk="1" hangingPunct="1">
              <a:lnSpc>
                <a:spcPct val="90000"/>
              </a:lnSpc>
              <a:buFontTx/>
              <a:buNone/>
              <a:defRPr/>
            </a:pPr>
            <a:endParaRPr lang="ru-RU" dirty="0">
              <a:effectLst>
                <a:outerShdw blurRad="38100" dist="38100" dir="2700000" algn="tl">
                  <a:srgbClr val="C0C0C0"/>
                </a:outerShdw>
              </a:effectLst>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680138-E404-30A4-2BD3-3268D52C8FAC}"/>
              </a:ext>
            </a:extLst>
          </p:cNvPr>
          <p:cNvSpPr txBox="1"/>
          <p:nvPr/>
        </p:nvSpPr>
        <p:spPr>
          <a:xfrm>
            <a:off x="251520" y="116632"/>
            <a:ext cx="8640960" cy="369332"/>
          </a:xfrm>
          <a:prstGeom prst="rect">
            <a:avLst/>
          </a:prstGeom>
          <a:noFill/>
        </p:spPr>
        <p:txBody>
          <a:bodyPr wrap="square">
            <a:spAutoFit/>
          </a:bodyPr>
          <a:lstStyle/>
          <a:p>
            <a:pPr algn="ctr"/>
            <a:r>
              <a:rPr lang="en" sz="1800" b="1" dirty="0">
                <a:solidFill>
                  <a:srgbClr val="C00000"/>
                </a:solidFill>
                <a:effectLst/>
                <a:latin typeface="+mj-lt"/>
              </a:rPr>
              <a:t>Causes of heart failure, common modes of presentation and specific investigations</a:t>
            </a:r>
            <a:r>
              <a:rPr lang="ru-RU" sz="1800" b="1" dirty="0">
                <a:solidFill>
                  <a:srgbClr val="C00000"/>
                </a:solidFill>
                <a:effectLst/>
                <a:latin typeface="+mj-lt"/>
              </a:rPr>
              <a:t> (4)</a:t>
            </a:r>
            <a:r>
              <a:rPr lang="en" sz="1800" b="1" dirty="0">
                <a:solidFill>
                  <a:srgbClr val="C00000"/>
                </a:solidFill>
                <a:effectLst/>
                <a:latin typeface="+mj-lt"/>
              </a:rPr>
              <a:t> </a:t>
            </a:r>
            <a:endParaRPr lang="en" b="1" dirty="0">
              <a:solidFill>
                <a:srgbClr val="C00000"/>
              </a:solidFill>
              <a:effectLst/>
              <a:latin typeface="+mj-lt"/>
            </a:endParaRPr>
          </a:p>
        </p:txBody>
      </p:sp>
      <p:graphicFrame>
        <p:nvGraphicFramePr>
          <p:cNvPr id="4" name="Таблица 3">
            <a:extLst>
              <a:ext uri="{FF2B5EF4-FFF2-40B4-BE49-F238E27FC236}">
                <a16:creationId xmlns:a16="http://schemas.microsoft.com/office/drawing/2014/main" id="{DCA25245-9169-7FE6-C94B-A84B14160E58}"/>
              </a:ext>
            </a:extLst>
          </p:cNvPr>
          <p:cNvGraphicFramePr>
            <a:graphicFrameLocks noGrp="1"/>
          </p:cNvGraphicFramePr>
          <p:nvPr>
            <p:extLst>
              <p:ext uri="{D42A27DB-BD31-4B8C-83A1-F6EECF244321}">
                <p14:modId xmlns:p14="http://schemas.microsoft.com/office/powerpoint/2010/main" val="1997145636"/>
              </p:ext>
            </p:extLst>
          </p:nvPr>
        </p:nvGraphicFramePr>
        <p:xfrm>
          <a:off x="467544" y="692696"/>
          <a:ext cx="8208912" cy="5120640"/>
        </p:xfrm>
        <a:graphic>
          <a:graphicData uri="http://schemas.openxmlformats.org/drawingml/2006/table">
            <a:tbl>
              <a:tblPr firstRow="1" bandRow="1">
                <a:tableStyleId>{F5AB1C69-6EDB-4FF4-983F-18BD219EF322}</a:tableStyleId>
              </a:tblPr>
              <a:tblGrid>
                <a:gridCol w="1800200">
                  <a:extLst>
                    <a:ext uri="{9D8B030D-6E8A-4147-A177-3AD203B41FA5}">
                      <a16:colId xmlns:a16="http://schemas.microsoft.com/office/drawing/2014/main" val="3393086068"/>
                    </a:ext>
                  </a:extLst>
                </a:gridCol>
                <a:gridCol w="3384376">
                  <a:extLst>
                    <a:ext uri="{9D8B030D-6E8A-4147-A177-3AD203B41FA5}">
                      <a16:colId xmlns:a16="http://schemas.microsoft.com/office/drawing/2014/main" val="2699275026"/>
                    </a:ext>
                  </a:extLst>
                </a:gridCol>
                <a:gridCol w="3024336">
                  <a:extLst>
                    <a:ext uri="{9D8B030D-6E8A-4147-A177-3AD203B41FA5}">
                      <a16:colId xmlns:a16="http://schemas.microsoft.com/office/drawing/2014/main" val="228916238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Cause </a:t>
                      </a:r>
                      <a:endParaRPr lang="en" sz="1800" dirty="0">
                        <a:solidFill>
                          <a:schemeClr val="tx1"/>
                        </a:solidFill>
                        <a:effectLst/>
                        <a:latin typeface="Arial" panose="020B0604020202020204" pitchFamily="34" charset="0"/>
                        <a:cs typeface="Arial" panose="020B0604020202020204" pitchFamily="34" charset="0"/>
                      </a:endParaRPr>
                    </a:p>
                    <a:p>
                      <a:endParaRPr lang="ru-RU" sz="1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Examples of presentations </a:t>
                      </a:r>
                      <a:endParaRPr lang="en" sz="1800" dirty="0">
                        <a:solidFill>
                          <a:schemeClr val="tx1"/>
                        </a:solidFill>
                        <a:effectLst/>
                        <a:latin typeface="Arial" panose="020B0604020202020204" pitchFamily="34" charset="0"/>
                        <a:cs typeface="Arial" panose="020B0604020202020204" pitchFamily="34" charset="0"/>
                      </a:endParaRPr>
                    </a:p>
                    <a:p>
                      <a:endParaRPr lang="ru-RU"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Specific investigations </a:t>
                      </a:r>
                      <a:endParaRPr lang="en" sz="1800" dirty="0">
                        <a:solidFill>
                          <a:schemeClr val="tx1"/>
                        </a:solidFill>
                        <a:effectLst/>
                        <a:latin typeface="Arial" panose="020B0604020202020204" pitchFamily="34" charset="0"/>
                        <a:cs typeface="Arial" panose="020B0604020202020204" pitchFamily="34" charset="0"/>
                      </a:endParaRPr>
                    </a:p>
                    <a:p>
                      <a:endParaRPr lang="ru-RU"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2188277"/>
                  </a:ext>
                </a:extLst>
              </a:tr>
              <a:tr h="370840">
                <a:tc>
                  <a:txBody>
                    <a:bodyPr/>
                    <a:lstStyle/>
                    <a:p>
                      <a:r>
                        <a:rPr lang="en" sz="1800" kern="1200" dirty="0">
                          <a:solidFill>
                            <a:schemeClr val="dk1"/>
                          </a:solidFill>
                          <a:effectLst/>
                          <a:latin typeface="+mn-lt"/>
                          <a:ea typeface="+mn-ea"/>
                          <a:cs typeface="+mn-cs"/>
                        </a:rPr>
                        <a:t>Endomyocardial disease </a:t>
                      </a:r>
                      <a:endParaRPr lang="en"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 </a:t>
                      </a:r>
                      <a:endParaRPr lang="en" sz="1800" dirty="0">
                        <a:effectLst/>
                        <a:latin typeface="Arial" panose="020B0604020202020204" pitchFamily="34" charset="0"/>
                        <a:cs typeface="Arial" panose="020B0604020202020204" pitchFamily="34" charset="0"/>
                      </a:endParaRPr>
                    </a:p>
                    <a:p>
                      <a:endParaRPr lang="ru-RU" sz="18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mn-lt"/>
                          <a:ea typeface="+mn-ea"/>
                          <a:cs typeface="+mn-cs"/>
                        </a:rPr>
                        <a:t>Radiotherapy</a:t>
                      </a:r>
                      <a:br>
                        <a:rPr lang="en" sz="1800" kern="1200" dirty="0">
                          <a:solidFill>
                            <a:schemeClr val="dk1"/>
                          </a:solidFill>
                          <a:effectLst/>
                          <a:latin typeface="+mn-lt"/>
                          <a:ea typeface="+mn-ea"/>
                          <a:cs typeface="+mn-cs"/>
                        </a:rPr>
                      </a:br>
                      <a:r>
                        <a:rPr lang="en" sz="1800" kern="1200" dirty="0">
                          <a:solidFill>
                            <a:schemeClr val="dk1"/>
                          </a:solidFill>
                          <a:effectLst/>
                          <a:latin typeface="+mn-lt"/>
                          <a:ea typeface="+mn-ea"/>
                          <a:cs typeface="+mn-cs"/>
                        </a:rPr>
                        <a:t>Endomyocardial fibrosis/eosinophilia </a:t>
                      </a:r>
                      <a:endParaRPr lang="ru-RU" sz="1800" kern="1200" dirty="0">
                        <a:solidFill>
                          <a:schemeClr val="dk1"/>
                        </a:solidFill>
                        <a:effectLst/>
                        <a:latin typeface="+mn-lt"/>
                        <a:ea typeface="+mn-ea"/>
                        <a:cs typeface="+mn-cs"/>
                      </a:endParaRPr>
                    </a:p>
                    <a:p>
                      <a:r>
                        <a:rPr lang="en" sz="1800" kern="1200" dirty="0">
                          <a:solidFill>
                            <a:schemeClr val="dk1"/>
                          </a:solidFill>
                          <a:effectLst/>
                          <a:latin typeface="+mn-lt"/>
                          <a:ea typeface="+mn-ea"/>
                          <a:cs typeface="+mn-cs"/>
                        </a:rPr>
                        <a:t>Carcinoid </a:t>
                      </a:r>
                      <a:endParaRPr lang="en"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mn-lt"/>
                          <a:ea typeface="+mn-ea"/>
                          <a:cs typeface="+mn-cs"/>
                        </a:rPr>
                        <a:t>CMR</a:t>
                      </a:r>
                      <a:br>
                        <a:rPr lang="en" sz="1800" kern="1200" dirty="0">
                          <a:solidFill>
                            <a:schemeClr val="dk1"/>
                          </a:solidFill>
                          <a:effectLst/>
                          <a:latin typeface="+mn-lt"/>
                          <a:ea typeface="+mn-ea"/>
                          <a:cs typeface="+mn-cs"/>
                        </a:rPr>
                      </a:br>
                      <a:r>
                        <a:rPr lang="en" sz="1800" kern="1200" dirty="0">
                          <a:solidFill>
                            <a:schemeClr val="dk1"/>
                          </a:solidFill>
                          <a:effectLst/>
                          <a:latin typeface="+mn-lt"/>
                          <a:ea typeface="+mn-ea"/>
                          <a:cs typeface="+mn-cs"/>
                        </a:rPr>
                        <a:t>EMB</a:t>
                      </a:r>
                      <a:br>
                        <a:rPr lang="en" sz="1800" kern="1200" dirty="0">
                          <a:solidFill>
                            <a:schemeClr val="dk1"/>
                          </a:solidFill>
                          <a:effectLst/>
                          <a:latin typeface="+mn-lt"/>
                          <a:ea typeface="+mn-ea"/>
                          <a:cs typeface="+mn-cs"/>
                        </a:rPr>
                      </a:br>
                      <a:r>
                        <a:rPr lang="en" sz="1800" kern="1200" dirty="0">
                          <a:solidFill>
                            <a:schemeClr val="dk1"/>
                          </a:solidFill>
                          <a:effectLst/>
                          <a:latin typeface="+mn-lt"/>
                          <a:ea typeface="+mn-ea"/>
                          <a:cs typeface="+mn-cs"/>
                        </a:rPr>
                        <a:t>24 h urine 5-HIAA</a:t>
                      </a:r>
                      <a:br>
                        <a:rPr lang="en" sz="1800" kern="1200" dirty="0">
                          <a:solidFill>
                            <a:schemeClr val="dk1"/>
                          </a:solidFill>
                          <a:effectLst/>
                          <a:latin typeface="+mn-lt"/>
                          <a:ea typeface="+mn-ea"/>
                          <a:cs typeface="+mn-cs"/>
                        </a:rPr>
                      </a:br>
                      <a:endParaRPr lang="en" dirty="0">
                        <a:effectLst/>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1779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mn-lt"/>
                          <a:ea typeface="+mn-ea"/>
                          <a:cs typeface="+mn-cs"/>
                        </a:rPr>
                        <a:t>Pericardial disease </a:t>
                      </a:r>
                      <a:endParaRPr lang="en" dirty="0">
                        <a:effectLs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mn-lt"/>
                          <a:ea typeface="+mn-ea"/>
                          <a:cs typeface="+mn-cs"/>
                        </a:rPr>
                        <a:t>Calcification</a:t>
                      </a:r>
                      <a:br>
                        <a:rPr lang="en" sz="1800" kern="1200" dirty="0">
                          <a:solidFill>
                            <a:schemeClr val="dk1"/>
                          </a:solidFill>
                          <a:effectLst/>
                          <a:latin typeface="+mn-lt"/>
                          <a:ea typeface="+mn-ea"/>
                          <a:cs typeface="+mn-cs"/>
                        </a:rPr>
                      </a:br>
                      <a:r>
                        <a:rPr lang="en" sz="1800" kern="1200" dirty="0">
                          <a:solidFill>
                            <a:schemeClr val="dk1"/>
                          </a:solidFill>
                          <a:effectLst/>
                          <a:latin typeface="+mn-lt"/>
                          <a:ea typeface="+mn-ea"/>
                          <a:cs typeface="+mn-cs"/>
                        </a:rPr>
                        <a:t>Infiltrative</a:t>
                      </a:r>
                      <a:endParaRPr lang="en"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mn-lt"/>
                          <a:ea typeface="+mn-ea"/>
                          <a:cs typeface="+mn-cs"/>
                        </a:rPr>
                        <a:t>Chest CT, CMR, right and left heart catheterization </a:t>
                      </a:r>
                      <a:endParaRPr lang="en" dirty="0">
                        <a:effectLst/>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5468365"/>
                  </a:ext>
                </a:extLst>
              </a:tr>
              <a:tr h="370840">
                <a:tc>
                  <a:txBody>
                    <a:bodyPr/>
                    <a:lstStyle/>
                    <a:p>
                      <a:r>
                        <a:rPr lang="en" sz="1800" kern="1200" dirty="0">
                          <a:solidFill>
                            <a:schemeClr val="dk1"/>
                          </a:solidFill>
                          <a:effectLst/>
                          <a:latin typeface="+mn-lt"/>
                          <a:ea typeface="+mn-ea"/>
                          <a:cs typeface="+mn-cs"/>
                        </a:rPr>
                        <a:t>Metabolic </a:t>
                      </a:r>
                      <a:endParaRPr lang="en" dirty="0">
                        <a:effectLst/>
                      </a:endParaRPr>
                    </a:p>
                    <a:p>
                      <a:r>
                        <a:rPr lang="en" sz="1800" kern="1200" dirty="0">
                          <a:solidFill>
                            <a:schemeClr val="dk1"/>
                          </a:solidFill>
                          <a:effectLst/>
                          <a:latin typeface="Arial" panose="020B0604020202020204" pitchFamily="34" charset="0"/>
                          <a:ea typeface="+mn-ea"/>
                          <a:cs typeface="Arial" panose="020B0604020202020204" pitchFamily="34" charset="0"/>
                        </a:rPr>
                        <a:t> </a:t>
                      </a:r>
                      <a:endParaRPr lang="en" dirty="0">
                        <a:effectLst/>
                        <a:latin typeface="Arial" panose="020B0604020202020204" pitchFamily="34" charset="0"/>
                        <a:cs typeface="Arial" panose="020B0604020202020204" pitchFamily="34" charset="0"/>
                      </a:endParaRPr>
                    </a:p>
                    <a:p>
                      <a:endParaRPr lang="ru-RU" sz="18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mn-lt"/>
                          <a:ea typeface="+mn-ea"/>
                          <a:cs typeface="+mn-cs"/>
                        </a:rPr>
                        <a:t>Endocrine disease</a:t>
                      </a:r>
                      <a:br>
                        <a:rPr lang="en" sz="1800" kern="1200" dirty="0">
                          <a:solidFill>
                            <a:schemeClr val="dk1"/>
                          </a:solidFill>
                          <a:effectLst/>
                          <a:latin typeface="+mn-lt"/>
                          <a:ea typeface="+mn-ea"/>
                          <a:cs typeface="+mn-cs"/>
                        </a:rPr>
                      </a:br>
                      <a:r>
                        <a:rPr lang="en" sz="1800" kern="1200" dirty="0">
                          <a:solidFill>
                            <a:schemeClr val="dk1"/>
                          </a:solidFill>
                          <a:effectLst/>
                          <a:latin typeface="+mn-lt"/>
                          <a:ea typeface="+mn-ea"/>
                          <a:cs typeface="+mn-cs"/>
                        </a:rPr>
                        <a:t>Nutritional disease (thiamine, vitamin B1 and selenium deficiencies) </a:t>
                      </a:r>
                      <a:endParaRPr lang="ru-RU" sz="1800" kern="1200" dirty="0">
                        <a:solidFill>
                          <a:schemeClr val="dk1"/>
                        </a:solidFill>
                        <a:effectLst/>
                        <a:latin typeface="+mn-lt"/>
                        <a:ea typeface="+mn-ea"/>
                        <a:cs typeface="+mn-cs"/>
                      </a:endParaRPr>
                    </a:p>
                    <a:p>
                      <a:r>
                        <a:rPr lang="en" sz="1800" kern="1200" dirty="0">
                          <a:solidFill>
                            <a:schemeClr val="dk1"/>
                          </a:solidFill>
                          <a:effectLst/>
                          <a:latin typeface="+mn-lt"/>
                          <a:ea typeface="+mn-ea"/>
                          <a:cs typeface="+mn-cs"/>
                        </a:rPr>
                        <a:t>Autoimmune disease </a:t>
                      </a:r>
                      <a:endParaRPr lang="en"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mn-lt"/>
                          <a:ea typeface="+mn-ea"/>
                          <a:cs typeface="+mn-cs"/>
                        </a:rPr>
                        <a:t>TFTs, plasma </a:t>
                      </a:r>
                      <a:r>
                        <a:rPr lang="en" sz="1800" kern="1200" dirty="0" err="1">
                          <a:solidFill>
                            <a:schemeClr val="dk1"/>
                          </a:solidFill>
                          <a:effectLst/>
                          <a:latin typeface="+mn-lt"/>
                          <a:ea typeface="+mn-ea"/>
                          <a:cs typeface="+mn-cs"/>
                        </a:rPr>
                        <a:t>metanephrines</a:t>
                      </a:r>
                      <a:r>
                        <a:rPr lang="en" sz="1800" kern="1200" dirty="0">
                          <a:solidFill>
                            <a:schemeClr val="dk1"/>
                          </a:solidFill>
                          <a:effectLst/>
                          <a:latin typeface="+mn-lt"/>
                          <a:ea typeface="+mn-ea"/>
                          <a:cs typeface="+mn-cs"/>
                        </a:rPr>
                        <a:t>, renin and aldosterone, cortisol </a:t>
                      </a:r>
                      <a:endParaRPr lang="ru-RU" sz="1800" kern="1200" dirty="0">
                        <a:solidFill>
                          <a:schemeClr val="dk1"/>
                        </a:solidFill>
                        <a:effectLst/>
                        <a:latin typeface="+mn-lt"/>
                        <a:ea typeface="+mn-ea"/>
                        <a:cs typeface="+mn-cs"/>
                      </a:endParaRPr>
                    </a:p>
                    <a:p>
                      <a:r>
                        <a:rPr lang="en" sz="1800" kern="1200" dirty="0">
                          <a:solidFill>
                            <a:schemeClr val="dk1"/>
                          </a:solidFill>
                          <a:effectLst/>
                          <a:latin typeface="+mn-lt"/>
                          <a:ea typeface="+mn-ea"/>
                          <a:cs typeface="+mn-cs"/>
                        </a:rPr>
                        <a:t>Specific plasma nutrients</a:t>
                      </a:r>
                      <a:br>
                        <a:rPr lang="en" sz="1800" kern="1200" dirty="0">
                          <a:solidFill>
                            <a:schemeClr val="dk1"/>
                          </a:solidFill>
                          <a:effectLst/>
                          <a:latin typeface="+mn-lt"/>
                          <a:ea typeface="+mn-ea"/>
                          <a:cs typeface="+mn-cs"/>
                        </a:rPr>
                      </a:br>
                      <a:r>
                        <a:rPr lang="en" sz="1800" kern="1200" dirty="0">
                          <a:solidFill>
                            <a:schemeClr val="dk1"/>
                          </a:solidFill>
                          <a:effectLst/>
                          <a:latin typeface="+mn-lt"/>
                          <a:ea typeface="+mn-ea"/>
                          <a:cs typeface="+mn-cs"/>
                        </a:rPr>
                        <a:t>ANA, ANCA, rheumatology review</a:t>
                      </a:r>
                      <a:endParaRPr lang="en" dirty="0">
                        <a:effectLst/>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20906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mn-lt"/>
                          <a:ea typeface="+mn-ea"/>
                          <a:cs typeface="+mn-cs"/>
                        </a:rPr>
                        <a:t>Neuromuscular disease </a:t>
                      </a:r>
                      <a:endParaRPr lang="en" dirty="0">
                        <a:effectLst/>
                      </a:endParaRPr>
                    </a:p>
                    <a:p>
                      <a:endParaRPr lang="ru-RU" sz="18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mn-lt"/>
                          <a:ea typeface="+mn-ea"/>
                          <a:cs typeface="+mn-cs"/>
                        </a:rPr>
                        <a:t>Friedreich’s ataxia </a:t>
                      </a:r>
                      <a:endParaRPr lang="en" dirty="0">
                        <a:effectLst/>
                      </a:endParaRPr>
                    </a:p>
                    <a:p>
                      <a:r>
                        <a:rPr lang="en" sz="1800" kern="1200" dirty="0">
                          <a:solidFill>
                            <a:schemeClr val="dk1"/>
                          </a:solidFill>
                          <a:effectLst/>
                          <a:latin typeface="+mn-lt"/>
                          <a:ea typeface="+mn-ea"/>
                          <a:cs typeface="+mn-cs"/>
                        </a:rPr>
                        <a:t>Muscular dystrophy </a:t>
                      </a:r>
                      <a:endParaRPr lang="en"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mn-lt"/>
                          <a:ea typeface="+mn-ea"/>
                          <a:cs typeface="+mn-cs"/>
                        </a:rPr>
                        <a:t>Nerve conduction studies, electromyogram, genetics </a:t>
                      </a:r>
                      <a:endParaRPr lang="en" dirty="0">
                        <a:effectLst/>
                      </a:endParaRPr>
                    </a:p>
                    <a:p>
                      <a:r>
                        <a:rPr lang="en" sz="1800" kern="1200" dirty="0">
                          <a:solidFill>
                            <a:schemeClr val="dk1"/>
                          </a:solidFill>
                          <a:effectLst/>
                          <a:latin typeface="+mn-lt"/>
                          <a:ea typeface="+mn-ea"/>
                          <a:cs typeface="+mn-cs"/>
                        </a:rPr>
                        <a:t>CK, electromyogram, genetics </a:t>
                      </a:r>
                      <a:endParaRPr lang="en" dirty="0">
                        <a:effectLst/>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1331197"/>
                  </a:ext>
                </a:extLst>
              </a:tr>
            </a:tbl>
          </a:graphicData>
        </a:graphic>
      </p:graphicFrame>
      <p:sp>
        <p:nvSpPr>
          <p:cNvPr id="5" name="TextBox 4">
            <a:extLst>
              <a:ext uri="{FF2B5EF4-FFF2-40B4-BE49-F238E27FC236}">
                <a16:creationId xmlns:a16="http://schemas.microsoft.com/office/drawing/2014/main" id="{DC335B9B-31FF-861B-DD3A-85936413B218}"/>
              </a:ext>
            </a:extLst>
          </p:cNvPr>
          <p:cNvSpPr txBox="1"/>
          <p:nvPr/>
        </p:nvSpPr>
        <p:spPr>
          <a:xfrm>
            <a:off x="0" y="6020068"/>
            <a:ext cx="9079904" cy="677108"/>
          </a:xfrm>
          <a:prstGeom prst="rect">
            <a:avLst/>
          </a:prstGeom>
          <a:noFill/>
        </p:spPr>
        <p:txBody>
          <a:bodyPr wrap="square">
            <a:spAutoFit/>
          </a:bodyPr>
          <a:lstStyle/>
          <a:p>
            <a:pPr algn="ctr"/>
            <a:r>
              <a:rPr lang="en" sz="1200" b="1" i="1" dirty="0">
                <a:latin typeface="Arial" panose="020B0604020202020204" pitchFamily="34" charset="0"/>
                <a:cs typeface="Arial" panose="020B0604020202020204" pitchFamily="34" charset="0"/>
              </a:rPr>
              <a:t>CMR</a:t>
            </a:r>
            <a:r>
              <a:rPr lang="en" sz="1200" i="1" dirty="0">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latin typeface="Arial" panose="020B0604020202020204" pitchFamily="34" charset="0"/>
                <a:cs typeface="Arial" panose="020B0604020202020204" pitchFamily="34" charset="0"/>
              </a:rPr>
              <a:t> cardiac magnetic resonance; </a:t>
            </a:r>
            <a:r>
              <a:rPr lang="en" sz="1200" b="1" i="1" dirty="0">
                <a:effectLst/>
                <a:latin typeface="Arial" panose="020B0604020202020204" pitchFamily="34" charset="0"/>
                <a:cs typeface="Arial" panose="020B0604020202020204" pitchFamily="34" charset="0"/>
              </a:rPr>
              <a:t>EMB</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endomyocardial biopsy; </a:t>
            </a:r>
            <a:r>
              <a:rPr lang="ru-RU" sz="1200" i="1" dirty="0">
                <a:effectLst/>
                <a:latin typeface="Arial" panose="020B0604020202020204" pitchFamily="34" charset="0"/>
                <a:cs typeface="Arial" panose="020B0604020202020204" pitchFamily="34" charset="0"/>
              </a:rPr>
              <a:t> </a:t>
            </a:r>
            <a:r>
              <a:rPr lang="en" sz="1400" b="1" i="1" dirty="0">
                <a:effectLst/>
                <a:latin typeface="Arial" panose="020B0604020202020204" pitchFamily="34" charset="0"/>
                <a:cs typeface="Arial" panose="020B0604020202020204" pitchFamily="34" charset="0"/>
              </a:rPr>
              <a:t>5-HIAA </a:t>
            </a:r>
            <a:r>
              <a:rPr lang="ru-RU" sz="1400" i="1" dirty="0">
                <a:effectLst/>
                <a:latin typeface="Arial" panose="020B0604020202020204" pitchFamily="34" charset="0"/>
                <a:cs typeface="Arial" panose="020B0604020202020204" pitchFamily="34" charset="0"/>
              </a:rPr>
              <a:t>−</a:t>
            </a:r>
            <a:r>
              <a:rPr lang="en" sz="1400" i="1" dirty="0">
                <a:effectLst/>
                <a:latin typeface="Arial" panose="020B0604020202020204" pitchFamily="34" charset="0"/>
                <a:cs typeface="Arial" panose="020B0604020202020204" pitchFamily="34" charset="0"/>
              </a:rPr>
              <a:t> 5-hydroxyindoleacetic acid;</a:t>
            </a:r>
            <a:r>
              <a:rPr lang="ru-RU" sz="1400" i="1" dirty="0">
                <a:effectLst/>
                <a:latin typeface="Arial" panose="020B0604020202020204" pitchFamily="34" charset="0"/>
                <a:cs typeface="Arial" panose="020B0604020202020204" pitchFamily="34" charset="0"/>
              </a:rPr>
              <a:t> </a:t>
            </a:r>
            <a:r>
              <a:rPr lang="en" sz="1200" b="1" i="1" dirty="0">
                <a:latin typeface="Arial" panose="020B0604020202020204" pitchFamily="34" charset="0"/>
                <a:cs typeface="Arial" panose="020B0604020202020204" pitchFamily="34" charset="0"/>
              </a:rPr>
              <a:t>CT</a:t>
            </a:r>
            <a:r>
              <a:rPr lang="en" sz="1200" i="1" dirty="0">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latin typeface="Arial" panose="020B0604020202020204" pitchFamily="34" charset="0"/>
                <a:cs typeface="Arial" panose="020B0604020202020204" pitchFamily="34" charset="0"/>
              </a:rPr>
              <a:t> computed tomography; </a:t>
            </a:r>
            <a:r>
              <a:rPr lang="en" sz="1200" b="1" i="1" dirty="0">
                <a:effectLst/>
                <a:latin typeface="Arial" panose="020B0604020202020204" pitchFamily="34" charset="0"/>
                <a:cs typeface="Arial" panose="020B0604020202020204" pitchFamily="34" charset="0"/>
              </a:rPr>
              <a:t>TFT</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thyroid function test; </a:t>
            </a:r>
            <a:r>
              <a:rPr lang="en" sz="1200" b="1" i="1" dirty="0">
                <a:effectLst/>
                <a:latin typeface="Arial" panose="020B0604020202020204" pitchFamily="34" charset="0"/>
                <a:cs typeface="Arial" panose="020B0604020202020204" pitchFamily="34" charset="0"/>
              </a:rPr>
              <a:t>ANA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anti-nuclear antibody; </a:t>
            </a:r>
            <a:r>
              <a:rPr lang="en" sz="1200" b="1" i="1" dirty="0">
                <a:effectLst/>
                <a:latin typeface="Arial" panose="020B0604020202020204" pitchFamily="34" charset="0"/>
                <a:cs typeface="Arial" panose="020B0604020202020204" pitchFamily="34" charset="0"/>
              </a:rPr>
              <a:t>ANCA</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anti-nuclear cytoplasmic antibody; </a:t>
            </a:r>
            <a:r>
              <a:rPr lang="en" sz="1200" b="1" i="1" dirty="0">
                <a:effectLst/>
                <a:latin typeface="Arial" panose="020B0604020202020204" pitchFamily="34" charset="0"/>
                <a:cs typeface="Arial" panose="020B0604020202020204" pitchFamily="34" charset="0"/>
              </a:rPr>
              <a:t>CK</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creatinine kinase</a:t>
            </a:r>
          </a:p>
        </p:txBody>
      </p:sp>
    </p:spTree>
    <p:extLst>
      <p:ext uri="{BB962C8B-B14F-4D97-AF65-F5344CB8AC3E}">
        <p14:creationId xmlns:p14="http://schemas.microsoft.com/office/powerpoint/2010/main" val="3364045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1B5263-5966-0F60-F912-C56777A2B9C6}"/>
              </a:ext>
            </a:extLst>
          </p:cNvPr>
          <p:cNvSpPr txBox="1"/>
          <p:nvPr/>
        </p:nvSpPr>
        <p:spPr>
          <a:xfrm>
            <a:off x="2339752" y="188640"/>
            <a:ext cx="4320480" cy="369332"/>
          </a:xfrm>
          <a:prstGeom prst="rect">
            <a:avLst/>
          </a:prstGeom>
          <a:noFill/>
        </p:spPr>
        <p:txBody>
          <a:bodyPr wrap="square">
            <a:spAutoFit/>
          </a:bodyPr>
          <a:lstStyle/>
          <a:p>
            <a:pPr algn="ctr"/>
            <a:r>
              <a:rPr lang="en" sz="1800" b="1" dirty="0">
                <a:solidFill>
                  <a:srgbClr val="C00000"/>
                </a:solidFill>
                <a:effectLst/>
                <a:latin typeface="+mj-lt"/>
              </a:rPr>
              <a:t>Diagnostic. Natriuretic peptides </a:t>
            </a:r>
            <a:endParaRPr lang="en" b="1" dirty="0">
              <a:solidFill>
                <a:srgbClr val="C00000"/>
              </a:solidFill>
              <a:effectLst/>
              <a:latin typeface="+mj-lt"/>
            </a:endParaRPr>
          </a:p>
        </p:txBody>
      </p:sp>
      <p:sp>
        <p:nvSpPr>
          <p:cNvPr id="5" name="TextBox 4">
            <a:extLst>
              <a:ext uri="{FF2B5EF4-FFF2-40B4-BE49-F238E27FC236}">
                <a16:creationId xmlns:a16="http://schemas.microsoft.com/office/drawing/2014/main" id="{13DD41B9-D6E7-5FD7-F173-09384A240AA5}"/>
              </a:ext>
            </a:extLst>
          </p:cNvPr>
          <p:cNvSpPr txBox="1"/>
          <p:nvPr/>
        </p:nvSpPr>
        <p:spPr>
          <a:xfrm>
            <a:off x="539552" y="3563660"/>
            <a:ext cx="8208912" cy="923330"/>
          </a:xfrm>
          <a:prstGeom prst="rect">
            <a:avLst/>
          </a:prstGeom>
          <a:noFill/>
          <a:ln>
            <a:solidFill>
              <a:srgbClr val="0070C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These causes include AF, increasing age, and acute or chronic kidney disease.</a:t>
            </a:r>
            <a:r>
              <a:rPr lang="en" dirty="0">
                <a:solidFill>
                  <a:srgbClr val="0000FF"/>
                </a:solidFill>
                <a:latin typeface="Arial" panose="020B0604020202020204" pitchFamily="34" charset="0"/>
                <a:cs typeface="Arial" panose="020B0604020202020204" pitchFamily="34" charset="0"/>
              </a:rPr>
              <a:t> </a:t>
            </a:r>
            <a:r>
              <a:rPr lang="en" sz="1800" dirty="0">
                <a:effectLst/>
                <a:latin typeface="Arial" panose="020B0604020202020204" pitchFamily="34" charset="0"/>
                <a:cs typeface="Arial" panose="020B0604020202020204" pitchFamily="34" charset="0"/>
              </a:rPr>
              <a:t>Conversely, NP concentrations may be </a:t>
            </a:r>
            <a:r>
              <a:rPr lang="en" sz="1800" dirty="0">
                <a:solidFill>
                  <a:srgbClr val="00B282"/>
                </a:solidFill>
                <a:effectLst/>
                <a:latin typeface="Arial" panose="020B0604020202020204" pitchFamily="34" charset="0"/>
                <a:cs typeface="Arial" panose="020B0604020202020204" pitchFamily="34" charset="0"/>
              </a:rPr>
              <a:t> </a:t>
            </a:r>
            <a:r>
              <a:rPr lang="en" sz="1800" dirty="0">
                <a:effectLst/>
                <a:latin typeface="Arial" panose="020B0604020202020204" pitchFamily="34" charset="0"/>
                <a:cs typeface="Arial" panose="020B0604020202020204" pitchFamily="34" charset="0"/>
              </a:rPr>
              <a:t>disproportionately low in obese patients</a:t>
            </a:r>
            <a:endParaRPr lang="en" sz="3200" dirty="0">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2EF49B7-3004-C15B-D6B8-2DDF6014EEF9}"/>
              </a:ext>
            </a:extLst>
          </p:cNvPr>
          <p:cNvSpPr txBox="1"/>
          <p:nvPr/>
        </p:nvSpPr>
        <p:spPr>
          <a:xfrm>
            <a:off x="539552" y="836712"/>
            <a:ext cx="8208912" cy="646331"/>
          </a:xfrm>
          <a:prstGeom prst="rect">
            <a:avLst/>
          </a:prstGeom>
          <a:noFill/>
          <a:ln>
            <a:solidFill>
              <a:srgbClr val="0070C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Plasma concentrations of NPs are recommended as initial diagnostic tests in patients with symptoms suggestive of HF to rule out the diagnosis. </a:t>
            </a:r>
            <a:endParaRPr lang="ru-RU"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754CEFD-5F15-0A25-03AD-551BBD280445}"/>
              </a:ext>
            </a:extLst>
          </p:cNvPr>
          <p:cNvSpPr txBox="1"/>
          <p:nvPr/>
        </p:nvSpPr>
        <p:spPr>
          <a:xfrm>
            <a:off x="539552" y="1923187"/>
            <a:ext cx="8208912" cy="1200329"/>
          </a:xfrm>
          <a:prstGeom prst="rect">
            <a:avLst/>
          </a:prstGeom>
          <a:noFill/>
          <a:ln>
            <a:solidFill>
              <a:srgbClr val="0070C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Elevated concentrations support a diagnosis of HF, are useful </a:t>
            </a:r>
            <a:r>
              <a:rPr lang="en" sz="1800" dirty="0">
                <a:solidFill>
                  <a:srgbClr val="00B282"/>
                </a:solidFill>
                <a:effectLst/>
                <a:latin typeface="Arial" panose="020B0604020202020204" pitchFamily="34" charset="0"/>
                <a:cs typeface="Arial" panose="020B0604020202020204" pitchFamily="34" charset="0"/>
              </a:rPr>
              <a:t> </a:t>
            </a:r>
            <a:r>
              <a:rPr lang="en" sz="1800" dirty="0">
                <a:effectLst/>
                <a:latin typeface="Arial" panose="020B0604020202020204" pitchFamily="34" charset="0"/>
                <a:cs typeface="Arial" panose="020B0604020202020204" pitchFamily="34" charset="0"/>
              </a:rPr>
              <a:t>for prognostication,</a:t>
            </a:r>
            <a:r>
              <a:rPr lang="en" sz="1800" dirty="0">
                <a:solidFill>
                  <a:srgbClr val="0000FF"/>
                </a:solidFill>
                <a:effectLst/>
                <a:latin typeface="Arial" panose="020B0604020202020204" pitchFamily="34" charset="0"/>
                <a:cs typeface="Arial" panose="020B0604020202020204" pitchFamily="34" charset="0"/>
              </a:rPr>
              <a:t> </a:t>
            </a:r>
            <a:r>
              <a:rPr lang="en" sz="1800" dirty="0">
                <a:effectLst/>
                <a:latin typeface="Arial" panose="020B0604020202020204" pitchFamily="34" charset="0"/>
                <a:cs typeface="Arial" panose="020B0604020202020204" pitchFamily="34" charset="0"/>
              </a:rPr>
              <a:t>and may guide further cardiac investigation.</a:t>
            </a:r>
            <a:r>
              <a:rPr lang="en" sz="1800" dirty="0">
                <a:solidFill>
                  <a:srgbClr val="00B282"/>
                </a:solidFill>
                <a:effectLst/>
                <a:latin typeface="Arial" panose="020B0604020202020204" pitchFamily="34" charset="0"/>
                <a:cs typeface="Arial" panose="020B0604020202020204" pitchFamily="34" charset="0"/>
              </a:rPr>
              <a:t> </a:t>
            </a:r>
            <a:r>
              <a:rPr lang="en" sz="1800" dirty="0">
                <a:effectLst/>
                <a:latin typeface="Arial" panose="020B0604020202020204" pitchFamily="34" charset="0"/>
                <a:cs typeface="Arial" panose="020B0604020202020204" pitchFamily="34" charset="0"/>
              </a:rPr>
              <a:t>However, it should be noted that there are many causes of an elevated NP </a:t>
            </a:r>
            <a:r>
              <a:rPr lang="ru-RU" sz="1800" i="1" dirty="0">
                <a:effectLst/>
                <a:latin typeface="Arial" panose="020B0604020202020204" pitchFamily="34" charset="0"/>
                <a:cs typeface="Arial" panose="020B0604020202020204" pitchFamily="34" charset="0"/>
              </a:rPr>
              <a:t>−</a:t>
            </a:r>
            <a:r>
              <a:rPr lang="en" sz="1800" dirty="0">
                <a:effectLst/>
                <a:latin typeface="Arial" panose="020B0604020202020204" pitchFamily="34" charset="0"/>
                <a:cs typeface="Arial" panose="020B0604020202020204" pitchFamily="34" charset="0"/>
              </a:rPr>
              <a:t> both CV and non-CV </a:t>
            </a:r>
            <a:r>
              <a:rPr lang="ru-RU" sz="1800" i="1" dirty="0">
                <a:effectLst/>
                <a:latin typeface="Arial" panose="020B0604020202020204" pitchFamily="34" charset="0"/>
                <a:cs typeface="Arial" panose="020B0604020202020204" pitchFamily="34" charset="0"/>
              </a:rPr>
              <a:t>−</a:t>
            </a:r>
            <a:r>
              <a:rPr lang="en" sz="1800" dirty="0">
                <a:effectLst/>
                <a:latin typeface="Arial" panose="020B0604020202020204" pitchFamily="34" charset="0"/>
                <a:cs typeface="Arial" panose="020B0604020202020204" pitchFamily="34" charset="0"/>
              </a:rPr>
              <a:t> that might reduce their diagnostic accuracy. </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7200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63BE11-DDE6-22B0-DAA8-BE4B7F6669F0}"/>
              </a:ext>
            </a:extLst>
          </p:cNvPr>
          <p:cNvSpPr txBox="1"/>
          <p:nvPr/>
        </p:nvSpPr>
        <p:spPr>
          <a:xfrm>
            <a:off x="467544" y="188640"/>
            <a:ext cx="8424936" cy="369332"/>
          </a:xfrm>
          <a:prstGeom prst="rect">
            <a:avLst/>
          </a:prstGeom>
          <a:noFill/>
        </p:spPr>
        <p:txBody>
          <a:bodyPr wrap="square">
            <a:spAutoFit/>
          </a:bodyPr>
          <a:lstStyle/>
          <a:p>
            <a:pPr algn="ctr"/>
            <a:r>
              <a:rPr lang="en" sz="1800" b="1" dirty="0">
                <a:solidFill>
                  <a:srgbClr val="C00000"/>
                </a:solidFill>
                <a:effectLst/>
                <a:latin typeface="+mj-lt"/>
              </a:rPr>
              <a:t>Causes of elevated concentrations of natriuretic peptides (1) </a:t>
            </a:r>
            <a:endParaRPr lang="en" b="1" dirty="0">
              <a:solidFill>
                <a:srgbClr val="C00000"/>
              </a:solidFill>
              <a:latin typeface="+mj-lt"/>
            </a:endParaRPr>
          </a:p>
        </p:txBody>
      </p:sp>
      <p:sp>
        <p:nvSpPr>
          <p:cNvPr id="5" name="TextBox 4">
            <a:extLst>
              <a:ext uri="{FF2B5EF4-FFF2-40B4-BE49-F238E27FC236}">
                <a16:creationId xmlns:a16="http://schemas.microsoft.com/office/drawing/2014/main" id="{1E06CB93-5E96-FBFF-0E47-1AB681C89931}"/>
              </a:ext>
            </a:extLst>
          </p:cNvPr>
          <p:cNvSpPr txBox="1"/>
          <p:nvPr/>
        </p:nvSpPr>
        <p:spPr>
          <a:xfrm>
            <a:off x="161764" y="6530860"/>
            <a:ext cx="8820472" cy="276999"/>
          </a:xfrm>
          <a:prstGeom prst="rect">
            <a:avLst/>
          </a:prstGeom>
          <a:noFill/>
        </p:spPr>
        <p:txBody>
          <a:bodyPr wrap="square">
            <a:spAutoFit/>
          </a:bodyPr>
          <a:lstStyle/>
          <a:p>
            <a:pPr algn="ctr"/>
            <a:r>
              <a:rPr lang="en" sz="1200" i="1" dirty="0">
                <a:effectLst/>
                <a:latin typeface="Arial" panose="020B0604020202020204" pitchFamily="34" charset="0"/>
                <a:cs typeface="Arial" panose="020B0604020202020204" pitchFamily="34" charset="0"/>
              </a:rPr>
              <a:t>ACS</a:t>
            </a:r>
            <a:r>
              <a:rPr lang="ru-RU" sz="1200" i="1" dirty="0">
                <a:effectLst/>
                <a:latin typeface="Arial" panose="020B0604020202020204" pitchFamily="34" charset="0"/>
                <a:cs typeface="Arial" panose="020B0604020202020204" pitchFamily="34" charset="0"/>
              </a:rPr>
              <a:t> − </a:t>
            </a:r>
            <a:r>
              <a:rPr lang="en" sz="1200" i="1" dirty="0">
                <a:effectLst/>
                <a:latin typeface="Arial" panose="020B0604020202020204" pitchFamily="34" charset="0"/>
                <a:cs typeface="Arial" panose="020B0604020202020204" pitchFamily="34" charset="0"/>
              </a:rPr>
              <a:t>acute coronary syndrome; COPD</a:t>
            </a:r>
            <a:r>
              <a:rPr lang="ru-RU" sz="1200" i="1" dirty="0">
                <a:effectLst/>
                <a:latin typeface="Arial" panose="020B0604020202020204" pitchFamily="34" charset="0"/>
                <a:cs typeface="Arial" panose="020B0604020202020204" pitchFamily="34" charset="0"/>
              </a:rPr>
              <a:t> − </a:t>
            </a:r>
            <a:r>
              <a:rPr lang="en" sz="1200" i="1" dirty="0">
                <a:effectLst/>
                <a:latin typeface="Arial" panose="020B0604020202020204" pitchFamily="34" charset="0"/>
                <a:cs typeface="Arial" panose="020B0604020202020204" pitchFamily="34" charset="0"/>
              </a:rPr>
              <a:t>chronic obstructive pulmonary disease; ICD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implantable cardioverter-defibrillator</a:t>
            </a:r>
            <a:endParaRPr lang="en" sz="1200" i="1" dirty="0">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id="{76813691-FEDB-BB27-4F80-4F0AC6574FA5}"/>
              </a:ext>
            </a:extLst>
          </p:cNvPr>
          <p:cNvPicPr>
            <a:picLocks noChangeAspect="1"/>
          </p:cNvPicPr>
          <p:nvPr/>
        </p:nvPicPr>
        <p:blipFill>
          <a:blip r:embed="rId2"/>
          <a:stretch>
            <a:fillRect/>
          </a:stretch>
        </p:blipFill>
        <p:spPr>
          <a:xfrm>
            <a:off x="685800" y="894933"/>
            <a:ext cx="7772400" cy="5068134"/>
          </a:xfrm>
          <a:prstGeom prst="rect">
            <a:avLst/>
          </a:prstGeom>
        </p:spPr>
      </p:pic>
    </p:spTree>
    <p:extLst>
      <p:ext uri="{BB962C8B-B14F-4D97-AF65-F5344CB8AC3E}">
        <p14:creationId xmlns:p14="http://schemas.microsoft.com/office/powerpoint/2010/main" val="836253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63BE11-DDE6-22B0-DAA8-BE4B7F6669F0}"/>
              </a:ext>
            </a:extLst>
          </p:cNvPr>
          <p:cNvSpPr txBox="1"/>
          <p:nvPr/>
        </p:nvSpPr>
        <p:spPr>
          <a:xfrm>
            <a:off x="467544" y="188640"/>
            <a:ext cx="8424936" cy="369332"/>
          </a:xfrm>
          <a:prstGeom prst="rect">
            <a:avLst/>
          </a:prstGeom>
          <a:noFill/>
        </p:spPr>
        <p:txBody>
          <a:bodyPr wrap="square">
            <a:spAutoFit/>
          </a:bodyPr>
          <a:lstStyle/>
          <a:p>
            <a:pPr algn="ctr"/>
            <a:r>
              <a:rPr lang="en" sz="1800" b="1" dirty="0">
                <a:solidFill>
                  <a:srgbClr val="C00000"/>
                </a:solidFill>
                <a:effectLst/>
                <a:latin typeface="+mj-lt"/>
              </a:rPr>
              <a:t>Causes of elevated concentrations of natriuretic peptides (2) </a:t>
            </a:r>
            <a:endParaRPr lang="en" b="1" dirty="0">
              <a:solidFill>
                <a:srgbClr val="C00000"/>
              </a:solidFill>
              <a:latin typeface="+mj-lt"/>
            </a:endParaRPr>
          </a:p>
        </p:txBody>
      </p:sp>
      <p:sp>
        <p:nvSpPr>
          <p:cNvPr id="5" name="TextBox 4">
            <a:extLst>
              <a:ext uri="{FF2B5EF4-FFF2-40B4-BE49-F238E27FC236}">
                <a16:creationId xmlns:a16="http://schemas.microsoft.com/office/drawing/2014/main" id="{1E06CB93-5E96-FBFF-0E47-1AB681C89931}"/>
              </a:ext>
            </a:extLst>
          </p:cNvPr>
          <p:cNvSpPr txBox="1"/>
          <p:nvPr/>
        </p:nvSpPr>
        <p:spPr>
          <a:xfrm>
            <a:off x="161764" y="6530860"/>
            <a:ext cx="8820472" cy="276999"/>
          </a:xfrm>
          <a:prstGeom prst="rect">
            <a:avLst/>
          </a:prstGeom>
          <a:noFill/>
        </p:spPr>
        <p:txBody>
          <a:bodyPr wrap="square">
            <a:spAutoFit/>
          </a:bodyPr>
          <a:lstStyle/>
          <a:p>
            <a:pPr algn="ctr"/>
            <a:r>
              <a:rPr lang="en" sz="1200" i="1" dirty="0">
                <a:effectLst/>
                <a:latin typeface="Arial" panose="020B0604020202020204" pitchFamily="34" charset="0"/>
                <a:cs typeface="Arial" panose="020B0604020202020204" pitchFamily="34" charset="0"/>
              </a:rPr>
              <a:t>ACS</a:t>
            </a:r>
            <a:r>
              <a:rPr lang="ru-RU" sz="1200" i="1" dirty="0">
                <a:effectLst/>
                <a:latin typeface="Arial" panose="020B0604020202020204" pitchFamily="34" charset="0"/>
                <a:cs typeface="Arial" panose="020B0604020202020204" pitchFamily="34" charset="0"/>
              </a:rPr>
              <a:t> − </a:t>
            </a:r>
            <a:r>
              <a:rPr lang="en" sz="1200" i="1" dirty="0">
                <a:effectLst/>
                <a:latin typeface="Arial" panose="020B0604020202020204" pitchFamily="34" charset="0"/>
                <a:cs typeface="Arial" panose="020B0604020202020204" pitchFamily="34" charset="0"/>
              </a:rPr>
              <a:t>acute coronary syndrome; COPD</a:t>
            </a:r>
            <a:r>
              <a:rPr lang="ru-RU" sz="1200" i="1" dirty="0">
                <a:effectLst/>
                <a:latin typeface="Arial" panose="020B0604020202020204" pitchFamily="34" charset="0"/>
                <a:cs typeface="Arial" panose="020B0604020202020204" pitchFamily="34" charset="0"/>
              </a:rPr>
              <a:t> − </a:t>
            </a:r>
            <a:r>
              <a:rPr lang="en" sz="1200" i="1" dirty="0">
                <a:effectLst/>
                <a:latin typeface="Arial" panose="020B0604020202020204" pitchFamily="34" charset="0"/>
                <a:cs typeface="Arial" panose="020B0604020202020204" pitchFamily="34" charset="0"/>
              </a:rPr>
              <a:t>chronic obstructive pulmonary disease; ICD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implantable cardioverter-defibrillator</a:t>
            </a:r>
            <a:endParaRPr lang="en" sz="1200" i="1" dirty="0">
              <a:latin typeface="Arial" panose="020B0604020202020204" pitchFamily="34" charset="0"/>
              <a:cs typeface="Arial" panose="020B0604020202020204" pitchFamily="34" charset="0"/>
            </a:endParaRPr>
          </a:p>
        </p:txBody>
      </p:sp>
      <p:pic>
        <p:nvPicPr>
          <p:cNvPr id="2" name="Рисунок 1">
            <a:extLst>
              <a:ext uri="{FF2B5EF4-FFF2-40B4-BE49-F238E27FC236}">
                <a16:creationId xmlns:a16="http://schemas.microsoft.com/office/drawing/2014/main" id="{F70D405E-01FC-FA1B-4201-0C74FFD68A36}"/>
              </a:ext>
            </a:extLst>
          </p:cNvPr>
          <p:cNvPicPr>
            <a:picLocks noChangeAspect="1"/>
          </p:cNvPicPr>
          <p:nvPr/>
        </p:nvPicPr>
        <p:blipFill>
          <a:blip r:embed="rId2"/>
          <a:stretch>
            <a:fillRect/>
          </a:stretch>
        </p:blipFill>
        <p:spPr>
          <a:xfrm>
            <a:off x="685800" y="904148"/>
            <a:ext cx="7772400" cy="5049704"/>
          </a:xfrm>
          <a:prstGeom prst="rect">
            <a:avLst/>
          </a:prstGeom>
        </p:spPr>
      </p:pic>
    </p:spTree>
    <p:extLst>
      <p:ext uri="{BB962C8B-B14F-4D97-AF65-F5344CB8AC3E}">
        <p14:creationId xmlns:p14="http://schemas.microsoft.com/office/powerpoint/2010/main" val="615587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8CB232-F5CD-0011-D246-4D22483D2CA0}"/>
              </a:ext>
            </a:extLst>
          </p:cNvPr>
          <p:cNvSpPr txBox="1"/>
          <p:nvPr/>
        </p:nvSpPr>
        <p:spPr>
          <a:xfrm>
            <a:off x="143508" y="116632"/>
            <a:ext cx="8856984" cy="369332"/>
          </a:xfrm>
          <a:prstGeom prst="rect">
            <a:avLst/>
          </a:prstGeom>
          <a:noFill/>
        </p:spPr>
        <p:txBody>
          <a:bodyPr wrap="square">
            <a:spAutoFit/>
          </a:bodyPr>
          <a:lstStyle/>
          <a:p>
            <a:pPr algn="ctr"/>
            <a:r>
              <a:rPr lang="en" sz="1800" b="1" dirty="0">
                <a:solidFill>
                  <a:srgbClr val="C00000"/>
                </a:solidFill>
                <a:effectLst/>
                <a:latin typeface="+mj-lt"/>
                <a:cs typeface="Arial" panose="020B0604020202020204" pitchFamily="34" charset="0"/>
              </a:rPr>
              <a:t>CMR. </a:t>
            </a:r>
            <a:r>
              <a:rPr lang="en" b="1" dirty="0">
                <a:solidFill>
                  <a:srgbClr val="C00000"/>
                </a:solidFill>
                <a:effectLst/>
                <a:latin typeface="+mj-lt"/>
                <a:cs typeface="Arial" panose="020B0604020202020204" pitchFamily="34" charset="0"/>
              </a:rPr>
              <a:t>C</a:t>
            </a:r>
            <a:r>
              <a:rPr lang="en" sz="1800" b="1" dirty="0">
                <a:solidFill>
                  <a:srgbClr val="C00000"/>
                </a:solidFill>
                <a:latin typeface="+mj-lt"/>
                <a:cs typeface="Arial" panose="020B0604020202020204" pitchFamily="34" charset="0"/>
              </a:rPr>
              <a:t>ardiac magnetic resonance</a:t>
            </a:r>
            <a:endParaRPr lang="en" b="1" dirty="0">
              <a:solidFill>
                <a:srgbClr val="C00000"/>
              </a:solidFill>
              <a:latin typeface="+mj-lt"/>
            </a:endParaRPr>
          </a:p>
        </p:txBody>
      </p:sp>
      <p:graphicFrame>
        <p:nvGraphicFramePr>
          <p:cNvPr id="4" name="Таблица 3">
            <a:extLst>
              <a:ext uri="{FF2B5EF4-FFF2-40B4-BE49-F238E27FC236}">
                <a16:creationId xmlns:a16="http://schemas.microsoft.com/office/drawing/2014/main" id="{C12CE6DC-481D-B07D-4285-2E5AF0A7A7DE}"/>
              </a:ext>
            </a:extLst>
          </p:cNvPr>
          <p:cNvGraphicFramePr>
            <a:graphicFrameLocks noGrp="1"/>
          </p:cNvGraphicFramePr>
          <p:nvPr>
            <p:extLst>
              <p:ext uri="{D42A27DB-BD31-4B8C-83A1-F6EECF244321}">
                <p14:modId xmlns:p14="http://schemas.microsoft.com/office/powerpoint/2010/main" val="1177210680"/>
              </p:ext>
            </p:extLst>
          </p:nvPr>
        </p:nvGraphicFramePr>
        <p:xfrm>
          <a:off x="251520" y="1124744"/>
          <a:ext cx="8640960" cy="3195420"/>
        </p:xfrm>
        <a:graphic>
          <a:graphicData uri="http://schemas.openxmlformats.org/drawingml/2006/table">
            <a:tbl>
              <a:tblPr firstRow="1" bandRow="1">
                <a:tableStyleId>{F5AB1C69-6EDB-4FF4-983F-18BD219EF322}</a:tableStyleId>
              </a:tblPr>
              <a:tblGrid>
                <a:gridCol w="6696744">
                  <a:extLst>
                    <a:ext uri="{9D8B030D-6E8A-4147-A177-3AD203B41FA5}">
                      <a16:colId xmlns:a16="http://schemas.microsoft.com/office/drawing/2014/main" val="3535534495"/>
                    </a:ext>
                  </a:extLst>
                </a:gridCol>
                <a:gridCol w="889974">
                  <a:extLst>
                    <a:ext uri="{9D8B030D-6E8A-4147-A177-3AD203B41FA5}">
                      <a16:colId xmlns:a16="http://schemas.microsoft.com/office/drawing/2014/main" val="3051593270"/>
                    </a:ext>
                  </a:extLst>
                </a:gridCol>
                <a:gridCol w="1054242">
                  <a:extLst>
                    <a:ext uri="{9D8B030D-6E8A-4147-A177-3AD203B41FA5}">
                      <a16:colId xmlns:a16="http://schemas.microsoft.com/office/drawing/2014/main" val="3130016559"/>
                    </a:ext>
                  </a:extLst>
                </a:gridCol>
              </a:tblGrid>
              <a:tr h="45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Recommendations</a:t>
                      </a:r>
                      <a:r>
                        <a:rPr lang="ru-RU" sz="1800" b="1" kern="1200" dirty="0">
                          <a:solidFill>
                            <a:schemeClr val="tx1"/>
                          </a:solidFill>
                          <a:effectLst/>
                          <a:latin typeface="Arial" panose="020B0604020202020204" pitchFamily="34" charset="0"/>
                          <a:ea typeface="+mn-ea"/>
                          <a:cs typeface="Arial" panose="020B0604020202020204" pitchFamily="34" charset="0"/>
                        </a:rPr>
                        <a:t>. </a:t>
                      </a:r>
                      <a:r>
                        <a:rPr lang="en" sz="1800" dirty="0">
                          <a:solidFill>
                            <a:schemeClr val="tx1"/>
                          </a:solidFill>
                          <a:effectLst/>
                          <a:latin typeface="Arial" panose="020B0604020202020204" pitchFamily="34" charset="0"/>
                          <a:cs typeface="Arial" panose="020B0604020202020204" pitchFamily="34" charset="0"/>
                        </a:rPr>
                        <a:t>CMR</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Class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Level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1991806"/>
                  </a:ext>
                </a:extLst>
              </a:tr>
              <a:tr h="452220">
                <a:tc>
                  <a:txBody>
                    <a:bodyPr/>
                    <a:lstStyle/>
                    <a:p>
                      <a:r>
                        <a:rPr lang="en" sz="1800" dirty="0">
                          <a:effectLst/>
                          <a:latin typeface="Arial" panose="020B0604020202020204" pitchFamily="34" charset="0"/>
                          <a:cs typeface="Arial" panose="020B0604020202020204" pitchFamily="34" charset="0"/>
                        </a:rPr>
                        <a:t>CMR is recommended for the assessment of myocardial structure and function in those with poor echocardiogram acoustic windows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dirty="0">
                          <a:effectLst/>
                          <a:latin typeface="Arial" panose="020B0604020202020204" pitchFamily="34" charset="0"/>
                          <a:cs typeface="Arial" panose="020B0604020202020204" pitchFamily="34"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kern="1200" dirty="0">
                          <a:solidFill>
                            <a:schemeClr val="dk1"/>
                          </a:solidFill>
                          <a:effectLst/>
                          <a:latin typeface="Arial" panose="020B0604020202020204" pitchFamily="34" charset="0"/>
                          <a:ea typeface="+mn-ea"/>
                          <a:cs typeface="Arial" panose="020B0604020202020204" pitchFamily="34" charset="0"/>
                        </a:rPr>
                        <a:t>С</a:t>
                      </a:r>
                      <a:r>
                        <a:rPr lang="en" sz="1800" kern="1200" dirty="0">
                          <a:solidFill>
                            <a:schemeClr val="dk1"/>
                          </a:solidFill>
                          <a:effectLst/>
                          <a:latin typeface="Arial" panose="020B0604020202020204" pitchFamily="34" charset="0"/>
                          <a:ea typeface="+mn-ea"/>
                          <a:cs typeface="Arial" panose="020B0604020202020204" pitchFamily="34" charset="0"/>
                        </a:rPr>
                        <a:t> </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3980196569"/>
                  </a:ext>
                </a:extLst>
              </a:tr>
              <a:tr h="45222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CMR is recommended for the characterization of myocardial tissue in suspected infiltrative disease, Fabry disease, inflammatory disease (myocarditis), LV non-compaction, amyloid, sarcoidosis, iron overload/haemochromatosis.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dirty="0">
                          <a:effectLst/>
                          <a:latin typeface="Arial" panose="020B0604020202020204" pitchFamily="34" charset="0"/>
                          <a:cs typeface="Arial" panose="020B0604020202020204" pitchFamily="34"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kern="1200" dirty="0">
                          <a:solidFill>
                            <a:schemeClr val="dk1"/>
                          </a:solidFill>
                          <a:effectLst/>
                          <a:latin typeface="Arial" panose="020B0604020202020204" pitchFamily="34" charset="0"/>
                          <a:ea typeface="+mn-ea"/>
                          <a:cs typeface="Arial" panose="020B0604020202020204" pitchFamily="34" charset="0"/>
                        </a:rPr>
                        <a:t>С</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2932578737"/>
                  </a:ext>
                </a:extLst>
              </a:tr>
              <a:tr h="45222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CMR with LGE should be considered in DCM to distinguish between </a:t>
                      </a:r>
                      <a:r>
                        <a:rPr lang="en" sz="1800" kern="1200" dirty="0" err="1">
                          <a:solidFill>
                            <a:schemeClr val="dk1"/>
                          </a:solidFill>
                          <a:effectLst/>
                          <a:latin typeface="Arial" panose="020B0604020202020204" pitchFamily="34" charset="0"/>
                          <a:ea typeface="+mn-ea"/>
                          <a:cs typeface="Arial" panose="020B0604020202020204" pitchFamily="34" charset="0"/>
                        </a:rPr>
                        <a:t>ischaemic</a:t>
                      </a:r>
                      <a:r>
                        <a:rPr lang="en" sz="1800" kern="1200" dirty="0">
                          <a:solidFill>
                            <a:schemeClr val="dk1"/>
                          </a:solidFill>
                          <a:effectLst/>
                          <a:latin typeface="Arial" panose="020B0604020202020204" pitchFamily="34" charset="0"/>
                          <a:ea typeface="+mn-ea"/>
                          <a:cs typeface="Arial" panose="020B0604020202020204" pitchFamily="34" charset="0"/>
                        </a:rPr>
                        <a:t> and non-</a:t>
                      </a:r>
                      <a:r>
                        <a:rPr lang="en" sz="1800" kern="1200" dirty="0" err="1">
                          <a:solidFill>
                            <a:schemeClr val="dk1"/>
                          </a:solidFill>
                          <a:effectLst/>
                          <a:latin typeface="Arial" panose="020B0604020202020204" pitchFamily="34" charset="0"/>
                          <a:ea typeface="+mn-ea"/>
                          <a:cs typeface="Arial" panose="020B0604020202020204" pitchFamily="34" charset="0"/>
                        </a:rPr>
                        <a:t>ischaemic</a:t>
                      </a:r>
                      <a:r>
                        <a:rPr lang="en" sz="1800" kern="1200" dirty="0">
                          <a:solidFill>
                            <a:schemeClr val="dk1"/>
                          </a:solidFill>
                          <a:effectLst/>
                          <a:latin typeface="Arial" panose="020B0604020202020204" pitchFamily="34" charset="0"/>
                          <a:ea typeface="+mn-ea"/>
                          <a:cs typeface="Arial" panose="020B0604020202020204" pitchFamily="34" charset="0"/>
                        </a:rPr>
                        <a:t> myocardial damage.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dirty="0">
                          <a:effectLst/>
                          <a:latin typeface="Arial" panose="020B0604020202020204" pitchFamily="34" charset="0"/>
                          <a:cs typeface="Arial" panose="020B0604020202020204" pitchFamily="34" charset="0"/>
                        </a:rPr>
                        <a:t>I</a:t>
                      </a:r>
                      <a:r>
                        <a:rPr lang="en-US" sz="1800" dirty="0">
                          <a:effectLst/>
                          <a:latin typeface="Arial" panose="020B0604020202020204" pitchFamily="34" charset="0"/>
                          <a:cs typeface="Arial" panose="020B0604020202020204" pitchFamily="34" charset="0"/>
                        </a:rPr>
                        <a:t>I</a:t>
                      </a:r>
                      <a:r>
                        <a:rPr lang="ru-RU" sz="1800" dirty="0">
                          <a:effectLst/>
                          <a:latin typeface="Arial" panose="020B0604020202020204" pitchFamily="34" charset="0"/>
                          <a:cs typeface="Arial" panose="020B0604020202020204" pitchFamily="34" charset="0"/>
                        </a:rPr>
                        <a:t>а</a:t>
                      </a:r>
                      <a:endParaRPr lang="en" sz="1800"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kern="1200" dirty="0">
                          <a:solidFill>
                            <a:schemeClr val="dk1"/>
                          </a:solidFill>
                          <a:effectLst/>
                          <a:latin typeface="Arial" panose="020B0604020202020204" pitchFamily="34" charset="0"/>
                          <a:ea typeface="+mn-ea"/>
                          <a:cs typeface="Arial" panose="020B0604020202020204" pitchFamily="34" charset="0"/>
                        </a:rPr>
                        <a:t>С</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656187535"/>
                  </a:ext>
                </a:extLst>
              </a:tr>
            </a:tbl>
          </a:graphicData>
        </a:graphic>
      </p:graphicFrame>
    </p:spTree>
    <p:extLst>
      <p:ext uri="{BB962C8B-B14F-4D97-AF65-F5344CB8AC3E}">
        <p14:creationId xmlns:p14="http://schemas.microsoft.com/office/powerpoint/2010/main" val="3555212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8CB232-F5CD-0011-D246-4D22483D2CA0}"/>
              </a:ext>
            </a:extLst>
          </p:cNvPr>
          <p:cNvSpPr txBox="1"/>
          <p:nvPr/>
        </p:nvSpPr>
        <p:spPr>
          <a:xfrm>
            <a:off x="143508" y="116632"/>
            <a:ext cx="8856984" cy="369332"/>
          </a:xfrm>
          <a:prstGeom prst="rect">
            <a:avLst/>
          </a:prstGeom>
          <a:noFill/>
        </p:spPr>
        <p:txBody>
          <a:bodyPr wrap="square">
            <a:spAutoFit/>
          </a:bodyPr>
          <a:lstStyle/>
          <a:p>
            <a:pPr algn="ctr"/>
            <a:r>
              <a:rPr lang="en" sz="1800" b="1" kern="1200" dirty="0">
                <a:solidFill>
                  <a:srgbClr val="C00000"/>
                </a:solidFill>
                <a:effectLst/>
                <a:latin typeface="+mj-lt"/>
                <a:ea typeface="+mn-ea"/>
                <a:cs typeface="Arial" panose="020B0604020202020204" pitchFamily="34" charset="0"/>
              </a:rPr>
              <a:t>Invasive coronary angiography </a:t>
            </a:r>
            <a:endParaRPr lang="en" b="1" dirty="0">
              <a:solidFill>
                <a:srgbClr val="C00000"/>
              </a:solidFill>
              <a:latin typeface="+mj-lt"/>
            </a:endParaRPr>
          </a:p>
        </p:txBody>
      </p:sp>
      <p:graphicFrame>
        <p:nvGraphicFramePr>
          <p:cNvPr id="4" name="Таблица 3">
            <a:extLst>
              <a:ext uri="{FF2B5EF4-FFF2-40B4-BE49-F238E27FC236}">
                <a16:creationId xmlns:a16="http://schemas.microsoft.com/office/drawing/2014/main" id="{C12CE6DC-481D-B07D-4285-2E5AF0A7A7DE}"/>
              </a:ext>
            </a:extLst>
          </p:cNvPr>
          <p:cNvGraphicFramePr>
            <a:graphicFrameLocks noGrp="1"/>
          </p:cNvGraphicFramePr>
          <p:nvPr>
            <p:extLst>
              <p:ext uri="{D42A27DB-BD31-4B8C-83A1-F6EECF244321}">
                <p14:modId xmlns:p14="http://schemas.microsoft.com/office/powerpoint/2010/main" val="1765412983"/>
              </p:ext>
            </p:extLst>
          </p:nvPr>
        </p:nvGraphicFramePr>
        <p:xfrm>
          <a:off x="251520" y="1124744"/>
          <a:ext cx="8640960" cy="2743200"/>
        </p:xfrm>
        <a:graphic>
          <a:graphicData uri="http://schemas.openxmlformats.org/drawingml/2006/table">
            <a:tbl>
              <a:tblPr firstRow="1" bandRow="1">
                <a:tableStyleId>{F5AB1C69-6EDB-4FF4-983F-18BD219EF322}</a:tableStyleId>
              </a:tblPr>
              <a:tblGrid>
                <a:gridCol w="6696744">
                  <a:extLst>
                    <a:ext uri="{9D8B030D-6E8A-4147-A177-3AD203B41FA5}">
                      <a16:colId xmlns:a16="http://schemas.microsoft.com/office/drawing/2014/main" val="3535534495"/>
                    </a:ext>
                  </a:extLst>
                </a:gridCol>
                <a:gridCol w="889974">
                  <a:extLst>
                    <a:ext uri="{9D8B030D-6E8A-4147-A177-3AD203B41FA5}">
                      <a16:colId xmlns:a16="http://schemas.microsoft.com/office/drawing/2014/main" val="3051593270"/>
                    </a:ext>
                  </a:extLst>
                </a:gridCol>
                <a:gridCol w="1054242">
                  <a:extLst>
                    <a:ext uri="{9D8B030D-6E8A-4147-A177-3AD203B41FA5}">
                      <a16:colId xmlns:a16="http://schemas.microsoft.com/office/drawing/2014/main" val="3130016559"/>
                    </a:ext>
                  </a:extLst>
                </a:gridCol>
              </a:tblGrid>
              <a:tr h="45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Recommendations</a:t>
                      </a:r>
                      <a:r>
                        <a:rPr lang="ru-RU" sz="1800" b="1" kern="1200" dirty="0">
                          <a:solidFill>
                            <a:schemeClr val="tx1"/>
                          </a:solidFill>
                          <a:effectLst/>
                          <a:latin typeface="Arial" panose="020B0604020202020204" pitchFamily="34" charset="0"/>
                          <a:ea typeface="+mn-ea"/>
                          <a:cs typeface="Arial" panose="020B0604020202020204" pitchFamily="34" charset="0"/>
                        </a:rPr>
                        <a:t>. </a:t>
                      </a:r>
                      <a:r>
                        <a:rPr lang="en" sz="1800" b="1" kern="1200" dirty="0">
                          <a:solidFill>
                            <a:schemeClr val="tx1"/>
                          </a:solidFill>
                          <a:effectLst/>
                          <a:latin typeface="Arial" panose="020B0604020202020204" pitchFamily="34" charset="0"/>
                          <a:ea typeface="+mn-ea"/>
                          <a:cs typeface="Arial" panose="020B0604020202020204" pitchFamily="34" charset="0"/>
                        </a:rPr>
                        <a:t>Invasive coronary angiography (in those who are considered eligible for potential coronary revascularization) </a:t>
                      </a:r>
                      <a:endParaRPr lang="en" dirty="0">
                        <a:solidFill>
                          <a:schemeClr val="tx1"/>
                        </a:solidFill>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Class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Level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1991806"/>
                  </a:ext>
                </a:extLst>
              </a:tr>
              <a:tr h="452220">
                <a:tc>
                  <a:txBody>
                    <a:bodyPr/>
                    <a:lstStyle/>
                    <a:p>
                      <a:r>
                        <a:rPr lang="en" sz="1800" kern="1200" dirty="0">
                          <a:solidFill>
                            <a:schemeClr val="tx1"/>
                          </a:solidFill>
                          <a:effectLst/>
                          <a:latin typeface="Arial" panose="020B0604020202020204" pitchFamily="34" charset="0"/>
                          <a:ea typeface="+mn-ea"/>
                          <a:cs typeface="Arial" panose="020B0604020202020204" pitchFamily="34" charset="0"/>
                        </a:rPr>
                        <a:t>Invasive coronary angiography is recommended in patients with angina despite pharmacological therapy or symptomatic ventricular arrhythmias</a:t>
                      </a:r>
                      <a:endParaRPr lang="en" dirty="0">
                        <a:solidFill>
                          <a:schemeClr val="tx1"/>
                        </a:solidFill>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dirty="0">
                          <a:solidFill>
                            <a:schemeClr val="tx1"/>
                          </a:solidFill>
                          <a:effectLst/>
                          <a:latin typeface="Arial" panose="020B0604020202020204" pitchFamily="34" charset="0"/>
                          <a:cs typeface="Arial" panose="020B0604020202020204" pitchFamily="34"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Arial" panose="020B0604020202020204" pitchFamily="34" charset="0"/>
                          <a:ea typeface="+mn-ea"/>
                          <a:cs typeface="Arial" panose="020B0604020202020204" pitchFamily="34" charset="0"/>
                        </a:rPr>
                        <a:t>B</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3980196569"/>
                  </a:ext>
                </a:extLst>
              </a:tr>
              <a:tr h="452220">
                <a:tc>
                  <a:txBody>
                    <a:bodyPr/>
                    <a:lstStyle/>
                    <a:p>
                      <a:r>
                        <a:rPr lang="en" sz="1800" kern="1200" dirty="0">
                          <a:solidFill>
                            <a:schemeClr val="tx1"/>
                          </a:solidFill>
                          <a:effectLst/>
                          <a:latin typeface="Arial" panose="020B0604020202020204" pitchFamily="34" charset="0"/>
                          <a:ea typeface="+mn-ea"/>
                          <a:cs typeface="Arial" panose="020B0604020202020204" pitchFamily="34" charset="0"/>
                        </a:rPr>
                        <a:t>Invasive coronary angiography may be considered in patients with </a:t>
                      </a:r>
                      <a:r>
                        <a:rPr lang="en" sz="1800" kern="1200" dirty="0" err="1">
                          <a:solidFill>
                            <a:schemeClr val="tx1"/>
                          </a:solidFill>
                          <a:effectLst/>
                          <a:latin typeface="Arial" panose="020B0604020202020204" pitchFamily="34" charset="0"/>
                          <a:ea typeface="+mn-ea"/>
                          <a:cs typeface="Arial" panose="020B0604020202020204" pitchFamily="34" charset="0"/>
                        </a:rPr>
                        <a:t>HFrEF</a:t>
                      </a:r>
                      <a:r>
                        <a:rPr lang="en" sz="1800" kern="1200" dirty="0">
                          <a:solidFill>
                            <a:schemeClr val="tx1"/>
                          </a:solidFill>
                          <a:effectLst/>
                          <a:latin typeface="Arial" panose="020B0604020202020204" pitchFamily="34" charset="0"/>
                          <a:ea typeface="+mn-ea"/>
                          <a:cs typeface="Arial" panose="020B0604020202020204" pitchFamily="34" charset="0"/>
                        </a:rPr>
                        <a:t> with an intermediate to high pre-test probability of CAD and the presence of </a:t>
                      </a:r>
                      <a:r>
                        <a:rPr lang="en" sz="1800" kern="1200" dirty="0" err="1">
                          <a:solidFill>
                            <a:schemeClr val="tx1"/>
                          </a:solidFill>
                          <a:effectLst/>
                          <a:latin typeface="Arial" panose="020B0604020202020204" pitchFamily="34" charset="0"/>
                          <a:ea typeface="+mn-ea"/>
                          <a:cs typeface="Arial" panose="020B0604020202020204" pitchFamily="34" charset="0"/>
                        </a:rPr>
                        <a:t>ischaemia</a:t>
                      </a:r>
                      <a:r>
                        <a:rPr lang="en" sz="1800" kern="1200" dirty="0">
                          <a:solidFill>
                            <a:schemeClr val="tx1"/>
                          </a:solidFill>
                          <a:effectLst/>
                          <a:latin typeface="Arial" panose="020B0604020202020204" pitchFamily="34" charset="0"/>
                          <a:ea typeface="+mn-ea"/>
                          <a:cs typeface="Arial" panose="020B0604020202020204" pitchFamily="34" charset="0"/>
                        </a:rPr>
                        <a:t> in non-invasive stress tests </a:t>
                      </a:r>
                      <a:endParaRPr lang="en" dirty="0">
                        <a:solidFill>
                          <a:schemeClr val="tx1"/>
                        </a:solidFill>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dirty="0">
                          <a:solidFill>
                            <a:schemeClr val="tx1"/>
                          </a:solidFill>
                          <a:effectLst/>
                          <a:latin typeface="Arial" panose="020B0604020202020204" pitchFamily="34" charset="0"/>
                          <a:cs typeface="Arial" panose="020B0604020202020204" pitchFamily="34" charset="0"/>
                        </a:rPr>
                        <a:t>IIb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Arial" panose="020B0604020202020204" pitchFamily="34" charset="0"/>
                          <a:ea typeface="+mn-ea"/>
                          <a:cs typeface="Arial" panose="020B0604020202020204" pitchFamily="34" charset="0"/>
                        </a:rPr>
                        <a:t>B</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2932578737"/>
                  </a:ext>
                </a:extLst>
              </a:tr>
            </a:tbl>
          </a:graphicData>
        </a:graphic>
      </p:graphicFrame>
    </p:spTree>
    <p:extLst>
      <p:ext uri="{BB962C8B-B14F-4D97-AF65-F5344CB8AC3E}">
        <p14:creationId xmlns:p14="http://schemas.microsoft.com/office/powerpoint/2010/main" val="3498999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8CB232-F5CD-0011-D246-4D22483D2CA0}"/>
              </a:ext>
            </a:extLst>
          </p:cNvPr>
          <p:cNvSpPr txBox="1"/>
          <p:nvPr/>
        </p:nvSpPr>
        <p:spPr>
          <a:xfrm>
            <a:off x="143508" y="116632"/>
            <a:ext cx="8856984" cy="369332"/>
          </a:xfrm>
          <a:prstGeom prst="rect">
            <a:avLst/>
          </a:prstGeom>
          <a:noFill/>
        </p:spPr>
        <p:txBody>
          <a:bodyPr wrap="square">
            <a:spAutoFit/>
          </a:bodyPr>
          <a:lstStyle/>
          <a:p>
            <a:pPr algn="ctr"/>
            <a:r>
              <a:rPr lang="en" sz="1800" b="1" kern="1200" dirty="0">
                <a:solidFill>
                  <a:srgbClr val="C00000"/>
                </a:solidFill>
                <a:effectLst/>
                <a:latin typeface="Arial" panose="020B0604020202020204" pitchFamily="34" charset="0"/>
                <a:ea typeface="+mn-ea"/>
                <a:cs typeface="Arial" panose="020B0604020202020204" pitchFamily="34" charset="0"/>
              </a:rPr>
              <a:t>Cardiopulmonary exercise testing and </a:t>
            </a:r>
            <a:r>
              <a:rPr lang="en" sz="1800" b="1" dirty="0">
                <a:solidFill>
                  <a:srgbClr val="C00000"/>
                </a:solidFill>
                <a:effectLst/>
                <a:latin typeface="+mj-lt"/>
                <a:cs typeface="Arial" panose="020B0604020202020204" pitchFamily="34" charset="0"/>
              </a:rPr>
              <a:t>endomyocardial biopsy</a:t>
            </a:r>
            <a:r>
              <a:rPr lang="en" sz="1800" b="1" kern="1200" dirty="0">
                <a:solidFill>
                  <a:srgbClr val="C00000"/>
                </a:solidFill>
                <a:effectLst/>
                <a:latin typeface="+mj-lt"/>
                <a:ea typeface="+mn-ea"/>
                <a:cs typeface="Arial" panose="020B0604020202020204" pitchFamily="34" charset="0"/>
              </a:rPr>
              <a:t> </a:t>
            </a:r>
            <a:endParaRPr lang="en" b="1" dirty="0">
              <a:solidFill>
                <a:srgbClr val="C00000"/>
              </a:solidFill>
              <a:latin typeface="+mj-lt"/>
            </a:endParaRPr>
          </a:p>
        </p:txBody>
      </p:sp>
      <p:graphicFrame>
        <p:nvGraphicFramePr>
          <p:cNvPr id="4" name="Таблица 3">
            <a:extLst>
              <a:ext uri="{FF2B5EF4-FFF2-40B4-BE49-F238E27FC236}">
                <a16:creationId xmlns:a16="http://schemas.microsoft.com/office/drawing/2014/main" id="{C12CE6DC-481D-B07D-4285-2E5AF0A7A7DE}"/>
              </a:ext>
            </a:extLst>
          </p:cNvPr>
          <p:cNvGraphicFramePr>
            <a:graphicFrameLocks noGrp="1"/>
          </p:cNvGraphicFramePr>
          <p:nvPr>
            <p:extLst>
              <p:ext uri="{D42A27DB-BD31-4B8C-83A1-F6EECF244321}">
                <p14:modId xmlns:p14="http://schemas.microsoft.com/office/powerpoint/2010/main" val="1586145999"/>
              </p:ext>
            </p:extLst>
          </p:nvPr>
        </p:nvGraphicFramePr>
        <p:xfrm>
          <a:off x="251520" y="1124744"/>
          <a:ext cx="8640960" cy="2834640"/>
        </p:xfrm>
        <a:graphic>
          <a:graphicData uri="http://schemas.openxmlformats.org/drawingml/2006/table">
            <a:tbl>
              <a:tblPr firstRow="1" bandRow="1">
                <a:tableStyleId>{F5AB1C69-6EDB-4FF4-983F-18BD219EF322}</a:tableStyleId>
              </a:tblPr>
              <a:tblGrid>
                <a:gridCol w="6696744">
                  <a:extLst>
                    <a:ext uri="{9D8B030D-6E8A-4147-A177-3AD203B41FA5}">
                      <a16:colId xmlns:a16="http://schemas.microsoft.com/office/drawing/2014/main" val="3535534495"/>
                    </a:ext>
                  </a:extLst>
                </a:gridCol>
                <a:gridCol w="889974">
                  <a:extLst>
                    <a:ext uri="{9D8B030D-6E8A-4147-A177-3AD203B41FA5}">
                      <a16:colId xmlns:a16="http://schemas.microsoft.com/office/drawing/2014/main" val="3051593270"/>
                    </a:ext>
                  </a:extLst>
                </a:gridCol>
                <a:gridCol w="1054242">
                  <a:extLst>
                    <a:ext uri="{9D8B030D-6E8A-4147-A177-3AD203B41FA5}">
                      <a16:colId xmlns:a16="http://schemas.microsoft.com/office/drawing/2014/main" val="3130016559"/>
                    </a:ext>
                  </a:extLst>
                </a:gridCol>
              </a:tblGrid>
              <a:tr h="452220">
                <a:tc>
                  <a:txBody>
                    <a:bodyPr/>
                    <a:lstStyle/>
                    <a:p>
                      <a:r>
                        <a:rPr lang="en" sz="1800" b="1" kern="1200" dirty="0">
                          <a:solidFill>
                            <a:schemeClr val="tx1"/>
                          </a:solidFill>
                          <a:effectLst/>
                          <a:latin typeface="Arial" panose="020B0604020202020204" pitchFamily="34" charset="0"/>
                          <a:ea typeface="+mn-ea"/>
                          <a:cs typeface="Arial" panose="020B0604020202020204" pitchFamily="34" charset="0"/>
                        </a:rPr>
                        <a:t>Recommendations</a:t>
                      </a:r>
                      <a:r>
                        <a:rPr lang="ru-RU" sz="1800" b="1" kern="1200" dirty="0">
                          <a:solidFill>
                            <a:schemeClr val="tx1"/>
                          </a:solidFill>
                          <a:effectLst/>
                          <a:latin typeface="Arial" panose="020B0604020202020204" pitchFamily="34" charset="0"/>
                          <a:ea typeface="+mn-ea"/>
                          <a:cs typeface="Arial" panose="020B0604020202020204" pitchFamily="34" charset="0"/>
                        </a:rPr>
                        <a:t>. </a:t>
                      </a:r>
                      <a:r>
                        <a:rPr lang="en" sz="1800" b="1" kern="1200" dirty="0">
                          <a:solidFill>
                            <a:schemeClr val="tx1"/>
                          </a:solidFill>
                          <a:effectLst/>
                          <a:latin typeface="Arial" panose="020B0604020202020204" pitchFamily="34" charset="0"/>
                          <a:ea typeface="+mn-ea"/>
                          <a:cs typeface="Arial" panose="020B0604020202020204" pitchFamily="34" charset="0"/>
                        </a:rPr>
                        <a:t>Cardiopulmonary exercise testing </a:t>
                      </a:r>
                      <a:endParaRPr lang="en"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800" dirty="0">
                        <a:solidFill>
                          <a:schemeClr val="tx1"/>
                        </a:solidFill>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Class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Level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1991806"/>
                  </a:ext>
                </a:extLst>
              </a:tr>
              <a:tr h="45222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Cardiopulmonary exercise testing is recommended as a part of the evaluation for heart transplantation and/or MCS</a:t>
                      </a:r>
                      <a:endParaRPr lang="ru-RU"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dirty="0">
                          <a:solidFill>
                            <a:schemeClr val="tx1"/>
                          </a:solidFill>
                          <a:effectLst/>
                          <a:latin typeface="Arial" panose="020B0604020202020204" pitchFamily="34" charset="0"/>
                          <a:cs typeface="Arial" panose="020B0604020202020204" pitchFamily="34"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Arial" panose="020B0604020202020204" pitchFamily="34" charset="0"/>
                          <a:ea typeface="+mn-ea"/>
                          <a:cs typeface="Arial" panose="020B0604020202020204" pitchFamily="34" charset="0"/>
                        </a:rPr>
                        <a:t>C</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3980196569"/>
                  </a:ext>
                </a:extLst>
              </a:tr>
              <a:tr h="45222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Cardiopulmonary exercise testing should be considered to optimize prescription of exercise training</a:t>
                      </a:r>
                      <a:endParaRPr lang="ru-RU"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dirty="0" err="1">
                          <a:solidFill>
                            <a:schemeClr val="tx1"/>
                          </a:solidFill>
                          <a:effectLst/>
                          <a:latin typeface="Arial" panose="020B0604020202020204" pitchFamily="34" charset="0"/>
                          <a:cs typeface="Arial" panose="020B0604020202020204" pitchFamily="34" charset="0"/>
                        </a:rPr>
                        <a:t>IIa</a:t>
                      </a:r>
                      <a:endParaRPr lang="en" sz="1800"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Arial" panose="020B0604020202020204" pitchFamily="34" charset="0"/>
                          <a:ea typeface="+mn-ea"/>
                          <a:cs typeface="Arial" panose="020B0604020202020204" pitchFamily="34" charset="0"/>
                        </a:rPr>
                        <a:t>C</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2932578737"/>
                  </a:ext>
                </a:extLst>
              </a:tr>
              <a:tr h="45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Cardiopulmonary exercise testing should be considered to identify the cause of unexplained dyspnea and/or exercise intolerance</a:t>
                      </a:r>
                      <a:endParaRPr lang="ru-RU"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dirty="0" err="1">
                          <a:solidFill>
                            <a:schemeClr val="tx1"/>
                          </a:solidFill>
                          <a:effectLst/>
                          <a:latin typeface="Arial" panose="020B0604020202020204" pitchFamily="34" charset="0"/>
                          <a:cs typeface="Arial" panose="020B0604020202020204" pitchFamily="34" charset="0"/>
                        </a:rPr>
                        <a:t>IIa</a:t>
                      </a:r>
                      <a:endParaRPr lang="en" sz="1800"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r>
                        <a:rPr lang="en-US" dirty="0">
                          <a:solidFill>
                            <a:schemeClr val="tx1"/>
                          </a:solidFill>
                          <a:latin typeface="Arial" panose="020B0604020202020204" pitchFamily="34" charset="0"/>
                          <a:cs typeface="Arial" panose="020B0604020202020204" pitchFamily="34" charset="0"/>
                        </a:rPr>
                        <a:t>C</a:t>
                      </a:r>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376853129"/>
                  </a:ext>
                </a:extLst>
              </a:tr>
            </a:tbl>
          </a:graphicData>
        </a:graphic>
      </p:graphicFrame>
      <p:graphicFrame>
        <p:nvGraphicFramePr>
          <p:cNvPr id="2" name="Таблица 1">
            <a:extLst>
              <a:ext uri="{FF2B5EF4-FFF2-40B4-BE49-F238E27FC236}">
                <a16:creationId xmlns:a16="http://schemas.microsoft.com/office/drawing/2014/main" id="{76457108-4E7A-21AD-7EE2-5A9410E06321}"/>
              </a:ext>
            </a:extLst>
          </p:cNvPr>
          <p:cNvGraphicFramePr>
            <a:graphicFrameLocks noGrp="1"/>
          </p:cNvGraphicFramePr>
          <p:nvPr>
            <p:extLst>
              <p:ext uri="{D42A27DB-BD31-4B8C-83A1-F6EECF244321}">
                <p14:modId xmlns:p14="http://schemas.microsoft.com/office/powerpoint/2010/main" val="3641884549"/>
              </p:ext>
            </p:extLst>
          </p:nvPr>
        </p:nvGraphicFramePr>
        <p:xfrm>
          <a:off x="251520" y="4653136"/>
          <a:ext cx="8640960" cy="1828800"/>
        </p:xfrm>
        <a:graphic>
          <a:graphicData uri="http://schemas.openxmlformats.org/drawingml/2006/table">
            <a:tbl>
              <a:tblPr firstRow="1" bandRow="1">
                <a:tableStyleId>{F5AB1C69-6EDB-4FF4-983F-18BD219EF322}</a:tableStyleId>
              </a:tblPr>
              <a:tblGrid>
                <a:gridCol w="6696744">
                  <a:extLst>
                    <a:ext uri="{9D8B030D-6E8A-4147-A177-3AD203B41FA5}">
                      <a16:colId xmlns:a16="http://schemas.microsoft.com/office/drawing/2014/main" val="3535534495"/>
                    </a:ext>
                  </a:extLst>
                </a:gridCol>
                <a:gridCol w="889974">
                  <a:extLst>
                    <a:ext uri="{9D8B030D-6E8A-4147-A177-3AD203B41FA5}">
                      <a16:colId xmlns:a16="http://schemas.microsoft.com/office/drawing/2014/main" val="3051593270"/>
                    </a:ext>
                  </a:extLst>
                </a:gridCol>
                <a:gridCol w="1054242">
                  <a:extLst>
                    <a:ext uri="{9D8B030D-6E8A-4147-A177-3AD203B41FA5}">
                      <a16:colId xmlns:a16="http://schemas.microsoft.com/office/drawing/2014/main" val="3130016559"/>
                    </a:ext>
                  </a:extLst>
                </a:gridCol>
              </a:tblGrid>
              <a:tr h="452220">
                <a:tc>
                  <a:txBody>
                    <a:bodyPr/>
                    <a:lstStyle/>
                    <a:p>
                      <a:r>
                        <a:rPr lang="en" sz="1800" b="1" kern="1200" dirty="0">
                          <a:solidFill>
                            <a:schemeClr val="tx1"/>
                          </a:solidFill>
                          <a:effectLst/>
                          <a:latin typeface="Arial" panose="020B0604020202020204" pitchFamily="34" charset="0"/>
                          <a:ea typeface="+mn-ea"/>
                          <a:cs typeface="Arial" panose="020B0604020202020204" pitchFamily="34" charset="0"/>
                        </a:rPr>
                        <a:t>Recommendations</a:t>
                      </a:r>
                      <a:r>
                        <a:rPr lang="ru-RU" sz="1800" b="1" kern="1200" dirty="0">
                          <a:solidFill>
                            <a:schemeClr val="tx1"/>
                          </a:solidFill>
                          <a:effectLst/>
                          <a:latin typeface="Arial" panose="020B0604020202020204" pitchFamily="34" charset="0"/>
                          <a:ea typeface="+mn-ea"/>
                          <a:cs typeface="Arial" panose="020B0604020202020204" pitchFamily="34" charset="0"/>
                        </a:rPr>
                        <a:t>. </a:t>
                      </a:r>
                      <a:r>
                        <a:rPr lang="en" sz="1800" b="1" kern="1200" dirty="0">
                          <a:solidFill>
                            <a:schemeClr val="tx1"/>
                          </a:solidFill>
                          <a:effectLst/>
                          <a:latin typeface="Arial" panose="020B0604020202020204" pitchFamily="34" charset="0"/>
                          <a:ea typeface="+mn-ea"/>
                          <a:cs typeface="Arial" panose="020B0604020202020204" pitchFamily="34" charset="0"/>
                        </a:rPr>
                        <a:t>EMB </a:t>
                      </a:r>
                      <a:endParaRPr lang="en"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800" dirty="0">
                        <a:solidFill>
                          <a:schemeClr val="tx1"/>
                        </a:solidFill>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Class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Level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1991806"/>
                  </a:ext>
                </a:extLst>
              </a:tr>
              <a:tr h="45222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EMB should be considered in patients with rapidly progressive HF despite standard therapy when there is a probability of a specific diagnosis, which can be confirmed only in myocardial samples</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dirty="0" err="1">
                          <a:solidFill>
                            <a:schemeClr val="tx1"/>
                          </a:solidFill>
                          <a:effectLst/>
                          <a:latin typeface="Arial" panose="020B0604020202020204" pitchFamily="34" charset="0"/>
                          <a:cs typeface="Arial" panose="020B0604020202020204" pitchFamily="34" charset="0"/>
                        </a:rPr>
                        <a:t>IIa</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Arial" panose="020B0604020202020204" pitchFamily="34" charset="0"/>
                          <a:ea typeface="+mn-ea"/>
                          <a:cs typeface="Arial" panose="020B0604020202020204" pitchFamily="34" charset="0"/>
                        </a:rPr>
                        <a:t>C</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3980196569"/>
                  </a:ext>
                </a:extLst>
              </a:tr>
            </a:tbl>
          </a:graphicData>
        </a:graphic>
      </p:graphicFrame>
    </p:spTree>
    <p:extLst>
      <p:ext uri="{BB962C8B-B14F-4D97-AF65-F5344CB8AC3E}">
        <p14:creationId xmlns:p14="http://schemas.microsoft.com/office/powerpoint/2010/main" val="3823197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8CB232-F5CD-0011-D246-4D22483D2CA0}"/>
              </a:ext>
            </a:extLst>
          </p:cNvPr>
          <p:cNvSpPr txBox="1"/>
          <p:nvPr/>
        </p:nvSpPr>
        <p:spPr>
          <a:xfrm>
            <a:off x="143508" y="116632"/>
            <a:ext cx="8856984" cy="369332"/>
          </a:xfrm>
          <a:prstGeom prst="rect">
            <a:avLst/>
          </a:prstGeom>
          <a:noFill/>
        </p:spPr>
        <p:txBody>
          <a:bodyPr wrap="square">
            <a:spAutoFit/>
          </a:bodyPr>
          <a:lstStyle/>
          <a:p>
            <a:pPr algn="ctr"/>
            <a:r>
              <a:rPr lang="en" sz="1800" b="1" kern="1200" dirty="0">
                <a:solidFill>
                  <a:srgbClr val="C00000"/>
                </a:solidFill>
                <a:effectLst/>
                <a:latin typeface="Arial" panose="020B0604020202020204" pitchFamily="34" charset="0"/>
                <a:ea typeface="+mn-ea"/>
                <a:cs typeface="Arial" panose="020B0604020202020204" pitchFamily="34" charset="0"/>
              </a:rPr>
              <a:t>Right heart catheterization</a:t>
            </a:r>
            <a:endParaRPr lang="en" b="1" dirty="0">
              <a:solidFill>
                <a:srgbClr val="C00000"/>
              </a:solidFill>
              <a:latin typeface="+mj-lt"/>
            </a:endParaRPr>
          </a:p>
        </p:txBody>
      </p:sp>
      <p:graphicFrame>
        <p:nvGraphicFramePr>
          <p:cNvPr id="4" name="Таблица 3">
            <a:extLst>
              <a:ext uri="{FF2B5EF4-FFF2-40B4-BE49-F238E27FC236}">
                <a16:creationId xmlns:a16="http://schemas.microsoft.com/office/drawing/2014/main" id="{C12CE6DC-481D-B07D-4285-2E5AF0A7A7DE}"/>
              </a:ext>
            </a:extLst>
          </p:cNvPr>
          <p:cNvGraphicFramePr>
            <a:graphicFrameLocks noGrp="1"/>
          </p:cNvGraphicFramePr>
          <p:nvPr>
            <p:extLst>
              <p:ext uri="{D42A27DB-BD31-4B8C-83A1-F6EECF244321}">
                <p14:modId xmlns:p14="http://schemas.microsoft.com/office/powerpoint/2010/main" val="3878001009"/>
              </p:ext>
            </p:extLst>
          </p:nvPr>
        </p:nvGraphicFramePr>
        <p:xfrm>
          <a:off x="251520" y="1124744"/>
          <a:ext cx="8640960" cy="4297680"/>
        </p:xfrm>
        <a:graphic>
          <a:graphicData uri="http://schemas.openxmlformats.org/drawingml/2006/table">
            <a:tbl>
              <a:tblPr firstRow="1" bandRow="1">
                <a:tableStyleId>{F5AB1C69-6EDB-4FF4-983F-18BD219EF322}</a:tableStyleId>
              </a:tblPr>
              <a:tblGrid>
                <a:gridCol w="6696744">
                  <a:extLst>
                    <a:ext uri="{9D8B030D-6E8A-4147-A177-3AD203B41FA5}">
                      <a16:colId xmlns:a16="http://schemas.microsoft.com/office/drawing/2014/main" val="3535534495"/>
                    </a:ext>
                  </a:extLst>
                </a:gridCol>
                <a:gridCol w="889974">
                  <a:extLst>
                    <a:ext uri="{9D8B030D-6E8A-4147-A177-3AD203B41FA5}">
                      <a16:colId xmlns:a16="http://schemas.microsoft.com/office/drawing/2014/main" val="3051593270"/>
                    </a:ext>
                  </a:extLst>
                </a:gridCol>
                <a:gridCol w="1054242">
                  <a:extLst>
                    <a:ext uri="{9D8B030D-6E8A-4147-A177-3AD203B41FA5}">
                      <a16:colId xmlns:a16="http://schemas.microsoft.com/office/drawing/2014/main" val="3130016559"/>
                    </a:ext>
                  </a:extLst>
                </a:gridCol>
              </a:tblGrid>
              <a:tr h="452220">
                <a:tc>
                  <a:txBody>
                    <a:bodyPr/>
                    <a:lstStyle/>
                    <a:p>
                      <a:r>
                        <a:rPr lang="en" sz="1800" b="1" kern="1200" dirty="0">
                          <a:solidFill>
                            <a:schemeClr val="tx1"/>
                          </a:solidFill>
                          <a:effectLst/>
                          <a:latin typeface="Arial" panose="020B0604020202020204" pitchFamily="34" charset="0"/>
                          <a:ea typeface="+mn-ea"/>
                          <a:cs typeface="Arial" panose="020B0604020202020204" pitchFamily="34" charset="0"/>
                        </a:rPr>
                        <a:t>Recommendations</a:t>
                      </a:r>
                      <a:r>
                        <a:rPr lang="ru-RU" sz="1800" b="1" kern="1200" dirty="0">
                          <a:solidFill>
                            <a:schemeClr val="tx1"/>
                          </a:solidFill>
                          <a:effectLst/>
                          <a:latin typeface="Arial" panose="020B0604020202020204" pitchFamily="34" charset="0"/>
                          <a:ea typeface="+mn-ea"/>
                          <a:cs typeface="Arial" panose="020B0604020202020204" pitchFamily="34" charset="0"/>
                        </a:rPr>
                        <a:t>. </a:t>
                      </a:r>
                      <a:r>
                        <a:rPr lang="en" sz="1800" b="1" kern="1200" dirty="0">
                          <a:solidFill>
                            <a:schemeClr val="tx1"/>
                          </a:solidFill>
                          <a:effectLst/>
                          <a:latin typeface="Arial" panose="020B0604020202020204" pitchFamily="34" charset="0"/>
                          <a:ea typeface="+mn-ea"/>
                          <a:cs typeface="Arial" panose="020B0604020202020204" pitchFamily="34" charset="0"/>
                        </a:rPr>
                        <a:t>Right heart catheterization </a:t>
                      </a:r>
                      <a:endParaRPr lang="en"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800" dirty="0">
                        <a:solidFill>
                          <a:schemeClr val="tx1"/>
                        </a:solidFill>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Class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Level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1991806"/>
                  </a:ext>
                </a:extLst>
              </a:tr>
              <a:tr h="45222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Right heart catheterization is recommended in patients with severe HF being evaluated for heart transplantation or MCS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dirty="0">
                          <a:solidFill>
                            <a:schemeClr val="tx1"/>
                          </a:solidFill>
                          <a:effectLst/>
                          <a:latin typeface="Arial" panose="020B0604020202020204" pitchFamily="34" charset="0"/>
                          <a:cs typeface="Arial" panose="020B0604020202020204" pitchFamily="34"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Arial" panose="020B0604020202020204" pitchFamily="34" charset="0"/>
                          <a:ea typeface="+mn-ea"/>
                          <a:cs typeface="Arial" panose="020B0604020202020204" pitchFamily="34" charset="0"/>
                        </a:rPr>
                        <a:t>C</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3980196569"/>
                  </a:ext>
                </a:extLst>
              </a:tr>
              <a:tr h="45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Right heart catheterization should be considered in patients where HF is thought to be due to constrictive pericarditis, restrictive cardiomyopathy, congenital heart disease, and high output states</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dirty="0" err="1">
                          <a:solidFill>
                            <a:schemeClr val="tx1"/>
                          </a:solidFill>
                          <a:effectLst/>
                          <a:latin typeface="Arial" panose="020B0604020202020204" pitchFamily="34" charset="0"/>
                          <a:cs typeface="Arial" panose="020B0604020202020204" pitchFamily="34" charset="0"/>
                        </a:rPr>
                        <a:t>IIa</a:t>
                      </a:r>
                      <a:endParaRPr lang="en" sz="1800"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Arial" panose="020B0604020202020204" pitchFamily="34" charset="0"/>
                          <a:ea typeface="+mn-ea"/>
                          <a:cs typeface="Arial" panose="020B0604020202020204" pitchFamily="34" charset="0"/>
                        </a:rPr>
                        <a:t>C</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2932578737"/>
                  </a:ext>
                </a:extLst>
              </a:tr>
              <a:tr h="45222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Right heart catheterization should be considered in patients with probable pulmonary hypertension, assessed by echo in order to confirm the diagnosis and assess its reversibility before the correction of valve/structural heart disease</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dirty="0" err="1">
                          <a:solidFill>
                            <a:schemeClr val="tx1"/>
                          </a:solidFill>
                          <a:effectLst/>
                          <a:latin typeface="Arial" panose="020B0604020202020204" pitchFamily="34" charset="0"/>
                          <a:cs typeface="Arial" panose="020B0604020202020204" pitchFamily="34" charset="0"/>
                        </a:rPr>
                        <a:t>IIa</a:t>
                      </a:r>
                      <a:endParaRPr lang="en" sz="1800"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r>
                        <a:rPr lang="en-US" dirty="0">
                          <a:solidFill>
                            <a:schemeClr val="tx1"/>
                          </a:solidFill>
                          <a:latin typeface="Arial" panose="020B0604020202020204" pitchFamily="34" charset="0"/>
                          <a:cs typeface="Arial" panose="020B0604020202020204" pitchFamily="34" charset="0"/>
                        </a:rPr>
                        <a:t>C</a:t>
                      </a:r>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376853129"/>
                  </a:ext>
                </a:extLst>
              </a:tr>
              <a:tr h="45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Right heart catheterization may be considered in selected patients with </a:t>
                      </a:r>
                      <a:r>
                        <a:rPr lang="en" sz="1800" kern="1200" dirty="0" err="1">
                          <a:solidFill>
                            <a:schemeClr val="dk1"/>
                          </a:solidFill>
                          <a:effectLst/>
                          <a:latin typeface="Arial" panose="020B0604020202020204" pitchFamily="34" charset="0"/>
                          <a:ea typeface="+mn-ea"/>
                          <a:cs typeface="Arial" panose="020B0604020202020204" pitchFamily="34" charset="0"/>
                        </a:rPr>
                        <a:t>HFpEF</a:t>
                      </a:r>
                      <a:r>
                        <a:rPr lang="en" sz="1800" kern="1200" dirty="0">
                          <a:solidFill>
                            <a:schemeClr val="dk1"/>
                          </a:solidFill>
                          <a:effectLst/>
                          <a:latin typeface="Arial" panose="020B0604020202020204" pitchFamily="34" charset="0"/>
                          <a:ea typeface="+mn-ea"/>
                          <a:cs typeface="Arial" panose="020B0604020202020204" pitchFamily="34" charset="0"/>
                        </a:rPr>
                        <a:t> to confirm the diagnosis</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dirty="0">
                          <a:solidFill>
                            <a:schemeClr val="tx1"/>
                          </a:solidFill>
                          <a:effectLst/>
                          <a:latin typeface="Arial" panose="020B0604020202020204" pitchFamily="34" charset="0"/>
                          <a:cs typeface="Arial" panose="020B0604020202020204" pitchFamily="34" charset="0"/>
                        </a:rPr>
                        <a:t>IIb</a:t>
                      </a:r>
                    </a:p>
                    <a:p>
                      <a:endParaRPr lang="en" sz="1800"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C</a:t>
                      </a:r>
                      <a:endParaRPr lang="ru-RU" dirty="0">
                        <a:solidFill>
                          <a:schemeClr val="tx1"/>
                        </a:solidFill>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624361367"/>
                  </a:ext>
                </a:extLst>
              </a:tr>
            </a:tbl>
          </a:graphicData>
        </a:graphic>
      </p:graphicFrame>
    </p:spTree>
    <p:extLst>
      <p:ext uri="{BB962C8B-B14F-4D97-AF65-F5344CB8AC3E}">
        <p14:creationId xmlns:p14="http://schemas.microsoft.com/office/powerpoint/2010/main" val="2689836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B31D122-9058-1F6E-181B-C064B1039497}"/>
              </a:ext>
            </a:extLst>
          </p:cNvPr>
          <p:cNvPicPr>
            <a:picLocks noChangeAspect="1"/>
          </p:cNvPicPr>
          <p:nvPr/>
        </p:nvPicPr>
        <p:blipFill>
          <a:blip r:embed="rId2"/>
          <a:stretch>
            <a:fillRect/>
          </a:stretch>
        </p:blipFill>
        <p:spPr>
          <a:xfrm>
            <a:off x="755576" y="562204"/>
            <a:ext cx="7632848" cy="5481432"/>
          </a:xfrm>
          <a:prstGeom prst="rect">
            <a:avLst/>
          </a:prstGeom>
        </p:spPr>
      </p:pic>
      <p:sp>
        <p:nvSpPr>
          <p:cNvPr id="4" name="TextBox 3">
            <a:extLst>
              <a:ext uri="{FF2B5EF4-FFF2-40B4-BE49-F238E27FC236}">
                <a16:creationId xmlns:a16="http://schemas.microsoft.com/office/drawing/2014/main" id="{A8A4AD49-19A7-6D49-43EF-CFEE095A3FAB}"/>
              </a:ext>
            </a:extLst>
          </p:cNvPr>
          <p:cNvSpPr txBox="1"/>
          <p:nvPr/>
        </p:nvSpPr>
        <p:spPr>
          <a:xfrm>
            <a:off x="168356" y="0"/>
            <a:ext cx="8807288" cy="646331"/>
          </a:xfrm>
          <a:prstGeom prst="rect">
            <a:avLst/>
          </a:prstGeom>
          <a:noFill/>
        </p:spPr>
        <p:txBody>
          <a:bodyPr wrap="square">
            <a:spAutoFit/>
          </a:bodyPr>
          <a:lstStyle/>
          <a:p>
            <a:pPr algn="ctr"/>
            <a:r>
              <a:rPr lang="en" sz="1800" b="1" dirty="0">
                <a:solidFill>
                  <a:srgbClr val="C00000"/>
                </a:solidFill>
                <a:effectLst/>
                <a:latin typeface="+mj-lt"/>
              </a:rPr>
              <a:t>Therapeutic algorithm of Class I Therapy Indications for a patient with heart failure with reduced ejection fraction </a:t>
            </a:r>
            <a:endParaRPr lang="en" b="1" dirty="0">
              <a:solidFill>
                <a:srgbClr val="C00000"/>
              </a:solidFill>
              <a:effectLst/>
              <a:latin typeface="+mj-lt"/>
            </a:endParaRPr>
          </a:p>
        </p:txBody>
      </p:sp>
      <p:sp>
        <p:nvSpPr>
          <p:cNvPr id="3" name="TextBox 2">
            <a:extLst>
              <a:ext uri="{FF2B5EF4-FFF2-40B4-BE49-F238E27FC236}">
                <a16:creationId xmlns:a16="http://schemas.microsoft.com/office/drawing/2014/main" id="{0EC8A3EF-4065-A4F1-2574-A6B1FA999A51}"/>
              </a:ext>
            </a:extLst>
          </p:cNvPr>
          <p:cNvSpPr txBox="1"/>
          <p:nvPr/>
        </p:nvSpPr>
        <p:spPr>
          <a:xfrm>
            <a:off x="0" y="6073334"/>
            <a:ext cx="9206088" cy="830997"/>
          </a:xfrm>
          <a:prstGeom prst="rect">
            <a:avLst/>
          </a:prstGeom>
          <a:noFill/>
        </p:spPr>
        <p:txBody>
          <a:bodyPr wrap="square">
            <a:spAutoFit/>
          </a:bodyPr>
          <a:lstStyle/>
          <a:p>
            <a:pPr algn="ctr"/>
            <a:r>
              <a:rPr lang="en" sz="1200" b="1" i="1" dirty="0">
                <a:effectLst/>
                <a:latin typeface="Arial" panose="020B0604020202020204" pitchFamily="34" charset="0"/>
                <a:cs typeface="Arial" panose="020B0604020202020204" pitchFamily="34" charset="0"/>
              </a:rPr>
              <a:t>ACE-I</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angiotensin-converting enzyme inhibitor; </a:t>
            </a:r>
            <a:r>
              <a:rPr lang="en" sz="1200" b="1" i="1" dirty="0">
                <a:effectLst/>
                <a:latin typeface="Arial" panose="020B0604020202020204" pitchFamily="34" charset="0"/>
                <a:cs typeface="Arial" panose="020B0604020202020204" pitchFamily="34" charset="0"/>
              </a:rPr>
              <a:t>ARNI</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angiotensin receptor-</a:t>
            </a:r>
            <a:r>
              <a:rPr lang="en" sz="1200" i="1" dirty="0" err="1">
                <a:effectLst/>
                <a:latin typeface="Arial" panose="020B0604020202020204" pitchFamily="34" charset="0"/>
                <a:cs typeface="Arial" panose="020B0604020202020204" pitchFamily="34" charset="0"/>
              </a:rPr>
              <a:t>neprilysin</a:t>
            </a:r>
            <a:r>
              <a:rPr lang="en" sz="1200" i="1" dirty="0">
                <a:effectLst/>
                <a:latin typeface="Arial" panose="020B0604020202020204" pitchFamily="34" charset="0"/>
                <a:cs typeface="Arial" panose="020B0604020202020204" pitchFamily="34" charset="0"/>
              </a:rPr>
              <a:t> inhibitor; </a:t>
            </a:r>
            <a:r>
              <a:rPr lang="en" sz="1200" b="1" i="1" dirty="0">
                <a:effectLst/>
                <a:latin typeface="Arial" panose="020B0604020202020204" pitchFamily="34" charset="0"/>
                <a:cs typeface="Arial" panose="020B0604020202020204" pitchFamily="34" charset="0"/>
              </a:rPr>
              <a:t>CRT-D</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cardiac resynchronization therapy with defibrillator; </a:t>
            </a:r>
            <a:r>
              <a:rPr lang="en" sz="1200" b="1" i="1" dirty="0">
                <a:effectLst/>
                <a:latin typeface="Arial" panose="020B0604020202020204" pitchFamily="34" charset="0"/>
                <a:cs typeface="Arial" panose="020B0604020202020204" pitchFamily="34" charset="0"/>
              </a:rPr>
              <a:t>CRT-P</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cardiac resynchronization therapy pacemaker; </a:t>
            </a:r>
            <a:r>
              <a:rPr lang="en" sz="1200" b="1" i="1" dirty="0">
                <a:effectLst/>
                <a:latin typeface="Arial" panose="020B0604020202020204" pitchFamily="34" charset="0"/>
                <a:cs typeface="Arial" panose="020B0604020202020204" pitchFamily="34" charset="0"/>
              </a:rPr>
              <a:t>ICD</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implantable cardioverter-defibrillator; </a:t>
            </a:r>
            <a:r>
              <a:rPr lang="en" sz="1200" b="1" i="1" dirty="0" err="1">
                <a:effectLst/>
                <a:latin typeface="Arial" panose="020B0604020202020204" pitchFamily="34" charset="0"/>
                <a:cs typeface="Arial" panose="020B0604020202020204" pitchFamily="34" charset="0"/>
              </a:rPr>
              <a:t>HFrEF</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heart failure with reduced ejection fraction; </a:t>
            </a:r>
            <a:r>
              <a:rPr lang="en" sz="1200" b="1" i="1" dirty="0">
                <a:effectLst/>
                <a:latin typeface="Arial" panose="020B0604020202020204" pitchFamily="34" charset="0"/>
                <a:cs typeface="Arial" panose="020B0604020202020204" pitchFamily="34" charset="0"/>
              </a:rPr>
              <a:t>MRA</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a:t>
            </a:r>
            <a:r>
              <a:rPr lang="en" sz="1200" i="1" dirty="0" err="1">
                <a:effectLst/>
                <a:latin typeface="Arial" panose="020B0604020202020204" pitchFamily="34" charset="0"/>
                <a:cs typeface="Arial" panose="020B0604020202020204" pitchFamily="34" charset="0"/>
              </a:rPr>
              <a:t>mineralo</a:t>
            </a:r>
            <a:r>
              <a:rPr lang="en" sz="1200" i="1" dirty="0">
                <a:effectLst/>
                <a:latin typeface="Arial" panose="020B0604020202020204" pitchFamily="34" charset="0"/>
                <a:cs typeface="Arial" panose="020B0604020202020204" pitchFamily="34" charset="0"/>
              </a:rPr>
              <a:t>- corticoid receptor antagonist; QRS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Q, R, and S waves of an ECG; </a:t>
            </a:r>
            <a:r>
              <a:rPr lang="en" sz="1200" b="1" i="1" dirty="0">
                <a:effectLst/>
                <a:latin typeface="Arial" panose="020B0604020202020204" pitchFamily="34" charset="0"/>
                <a:cs typeface="Arial" panose="020B0604020202020204" pitchFamily="34" charset="0"/>
              </a:rPr>
              <a:t>SR</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sinus rhythm. </a:t>
            </a:r>
          </a:p>
        </p:txBody>
      </p:sp>
      <p:sp>
        <p:nvSpPr>
          <p:cNvPr id="5" name="TextBox 4">
            <a:extLst>
              <a:ext uri="{FF2B5EF4-FFF2-40B4-BE49-F238E27FC236}">
                <a16:creationId xmlns:a16="http://schemas.microsoft.com/office/drawing/2014/main" id="{21D8185F-E487-77EB-D87E-C6FE7FABEE37}"/>
              </a:ext>
            </a:extLst>
          </p:cNvPr>
          <p:cNvSpPr txBox="1"/>
          <p:nvPr/>
        </p:nvSpPr>
        <p:spPr>
          <a:xfrm>
            <a:off x="-12240" y="1208535"/>
            <a:ext cx="2952328" cy="1477328"/>
          </a:xfrm>
          <a:prstGeom prst="rect">
            <a:avLst/>
          </a:prstGeom>
          <a:noFill/>
        </p:spPr>
        <p:txBody>
          <a:bodyPr wrap="square">
            <a:spAutoFit/>
          </a:bodyPr>
          <a:lstStyle/>
          <a:p>
            <a:pPr algn="ctr"/>
            <a:r>
              <a:rPr lang="en" sz="1800" dirty="0">
                <a:effectLst/>
                <a:latin typeface="Arial" panose="020B0604020202020204" pitchFamily="34" charset="0"/>
                <a:cs typeface="Arial" panose="020B0604020202020204" pitchFamily="34" charset="0"/>
              </a:rPr>
              <a:t>The diagnosis of </a:t>
            </a:r>
            <a:r>
              <a:rPr lang="en" sz="1800" dirty="0" err="1">
                <a:effectLst/>
                <a:latin typeface="Arial" panose="020B0604020202020204" pitchFamily="34" charset="0"/>
                <a:cs typeface="Arial" panose="020B0604020202020204" pitchFamily="34" charset="0"/>
              </a:rPr>
              <a:t>HFrEF</a:t>
            </a:r>
            <a:r>
              <a:rPr lang="en" sz="1800" dirty="0">
                <a:effectLst/>
                <a:latin typeface="Arial" panose="020B0604020202020204" pitchFamily="34" charset="0"/>
                <a:cs typeface="Arial" panose="020B0604020202020204" pitchFamily="34" charset="0"/>
              </a:rPr>
              <a:t> requires the presence of symptoms and/or signs of HF and a reduced ejection fraction (LVEF </a:t>
            </a:r>
            <a:r>
              <a:rPr lang="en" dirty="0">
                <a:latin typeface="Arial" panose="020B0604020202020204" pitchFamily="34" charset="0"/>
                <a:cs typeface="Arial" panose="020B0604020202020204" pitchFamily="34" charset="0"/>
              </a:rPr>
              <a:t>≤ </a:t>
            </a:r>
            <a:r>
              <a:rPr lang="en" sz="1800" dirty="0">
                <a:effectLst/>
                <a:latin typeface="Arial" panose="020B0604020202020204" pitchFamily="34" charset="0"/>
                <a:cs typeface="Arial" panose="020B0604020202020204" pitchFamily="34" charset="0"/>
              </a:rPr>
              <a:t>40%) </a:t>
            </a:r>
            <a:endParaRPr lang="e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1061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CADADB-D0B5-64BA-2A0B-8DCBA186B45B}"/>
              </a:ext>
            </a:extLst>
          </p:cNvPr>
          <p:cNvSpPr txBox="1"/>
          <p:nvPr/>
        </p:nvSpPr>
        <p:spPr>
          <a:xfrm>
            <a:off x="323528" y="116632"/>
            <a:ext cx="8640960" cy="369332"/>
          </a:xfrm>
          <a:prstGeom prst="rect">
            <a:avLst/>
          </a:prstGeom>
          <a:noFill/>
        </p:spPr>
        <p:txBody>
          <a:bodyPr wrap="square">
            <a:spAutoFit/>
          </a:bodyPr>
          <a:lstStyle/>
          <a:p>
            <a:r>
              <a:rPr lang="en" sz="1800" b="1" dirty="0">
                <a:solidFill>
                  <a:srgbClr val="C00000"/>
                </a:solidFill>
                <a:effectLst/>
                <a:latin typeface="+mj-lt"/>
              </a:rPr>
              <a:t>Goals of pharmacotherapy for patients with heart failure with reduced ejection fraction</a:t>
            </a:r>
            <a:endParaRPr lang="en" b="1" dirty="0">
              <a:solidFill>
                <a:srgbClr val="C00000"/>
              </a:solidFill>
              <a:latin typeface="+mj-lt"/>
            </a:endParaRPr>
          </a:p>
        </p:txBody>
      </p:sp>
      <p:sp>
        <p:nvSpPr>
          <p:cNvPr id="5" name="TextBox 4">
            <a:extLst>
              <a:ext uri="{FF2B5EF4-FFF2-40B4-BE49-F238E27FC236}">
                <a16:creationId xmlns:a16="http://schemas.microsoft.com/office/drawing/2014/main" id="{C188428B-E1B0-528D-F5A0-BCAE1C7C7CD3}"/>
              </a:ext>
            </a:extLst>
          </p:cNvPr>
          <p:cNvSpPr txBox="1"/>
          <p:nvPr/>
        </p:nvSpPr>
        <p:spPr>
          <a:xfrm>
            <a:off x="3419872" y="4078814"/>
            <a:ext cx="4572000" cy="646331"/>
          </a:xfrm>
          <a:prstGeom prst="rect">
            <a:avLst/>
          </a:prstGeom>
          <a:noFill/>
          <a:ln>
            <a:solidFill>
              <a:srgbClr val="0070C0"/>
            </a:solidFill>
          </a:ln>
        </p:spPr>
        <p:txBody>
          <a:bodyPr wrap="square">
            <a:spAutoFit/>
          </a:bodyPr>
          <a:lstStyle/>
          <a:p>
            <a:r>
              <a:rPr lang="ru-RU" dirty="0">
                <a:latin typeface="Arial" panose="020B0604020202020204" pitchFamily="34" charset="0"/>
                <a:cs typeface="Arial" panose="020B0604020202020204" pitchFamily="34" charset="0"/>
              </a:rPr>
              <a:t>3. </a:t>
            </a:r>
            <a:r>
              <a:rPr lang="en" dirty="0">
                <a:latin typeface="Arial" panose="020B0604020202020204" pitchFamily="34" charset="0"/>
                <a:cs typeface="Arial" panose="020B0604020202020204" pitchFamily="34" charset="0"/>
              </a:rPr>
              <a:t>I</a:t>
            </a:r>
            <a:r>
              <a:rPr lang="en" sz="1800" dirty="0">
                <a:effectLst/>
                <a:latin typeface="Arial" panose="020B0604020202020204" pitchFamily="34" charset="0"/>
                <a:cs typeface="Arial" panose="020B0604020202020204" pitchFamily="34" charset="0"/>
              </a:rPr>
              <a:t>mprovement in clinical status, functional capacity, and QOL</a:t>
            </a:r>
            <a:r>
              <a:rPr lang="ru-RU" sz="1800" dirty="0">
                <a:effectLst/>
                <a:latin typeface="Arial" panose="020B0604020202020204" pitchFamily="34" charset="0"/>
                <a:cs typeface="Arial" panose="020B0604020202020204" pitchFamily="34" charset="0"/>
              </a:rPr>
              <a:t> - </a:t>
            </a:r>
            <a:r>
              <a:rPr lang="en" sz="1800" dirty="0">
                <a:effectLst/>
                <a:latin typeface="Arial" panose="020B0604020202020204" pitchFamily="34" charset="0"/>
                <a:cs typeface="Arial" panose="020B0604020202020204" pitchFamily="34" charset="0"/>
              </a:rPr>
              <a:t>Quality of life</a:t>
            </a:r>
            <a:endParaRPr lang="en"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AAA1A91-0DBC-CBB0-F714-E18B4ADB34AE}"/>
              </a:ext>
            </a:extLst>
          </p:cNvPr>
          <p:cNvSpPr txBox="1"/>
          <p:nvPr/>
        </p:nvSpPr>
        <p:spPr>
          <a:xfrm>
            <a:off x="611560" y="2225189"/>
            <a:ext cx="2808312" cy="369332"/>
          </a:xfrm>
          <a:prstGeom prst="rect">
            <a:avLst/>
          </a:prstGeom>
          <a:noFill/>
          <a:ln>
            <a:solidFill>
              <a:srgbClr val="0070C0"/>
            </a:solidFill>
          </a:ln>
        </p:spPr>
        <p:txBody>
          <a:bodyPr wrap="square">
            <a:spAutoFit/>
          </a:bodyPr>
          <a:lstStyle/>
          <a:p>
            <a:r>
              <a:rPr lang="en" dirty="0">
                <a:latin typeface="Arial" panose="020B0604020202020204" pitchFamily="34" charset="0"/>
                <a:cs typeface="Arial" panose="020B0604020202020204" pitchFamily="34" charset="0"/>
              </a:rPr>
              <a:t>1</a:t>
            </a:r>
            <a:r>
              <a:rPr lang="ru-RU" dirty="0">
                <a:latin typeface="Arial" panose="020B0604020202020204" pitchFamily="34" charset="0"/>
                <a:cs typeface="Arial" panose="020B0604020202020204" pitchFamily="34" charset="0"/>
              </a:rPr>
              <a:t>. </a:t>
            </a:r>
            <a:r>
              <a:rPr lang="en" dirty="0">
                <a:latin typeface="Arial" panose="020B0604020202020204" pitchFamily="34" charset="0"/>
                <a:cs typeface="Arial" panose="020B0604020202020204" pitchFamily="34" charset="0"/>
              </a:rPr>
              <a:t>R</a:t>
            </a:r>
            <a:r>
              <a:rPr lang="en" sz="1800" dirty="0">
                <a:effectLst/>
                <a:latin typeface="Arial" panose="020B0604020202020204" pitchFamily="34" charset="0"/>
                <a:cs typeface="Arial" panose="020B0604020202020204" pitchFamily="34" charset="0"/>
              </a:rPr>
              <a:t>eduction in mortality</a:t>
            </a:r>
            <a:endParaRPr lang="ru-RU"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31DD0BB-1694-CAEA-3D83-43C3409049F0}"/>
              </a:ext>
            </a:extLst>
          </p:cNvPr>
          <p:cNvSpPr txBox="1"/>
          <p:nvPr/>
        </p:nvSpPr>
        <p:spPr>
          <a:xfrm>
            <a:off x="1691680" y="2996952"/>
            <a:ext cx="4572000" cy="646331"/>
          </a:xfrm>
          <a:prstGeom prst="rect">
            <a:avLst/>
          </a:prstGeom>
          <a:noFill/>
          <a:ln>
            <a:solidFill>
              <a:srgbClr val="0070C0"/>
            </a:solidFill>
          </a:ln>
        </p:spPr>
        <p:txBody>
          <a:bodyPr wrap="square">
            <a:spAutoFit/>
          </a:bodyPr>
          <a:lstStyle/>
          <a:p>
            <a:r>
              <a:rPr lang="ru-RU" dirty="0">
                <a:latin typeface="Arial" panose="020B0604020202020204" pitchFamily="34" charset="0"/>
                <a:cs typeface="Arial" panose="020B0604020202020204" pitchFamily="34" charset="0"/>
              </a:rPr>
              <a:t>2. </a:t>
            </a:r>
            <a:r>
              <a:rPr lang="en" dirty="0">
                <a:latin typeface="Arial" panose="020B0604020202020204" pitchFamily="34" charset="0"/>
                <a:cs typeface="Arial" panose="020B0604020202020204" pitchFamily="34" charset="0"/>
              </a:rPr>
              <a:t>P</a:t>
            </a:r>
            <a:r>
              <a:rPr lang="en" sz="1800" dirty="0">
                <a:effectLst/>
                <a:latin typeface="Arial" panose="020B0604020202020204" pitchFamily="34" charset="0"/>
                <a:cs typeface="Arial" panose="020B0604020202020204" pitchFamily="34" charset="0"/>
              </a:rPr>
              <a:t>revention of recurrent hospitalizations</a:t>
            </a:r>
            <a:r>
              <a:rPr lang="en" sz="1800" dirty="0">
                <a:solidFill>
                  <a:srgbClr val="00B282"/>
                </a:solidFill>
                <a:effectLst/>
                <a:latin typeface="Arial" panose="020B0604020202020204" pitchFamily="34" charset="0"/>
                <a:cs typeface="Arial" panose="020B0604020202020204" pitchFamily="34" charset="0"/>
              </a:rPr>
              <a:t> </a:t>
            </a:r>
            <a:r>
              <a:rPr lang="en" sz="1800" dirty="0">
                <a:effectLst/>
                <a:latin typeface="Arial" panose="020B0604020202020204" pitchFamily="34" charset="0"/>
                <a:cs typeface="Arial" panose="020B0604020202020204" pitchFamily="34" charset="0"/>
              </a:rPr>
              <a:t>due to worsening HF</a:t>
            </a:r>
            <a:endParaRPr lang="ru-RU"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EA8A9E9-0FBF-EB56-AD5C-5CF3A91977DE}"/>
              </a:ext>
            </a:extLst>
          </p:cNvPr>
          <p:cNvSpPr txBox="1"/>
          <p:nvPr/>
        </p:nvSpPr>
        <p:spPr>
          <a:xfrm>
            <a:off x="547869" y="705148"/>
            <a:ext cx="7858811" cy="923330"/>
          </a:xfrm>
          <a:prstGeom prst="rect">
            <a:avLst/>
          </a:prstGeom>
          <a:noFill/>
          <a:ln>
            <a:solidFill>
              <a:srgbClr val="0070C0"/>
            </a:solidFill>
          </a:ln>
        </p:spPr>
        <p:txBody>
          <a:bodyPr wrap="square">
            <a:spAutoFit/>
          </a:bodyPr>
          <a:lstStyle/>
          <a:p>
            <a:pPr algn="ctr"/>
            <a:r>
              <a:rPr lang="en" dirty="0">
                <a:effectLst/>
                <a:latin typeface="Arial" panose="020B0604020202020204" pitchFamily="34" charset="0"/>
                <a:cs typeface="Arial" panose="020B0604020202020204" pitchFamily="34" charset="0"/>
              </a:rPr>
              <a:t>Pharmacotherapy is the cornerstone of treatment for </a:t>
            </a:r>
            <a:r>
              <a:rPr lang="en" dirty="0" err="1">
                <a:effectLst/>
                <a:latin typeface="Arial" panose="020B0604020202020204" pitchFamily="34" charset="0"/>
                <a:cs typeface="Arial" panose="020B0604020202020204" pitchFamily="34" charset="0"/>
              </a:rPr>
              <a:t>HFrEF</a:t>
            </a:r>
            <a:r>
              <a:rPr lang="en" dirty="0">
                <a:effectLst/>
                <a:latin typeface="Arial" panose="020B0604020202020204" pitchFamily="34" charset="0"/>
                <a:cs typeface="Arial" panose="020B0604020202020204" pitchFamily="34" charset="0"/>
              </a:rPr>
              <a:t> and should be implemented before considering device therapy, and</a:t>
            </a:r>
            <a:r>
              <a:rPr lang="en" dirty="0">
                <a:solidFill>
                  <a:srgbClr val="00B282"/>
                </a:solidFill>
                <a:effectLst/>
                <a:latin typeface="Arial" panose="020B0604020202020204" pitchFamily="34" charset="0"/>
                <a:cs typeface="Arial" panose="020B0604020202020204" pitchFamily="34" charset="0"/>
              </a:rPr>
              <a:t> </a:t>
            </a:r>
            <a:r>
              <a:rPr lang="en" dirty="0">
                <a:effectLst/>
                <a:latin typeface="Arial" panose="020B0604020202020204" pitchFamily="34" charset="0"/>
                <a:cs typeface="Arial" panose="020B0604020202020204" pitchFamily="34" charset="0"/>
              </a:rPr>
              <a:t>alongside non-pharmacological interventions</a:t>
            </a:r>
            <a:endParaRPr lang="e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453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444500" y="637822"/>
            <a:ext cx="8229600" cy="1016000"/>
          </a:xfrm>
        </p:spPr>
        <p:txBody>
          <a:bodyPr/>
          <a:lstStyle/>
          <a:p>
            <a:pPr eaLnBrk="1" hangingPunct="1"/>
            <a:r>
              <a:rPr lang="en-GB" altLang="ru-RU" sz="2844" b="1" dirty="0">
                <a:solidFill>
                  <a:srgbClr val="002060"/>
                </a:solidFill>
              </a:rPr>
              <a:t>Purpose of the lecture</a:t>
            </a:r>
            <a:endParaRPr lang="ru-RU" altLang="ru-RU" sz="2844" b="1" dirty="0">
              <a:solidFill>
                <a:srgbClr val="002060"/>
              </a:solidFill>
            </a:endParaRPr>
          </a:p>
        </p:txBody>
      </p:sp>
      <p:sp>
        <p:nvSpPr>
          <p:cNvPr id="3075" name="Rectangle 3"/>
          <p:cNvSpPr>
            <a:spLocks noGrp="1" noChangeArrowheads="1"/>
          </p:cNvSpPr>
          <p:nvPr>
            <p:ph type="body" idx="4294967295"/>
          </p:nvPr>
        </p:nvSpPr>
        <p:spPr/>
        <p:txBody>
          <a:bodyPr/>
          <a:lstStyle/>
          <a:p>
            <a:pPr eaLnBrk="1" hangingPunct="1">
              <a:defRPr/>
            </a:pPr>
            <a:endParaRPr lang="ru-RU" sz="2133" i="1" dirty="0">
              <a:effectLst>
                <a:outerShdw blurRad="38100" dist="38100" dir="2700000" algn="tl">
                  <a:srgbClr val="C0C0C0"/>
                </a:outerShdw>
              </a:effectLst>
            </a:endParaRPr>
          </a:p>
          <a:p>
            <a:pPr eaLnBrk="1" hangingPunct="1">
              <a:buFontTx/>
              <a:buNone/>
              <a:defRPr/>
            </a:pPr>
            <a:r>
              <a:rPr lang="en-US" sz="2489" dirty="0">
                <a:effectLst>
                  <a:outerShdw blurRad="38100" dist="38100" dir="2700000" algn="tl">
                    <a:srgbClr val="C0C0C0"/>
                  </a:outerShdw>
                </a:effectLst>
              </a:rPr>
              <a:t>Introduce students to the etiology, pathogenesis, clinical picture, diagnosis and treatment of </a:t>
            </a:r>
            <a:r>
              <a:rPr lang="ru-RU" sz="2800" dirty="0"/>
              <a:t>С</a:t>
            </a:r>
            <a:r>
              <a:rPr lang="en" sz="2800" dirty="0">
                <a:effectLst/>
                <a:latin typeface="Arial" panose="020B0604020202020204" pitchFamily="34" charset="0"/>
                <a:cs typeface="Arial" panose="020B0604020202020204" pitchFamily="34" charset="0"/>
              </a:rPr>
              <a:t>HF</a:t>
            </a:r>
            <a:endParaRPr lang="ru-RU" sz="2489"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3B581A-84B7-CE9D-9CFB-CCBD9A605061}"/>
              </a:ext>
            </a:extLst>
          </p:cNvPr>
          <p:cNvSpPr txBox="1"/>
          <p:nvPr/>
        </p:nvSpPr>
        <p:spPr>
          <a:xfrm>
            <a:off x="503040" y="116632"/>
            <a:ext cx="8640960" cy="646331"/>
          </a:xfrm>
          <a:prstGeom prst="rect">
            <a:avLst/>
          </a:prstGeom>
          <a:noFill/>
        </p:spPr>
        <p:txBody>
          <a:bodyPr wrap="square">
            <a:spAutoFit/>
          </a:bodyPr>
          <a:lstStyle/>
          <a:p>
            <a:pPr algn="ctr"/>
            <a:r>
              <a:rPr lang="en" sz="1800" b="1" dirty="0">
                <a:solidFill>
                  <a:srgbClr val="C00000"/>
                </a:solidFill>
                <a:effectLst/>
                <a:latin typeface="+mj-lt"/>
              </a:rPr>
              <a:t>Pharmacological treatments indicated in patients with (NYHA class II–IV) heart failure with reduced ejection fraction (LVEF </a:t>
            </a:r>
            <a:r>
              <a:rPr lang="en" b="1" dirty="0">
                <a:solidFill>
                  <a:srgbClr val="C00000"/>
                </a:solidFill>
                <a:latin typeface="+mj-lt"/>
              </a:rPr>
              <a:t>≤ </a:t>
            </a:r>
            <a:r>
              <a:rPr lang="en" sz="1800" b="1" dirty="0">
                <a:solidFill>
                  <a:srgbClr val="C00000"/>
                </a:solidFill>
                <a:effectLst/>
                <a:latin typeface="+mj-lt"/>
              </a:rPr>
              <a:t>40%) </a:t>
            </a:r>
            <a:endParaRPr lang="en" b="1" dirty="0">
              <a:solidFill>
                <a:srgbClr val="C00000"/>
              </a:solidFill>
              <a:effectLst/>
              <a:latin typeface="+mj-lt"/>
            </a:endParaRPr>
          </a:p>
        </p:txBody>
      </p:sp>
      <p:graphicFrame>
        <p:nvGraphicFramePr>
          <p:cNvPr id="4" name="Таблица 3">
            <a:extLst>
              <a:ext uri="{FF2B5EF4-FFF2-40B4-BE49-F238E27FC236}">
                <a16:creationId xmlns:a16="http://schemas.microsoft.com/office/drawing/2014/main" id="{492440E8-46F5-90FF-9C46-21FCD5DCD896}"/>
              </a:ext>
            </a:extLst>
          </p:cNvPr>
          <p:cNvGraphicFramePr>
            <a:graphicFrameLocks noGrp="1"/>
          </p:cNvGraphicFramePr>
          <p:nvPr>
            <p:extLst>
              <p:ext uri="{D42A27DB-BD31-4B8C-83A1-F6EECF244321}">
                <p14:modId xmlns:p14="http://schemas.microsoft.com/office/powerpoint/2010/main" val="1083128684"/>
              </p:ext>
            </p:extLst>
          </p:nvPr>
        </p:nvGraphicFramePr>
        <p:xfrm>
          <a:off x="251520" y="1124744"/>
          <a:ext cx="8640960" cy="3926940"/>
        </p:xfrm>
        <a:graphic>
          <a:graphicData uri="http://schemas.openxmlformats.org/drawingml/2006/table">
            <a:tbl>
              <a:tblPr firstRow="1" bandRow="1">
                <a:tableStyleId>{F5AB1C69-6EDB-4FF4-983F-18BD219EF322}</a:tableStyleId>
              </a:tblPr>
              <a:tblGrid>
                <a:gridCol w="6696744">
                  <a:extLst>
                    <a:ext uri="{9D8B030D-6E8A-4147-A177-3AD203B41FA5}">
                      <a16:colId xmlns:a16="http://schemas.microsoft.com/office/drawing/2014/main" val="3535534495"/>
                    </a:ext>
                  </a:extLst>
                </a:gridCol>
                <a:gridCol w="889974">
                  <a:extLst>
                    <a:ext uri="{9D8B030D-6E8A-4147-A177-3AD203B41FA5}">
                      <a16:colId xmlns:a16="http://schemas.microsoft.com/office/drawing/2014/main" val="3051593270"/>
                    </a:ext>
                  </a:extLst>
                </a:gridCol>
                <a:gridCol w="1054242">
                  <a:extLst>
                    <a:ext uri="{9D8B030D-6E8A-4147-A177-3AD203B41FA5}">
                      <a16:colId xmlns:a16="http://schemas.microsoft.com/office/drawing/2014/main" val="3130016559"/>
                    </a:ext>
                  </a:extLst>
                </a:gridCol>
              </a:tblGrid>
              <a:tr h="45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Recommendations</a:t>
                      </a:r>
                      <a:endParaRPr lang="en" dirty="0">
                        <a:solidFill>
                          <a:schemeClr val="tx1"/>
                        </a:solidFill>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Class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Level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1991806"/>
                  </a:ext>
                </a:extLst>
              </a:tr>
              <a:tr h="45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An ACE-I is recommended for patients with </a:t>
                      </a:r>
                      <a:r>
                        <a:rPr lang="en" sz="1800" kern="1200" dirty="0" err="1">
                          <a:solidFill>
                            <a:schemeClr val="dk1"/>
                          </a:solidFill>
                          <a:effectLst/>
                          <a:latin typeface="Arial" panose="020B0604020202020204" pitchFamily="34" charset="0"/>
                          <a:ea typeface="+mn-ea"/>
                          <a:cs typeface="Arial" panose="020B0604020202020204" pitchFamily="34" charset="0"/>
                        </a:rPr>
                        <a:t>HFrEF</a:t>
                      </a:r>
                      <a:r>
                        <a:rPr lang="en" sz="1800" kern="1200" dirty="0">
                          <a:solidFill>
                            <a:schemeClr val="dk1"/>
                          </a:solidFill>
                          <a:effectLst/>
                          <a:latin typeface="Arial" panose="020B0604020202020204" pitchFamily="34" charset="0"/>
                          <a:ea typeface="+mn-ea"/>
                          <a:cs typeface="Arial" panose="020B0604020202020204" pitchFamily="34" charset="0"/>
                        </a:rPr>
                        <a:t> to reduce the risk of HF hospitalization and death</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dirty="0">
                          <a:effectLst/>
                          <a:latin typeface="Arial" panose="020B0604020202020204" pitchFamily="34" charset="0"/>
                          <a:cs typeface="Arial" panose="020B0604020202020204" pitchFamily="34"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A </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3980196569"/>
                  </a:ext>
                </a:extLst>
              </a:tr>
              <a:tr h="45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A beta-blocker is recommended for patients with stable </a:t>
                      </a:r>
                      <a:r>
                        <a:rPr lang="en" sz="1800" kern="1200" dirty="0" err="1">
                          <a:solidFill>
                            <a:schemeClr val="dk1"/>
                          </a:solidFill>
                          <a:effectLst/>
                          <a:latin typeface="Arial" panose="020B0604020202020204" pitchFamily="34" charset="0"/>
                          <a:ea typeface="+mn-ea"/>
                          <a:cs typeface="Arial" panose="020B0604020202020204" pitchFamily="34" charset="0"/>
                        </a:rPr>
                        <a:t>HFrEF</a:t>
                      </a:r>
                      <a:r>
                        <a:rPr lang="en" sz="1800" kern="1200" dirty="0">
                          <a:solidFill>
                            <a:schemeClr val="dk1"/>
                          </a:solidFill>
                          <a:effectLst/>
                          <a:latin typeface="Arial" panose="020B0604020202020204" pitchFamily="34" charset="0"/>
                          <a:ea typeface="+mn-ea"/>
                          <a:cs typeface="Arial" panose="020B0604020202020204" pitchFamily="34" charset="0"/>
                        </a:rPr>
                        <a:t> to reduce the risk of HF hospitalization and death</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dirty="0">
                          <a:effectLst/>
                          <a:latin typeface="Arial" panose="020B0604020202020204" pitchFamily="34" charset="0"/>
                          <a:cs typeface="Arial" panose="020B0604020202020204" pitchFamily="34"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A </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2932578737"/>
                  </a:ext>
                </a:extLst>
              </a:tr>
              <a:tr h="45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An MRA is recommended for patients with </a:t>
                      </a:r>
                      <a:r>
                        <a:rPr lang="en" sz="1800" kern="1200" dirty="0" err="1">
                          <a:solidFill>
                            <a:schemeClr val="dk1"/>
                          </a:solidFill>
                          <a:effectLst/>
                          <a:latin typeface="Arial" panose="020B0604020202020204" pitchFamily="34" charset="0"/>
                          <a:ea typeface="+mn-ea"/>
                          <a:cs typeface="Arial" panose="020B0604020202020204" pitchFamily="34" charset="0"/>
                        </a:rPr>
                        <a:t>HFrEF</a:t>
                      </a:r>
                      <a:r>
                        <a:rPr lang="en" sz="1800" kern="1200" dirty="0">
                          <a:solidFill>
                            <a:schemeClr val="dk1"/>
                          </a:solidFill>
                          <a:effectLst/>
                          <a:latin typeface="Arial" panose="020B0604020202020204" pitchFamily="34" charset="0"/>
                          <a:ea typeface="+mn-ea"/>
                          <a:cs typeface="Arial" panose="020B0604020202020204" pitchFamily="34" charset="0"/>
                        </a:rPr>
                        <a:t> to reduce the risk of HF hospitalization and death</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dirty="0">
                          <a:effectLst/>
                          <a:latin typeface="Arial" panose="020B0604020202020204" pitchFamily="34" charset="0"/>
                          <a:cs typeface="Arial" panose="020B0604020202020204" pitchFamily="34"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A </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656187535"/>
                  </a:ext>
                </a:extLst>
              </a:tr>
              <a:tr h="45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Dapagliflozin or empagliflozin are recommended for patients with </a:t>
                      </a:r>
                      <a:r>
                        <a:rPr lang="en" sz="1800" kern="1200" dirty="0" err="1">
                          <a:solidFill>
                            <a:schemeClr val="dk1"/>
                          </a:solidFill>
                          <a:effectLst/>
                          <a:latin typeface="Arial" panose="020B0604020202020204" pitchFamily="34" charset="0"/>
                          <a:ea typeface="+mn-ea"/>
                          <a:cs typeface="Arial" panose="020B0604020202020204" pitchFamily="34" charset="0"/>
                        </a:rPr>
                        <a:t>HFrEF</a:t>
                      </a:r>
                      <a:r>
                        <a:rPr lang="en" sz="1800" kern="1200" dirty="0">
                          <a:solidFill>
                            <a:schemeClr val="dk1"/>
                          </a:solidFill>
                          <a:effectLst/>
                          <a:latin typeface="Arial" panose="020B0604020202020204" pitchFamily="34" charset="0"/>
                          <a:ea typeface="+mn-ea"/>
                          <a:cs typeface="Arial" panose="020B0604020202020204" pitchFamily="34" charset="0"/>
                        </a:rPr>
                        <a:t> to reduce the risk of HF hospitalization and death</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dirty="0">
                          <a:effectLst/>
                          <a:latin typeface="Arial" panose="020B0604020202020204" pitchFamily="34" charset="0"/>
                          <a:cs typeface="Arial" panose="020B0604020202020204" pitchFamily="34"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A </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373657154"/>
                  </a:ext>
                </a:extLst>
              </a:tr>
              <a:tr h="45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Sacubitril/valsartan is recommended as a replacement for an ACE-I in patients with </a:t>
                      </a:r>
                      <a:r>
                        <a:rPr lang="en" sz="1800" kern="1200" dirty="0" err="1">
                          <a:solidFill>
                            <a:schemeClr val="dk1"/>
                          </a:solidFill>
                          <a:effectLst/>
                          <a:latin typeface="Arial" panose="020B0604020202020204" pitchFamily="34" charset="0"/>
                          <a:ea typeface="+mn-ea"/>
                          <a:cs typeface="Arial" panose="020B0604020202020204" pitchFamily="34" charset="0"/>
                        </a:rPr>
                        <a:t>HFrEF</a:t>
                      </a:r>
                      <a:r>
                        <a:rPr lang="en" sz="1800" kern="1200" dirty="0">
                          <a:solidFill>
                            <a:schemeClr val="dk1"/>
                          </a:solidFill>
                          <a:effectLst/>
                          <a:latin typeface="Arial" panose="020B0604020202020204" pitchFamily="34" charset="0"/>
                          <a:ea typeface="+mn-ea"/>
                          <a:cs typeface="Arial" panose="020B0604020202020204" pitchFamily="34" charset="0"/>
                        </a:rPr>
                        <a:t> to reduce the risk of HF hospitalization and death</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 sz="1800" dirty="0">
                          <a:effectLst/>
                          <a:latin typeface="Arial" panose="020B0604020202020204" pitchFamily="34" charset="0"/>
                          <a:cs typeface="Arial" panose="020B0604020202020204" pitchFamily="34"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B </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3">
                        <a:lumMod val="75000"/>
                      </a:schemeClr>
                    </a:solidFill>
                  </a:tcPr>
                </a:tc>
                <a:extLst>
                  <a:ext uri="{0D108BD9-81ED-4DB2-BD59-A6C34878D82A}">
                    <a16:rowId xmlns:a16="http://schemas.microsoft.com/office/drawing/2014/main" val="2352715152"/>
                  </a:ext>
                </a:extLst>
              </a:tr>
            </a:tbl>
          </a:graphicData>
        </a:graphic>
      </p:graphicFrame>
      <p:sp>
        <p:nvSpPr>
          <p:cNvPr id="6" name="TextBox 5">
            <a:extLst>
              <a:ext uri="{FF2B5EF4-FFF2-40B4-BE49-F238E27FC236}">
                <a16:creationId xmlns:a16="http://schemas.microsoft.com/office/drawing/2014/main" id="{8762B7DC-E19E-7260-F1EC-501E2CE7CA49}"/>
              </a:ext>
            </a:extLst>
          </p:cNvPr>
          <p:cNvSpPr txBox="1"/>
          <p:nvPr/>
        </p:nvSpPr>
        <p:spPr>
          <a:xfrm>
            <a:off x="251520" y="5877272"/>
            <a:ext cx="8640960" cy="830997"/>
          </a:xfrm>
          <a:prstGeom prst="rect">
            <a:avLst/>
          </a:prstGeom>
          <a:noFill/>
        </p:spPr>
        <p:txBody>
          <a:bodyPr wrap="square">
            <a:spAutoFit/>
          </a:bodyPr>
          <a:lstStyle/>
          <a:p>
            <a:r>
              <a:rPr lang="en" sz="1200" i="1" dirty="0">
                <a:effectLst/>
                <a:latin typeface="Arial" panose="020B0604020202020204" pitchFamily="34" charset="0"/>
                <a:cs typeface="Arial" panose="020B0604020202020204" pitchFamily="34" charset="0"/>
              </a:rPr>
              <a:t>ACE-I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angiotensin-converting enzyme inhibitor; HF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heart failure; </a:t>
            </a:r>
            <a:r>
              <a:rPr lang="en" sz="1200" i="1" dirty="0" err="1">
                <a:effectLst/>
                <a:latin typeface="Arial" panose="020B0604020202020204" pitchFamily="34" charset="0"/>
                <a:cs typeface="Arial" panose="020B0604020202020204" pitchFamily="34" charset="0"/>
              </a:rPr>
              <a:t>HFrEF</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heart failure with reduced ejection fraction; LVEF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left ventricular ejection fraction; MRA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miner- </a:t>
            </a:r>
            <a:r>
              <a:rPr lang="en" sz="1200" i="1" dirty="0" err="1">
                <a:effectLst/>
                <a:latin typeface="Arial" panose="020B0604020202020204" pitchFamily="34" charset="0"/>
                <a:cs typeface="Arial" panose="020B0604020202020204" pitchFamily="34" charset="0"/>
              </a:rPr>
              <a:t>alocorticoid</a:t>
            </a:r>
            <a:r>
              <a:rPr lang="en" sz="1200" i="1" dirty="0">
                <a:effectLst/>
                <a:latin typeface="Arial" panose="020B0604020202020204" pitchFamily="34" charset="0"/>
                <a:cs typeface="Arial" panose="020B0604020202020204" pitchFamily="34" charset="0"/>
              </a:rPr>
              <a:t> receptor antagonist; NYHA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New York Heart Association.</a:t>
            </a:r>
            <a:br>
              <a:rPr lang="en" sz="1200" i="1" dirty="0">
                <a:effectLst/>
                <a:latin typeface="Arial" panose="020B0604020202020204" pitchFamily="34" charset="0"/>
                <a:cs typeface="Arial" panose="020B0604020202020204" pitchFamily="34" charset="0"/>
              </a:rPr>
            </a:br>
            <a:r>
              <a:rPr lang="en" sz="1200" i="1" dirty="0">
                <a:effectLst/>
                <a:latin typeface="Arial" panose="020B0604020202020204" pitchFamily="34" charset="0"/>
                <a:cs typeface="Arial" panose="020B0604020202020204" pitchFamily="34" charset="0"/>
              </a:rPr>
              <a:t>Class of recommendation.</a:t>
            </a:r>
            <a:br>
              <a:rPr lang="en" sz="1200" i="1" dirty="0">
                <a:effectLst/>
                <a:latin typeface="Arial" panose="020B0604020202020204" pitchFamily="34" charset="0"/>
                <a:cs typeface="Arial" panose="020B0604020202020204" pitchFamily="34" charset="0"/>
              </a:rPr>
            </a:br>
            <a:r>
              <a:rPr lang="en" sz="1200" i="1" dirty="0">
                <a:effectLst/>
                <a:latin typeface="Arial" panose="020B0604020202020204" pitchFamily="34" charset="0"/>
                <a:cs typeface="Arial" panose="020B0604020202020204" pitchFamily="34" charset="0"/>
              </a:rPr>
              <a:t>Level of evidence. </a:t>
            </a:r>
          </a:p>
        </p:txBody>
      </p:sp>
    </p:spTree>
    <p:extLst>
      <p:ext uri="{BB962C8B-B14F-4D97-AF65-F5344CB8AC3E}">
        <p14:creationId xmlns:p14="http://schemas.microsoft.com/office/powerpoint/2010/main" val="1555360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34EE28-9482-177F-B571-E268F6211572}"/>
              </a:ext>
            </a:extLst>
          </p:cNvPr>
          <p:cNvSpPr txBox="1"/>
          <p:nvPr/>
        </p:nvSpPr>
        <p:spPr>
          <a:xfrm>
            <a:off x="1979712" y="116632"/>
            <a:ext cx="4572000" cy="369332"/>
          </a:xfrm>
          <a:prstGeom prst="rect">
            <a:avLst/>
          </a:prstGeom>
          <a:noFill/>
        </p:spPr>
        <p:txBody>
          <a:bodyPr wrap="square">
            <a:spAutoFit/>
          </a:bodyPr>
          <a:lstStyle/>
          <a:p>
            <a:pPr algn="ctr"/>
            <a:r>
              <a:rPr lang="en" sz="1800" b="1" dirty="0">
                <a:solidFill>
                  <a:srgbClr val="C00000"/>
                </a:solidFill>
                <a:effectLst/>
                <a:latin typeface="+mj-lt"/>
              </a:rPr>
              <a:t>Angiotensin-converting enzyme inhibitors </a:t>
            </a:r>
            <a:endParaRPr lang="en" b="1" dirty="0">
              <a:solidFill>
                <a:srgbClr val="C00000"/>
              </a:solidFill>
              <a:effectLst/>
              <a:latin typeface="+mj-lt"/>
            </a:endParaRPr>
          </a:p>
        </p:txBody>
      </p:sp>
      <p:graphicFrame>
        <p:nvGraphicFramePr>
          <p:cNvPr id="4" name="Таблица 3">
            <a:extLst>
              <a:ext uri="{FF2B5EF4-FFF2-40B4-BE49-F238E27FC236}">
                <a16:creationId xmlns:a16="http://schemas.microsoft.com/office/drawing/2014/main" id="{EF2C85FB-1751-4772-BD5A-4FD395E63E43}"/>
              </a:ext>
            </a:extLst>
          </p:cNvPr>
          <p:cNvGraphicFramePr>
            <a:graphicFrameLocks noGrp="1"/>
          </p:cNvGraphicFramePr>
          <p:nvPr>
            <p:extLst>
              <p:ext uri="{D42A27DB-BD31-4B8C-83A1-F6EECF244321}">
                <p14:modId xmlns:p14="http://schemas.microsoft.com/office/powerpoint/2010/main" val="3977352249"/>
              </p:ext>
            </p:extLst>
          </p:nvPr>
        </p:nvGraphicFramePr>
        <p:xfrm>
          <a:off x="359531" y="1772816"/>
          <a:ext cx="8424936" cy="2494280"/>
        </p:xfrm>
        <a:graphic>
          <a:graphicData uri="http://schemas.openxmlformats.org/drawingml/2006/table">
            <a:tbl>
              <a:tblPr firstRow="1" bandRow="1">
                <a:tableStyleId>{F5AB1C69-6EDB-4FF4-983F-18BD219EF322}</a:tableStyleId>
              </a:tblPr>
              <a:tblGrid>
                <a:gridCol w="2808312">
                  <a:extLst>
                    <a:ext uri="{9D8B030D-6E8A-4147-A177-3AD203B41FA5}">
                      <a16:colId xmlns:a16="http://schemas.microsoft.com/office/drawing/2014/main" val="680590853"/>
                    </a:ext>
                  </a:extLst>
                </a:gridCol>
                <a:gridCol w="2808312">
                  <a:extLst>
                    <a:ext uri="{9D8B030D-6E8A-4147-A177-3AD203B41FA5}">
                      <a16:colId xmlns:a16="http://schemas.microsoft.com/office/drawing/2014/main" val="2232452494"/>
                    </a:ext>
                  </a:extLst>
                </a:gridCol>
                <a:gridCol w="2808312">
                  <a:extLst>
                    <a:ext uri="{9D8B030D-6E8A-4147-A177-3AD203B41FA5}">
                      <a16:colId xmlns:a16="http://schemas.microsoft.com/office/drawing/2014/main" val="126765674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ACE-I </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Starting dose </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Target dose </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07899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Captopril</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6.25 mg t.i.d.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50 mg t.i.d.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28689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Enalapril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2.5 mg b.i.d. </a:t>
                      </a:r>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kern="1200" dirty="0">
                          <a:solidFill>
                            <a:schemeClr val="dk1"/>
                          </a:solidFill>
                          <a:effectLst/>
                          <a:latin typeface="Arial" panose="020B0604020202020204" pitchFamily="34" charset="0"/>
                          <a:ea typeface="+mn-ea"/>
                          <a:cs typeface="Arial" panose="020B0604020202020204" pitchFamily="34" charset="0"/>
                        </a:rPr>
                        <a:t>10</a:t>
                      </a:r>
                      <a:r>
                        <a:rPr lang="en-US" sz="1800" kern="1200" dirty="0">
                          <a:solidFill>
                            <a:schemeClr val="dk1"/>
                          </a:solidFill>
                          <a:effectLst/>
                          <a:latin typeface="Arial" panose="020B0604020202020204" pitchFamily="34" charset="0"/>
                          <a:ea typeface="+mn-ea"/>
                          <a:cs typeface="Arial" panose="020B0604020202020204" pitchFamily="34" charset="0"/>
                        </a:rPr>
                        <a:t>-</a:t>
                      </a:r>
                      <a:r>
                        <a:rPr lang="ru-RU" sz="1800" kern="1200" dirty="0">
                          <a:solidFill>
                            <a:schemeClr val="dk1"/>
                          </a:solidFill>
                          <a:effectLst/>
                          <a:latin typeface="Arial" panose="020B0604020202020204" pitchFamily="34" charset="0"/>
                          <a:ea typeface="+mn-ea"/>
                          <a:cs typeface="Arial" panose="020B0604020202020204" pitchFamily="34" charset="0"/>
                        </a:rPr>
                        <a:t>20 </a:t>
                      </a:r>
                      <a:r>
                        <a:rPr lang="en" sz="1800" kern="1200" dirty="0">
                          <a:solidFill>
                            <a:schemeClr val="dk1"/>
                          </a:solidFill>
                          <a:effectLst/>
                          <a:latin typeface="Arial" panose="020B0604020202020204" pitchFamily="34" charset="0"/>
                          <a:ea typeface="+mn-ea"/>
                          <a:cs typeface="Arial" panose="020B0604020202020204" pitchFamily="34" charset="0"/>
                        </a:rPr>
                        <a:t>mg b.i.d.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95120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Lisinopril</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2.5-</a:t>
                      </a:r>
                      <a:r>
                        <a:rPr lang="ru-RU" sz="1800" kern="1200" dirty="0">
                          <a:solidFill>
                            <a:schemeClr val="dk1"/>
                          </a:solidFill>
                          <a:effectLst/>
                          <a:latin typeface="Arial" panose="020B0604020202020204" pitchFamily="34" charset="0"/>
                          <a:ea typeface="+mn-ea"/>
                          <a:cs typeface="Arial" panose="020B0604020202020204" pitchFamily="34" charset="0"/>
                        </a:rPr>
                        <a:t>5 </a:t>
                      </a:r>
                      <a:r>
                        <a:rPr lang="en" sz="1800" kern="1200" dirty="0">
                          <a:solidFill>
                            <a:schemeClr val="dk1"/>
                          </a:solidFill>
                          <a:effectLst/>
                          <a:latin typeface="Arial" panose="020B0604020202020204" pitchFamily="34" charset="0"/>
                          <a:ea typeface="+mn-ea"/>
                          <a:cs typeface="Arial" panose="020B0604020202020204" pitchFamily="34" charset="0"/>
                        </a:rPr>
                        <a:t>mg o.d. </a:t>
                      </a:r>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kern="1200" dirty="0">
                          <a:solidFill>
                            <a:schemeClr val="dk1"/>
                          </a:solidFill>
                          <a:effectLst/>
                          <a:latin typeface="Arial" panose="020B0604020202020204" pitchFamily="34" charset="0"/>
                          <a:ea typeface="+mn-ea"/>
                          <a:cs typeface="Arial" panose="020B0604020202020204" pitchFamily="34" charset="0"/>
                        </a:rPr>
                        <a:t>20</a:t>
                      </a:r>
                      <a:r>
                        <a:rPr lang="en-US" sz="1800" kern="1200" dirty="0">
                          <a:solidFill>
                            <a:schemeClr val="dk1"/>
                          </a:solidFill>
                          <a:effectLst/>
                          <a:latin typeface="Arial" panose="020B0604020202020204" pitchFamily="34" charset="0"/>
                          <a:ea typeface="+mn-ea"/>
                          <a:cs typeface="Arial" panose="020B0604020202020204" pitchFamily="34" charset="0"/>
                        </a:rPr>
                        <a:t>-</a:t>
                      </a:r>
                      <a:r>
                        <a:rPr lang="ru-RU" sz="1800" kern="1200" dirty="0">
                          <a:solidFill>
                            <a:schemeClr val="dk1"/>
                          </a:solidFill>
                          <a:effectLst/>
                          <a:latin typeface="Arial" panose="020B0604020202020204" pitchFamily="34" charset="0"/>
                          <a:ea typeface="+mn-ea"/>
                          <a:cs typeface="Arial" panose="020B0604020202020204" pitchFamily="34" charset="0"/>
                        </a:rPr>
                        <a:t>35 </a:t>
                      </a:r>
                      <a:r>
                        <a:rPr lang="en" sz="1800" kern="1200" dirty="0">
                          <a:solidFill>
                            <a:schemeClr val="dk1"/>
                          </a:solidFill>
                          <a:effectLst/>
                          <a:latin typeface="Arial" panose="020B0604020202020204" pitchFamily="34" charset="0"/>
                          <a:ea typeface="+mn-ea"/>
                          <a:cs typeface="Arial" panose="020B0604020202020204" pitchFamily="34" charset="0"/>
                        </a:rPr>
                        <a:t>mg o.d.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439213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Ramipril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2.5 mg b.i.d.</a:t>
                      </a:r>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5 mg b.i.d.</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01113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Trandolapril</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0.5 mg o.d.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4 mg o.d.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90801782"/>
                  </a:ext>
                </a:extLst>
              </a:tr>
            </a:tbl>
          </a:graphicData>
        </a:graphic>
      </p:graphicFrame>
      <p:sp>
        <p:nvSpPr>
          <p:cNvPr id="6" name="TextBox 5">
            <a:extLst>
              <a:ext uri="{FF2B5EF4-FFF2-40B4-BE49-F238E27FC236}">
                <a16:creationId xmlns:a16="http://schemas.microsoft.com/office/drawing/2014/main" id="{99CD198D-BC76-A1EC-9984-D48911139F78}"/>
              </a:ext>
            </a:extLst>
          </p:cNvPr>
          <p:cNvSpPr txBox="1"/>
          <p:nvPr/>
        </p:nvSpPr>
        <p:spPr>
          <a:xfrm>
            <a:off x="372513" y="646688"/>
            <a:ext cx="8398973" cy="646331"/>
          </a:xfrm>
          <a:prstGeom prst="rect">
            <a:avLst/>
          </a:prstGeom>
          <a:noFill/>
          <a:ln>
            <a:solidFill>
              <a:srgbClr val="0070C0"/>
            </a:solidFill>
          </a:ln>
        </p:spPr>
        <p:txBody>
          <a:bodyPr wrap="square">
            <a:spAutoFit/>
          </a:bodyPr>
          <a:lstStyle/>
          <a:p>
            <a:pPr algn="ctr"/>
            <a:r>
              <a:rPr lang="en" dirty="0">
                <a:effectLst/>
                <a:latin typeface="Arial" panose="020B0604020202020204" pitchFamily="34" charset="0"/>
                <a:cs typeface="Arial" panose="020B0604020202020204" pitchFamily="34" charset="0"/>
              </a:rPr>
              <a:t>ACE-Is were the first class of drugs shown to reduce mortality and morbidity in patients with </a:t>
            </a:r>
            <a:r>
              <a:rPr lang="en" dirty="0" err="1">
                <a:effectLst/>
                <a:latin typeface="Arial" panose="020B0604020202020204" pitchFamily="34" charset="0"/>
                <a:cs typeface="Arial" panose="020B0604020202020204" pitchFamily="34" charset="0"/>
              </a:rPr>
              <a:t>HFrEF</a:t>
            </a:r>
            <a:endParaRPr lang="en" dirty="0">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8685E85-B656-875E-5A3B-55AFAACE1E1C}"/>
              </a:ext>
            </a:extLst>
          </p:cNvPr>
          <p:cNvSpPr txBox="1"/>
          <p:nvPr/>
        </p:nvSpPr>
        <p:spPr>
          <a:xfrm>
            <a:off x="359531" y="4735534"/>
            <a:ext cx="8398973" cy="923330"/>
          </a:xfrm>
          <a:prstGeom prst="rect">
            <a:avLst/>
          </a:prstGeom>
          <a:noFill/>
          <a:ln>
            <a:solidFill>
              <a:srgbClr val="0070C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They have also been shown to improve symptoms</a:t>
            </a:r>
            <a:r>
              <a:rPr lang="ru-RU" sz="1800" dirty="0">
                <a:effectLst/>
                <a:latin typeface="Arial" panose="020B0604020202020204" pitchFamily="34" charset="0"/>
                <a:cs typeface="Arial" panose="020B0604020202020204" pitchFamily="34" charset="0"/>
              </a:rPr>
              <a:t>.</a:t>
            </a:r>
            <a:r>
              <a:rPr lang="en" sz="1800" dirty="0">
                <a:effectLst/>
                <a:latin typeface="Arial" panose="020B0604020202020204" pitchFamily="34" charset="0"/>
                <a:cs typeface="Arial" panose="020B0604020202020204" pitchFamily="34" charset="0"/>
              </a:rPr>
              <a:t> They are recommended in all patients unless contraindicated or not tolerated. They should be </a:t>
            </a:r>
            <a:r>
              <a:rPr lang="en" sz="1800" dirty="0" err="1">
                <a:effectLst/>
                <a:latin typeface="Arial" panose="020B0604020202020204" pitchFamily="34" charset="0"/>
                <a:cs typeface="Arial" panose="020B0604020202020204" pitchFamily="34" charset="0"/>
              </a:rPr>
              <a:t>uptitrated</a:t>
            </a:r>
            <a:r>
              <a:rPr lang="en" sz="1800" dirty="0">
                <a:effectLst/>
                <a:latin typeface="Arial" panose="020B0604020202020204" pitchFamily="34" charset="0"/>
                <a:cs typeface="Arial" panose="020B0604020202020204" pitchFamily="34" charset="0"/>
              </a:rPr>
              <a:t> to the maximum tolerated recommended doses</a:t>
            </a:r>
            <a:endParaRPr lang="en"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5453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id="{2C78B6A0-ADCB-9FD7-3DAF-E0E5FFC77AF7}"/>
              </a:ext>
            </a:extLst>
          </p:cNvPr>
          <p:cNvGraphicFramePr>
            <a:graphicFrameLocks noGrp="1"/>
          </p:cNvGraphicFramePr>
          <p:nvPr>
            <p:extLst>
              <p:ext uri="{D42A27DB-BD31-4B8C-83A1-F6EECF244321}">
                <p14:modId xmlns:p14="http://schemas.microsoft.com/office/powerpoint/2010/main" val="3159288017"/>
              </p:ext>
            </p:extLst>
          </p:nvPr>
        </p:nvGraphicFramePr>
        <p:xfrm>
          <a:off x="356286" y="1556792"/>
          <a:ext cx="8424936" cy="2123440"/>
        </p:xfrm>
        <a:graphic>
          <a:graphicData uri="http://schemas.openxmlformats.org/drawingml/2006/table">
            <a:tbl>
              <a:tblPr firstRow="1" bandRow="1">
                <a:tableStyleId>{F5AB1C69-6EDB-4FF4-983F-18BD219EF322}</a:tableStyleId>
              </a:tblPr>
              <a:tblGrid>
                <a:gridCol w="2808312">
                  <a:extLst>
                    <a:ext uri="{9D8B030D-6E8A-4147-A177-3AD203B41FA5}">
                      <a16:colId xmlns:a16="http://schemas.microsoft.com/office/drawing/2014/main" val="680590853"/>
                    </a:ext>
                  </a:extLst>
                </a:gridCol>
                <a:gridCol w="2808312">
                  <a:extLst>
                    <a:ext uri="{9D8B030D-6E8A-4147-A177-3AD203B41FA5}">
                      <a16:colId xmlns:a16="http://schemas.microsoft.com/office/drawing/2014/main" val="2232452494"/>
                    </a:ext>
                  </a:extLst>
                </a:gridCol>
                <a:gridCol w="2808312">
                  <a:extLst>
                    <a:ext uri="{9D8B030D-6E8A-4147-A177-3AD203B41FA5}">
                      <a16:colId xmlns:a16="http://schemas.microsoft.com/office/drawing/2014/main" val="1267656742"/>
                    </a:ext>
                  </a:extLst>
                </a:gridCol>
              </a:tblGrid>
              <a:tr h="370840">
                <a:tc>
                  <a:txBody>
                    <a:bodyPr/>
                    <a:lstStyle/>
                    <a:p>
                      <a:r>
                        <a:rPr lang="en" sz="1800" b="1" kern="1200" dirty="0">
                          <a:solidFill>
                            <a:schemeClr val="tx1"/>
                          </a:solidFill>
                          <a:effectLst/>
                          <a:latin typeface="Arial" panose="020B0604020202020204" pitchFamily="34" charset="0"/>
                          <a:ea typeface="+mn-ea"/>
                          <a:cs typeface="Arial" panose="020B0604020202020204" pitchFamily="34" charset="0"/>
                        </a:rPr>
                        <a:t>Beta-blockers </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Starting dose </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Target dose </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0789962"/>
                  </a:ext>
                </a:extLst>
              </a:tr>
              <a:tr h="37084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Bisoprolol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1.25 mg o.d.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10 mg o.d.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28689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Carvedilol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3.125 mg b.i.d.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25 mg b.i.d.</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9512071"/>
                  </a:ext>
                </a:extLst>
              </a:tr>
              <a:tr h="37084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Metoprolol succinate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800" kern="1200" dirty="0">
                          <a:solidFill>
                            <a:schemeClr val="dk1"/>
                          </a:solidFill>
                          <a:effectLst/>
                          <a:latin typeface="Arial" panose="020B0604020202020204" pitchFamily="34" charset="0"/>
                          <a:ea typeface="+mn-ea"/>
                          <a:cs typeface="Arial" panose="020B0604020202020204" pitchFamily="34" charset="0"/>
                        </a:rPr>
                        <a:t>12.5-25 </a:t>
                      </a:r>
                      <a:r>
                        <a:rPr lang="en" sz="1800" kern="1200" dirty="0">
                          <a:solidFill>
                            <a:schemeClr val="dk1"/>
                          </a:solidFill>
                          <a:effectLst/>
                          <a:latin typeface="Arial" panose="020B0604020202020204" pitchFamily="34" charset="0"/>
                          <a:ea typeface="+mn-ea"/>
                          <a:cs typeface="Arial" panose="020B0604020202020204" pitchFamily="34" charset="0"/>
                        </a:rPr>
                        <a:t>mg o.d.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200 mg o.d.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4392135"/>
                  </a:ext>
                </a:extLst>
              </a:tr>
              <a:tr h="37084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Nebivolol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1.25 mg o.d.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10 mg o.d.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0111346"/>
                  </a:ext>
                </a:extLst>
              </a:tr>
            </a:tbl>
          </a:graphicData>
        </a:graphic>
      </p:graphicFrame>
      <p:sp>
        <p:nvSpPr>
          <p:cNvPr id="4" name="TextBox 3">
            <a:extLst>
              <a:ext uri="{FF2B5EF4-FFF2-40B4-BE49-F238E27FC236}">
                <a16:creationId xmlns:a16="http://schemas.microsoft.com/office/drawing/2014/main" id="{4D69ED88-9374-94D6-F4BD-296398D340CE}"/>
              </a:ext>
            </a:extLst>
          </p:cNvPr>
          <p:cNvSpPr txBox="1"/>
          <p:nvPr/>
        </p:nvSpPr>
        <p:spPr>
          <a:xfrm>
            <a:off x="3275856" y="116632"/>
            <a:ext cx="1728192" cy="369332"/>
          </a:xfrm>
          <a:prstGeom prst="rect">
            <a:avLst/>
          </a:prstGeom>
          <a:noFill/>
        </p:spPr>
        <p:txBody>
          <a:bodyPr wrap="square">
            <a:spAutoFit/>
          </a:bodyPr>
          <a:lstStyle/>
          <a:p>
            <a:r>
              <a:rPr lang="en" sz="1800" b="1" dirty="0">
                <a:solidFill>
                  <a:srgbClr val="C00000"/>
                </a:solidFill>
                <a:effectLst/>
                <a:latin typeface="+mj-lt"/>
              </a:rPr>
              <a:t>Beta-blockers </a:t>
            </a:r>
            <a:endParaRPr lang="en" b="1" dirty="0">
              <a:solidFill>
                <a:srgbClr val="C00000"/>
              </a:solidFill>
              <a:effectLst/>
              <a:latin typeface="+mj-lt"/>
            </a:endParaRPr>
          </a:p>
        </p:txBody>
      </p:sp>
      <p:sp>
        <p:nvSpPr>
          <p:cNvPr id="6" name="TextBox 5">
            <a:extLst>
              <a:ext uri="{FF2B5EF4-FFF2-40B4-BE49-F238E27FC236}">
                <a16:creationId xmlns:a16="http://schemas.microsoft.com/office/drawing/2014/main" id="{E184ACF6-74D5-7426-0775-6EC249506A86}"/>
              </a:ext>
            </a:extLst>
          </p:cNvPr>
          <p:cNvSpPr txBox="1"/>
          <p:nvPr/>
        </p:nvSpPr>
        <p:spPr>
          <a:xfrm>
            <a:off x="329512" y="620688"/>
            <a:ext cx="8424935" cy="646331"/>
          </a:xfrm>
          <a:prstGeom prst="rect">
            <a:avLst/>
          </a:prstGeom>
          <a:noFill/>
          <a:ln>
            <a:solidFill>
              <a:srgbClr val="0070C0"/>
            </a:solidFill>
          </a:ln>
        </p:spPr>
        <p:txBody>
          <a:bodyPr wrap="square">
            <a:spAutoFit/>
          </a:bodyPr>
          <a:lstStyle/>
          <a:p>
            <a:pPr algn="ctr"/>
            <a:r>
              <a:rPr lang="en" dirty="0">
                <a:effectLst/>
                <a:latin typeface="Arial" panose="020B0604020202020204" pitchFamily="34" charset="0"/>
                <a:cs typeface="Arial" panose="020B0604020202020204" pitchFamily="34" charset="0"/>
              </a:rPr>
              <a:t>Beta-blockers have been shown to reduce mortality and morbidity in patients with </a:t>
            </a:r>
            <a:r>
              <a:rPr lang="en" dirty="0" err="1">
                <a:effectLst/>
                <a:latin typeface="Arial" panose="020B0604020202020204" pitchFamily="34" charset="0"/>
                <a:cs typeface="Arial" panose="020B0604020202020204" pitchFamily="34" charset="0"/>
              </a:rPr>
              <a:t>HFrEF</a:t>
            </a:r>
            <a:r>
              <a:rPr lang="en" dirty="0">
                <a:effectLst/>
                <a:latin typeface="Arial" panose="020B0604020202020204" pitchFamily="34" charset="0"/>
                <a:cs typeface="Arial" panose="020B0604020202020204" pitchFamily="34" charset="0"/>
              </a:rPr>
              <a:t>, in addition to treatment with an ACE-I and diuretic</a:t>
            </a:r>
          </a:p>
        </p:txBody>
      </p:sp>
      <p:sp>
        <p:nvSpPr>
          <p:cNvPr id="8" name="TextBox 7">
            <a:extLst>
              <a:ext uri="{FF2B5EF4-FFF2-40B4-BE49-F238E27FC236}">
                <a16:creationId xmlns:a16="http://schemas.microsoft.com/office/drawing/2014/main" id="{A96F2E91-A4A0-6635-B5B8-77C8F6BBA334}"/>
              </a:ext>
            </a:extLst>
          </p:cNvPr>
          <p:cNvSpPr txBox="1"/>
          <p:nvPr/>
        </p:nvSpPr>
        <p:spPr>
          <a:xfrm>
            <a:off x="345331" y="3861048"/>
            <a:ext cx="8409115" cy="923330"/>
          </a:xfrm>
          <a:prstGeom prst="rect">
            <a:avLst/>
          </a:prstGeom>
          <a:noFill/>
          <a:ln>
            <a:solidFill>
              <a:srgbClr val="0070C0"/>
            </a:solidFill>
          </a:ln>
        </p:spPr>
        <p:txBody>
          <a:bodyPr wrap="square">
            <a:spAutoFit/>
          </a:bodyPr>
          <a:lstStyle/>
          <a:p>
            <a:pPr algn="ctr"/>
            <a:r>
              <a:rPr lang="en" dirty="0">
                <a:effectLst/>
                <a:latin typeface="Arial" panose="020B0604020202020204" pitchFamily="34" charset="0"/>
                <a:cs typeface="Arial" panose="020B0604020202020204" pitchFamily="34" charset="0"/>
              </a:rPr>
              <a:t>They also improve symptoms.</a:t>
            </a:r>
            <a:r>
              <a:rPr lang="ru-RU" dirty="0">
                <a:solidFill>
                  <a:srgbClr val="0000FF"/>
                </a:solidFill>
                <a:latin typeface="Arial" panose="020B0604020202020204" pitchFamily="34" charset="0"/>
                <a:cs typeface="Arial" panose="020B0604020202020204" pitchFamily="34" charset="0"/>
              </a:rPr>
              <a:t> </a:t>
            </a:r>
            <a:r>
              <a:rPr lang="en" dirty="0">
                <a:effectLst/>
                <a:latin typeface="Arial" panose="020B0604020202020204" pitchFamily="34" charset="0"/>
                <a:cs typeface="Arial" panose="020B0604020202020204" pitchFamily="34" charset="0"/>
              </a:rPr>
              <a:t>There is consensus that ACE-I and beta-blockers can be </a:t>
            </a:r>
            <a:r>
              <a:rPr lang="en-US" dirty="0">
                <a:latin typeface="Arial" panose="020B0604020202020204" pitchFamily="34" charset="0"/>
                <a:cs typeface="Arial" panose="020B0604020202020204" pitchFamily="34" charset="0"/>
              </a:rPr>
              <a:t>re</a:t>
            </a:r>
            <a:r>
              <a:rPr lang="en" dirty="0">
                <a:effectLst/>
                <a:latin typeface="Arial" panose="020B0604020202020204" pitchFamily="34" charset="0"/>
                <a:cs typeface="Arial" panose="020B0604020202020204" pitchFamily="34" charset="0"/>
              </a:rPr>
              <a:t>commenced </a:t>
            </a:r>
            <a:r>
              <a:rPr lang="en" sz="1800" dirty="0">
                <a:effectLst/>
                <a:latin typeface="Arial" panose="020B0604020202020204" pitchFamily="34" charset="0"/>
                <a:cs typeface="Arial" panose="020B0604020202020204" pitchFamily="34" charset="0"/>
              </a:rPr>
              <a:t>together as soon as the diagnosis of symptomatic </a:t>
            </a:r>
            <a:r>
              <a:rPr lang="en" sz="1800" dirty="0" err="1">
                <a:effectLst/>
                <a:latin typeface="Arial" panose="020B0604020202020204" pitchFamily="34" charset="0"/>
                <a:cs typeface="Arial" panose="020B0604020202020204" pitchFamily="34" charset="0"/>
              </a:rPr>
              <a:t>HFrEF</a:t>
            </a:r>
            <a:r>
              <a:rPr lang="en" sz="1800" dirty="0">
                <a:effectLst/>
                <a:latin typeface="Arial" panose="020B0604020202020204" pitchFamily="34" charset="0"/>
                <a:cs typeface="Arial" panose="020B0604020202020204" pitchFamily="34" charset="0"/>
              </a:rPr>
              <a:t> is established</a:t>
            </a:r>
            <a:endParaRPr lang="en" dirty="0">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7878771-8793-A463-7A1E-DE34D614BAEC}"/>
              </a:ext>
            </a:extLst>
          </p:cNvPr>
          <p:cNvSpPr txBox="1"/>
          <p:nvPr/>
        </p:nvSpPr>
        <p:spPr>
          <a:xfrm>
            <a:off x="358517" y="5044571"/>
            <a:ext cx="8366923" cy="646331"/>
          </a:xfrm>
          <a:prstGeom prst="rect">
            <a:avLst/>
          </a:prstGeom>
          <a:noFill/>
          <a:ln>
            <a:solidFill>
              <a:srgbClr val="0070C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Beta-blockers should be initiated in clinically stable, </a:t>
            </a:r>
            <a:r>
              <a:rPr lang="en" sz="1800" dirty="0" err="1">
                <a:effectLst/>
                <a:latin typeface="Arial" panose="020B0604020202020204" pitchFamily="34" charset="0"/>
                <a:cs typeface="Arial" panose="020B0604020202020204" pitchFamily="34" charset="0"/>
              </a:rPr>
              <a:t>euvolaemic</a:t>
            </a:r>
            <a:r>
              <a:rPr lang="en" sz="1800" dirty="0">
                <a:effectLst/>
                <a:latin typeface="Arial" panose="020B0604020202020204" pitchFamily="34" charset="0"/>
                <a:cs typeface="Arial" panose="020B0604020202020204" pitchFamily="34" charset="0"/>
              </a:rPr>
              <a:t>, patients at a low dose and gradually </a:t>
            </a:r>
            <a:r>
              <a:rPr lang="en" sz="1800" dirty="0" err="1">
                <a:effectLst/>
                <a:latin typeface="Arial" panose="020B0604020202020204" pitchFamily="34" charset="0"/>
                <a:cs typeface="Arial" panose="020B0604020202020204" pitchFamily="34" charset="0"/>
              </a:rPr>
              <a:t>uptitrated</a:t>
            </a:r>
            <a:r>
              <a:rPr lang="en" sz="1800" dirty="0">
                <a:effectLst/>
                <a:latin typeface="Arial" panose="020B0604020202020204" pitchFamily="34" charset="0"/>
                <a:cs typeface="Arial" panose="020B0604020202020204" pitchFamily="34" charset="0"/>
              </a:rPr>
              <a:t> to the maximum tolerated dose</a:t>
            </a:r>
            <a:endParaRPr lang="en" dirty="0">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9FB87AC-5199-17D7-D3C7-D8804F7F7A71}"/>
              </a:ext>
            </a:extLst>
          </p:cNvPr>
          <p:cNvSpPr txBox="1"/>
          <p:nvPr/>
        </p:nvSpPr>
        <p:spPr>
          <a:xfrm>
            <a:off x="356286" y="5951095"/>
            <a:ext cx="8369154" cy="646331"/>
          </a:xfrm>
          <a:prstGeom prst="rect">
            <a:avLst/>
          </a:prstGeom>
          <a:noFill/>
          <a:ln>
            <a:solidFill>
              <a:srgbClr val="0070C0"/>
            </a:solidFill>
          </a:ln>
        </p:spPr>
        <p:txBody>
          <a:bodyPr wrap="square">
            <a:spAutoFit/>
          </a:bodyPr>
          <a:lstStyle/>
          <a:p>
            <a:pPr algn="ctr"/>
            <a:r>
              <a:rPr lang="en" dirty="0">
                <a:effectLst/>
                <a:latin typeface="Arial" panose="020B0604020202020204" pitchFamily="34" charset="0"/>
                <a:cs typeface="Arial" panose="020B0604020202020204" pitchFamily="34" charset="0"/>
              </a:rPr>
              <a:t>In patients admitted with AHF, beta- blockers should be cautiously initiated in hospital, once the patient is </a:t>
            </a:r>
            <a:r>
              <a:rPr lang="en" dirty="0">
                <a:solidFill>
                  <a:srgbClr val="00B282"/>
                </a:solidFill>
                <a:effectLst/>
                <a:latin typeface="Arial" panose="020B0604020202020204" pitchFamily="34" charset="0"/>
                <a:cs typeface="Arial" panose="020B0604020202020204" pitchFamily="34" charset="0"/>
              </a:rPr>
              <a:t> </a:t>
            </a:r>
            <a:r>
              <a:rPr lang="en" dirty="0" err="1">
                <a:effectLst/>
                <a:latin typeface="Arial" panose="020B0604020202020204" pitchFamily="34" charset="0"/>
                <a:cs typeface="Arial" panose="020B0604020202020204" pitchFamily="34" charset="0"/>
              </a:rPr>
              <a:t>haemodynamically</a:t>
            </a:r>
            <a:r>
              <a:rPr lang="en" dirty="0">
                <a:effectLst/>
                <a:latin typeface="Arial" panose="020B0604020202020204" pitchFamily="34" charset="0"/>
                <a:cs typeface="Arial" panose="020B0604020202020204" pitchFamily="34" charset="0"/>
              </a:rPr>
              <a:t> stabilized</a:t>
            </a:r>
          </a:p>
        </p:txBody>
      </p:sp>
    </p:spTree>
    <p:extLst>
      <p:ext uri="{BB962C8B-B14F-4D97-AF65-F5344CB8AC3E}">
        <p14:creationId xmlns:p14="http://schemas.microsoft.com/office/powerpoint/2010/main" val="2826798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34EE28-9482-177F-B571-E268F6211572}"/>
              </a:ext>
            </a:extLst>
          </p:cNvPr>
          <p:cNvSpPr txBox="1"/>
          <p:nvPr/>
        </p:nvSpPr>
        <p:spPr>
          <a:xfrm>
            <a:off x="1979712" y="116632"/>
            <a:ext cx="4572000" cy="369332"/>
          </a:xfrm>
          <a:prstGeom prst="rect">
            <a:avLst/>
          </a:prstGeom>
          <a:noFill/>
        </p:spPr>
        <p:txBody>
          <a:bodyPr wrap="square">
            <a:spAutoFit/>
          </a:bodyPr>
          <a:lstStyle/>
          <a:p>
            <a:pPr algn="ctr"/>
            <a:r>
              <a:rPr lang="en" sz="1800" b="1" dirty="0">
                <a:solidFill>
                  <a:srgbClr val="FF0000"/>
                </a:solidFill>
                <a:effectLst/>
                <a:latin typeface="+mj-lt"/>
                <a:cs typeface="Arial" panose="020B0604020202020204" pitchFamily="34" charset="0"/>
              </a:rPr>
              <a:t>MRAs (spironolactone or eplerenone)</a:t>
            </a:r>
            <a:endParaRPr lang="en" b="1" dirty="0">
              <a:solidFill>
                <a:srgbClr val="FF0000"/>
              </a:solidFill>
              <a:effectLst/>
              <a:latin typeface="+mj-lt"/>
            </a:endParaRPr>
          </a:p>
        </p:txBody>
      </p:sp>
      <p:graphicFrame>
        <p:nvGraphicFramePr>
          <p:cNvPr id="4" name="Таблица 3">
            <a:extLst>
              <a:ext uri="{FF2B5EF4-FFF2-40B4-BE49-F238E27FC236}">
                <a16:creationId xmlns:a16="http://schemas.microsoft.com/office/drawing/2014/main" id="{EF2C85FB-1751-4772-BD5A-4FD395E63E43}"/>
              </a:ext>
            </a:extLst>
          </p:cNvPr>
          <p:cNvGraphicFramePr>
            <a:graphicFrameLocks noGrp="1"/>
          </p:cNvGraphicFramePr>
          <p:nvPr>
            <p:extLst>
              <p:ext uri="{D42A27DB-BD31-4B8C-83A1-F6EECF244321}">
                <p14:modId xmlns:p14="http://schemas.microsoft.com/office/powerpoint/2010/main" val="2745182265"/>
              </p:ext>
            </p:extLst>
          </p:nvPr>
        </p:nvGraphicFramePr>
        <p:xfrm>
          <a:off x="359531" y="1772816"/>
          <a:ext cx="8424936" cy="1381760"/>
        </p:xfrm>
        <a:graphic>
          <a:graphicData uri="http://schemas.openxmlformats.org/drawingml/2006/table">
            <a:tbl>
              <a:tblPr firstRow="1" bandRow="1">
                <a:tableStyleId>{F5AB1C69-6EDB-4FF4-983F-18BD219EF322}</a:tableStyleId>
              </a:tblPr>
              <a:tblGrid>
                <a:gridCol w="2808312">
                  <a:extLst>
                    <a:ext uri="{9D8B030D-6E8A-4147-A177-3AD203B41FA5}">
                      <a16:colId xmlns:a16="http://schemas.microsoft.com/office/drawing/2014/main" val="680590853"/>
                    </a:ext>
                  </a:extLst>
                </a:gridCol>
                <a:gridCol w="2808312">
                  <a:extLst>
                    <a:ext uri="{9D8B030D-6E8A-4147-A177-3AD203B41FA5}">
                      <a16:colId xmlns:a16="http://schemas.microsoft.com/office/drawing/2014/main" val="2232452494"/>
                    </a:ext>
                  </a:extLst>
                </a:gridCol>
                <a:gridCol w="2808312">
                  <a:extLst>
                    <a:ext uri="{9D8B030D-6E8A-4147-A177-3AD203B41FA5}">
                      <a16:colId xmlns:a16="http://schemas.microsoft.com/office/drawing/2014/main" val="1267656742"/>
                    </a:ext>
                  </a:extLst>
                </a:gridCol>
              </a:tblGrid>
              <a:tr h="370840">
                <a:tc>
                  <a:txBody>
                    <a:bodyPr/>
                    <a:lstStyle/>
                    <a:p>
                      <a:r>
                        <a:rPr lang="en" sz="1800" b="1" kern="1200" dirty="0">
                          <a:solidFill>
                            <a:schemeClr val="tx1"/>
                          </a:solidFill>
                          <a:effectLst/>
                          <a:latin typeface="Arial" panose="020B0604020202020204" pitchFamily="34" charset="0"/>
                          <a:ea typeface="+mn-ea"/>
                          <a:cs typeface="Arial" panose="020B0604020202020204" pitchFamily="34" charset="0"/>
                        </a:rPr>
                        <a:t>MRA </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Starting dose </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Target dose </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0789962"/>
                  </a:ext>
                </a:extLst>
              </a:tr>
              <a:tr h="37084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Eplerenone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25 mg o.d.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50 mg o.d.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2868902"/>
                  </a:ext>
                </a:extLst>
              </a:tr>
              <a:tr h="37084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Spironolactone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25 mg o.d.</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50 mg o.d.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9512071"/>
                  </a:ext>
                </a:extLst>
              </a:tr>
            </a:tbl>
          </a:graphicData>
        </a:graphic>
      </p:graphicFrame>
      <p:sp>
        <p:nvSpPr>
          <p:cNvPr id="6" name="TextBox 5">
            <a:extLst>
              <a:ext uri="{FF2B5EF4-FFF2-40B4-BE49-F238E27FC236}">
                <a16:creationId xmlns:a16="http://schemas.microsoft.com/office/drawing/2014/main" id="{99CD198D-BC76-A1EC-9984-D48911139F78}"/>
              </a:ext>
            </a:extLst>
          </p:cNvPr>
          <p:cNvSpPr txBox="1"/>
          <p:nvPr/>
        </p:nvSpPr>
        <p:spPr>
          <a:xfrm>
            <a:off x="372513" y="646688"/>
            <a:ext cx="8398973" cy="923330"/>
          </a:xfrm>
          <a:prstGeom prst="rect">
            <a:avLst/>
          </a:prstGeom>
          <a:noFill/>
          <a:ln>
            <a:solidFill>
              <a:srgbClr val="0070C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MRAs (spironolactone or eplerenone) are recommended, in addition </a:t>
            </a:r>
            <a:endParaRPr lang="en" dirty="0">
              <a:effectLst/>
              <a:latin typeface="Arial" panose="020B0604020202020204" pitchFamily="34" charset="0"/>
              <a:cs typeface="Arial" panose="020B0604020202020204" pitchFamily="34" charset="0"/>
            </a:endParaRPr>
          </a:p>
          <a:p>
            <a:pPr algn="ctr"/>
            <a:r>
              <a:rPr lang="en" sz="1800" dirty="0">
                <a:effectLst/>
                <a:latin typeface="Arial" panose="020B0604020202020204" pitchFamily="34" charset="0"/>
                <a:cs typeface="Arial" panose="020B0604020202020204" pitchFamily="34" charset="0"/>
              </a:rPr>
              <a:t>to an ACE-I and a beta-blocker, in all patients with </a:t>
            </a:r>
            <a:r>
              <a:rPr lang="en" sz="1800" dirty="0" err="1">
                <a:effectLst/>
                <a:latin typeface="Arial" panose="020B0604020202020204" pitchFamily="34" charset="0"/>
                <a:cs typeface="Arial" panose="020B0604020202020204" pitchFamily="34" charset="0"/>
              </a:rPr>
              <a:t>HFrEF</a:t>
            </a:r>
            <a:r>
              <a:rPr lang="en" sz="1800" dirty="0">
                <a:effectLst/>
                <a:latin typeface="Arial" panose="020B0604020202020204" pitchFamily="34" charset="0"/>
                <a:cs typeface="Arial" panose="020B0604020202020204" pitchFamily="34" charset="0"/>
              </a:rPr>
              <a:t> to reduce mortality and the risk of HF hospitalization </a:t>
            </a:r>
            <a:endParaRPr lang="en" dirty="0">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8685E85-B656-875E-5A3B-55AFAACE1E1C}"/>
              </a:ext>
            </a:extLst>
          </p:cNvPr>
          <p:cNvSpPr txBox="1"/>
          <p:nvPr/>
        </p:nvSpPr>
        <p:spPr>
          <a:xfrm>
            <a:off x="359531" y="3645024"/>
            <a:ext cx="8398973" cy="646331"/>
          </a:xfrm>
          <a:prstGeom prst="rect">
            <a:avLst/>
          </a:prstGeom>
          <a:noFill/>
          <a:ln>
            <a:solidFill>
              <a:srgbClr val="0070C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MRAs block receptors that bind aldosterone and, with different degrees of affinity, other steroid hormones receptors</a:t>
            </a:r>
            <a:endParaRPr lang="en" dirty="0">
              <a:effectLst/>
              <a:latin typeface="Arial" panose="020B0604020202020204" pitchFamily="34" charset="0"/>
              <a:cs typeface="Arial" panose="020B0604020202020204" pitchFamily="34" charset="0"/>
            </a:endParaRPr>
          </a:p>
        </p:txBody>
      </p:sp>
      <p:sp>
        <p:nvSpPr>
          <p:cNvPr id="2125" name="TextBox 2124">
            <a:extLst>
              <a:ext uri="{FF2B5EF4-FFF2-40B4-BE49-F238E27FC236}">
                <a16:creationId xmlns:a16="http://schemas.microsoft.com/office/drawing/2014/main" id="{8DC53463-C42A-F8F6-BEC7-3F473E7E274E}"/>
              </a:ext>
            </a:extLst>
          </p:cNvPr>
          <p:cNvSpPr txBox="1"/>
          <p:nvPr/>
        </p:nvSpPr>
        <p:spPr>
          <a:xfrm>
            <a:off x="359531" y="4597137"/>
            <a:ext cx="8398972" cy="646331"/>
          </a:xfrm>
          <a:prstGeom prst="rect">
            <a:avLst/>
          </a:prstGeom>
          <a:noFill/>
          <a:ln>
            <a:solidFill>
              <a:srgbClr val="0070C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Eplerenone is more specific for aldosterone blockade and, </a:t>
            </a:r>
          </a:p>
          <a:p>
            <a:pPr algn="ctr"/>
            <a:r>
              <a:rPr lang="en" sz="1800" dirty="0">
                <a:effectLst/>
                <a:latin typeface="Arial" panose="020B0604020202020204" pitchFamily="34" charset="0"/>
                <a:cs typeface="Arial" panose="020B0604020202020204" pitchFamily="34" charset="0"/>
              </a:rPr>
              <a:t>therefore, causes less gynecomastia </a:t>
            </a:r>
            <a:endParaRPr lang="en" dirty="0">
              <a:effectLst/>
              <a:latin typeface="Arial" panose="020B0604020202020204" pitchFamily="34" charset="0"/>
              <a:cs typeface="Arial" panose="020B0604020202020204" pitchFamily="34" charset="0"/>
            </a:endParaRPr>
          </a:p>
        </p:txBody>
      </p:sp>
      <p:sp>
        <p:nvSpPr>
          <p:cNvPr id="2128" name="TextBox 2127">
            <a:extLst>
              <a:ext uri="{FF2B5EF4-FFF2-40B4-BE49-F238E27FC236}">
                <a16:creationId xmlns:a16="http://schemas.microsoft.com/office/drawing/2014/main" id="{9765447C-DF54-BE4E-B6B4-D04AD3A87977}"/>
              </a:ext>
            </a:extLst>
          </p:cNvPr>
          <p:cNvSpPr txBox="1"/>
          <p:nvPr/>
        </p:nvSpPr>
        <p:spPr>
          <a:xfrm>
            <a:off x="372513" y="5661248"/>
            <a:ext cx="8385990" cy="646331"/>
          </a:xfrm>
          <a:prstGeom prst="rect">
            <a:avLst/>
          </a:prstGeom>
          <a:noFill/>
          <a:ln>
            <a:solidFill>
              <a:srgbClr val="0070C0"/>
            </a:solidFill>
          </a:ln>
        </p:spPr>
        <p:txBody>
          <a:bodyPr wrap="square">
            <a:spAutoFit/>
          </a:bodyPr>
          <a:lstStyle/>
          <a:p>
            <a:pPr algn="ctr"/>
            <a:r>
              <a:rPr lang="en" dirty="0">
                <a:effectLst/>
                <a:latin typeface="Arial" panose="020B0604020202020204" pitchFamily="34" charset="0"/>
                <a:cs typeface="Arial" panose="020B0604020202020204" pitchFamily="34" charset="0"/>
              </a:rPr>
              <a:t>Caution should be exercised when MRAs are used in patients with impaired renal function and in those with serum potassium concentrations &gt;5.0 mmol/L</a:t>
            </a:r>
          </a:p>
        </p:txBody>
      </p:sp>
    </p:spTree>
    <p:extLst>
      <p:ext uri="{BB962C8B-B14F-4D97-AF65-F5344CB8AC3E}">
        <p14:creationId xmlns:p14="http://schemas.microsoft.com/office/powerpoint/2010/main" val="1378785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id="{632F440E-33D4-0489-7A2C-52811243567D}"/>
              </a:ext>
            </a:extLst>
          </p:cNvPr>
          <p:cNvGraphicFramePr>
            <a:graphicFrameLocks noGrp="1"/>
          </p:cNvGraphicFramePr>
          <p:nvPr>
            <p:extLst>
              <p:ext uri="{D42A27DB-BD31-4B8C-83A1-F6EECF244321}">
                <p14:modId xmlns:p14="http://schemas.microsoft.com/office/powerpoint/2010/main" val="265326664"/>
              </p:ext>
            </p:extLst>
          </p:nvPr>
        </p:nvGraphicFramePr>
        <p:xfrm>
          <a:off x="334177" y="692696"/>
          <a:ext cx="8424936" cy="1656080"/>
        </p:xfrm>
        <a:graphic>
          <a:graphicData uri="http://schemas.openxmlformats.org/drawingml/2006/table">
            <a:tbl>
              <a:tblPr firstRow="1" bandRow="1">
                <a:tableStyleId>{F5AB1C69-6EDB-4FF4-983F-18BD219EF322}</a:tableStyleId>
              </a:tblPr>
              <a:tblGrid>
                <a:gridCol w="2808312">
                  <a:extLst>
                    <a:ext uri="{9D8B030D-6E8A-4147-A177-3AD203B41FA5}">
                      <a16:colId xmlns:a16="http://schemas.microsoft.com/office/drawing/2014/main" val="680590853"/>
                    </a:ext>
                  </a:extLst>
                </a:gridCol>
                <a:gridCol w="2808312">
                  <a:extLst>
                    <a:ext uri="{9D8B030D-6E8A-4147-A177-3AD203B41FA5}">
                      <a16:colId xmlns:a16="http://schemas.microsoft.com/office/drawing/2014/main" val="2232452494"/>
                    </a:ext>
                  </a:extLst>
                </a:gridCol>
                <a:gridCol w="2808312">
                  <a:extLst>
                    <a:ext uri="{9D8B030D-6E8A-4147-A177-3AD203B41FA5}">
                      <a16:colId xmlns:a16="http://schemas.microsoft.com/office/drawing/2014/main" val="126765674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SGLT2 inhibitor </a:t>
                      </a:r>
                      <a:endParaRPr lang="ru-RU" sz="1800" b="1" kern="1200" dirty="0">
                        <a:solidFill>
                          <a:schemeClr val="lt1"/>
                        </a:solidFill>
                        <a:effectLst/>
                        <a:latin typeface="+mn-lt"/>
                        <a:ea typeface="+mn-ea"/>
                        <a:cs typeface="+mn-cs"/>
                      </a:endParaRPr>
                    </a:p>
                    <a:p>
                      <a:pPr fontAlgn="auto"/>
                      <a:r>
                        <a:rPr lang="en" sz="1800" b="1" kern="1200" dirty="0">
                          <a:solidFill>
                            <a:schemeClr val="tx1"/>
                          </a:solidFill>
                          <a:effectLst/>
                          <a:latin typeface="Arial" panose="020B0604020202020204" pitchFamily="34" charset="0"/>
                          <a:ea typeface="+mn-ea"/>
                          <a:cs typeface="Arial" panose="020B0604020202020204" pitchFamily="34" charset="0"/>
                        </a:rPr>
                        <a:t>Sodium-glucose co-transporter 2 inhibitors </a:t>
                      </a:r>
                      <a:endParaRPr lang="en"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Starting dose </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Target dose </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0789962"/>
                  </a:ext>
                </a:extLst>
              </a:tr>
              <a:tr h="37084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Dapagliflozin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10 mg o.d.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10 mg o.d.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2868902"/>
                  </a:ext>
                </a:extLst>
              </a:tr>
              <a:tr h="37084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Empagliflozin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10 mg o.d.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10 mg o.d.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9512071"/>
                  </a:ext>
                </a:extLst>
              </a:tr>
            </a:tbl>
          </a:graphicData>
        </a:graphic>
      </p:graphicFrame>
      <p:graphicFrame>
        <p:nvGraphicFramePr>
          <p:cNvPr id="3" name="Таблица 2">
            <a:extLst>
              <a:ext uri="{FF2B5EF4-FFF2-40B4-BE49-F238E27FC236}">
                <a16:creationId xmlns:a16="http://schemas.microsoft.com/office/drawing/2014/main" id="{F012A23C-6DBC-D35B-0283-939DAD6F716D}"/>
              </a:ext>
            </a:extLst>
          </p:cNvPr>
          <p:cNvGraphicFramePr>
            <a:graphicFrameLocks noGrp="1"/>
          </p:cNvGraphicFramePr>
          <p:nvPr>
            <p:extLst>
              <p:ext uri="{D42A27DB-BD31-4B8C-83A1-F6EECF244321}">
                <p14:modId xmlns:p14="http://schemas.microsoft.com/office/powerpoint/2010/main" val="1096296480"/>
              </p:ext>
            </p:extLst>
          </p:nvPr>
        </p:nvGraphicFramePr>
        <p:xfrm>
          <a:off x="334177" y="3871293"/>
          <a:ext cx="8424936" cy="1285240"/>
        </p:xfrm>
        <a:graphic>
          <a:graphicData uri="http://schemas.openxmlformats.org/drawingml/2006/table">
            <a:tbl>
              <a:tblPr firstRow="1" bandRow="1">
                <a:tableStyleId>{F5AB1C69-6EDB-4FF4-983F-18BD219EF322}</a:tableStyleId>
              </a:tblPr>
              <a:tblGrid>
                <a:gridCol w="2808312">
                  <a:extLst>
                    <a:ext uri="{9D8B030D-6E8A-4147-A177-3AD203B41FA5}">
                      <a16:colId xmlns:a16="http://schemas.microsoft.com/office/drawing/2014/main" val="680590853"/>
                    </a:ext>
                  </a:extLst>
                </a:gridCol>
                <a:gridCol w="2808312">
                  <a:extLst>
                    <a:ext uri="{9D8B030D-6E8A-4147-A177-3AD203B41FA5}">
                      <a16:colId xmlns:a16="http://schemas.microsoft.com/office/drawing/2014/main" val="2232452494"/>
                    </a:ext>
                  </a:extLst>
                </a:gridCol>
                <a:gridCol w="2808312">
                  <a:extLst>
                    <a:ext uri="{9D8B030D-6E8A-4147-A177-3AD203B41FA5}">
                      <a16:colId xmlns:a16="http://schemas.microsoft.com/office/drawing/2014/main" val="126765674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ARNI</a:t>
                      </a:r>
                      <a:r>
                        <a:rPr lang="ru-RU" sz="1800" b="1" kern="1200" dirty="0">
                          <a:solidFill>
                            <a:schemeClr val="tx1"/>
                          </a:solidFill>
                          <a:effectLst/>
                          <a:latin typeface="Arial" panose="020B0604020202020204" pitchFamily="34" charset="0"/>
                          <a:ea typeface="+mn-ea"/>
                          <a:cs typeface="Arial" panose="020B0604020202020204" pitchFamily="34" charset="0"/>
                        </a:rPr>
                        <a:t>. </a:t>
                      </a:r>
                      <a:r>
                        <a:rPr lang="en" sz="1800" b="1" kern="1200" dirty="0">
                          <a:solidFill>
                            <a:schemeClr val="tx1"/>
                          </a:solidFill>
                          <a:effectLst/>
                          <a:latin typeface="Arial" panose="020B0604020202020204" pitchFamily="34" charset="0"/>
                          <a:ea typeface="+mn-ea"/>
                          <a:cs typeface="Arial" panose="020B0604020202020204" pitchFamily="34" charset="0"/>
                        </a:rPr>
                        <a:t>Angiotensin receptor-</a:t>
                      </a:r>
                      <a:r>
                        <a:rPr lang="en" sz="1800" b="1" kern="1200" dirty="0" err="1">
                          <a:solidFill>
                            <a:schemeClr val="tx1"/>
                          </a:solidFill>
                          <a:effectLst/>
                          <a:latin typeface="Arial" panose="020B0604020202020204" pitchFamily="34" charset="0"/>
                          <a:ea typeface="+mn-ea"/>
                          <a:cs typeface="Arial" panose="020B0604020202020204" pitchFamily="34" charset="0"/>
                        </a:rPr>
                        <a:t>neprilysin</a:t>
                      </a:r>
                      <a:r>
                        <a:rPr lang="en" sz="1800" b="1" kern="1200" dirty="0">
                          <a:solidFill>
                            <a:schemeClr val="tx1"/>
                          </a:solidFill>
                          <a:effectLst/>
                          <a:latin typeface="Arial" panose="020B0604020202020204" pitchFamily="34" charset="0"/>
                          <a:ea typeface="+mn-ea"/>
                          <a:cs typeface="Arial" panose="020B0604020202020204" pitchFamily="34" charset="0"/>
                        </a:rPr>
                        <a:t> inhibitor </a:t>
                      </a:r>
                      <a:endParaRPr lang="en" dirty="0">
                        <a:solidFill>
                          <a:schemeClr val="tx1"/>
                        </a:solidFill>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Starting dose </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Target dose </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0789962"/>
                  </a:ext>
                </a:extLst>
              </a:tr>
              <a:tr h="37084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Sacubitril/valsartan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49/51 mg b.i.d.</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97/103 mg b.i.d.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2868902"/>
                  </a:ext>
                </a:extLst>
              </a:tr>
            </a:tbl>
          </a:graphicData>
        </a:graphic>
      </p:graphicFrame>
      <p:sp>
        <p:nvSpPr>
          <p:cNvPr id="5" name="TextBox 4">
            <a:extLst>
              <a:ext uri="{FF2B5EF4-FFF2-40B4-BE49-F238E27FC236}">
                <a16:creationId xmlns:a16="http://schemas.microsoft.com/office/drawing/2014/main" id="{E0564BD2-1703-782A-676A-1BF652DB9161}"/>
              </a:ext>
            </a:extLst>
          </p:cNvPr>
          <p:cNvSpPr txBox="1"/>
          <p:nvPr/>
        </p:nvSpPr>
        <p:spPr>
          <a:xfrm>
            <a:off x="359532" y="5373216"/>
            <a:ext cx="8399581" cy="1200329"/>
          </a:xfrm>
          <a:prstGeom prst="rect">
            <a:avLst/>
          </a:prstGeom>
          <a:noFill/>
          <a:ln>
            <a:solidFill>
              <a:srgbClr val="0070C0"/>
            </a:solidFill>
          </a:ln>
        </p:spPr>
        <p:txBody>
          <a:bodyPr wrap="square">
            <a:spAutoFit/>
          </a:bodyPr>
          <a:lstStyle/>
          <a:p>
            <a:pPr algn="ctr"/>
            <a:r>
              <a:rPr lang="en" dirty="0">
                <a:latin typeface="Arial" panose="020B0604020202020204" pitchFamily="34" charset="0"/>
                <a:cs typeface="Arial" panose="020B0604020202020204" pitchFamily="34" charset="0"/>
              </a:rPr>
              <a:t>In the PARADIGM-HF trial, sacubitril/valsartan, an ARNI was shown to be superior to enalapril in reducing hospitalizations for worsening HF, CV mortality, and all-cause mortality in patients with ambulatory </a:t>
            </a:r>
            <a:r>
              <a:rPr lang="en" dirty="0" err="1">
                <a:latin typeface="Arial" panose="020B0604020202020204" pitchFamily="34" charset="0"/>
                <a:cs typeface="Arial" panose="020B0604020202020204" pitchFamily="34" charset="0"/>
              </a:rPr>
              <a:t>HFrEF</a:t>
            </a:r>
            <a:r>
              <a:rPr lang="en" dirty="0">
                <a:latin typeface="Arial" panose="020B0604020202020204" pitchFamily="34" charset="0"/>
                <a:cs typeface="Arial" panose="020B0604020202020204" pitchFamily="34" charset="0"/>
              </a:rPr>
              <a:t> with LVEF ≤40% (changed to ≤35% during the study)</a:t>
            </a:r>
          </a:p>
        </p:txBody>
      </p:sp>
      <p:sp>
        <p:nvSpPr>
          <p:cNvPr id="7" name="TextBox 6">
            <a:extLst>
              <a:ext uri="{FF2B5EF4-FFF2-40B4-BE49-F238E27FC236}">
                <a16:creationId xmlns:a16="http://schemas.microsoft.com/office/drawing/2014/main" id="{5DEA4FD6-A702-5CF2-EFAF-4BBC085A717D}"/>
              </a:ext>
            </a:extLst>
          </p:cNvPr>
          <p:cNvSpPr txBox="1"/>
          <p:nvPr/>
        </p:nvSpPr>
        <p:spPr>
          <a:xfrm>
            <a:off x="334177" y="2648369"/>
            <a:ext cx="8399581" cy="923330"/>
          </a:xfrm>
          <a:prstGeom prst="rect">
            <a:avLst/>
          </a:prstGeom>
          <a:noFill/>
          <a:ln>
            <a:solidFill>
              <a:srgbClr val="0070C0"/>
            </a:solidFill>
          </a:ln>
        </p:spPr>
        <p:txBody>
          <a:bodyPr wrap="square">
            <a:spAutoFit/>
          </a:bodyPr>
          <a:lstStyle/>
          <a:p>
            <a:pPr algn="ctr"/>
            <a:r>
              <a:rPr lang="en" dirty="0">
                <a:effectLst/>
                <a:latin typeface="Arial" panose="020B0604020202020204" pitchFamily="34" charset="0"/>
                <a:cs typeface="Arial" panose="020B0604020202020204" pitchFamily="34" charset="0"/>
              </a:rPr>
              <a:t>Sodium-glucose co-transporter 2 inhibitors The DAPA-HF trial investigated the long-term effects of dapagliflozin (SGLT2 inhibitor) compared to placebo in addition to optimal medical therapy (OMT)</a:t>
            </a:r>
            <a:endParaRPr lang="en"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9E2D23D-6944-8FDF-180B-5A96EF93B468}"/>
              </a:ext>
            </a:extLst>
          </p:cNvPr>
          <p:cNvSpPr txBox="1"/>
          <p:nvPr/>
        </p:nvSpPr>
        <p:spPr>
          <a:xfrm>
            <a:off x="359531" y="99789"/>
            <a:ext cx="839958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800" b="1" kern="1200" dirty="0">
                <a:solidFill>
                  <a:srgbClr val="C00000"/>
                </a:solidFill>
                <a:effectLst/>
                <a:latin typeface="Arial" panose="020B0604020202020204" pitchFamily="34" charset="0"/>
                <a:ea typeface="+mn-ea"/>
                <a:cs typeface="Arial" panose="020B0604020202020204" pitchFamily="34" charset="0"/>
              </a:rPr>
              <a:t>SGLT2 inhibitor and Angiotensin receptor-</a:t>
            </a:r>
            <a:r>
              <a:rPr lang="en" sz="1800" b="1" kern="1200" dirty="0" err="1">
                <a:solidFill>
                  <a:srgbClr val="C00000"/>
                </a:solidFill>
                <a:effectLst/>
                <a:latin typeface="Arial" panose="020B0604020202020204" pitchFamily="34" charset="0"/>
                <a:ea typeface="+mn-ea"/>
                <a:cs typeface="Arial" panose="020B0604020202020204" pitchFamily="34" charset="0"/>
              </a:rPr>
              <a:t>neprilysin</a:t>
            </a:r>
            <a:r>
              <a:rPr lang="en" sz="1800" b="1" kern="1200" dirty="0">
                <a:solidFill>
                  <a:srgbClr val="C00000"/>
                </a:solidFill>
                <a:effectLst/>
                <a:latin typeface="Arial" panose="020B0604020202020204" pitchFamily="34" charset="0"/>
                <a:ea typeface="+mn-ea"/>
                <a:cs typeface="Arial" panose="020B0604020202020204" pitchFamily="34" charset="0"/>
              </a:rPr>
              <a:t> inhibitor </a:t>
            </a:r>
            <a:endParaRPr lang="ru-RU" sz="1800" b="1" kern="1200" dirty="0">
              <a:solidFill>
                <a:srgbClr val="C00000"/>
              </a:solidFill>
              <a:effectLst/>
              <a:latin typeface="+mn-lt"/>
              <a:ea typeface="+mn-ea"/>
              <a:cs typeface="+mn-cs"/>
            </a:endParaRPr>
          </a:p>
        </p:txBody>
      </p:sp>
    </p:spTree>
    <p:extLst>
      <p:ext uri="{BB962C8B-B14F-4D97-AF65-F5344CB8AC3E}">
        <p14:creationId xmlns:p14="http://schemas.microsoft.com/office/powerpoint/2010/main" val="3301847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34EE28-9482-177F-B571-E268F6211572}"/>
              </a:ext>
            </a:extLst>
          </p:cNvPr>
          <p:cNvSpPr txBox="1"/>
          <p:nvPr/>
        </p:nvSpPr>
        <p:spPr>
          <a:xfrm>
            <a:off x="251520" y="116632"/>
            <a:ext cx="8424936" cy="646331"/>
          </a:xfrm>
          <a:prstGeom prst="rect">
            <a:avLst/>
          </a:prstGeom>
          <a:noFill/>
        </p:spPr>
        <p:txBody>
          <a:bodyPr wrap="square">
            <a:spAutoFit/>
          </a:bodyPr>
          <a:lstStyle/>
          <a:p>
            <a:pPr algn="ctr"/>
            <a:r>
              <a:rPr lang="en" sz="1800" b="1" dirty="0">
                <a:solidFill>
                  <a:srgbClr val="C00000"/>
                </a:solidFill>
                <a:effectLst/>
                <a:latin typeface="+mj-lt"/>
                <a:cs typeface="Arial" panose="020B0604020202020204" pitchFamily="34" charset="0"/>
              </a:rPr>
              <a:t>Other pharmacological treatments indicated in selected patients with NYHA class II–IV heart failure with reduced ejection fraction (LVEF ≤ </a:t>
            </a:r>
            <a:r>
              <a:rPr lang="ru-RU" sz="1800" b="1" dirty="0">
                <a:solidFill>
                  <a:srgbClr val="C00000"/>
                </a:solidFill>
                <a:effectLst/>
                <a:latin typeface="+mj-lt"/>
                <a:cs typeface="Arial" panose="020B0604020202020204" pitchFamily="34" charset="0"/>
              </a:rPr>
              <a:t>40%) </a:t>
            </a:r>
            <a:endParaRPr lang="ru-RU" b="1" dirty="0">
              <a:solidFill>
                <a:srgbClr val="C00000"/>
              </a:solidFill>
              <a:latin typeface="+mj-lt"/>
              <a:cs typeface="Arial" panose="020B0604020202020204" pitchFamily="34" charset="0"/>
            </a:endParaRPr>
          </a:p>
        </p:txBody>
      </p:sp>
      <p:graphicFrame>
        <p:nvGraphicFramePr>
          <p:cNvPr id="4" name="Таблица 3">
            <a:extLst>
              <a:ext uri="{FF2B5EF4-FFF2-40B4-BE49-F238E27FC236}">
                <a16:creationId xmlns:a16="http://schemas.microsoft.com/office/drawing/2014/main" id="{EF2C85FB-1751-4772-BD5A-4FD395E63E43}"/>
              </a:ext>
            </a:extLst>
          </p:cNvPr>
          <p:cNvGraphicFramePr>
            <a:graphicFrameLocks noGrp="1"/>
          </p:cNvGraphicFramePr>
          <p:nvPr>
            <p:extLst>
              <p:ext uri="{D42A27DB-BD31-4B8C-83A1-F6EECF244321}">
                <p14:modId xmlns:p14="http://schemas.microsoft.com/office/powerpoint/2010/main" val="3355704547"/>
              </p:ext>
            </p:extLst>
          </p:nvPr>
        </p:nvGraphicFramePr>
        <p:xfrm>
          <a:off x="251520" y="934720"/>
          <a:ext cx="8424936" cy="3505200"/>
        </p:xfrm>
        <a:graphic>
          <a:graphicData uri="http://schemas.openxmlformats.org/drawingml/2006/table">
            <a:tbl>
              <a:tblPr firstRow="1" bandRow="1">
                <a:tableStyleId>{F5AB1C69-6EDB-4FF4-983F-18BD219EF322}</a:tableStyleId>
              </a:tblPr>
              <a:tblGrid>
                <a:gridCol w="2808312">
                  <a:extLst>
                    <a:ext uri="{9D8B030D-6E8A-4147-A177-3AD203B41FA5}">
                      <a16:colId xmlns:a16="http://schemas.microsoft.com/office/drawing/2014/main" val="680590853"/>
                    </a:ext>
                  </a:extLst>
                </a:gridCol>
                <a:gridCol w="2808312">
                  <a:extLst>
                    <a:ext uri="{9D8B030D-6E8A-4147-A177-3AD203B41FA5}">
                      <a16:colId xmlns:a16="http://schemas.microsoft.com/office/drawing/2014/main" val="2232452494"/>
                    </a:ext>
                  </a:extLst>
                </a:gridCol>
                <a:gridCol w="2808312">
                  <a:extLst>
                    <a:ext uri="{9D8B030D-6E8A-4147-A177-3AD203B41FA5}">
                      <a16:colId xmlns:a16="http://schemas.microsoft.com/office/drawing/2014/main" val="1267656742"/>
                    </a:ext>
                  </a:extLst>
                </a:gridCol>
              </a:tblGrid>
              <a:tr h="370840">
                <a:tc>
                  <a:txBody>
                    <a:bodyPr/>
                    <a:lstStyle/>
                    <a:p>
                      <a:r>
                        <a:rPr lang="en" sz="1800" b="1" kern="1200" dirty="0">
                          <a:solidFill>
                            <a:schemeClr val="lt1"/>
                          </a:solidFill>
                          <a:effectLst/>
                          <a:latin typeface="+mn-lt"/>
                          <a:ea typeface="+mn-ea"/>
                          <a:cs typeface="+mn-cs"/>
                        </a:rPr>
                        <a:t>Other agents </a:t>
                      </a:r>
                      <a:endParaRPr lang="en" dirty="0">
                        <a:effectLst/>
                      </a:endParaRPr>
                    </a:p>
                    <a:p>
                      <a:endParaRPr lang="ru-RU"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Starting dose </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Target dose </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0789962"/>
                  </a:ext>
                </a:extLst>
              </a:tr>
              <a:tr h="370840">
                <a:tc>
                  <a:txBody>
                    <a:bodyPr/>
                    <a:lstStyle/>
                    <a:p>
                      <a:r>
                        <a:rPr lang="en" sz="1800" kern="1200" dirty="0">
                          <a:solidFill>
                            <a:schemeClr val="dk1"/>
                          </a:solidFill>
                          <a:effectLst/>
                          <a:latin typeface="+mn-lt"/>
                          <a:ea typeface="+mn-ea"/>
                          <a:cs typeface="+mn-cs"/>
                        </a:rPr>
                        <a:t>Candesartan </a:t>
                      </a:r>
                      <a:endParaRPr lang="en" dirty="0">
                        <a:effectLs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mn-lt"/>
                          <a:ea typeface="+mn-ea"/>
                          <a:cs typeface="+mn-cs"/>
                        </a:rPr>
                        <a:t>4 mg o.d.</a:t>
                      </a:r>
                      <a:endParaRPr lang="en"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mn-lt"/>
                          <a:ea typeface="+mn-ea"/>
                          <a:cs typeface="+mn-cs"/>
                        </a:rPr>
                        <a:t>32 mg o.d.</a:t>
                      </a:r>
                      <a:endParaRPr lang="en" dirty="0">
                        <a:effectLst/>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2868902"/>
                  </a:ext>
                </a:extLst>
              </a:tr>
              <a:tr h="370840">
                <a:tc>
                  <a:txBody>
                    <a:bodyPr/>
                    <a:lstStyle/>
                    <a:p>
                      <a:r>
                        <a:rPr lang="en" sz="1800" kern="1200" dirty="0">
                          <a:solidFill>
                            <a:schemeClr val="dk1"/>
                          </a:solidFill>
                          <a:effectLst/>
                          <a:latin typeface="+mn-lt"/>
                          <a:ea typeface="+mn-ea"/>
                          <a:cs typeface="+mn-cs"/>
                        </a:rPr>
                        <a:t>Losartan </a:t>
                      </a:r>
                      <a:endParaRPr lang="en" dirty="0">
                        <a:effectLs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mn-lt"/>
                          <a:ea typeface="+mn-ea"/>
                          <a:cs typeface="+mn-cs"/>
                        </a:rPr>
                        <a:t>50 mg o.d.</a:t>
                      </a:r>
                      <a:endParaRPr lang="en"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mn-lt"/>
                          <a:ea typeface="+mn-ea"/>
                          <a:cs typeface="+mn-cs"/>
                        </a:rPr>
                        <a:t>150 mg o.d.</a:t>
                      </a:r>
                      <a:endParaRPr lang="en" dirty="0">
                        <a:effectLst/>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9512071"/>
                  </a:ext>
                </a:extLst>
              </a:tr>
              <a:tr h="370840">
                <a:tc>
                  <a:txBody>
                    <a:bodyPr/>
                    <a:lstStyle/>
                    <a:p>
                      <a:r>
                        <a:rPr lang="en" sz="1800" kern="1200" dirty="0">
                          <a:solidFill>
                            <a:schemeClr val="dk1"/>
                          </a:solidFill>
                          <a:effectLst/>
                          <a:latin typeface="+mn-lt"/>
                          <a:ea typeface="+mn-ea"/>
                          <a:cs typeface="+mn-cs"/>
                        </a:rPr>
                        <a:t>Valsartan </a:t>
                      </a:r>
                      <a:endParaRPr lang="en" dirty="0">
                        <a:effectLs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mn-lt"/>
                          <a:ea typeface="+mn-ea"/>
                          <a:cs typeface="+mn-cs"/>
                        </a:rPr>
                        <a:t>40 mg b.i.d.</a:t>
                      </a:r>
                      <a:endParaRPr lang="en"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mn-lt"/>
                          <a:ea typeface="+mn-ea"/>
                          <a:cs typeface="+mn-cs"/>
                        </a:rPr>
                        <a:t>160 mg b.i.d.</a:t>
                      </a:r>
                      <a:endParaRPr lang="en" dirty="0">
                        <a:effectLst/>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439213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mn-lt"/>
                          <a:ea typeface="+mn-ea"/>
                          <a:cs typeface="+mn-cs"/>
                        </a:rPr>
                        <a:t>Ivabradine </a:t>
                      </a:r>
                      <a:r>
                        <a:rPr lang="en" sz="1800" kern="1200" dirty="0">
                          <a:solidFill>
                            <a:schemeClr val="dk1"/>
                          </a:solidFill>
                          <a:effectLst/>
                          <a:latin typeface="Arial" panose="020B0604020202020204" pitchFamily="34" charset="0"/>
                          <a:ea typeface="+mn-ea"/>
                          <a:cs typeface="Arial" panose="020B0604020202020204" pitchFamily="34" charset="0"/>
                        </a:rPr>
                        <a:t>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mn-lt"/>
                          <a:ea typeface="+mn-ea"/>
                          <a:cs typeface="+mn-cs"/>
                        </a:rPr>
                        <a:t>5 mg b.i.d.</a:t>
                      </a:r>
                      <a:endParaRPr lang="en"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mn-lt"/>
                          <a:ea typeface="+mn-ea"/>
                          <a:cs typeface="+mn-cs"/>
                        </a:rPr>
                        <a:t>7.5 mg b.i.d.</a:t>
                      </a:r>
                      <a:endParaRPr lang="en" dirty="0">
                        <a:effectLst/>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0111346"/>
                  </a:ext>
                </a:extLst>
              </a:tr>
              <a:tr h="370840">
                <a:tc>
                  <a:txBody>
                    <a:bodyPr/>
                    <a:lstStyle/>
                    <a:p>
                      <a:r>
                        <a:rPr lang="en" sz="1800" kern="1200" dirty="0">
                          <a:solidFill>
                            <a:schemeClr val="dk1"/>
                          </a:solidFill>
                          <a:effectLst/>
                          <a:latin typeface="+mn-lt"/>
                          <a:ea typeface="+mn-ea"/>
                          <a:cs typeface="+mn-cs"/>
                        </a:rPr>
                        <a:t>Vericiguat </a:t>
                      </a:r>
                      <a:endParaRPr lang="en" dirty="0">
                        <a:effectLs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mn-lt"/>
                          <a:ea typeface="+mn-ea"/>
                          <a:cs typeface="+mn-cs"/>
                        </a:rPr>
                        <a:t>2.5 mg o.d.</a:t>
                      </a:r>
                      <a:endParaRPr lang="en"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mn-lt"/>
                          <a:ea typeface="+mn-ea"/>
                          <a:cs typeface="+mn-cs"/>
                        </a:rPr>
                        <a:t>10 mg o.d.</a:t>
                      </a:r>
                      <a:endParaRPr lang="en" dirty="0">
                        <a:effectLst/>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80178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mn-lt"/>
                          <a:ea typeface="+mn-ea"/>
                          <a:cs typeface="+mn-cs"/>
                        </a:rPr>
                        <a:t>Digoxin </a:t>
                      </a:r>
                      <a:endParaRPr lang="en" dirty="0">
                        <a:effectLs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mn-lt"/>
                          <a:ea typeface="+mn-ea"/>
                          <a:cs typeface="+mn-cs"/>
                        </a:rPr>
                        <a:t>62.5 mg o.d.</a:t>
                      </a:r>
                      <a:endParaRPr lang="en"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mn-lt"/>
                          <a:ea typeface="+mn-ea"/>
                          <a:cs typeface="+mn-cs"/>
                        </a:rPr>
                        <a:t>250 mg o.d.</a:t>
                      </a:r>
                      <a:endParaRPr lang="en" dirty="0">
                        <a:effectLst/>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7869419"/>
                  </a:ext>
                </a:extLst>
              </a:tr>
              <a:tr h="370840">
                <a:tc>
                  <a:txBody>
                    <a:bodyPr/>
                    <a:lstStyle/>
                    <a:p>
                      <a:r>
                        <a:rPr lang="en" dirty="0">
                          <a:effectLst/>
                        </a:rPr>
                        <a:t>Hydralazine </a:t>
                      </a:r>
                    </a:p>
                    <a:p>
                      <a:r>
                        <a:rPr lang="en" dirty="0">
                          <a:effectLst/>
                        </a:rPr>
                        <a:t>/Isosorbide dinitrate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mn-lt"/>
                          <a:ea typeface="+mn-ea"/>
                          <a:cs typeface="+mn-cs"/>
                        </a:rPr>
                        <a:t>37.5 mg t.i.d./20 mg t.i.d. </a:t>
                      </a:r>
                      <a:endParaRPr lang="en"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mn-lt"/>
                          <a:ea typeface="+mn-ea"/>
                          <a:cs typeface="+mn-cs"/>
                        </a:rPr>
                        <a:t>75 mg t.i.d./40 mg </a:t>
                      </a:r>
                      <a:r>
                        <a:rPr lang="en" sz="1800" kern="1200" dirty="0" err="1">
                          <a:solidFill>
                            <a:schemeClr val="dk1"/>
                          </a:solidFill>
                          <a:effectLst/>
                          <a:latin typeface="+mn-lt"/>
                          <a:ea typeface="+mn-ea"/>
                          <a:cs typeface="+mn-cs"/>
                        </a:rPr>
                        <a:t>t.i.d</a:t>
                      </a:r>
                      <a:r>
                        <a:rPr lang="en" sz="1800" kern="1200" dirty="0">
                          <a:solidFill>
                            <a:schemeClr val="dk1"/>
                          </a:solidFill>
                          <a:effectLst/>
                          <a:latin typeface="+mn-lt"/>
                          <a:ea typeface="+mn-ea"/>
                          <a:cs typeface="+mn-cs"/>
                        </a:rPr>
                        <a:t> </a:t>
                      </a:r>
                      <a:endParaRPr lang="en"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9133220"/>
                  </a:ext>
                </a:extLst>
              </a:tr>
            </a:tbl>
          </a:graphicData>
        </a:graphic>
      </p:graphicFrame>
    </p:spTree>
    <p:extLst>
      <p:ext uri="{BB962C8B-B14F-4D97-AF65-F5344CB8AC3E}">
        <p14:creationId xmlns:p14="http://schemas.microsoft.com/office/powerpoint/2010/main" val="1383766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id="{393BF10B-6521-CF35-CDAE-DB581DFAF2EC}"/>
              </a:ext>
            </a:extLst>
          </p:cNvPr>
          <p:cNvGraphicFramePr>
            <a:graphicFrameLocks noGrp="1"/>
          </p:cNvGraphicFramePr>
          <p:nvPr>
            <p:extLst>
              <p:ext uri="{D42A27DB-BD31-4B8C-83A1-F6EECF244321}">
                <p14:modId xmlns:p14="http://schemas.microsoft.com/office/powerpoint/2010/main" val="351885444"/>
              </p:ext>
            </p:extLst>
          </p:nvPr>
        </p:nvGraphicFramePr>
        <p:xfrm>
          <a:off x="251520" y="2062380"/>
          <a:ext cx="8640960" cy="1366620"/>
        </p:xfrm>
        <a:graphic>
          <a:graphicData uri="http://schemas.openxmlformats.org/drawingml/2006/table">
            <a:tbl>
              <a:tblPr firstRow="1" bandRow="1">
                <a:tableStyleId>{F5AB1C69-6EDB-4FF4-983F-18BD219EF322}</a:tableStyleId>
              </a:tblPr>
              <a:tblGrid>
                <a:gridCol w="6696744">
                  <a:extLst>
                    <a:ext uri="{9D8B030D-6E8A-4147-A177-3AD203B41FA5}">
                      <a16:colId xmlns:a16="http://schemas.microsoft.com/office/drawing/2014/main" val="3535534495"/>
                    </a:ext>
                  </a:extLst>
                </a:gridCol>
                <a:gridCol w="889974">
                  <a:extLst>
                    <a:ext uri="{9D8B030D-6E8A-4147-A177-3AD203B41FA5}">
                      <a16:colId xmlns:a16="http://schemas.microsoft.com/office/drawing/2014/main" val="3051593270"/>
                    </a:ext>
                  </a:extLst>
                </a:gridCol>
                <a:gridCol w="1054242">
                  <a:extLst>
                    <a:ext uri="{9D8B030D-6E8A-4147-A177-3AD203B41FA5}">
                      <a16:colId xmlns:a16="http://schemas.microsoft.com/office/drawing/2014/main" val="3130016559"/>
                    </a:ext>
                  </a:extLst>
                </a:gridCol>
              </a:tblGrid>
              <a:tr h="45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Recommendations</a:t>
                      </a:r>
                      <a:r>
                        <a:rPr lang="ru-RU" sz="1800" b="1" kern="1200" dirty="0">
                          <a:solidFill>
                            <a:schemeClr val="tx1"/>
                          </a:solidFill>
                          <a:effectLst/>
                          <a:latin typeface="Arial" panose="020B0604020202020204" pitchFamily="34" charset="0"/>
                          <a:ea typeface="+mn-ea"/>
                          <a:cs typeface="Arial" panose="020B0604020202020204" pitchFamily="34" charset="0"/>
                        </a:rPr>
                        <a:t>.</a:t>
                      </a:r>
                      <a:r>
                        <a:rPr lang="en" sz="1800" b="1" kern="1200" dirty="0">
                          <a:solidFill>
                            <a:schemeClr val="tx1"/>
                          </a:solidFill>
                          <a:effectLst/>
                          <a:latin typeface="Arial" panose="020B0604020202020204" pitchFamily="34" charset="0"/>
                          <a:ea typeface="+mn-ea"/>
                          <a:cs typeface="Arial" panose="020B0604020202020204" pitchFamily="34" charset="0"/>
                        </a:rPr>
                        <a:t> Loop diuretics</a:t>
                      </a:r>
                      <a:r>
                        <a:rPr lang="ru-RU" sz="1800" b="1" kern="1200" dirty="0">
                          <a:solidFill>
                            <a:schemeClr val="tx1"/>
                          </a:solidFill>
                          <a:effectLst/>
                          <a:latin typeface="Arial" panose="020B0604020202020204" pitchFamily="34" charset="0"/>
                          <a:ea typeface="+mn-ea"/>
                          <a:cs typeface="Arial" panose="020B0604020202020204" pitchFamily="34" charset="0"/>
                        </a:rPr>
                        <a:t>.</a:t>
                      </a:r>
                      <a:endParaRPr lang="en"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Class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Level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1991806"/>
                  </a:ext>
                </a:extLst>
              </a:tr>
              <a:tr h="452220">
                <a:tc>
                  <a:txBody>
                    <a:bodyPr/>
                    <a:lstStyle/>
                    <a:p>
                      <a:r>
                        <a:rPr lang="en" sz="1800" b="1" kern="1200" dirty="0">
                          <a:solidFill>
                            <a:schemeClr val="dk1"/>
                          </a:solidFill>
                          <a:effectLst/>
                          <a:latin typeface="Arial" panose="020B0604020202020204" pitchFamily="34" charset="0"/>
                          <a:ea typeface="+mn-ea"/>
                          <a:cs typeface="Arial" panose="020B0604020202020204" pitchFamily="34" charset="0"/>
                        </a:rPr>
                        <a:t>Diuretics</a:t>
                      </a:r>
                      <a:r>
                        <a:rPr lang="en" sz="1800" kern="1200" dirty="0">
                          <a:solidFill>
                            <a:schemeClr val="dk1"/>
                          </a:solidFill>
                          <a:effectLst/>
                          <a:latin typeface="Arial" panose="020B0604020202020204" pitchFamily="34" charset="0"/>
                          <a:ea typeface="+mn-ea"/>
                          <a:cs typeface="Arial" panose="020B0604020202020204" pitchFamily="34" charset="0"/>
                        </a:rPr>
                        <a:t> are recommended in patients with </a:t>
                      </a:r>
                      <a:r>
                        <a:rPr lang="en" sz="1800" kern="1200" dirty="0" err="1">
                          <a:solidFill>
                            <a:schemeClr val="dk1"/>
                          </a:solidFill>
                          <a:effectLst/>
                          <a:latin typeface="Arial" panose="020B0604020202020204" pitchFamily="34" charset="0"/>
                          <a:ea typeface="+mn-ea"/>
                          <a:cs typeface="Arial" panose="020B0604020202020204" pitchFamily="34" charset="0"/>
                        </a:rPr>
                        <a:t>HFrEF</a:t>
                      </a:r>
                      <a:r>
                        <a:rPr lang="en" sz="1800" kern="1200" dirty="0">
                          <a:solidFill>
                            <a:schemeClr val="dk1"/>
                          </a:solidFill>
                          <a:effectLst/>
                          <a:latin typeface="Arial" panose="020B0604020202020204" pitchFamily="34" charset="0"/>
                          <a:ea typeface="+mn-ea"/>
                          <a:cs typeface="Arial" panose="020B0604020202020204" pitchFamily="34" charset="0"/>
                        </a:rPr>
                        <a:t> with signs and/or symptoms of congestion to alleviate HF symptoms, improve exercise capacity, and reduce HF hospitalizations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dirty="0">
                          <a:effectLst/>
                          <a:latin typeface="Arial" panose="020B0604020202020204" pitchFamily="34" charset="0"/>
                          <a:cs typeface="Arial" panose="020B0604020202020204" pitchFamily="34"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C</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3980196569"/>
                  </a:ext>
                </a:extLst>
              </a:tr>
            </a:tbl>
          </a:graphicData>
        </a:graphic>
      </p:graphicFrame>
      <p:sp>
        <p:nvSpPr>
          <p:cNvPr id="4" name="TextBox 3">
            <a:extLst>
              <a:ext uri="{FF2B5EF4-FFF2-40B4-BE49-F238E27FC236}">
                <a16:creationId xmlns:a16="http://schemas.microsoft.com/office/drawing/2014/main" id="{E57349AA-B3EF-81A2-40A7-F52BE96B1C59}"/>
              </a:ext>
            </a:extLst>
          </p:cNvPr>
          <p:cNvSpPr txBox="1"/>
          <p:nvPr/>
        </p:nvSpPr>
        <p:spPr>
          <a:xfrm>
            <a:off x="251520" y="116059"/>
            <a:ext cx="8424936" cy="369332"/>
          </a:xfrm>
          <a:prstGeom prst="rect">
            <a:avLst/>
          </a:prstGeom>
          <a:noFill/>
        </p:spPr>
        <p:txBody>
          <a:bodyPr wrap="square">
            <a:spAutoFit/>
          </a:bodyPr>
          <a:lstStyle/>
          <a:p>
            <a:pPr algn="ctr"/>
            <a:r>
              <a:rPr lang="en" sz="1800" b="1" kern="1200" dirty="0">
                <a:solidFill>
                  <a:srgbClr val="C00000"/>
                </a:solidFill>
                <a:effectLst/>
                <a:latin typeface="+mj-lt"/>
                <a:ea typeface="+mn-ea"/>
                <a:cs typeface="Arial" panose="020B0604020202020204" pitchFamily="34" charset="0"/>
              </a:rPr>
              <a:t>Loop diuretics</a:t>
            </a:r>
            <a:endParaRPr lang="ru-RU" b="1" dirty="0">
              <a:solidFill>
                <a:srgbClr val="C00000"/>
              </a:solidFill>
              <a:latin typeface="+mj-lt"/>
              <a:cs typeface="Arial" panose="020B0604020202020204" pitchFamily="34" charset="0"/>
            </a:endParaRPr>
          </a:p>
        </p:txBody>
      </p:sp>
      <p:sp>
        <p:nvSpPr>
          <p:cNvPr id="7" name="TextBox 6">
            <a:extLst>
              <a:ext uri="{FF2B5EF4-FFF2-40B4-BE49-F238E27FC236}">
                <a16:creationId xmlns:a16="http://schemas.microsoft.com/office/drawing/2014/main" id="{0E4EE481-0233-30EC-6BA0-2B6A163071A8}"/>
              </a:ext>
            </a:extLst>
          </p:cNvPr>
          <p:cNvSpPr txBox="1"/>
          <p:nvPr/>
        </p:nvSpPr>
        <p:spPr>
          <a:xfrm>
            <a:off x="251520" y="836712"/>
            <a:ext cx="8640960" cy="923330"/>
          </a:xfrm>
          <a:prstGeom prst="rect">
            <a:avLst/>
          </a:prstGeom>
          <a:noFill/>
          <a:ln>
            <a:solidFill>
              <a:srgbClr val="0070C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Loop diuretics are recommended to reduce the signs and/or symptoms of congestion in patients with </a:t>
            </a:r>
            <a:r>
              <a:rPr lang="en" sz="1800" dirty="0" err="1">
                <a:effectLst/>
                <a:latin typeface="Arial" panose="020B0604020202020204" pitchFamily="34" charset="0"/>
                <a:cs typeface="Arial" panose="020B0604020202020204" pitchFamily="34" charset="0"/>
              </a:rPr>
              <a:t>HFrEF</a:t>
            </a:r>
            <a:r>
              <a:rPr lang="en" sz="1800" dirty="0">
                <a:effectLst/>
                <a:latin typeface="Arial" panose="020B0604020202020204" pitchFamily="34" charset="0"/>
                <a:cs typeface="Arial" panose="020B0604020202020204" pitchFamily="34" charset="0"/>
              </a:rPr>
              <a:t>. The quality of the evidence regarding diuretics is poor and their effects on morbidity and mortality have not been studied in RCTs. </a:t>
            </a:r>
            <a:endParaRPr lang="en"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C058951-0672-90FF-3A23-AAF97367DBBB}"/>
              </a:ext>
            </a:extLst>
          </p:cNvPr>
          <p:cNvSpPr txBox="1"/>
          <p:nvPr/>
        </p:nvSpPr>
        <p:spPr>
          <a:xfrm>
            <a:off x="251520" y="3757172"/>
            <a:ext cx="8584571" cy="923330"/>
          </a:xfrm>
          <a:prstGeom prst="rect">
            <a:avLst/>
          </a:prstGeom>
          <a:noFill/>
          <a:ln>
            <a:solidFill>
              <a:srgbClr val="0070C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Loop diuretics produce a more intense and shorter diuresis than thiazides, although</a:t>
            </a:r>
            <a:r>
              <a:rPr lang="ru-RU" sz="1800" dirty="0">
                <a:effectLst/>
                <a:latin typeface="Arial" panose="020B0604020202020204" pitchFamily="34" charset="0"/>
                <a:cs typeface="Arial" panose="020B0604020202020204" pitchFamily="34" charset="0"/>
              </a:rPr>
              <a:t> </a:t>
            </a:r>
            <a:r>
              <a:rPr lang="en" sz="1800" dirty="0">
                <a:effectLst/>
                <a:latin typeface="Arial" panose="020B0604020202020204" pitchFamily="34" charset="0"/>
                <a:cs typeface="Arial" panose="020B0604020202020204" pitchFamily="34" charset="0"/>
              </a:rPr>
              <a:t>they act synergistically (sequential nephron blockade) and the combination may be used to treat diuretic resistance. </a:t>
            </a:r>
            <a:r>
              <a:rPr lang="ru-RU" dirty="0">
                <a:latin typeface="Arial" panose="020B0604020202020204" pitchFamily="34" charset="0"/>
                <a:cs typeface="Arial" panose="020B0604020202020204" pitchFamily="34" charset="0"/>
              </a:rPr>
              <a:t> </a:t>
            </a:r>
            <a:endParaRPr lang="en"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AA3DA37-7A6B-7910-3BA2-935B357A2C76}"/>
              </a:ext>
            </a:extLst>
          </p:cNvPr>
          <p:cNvSpPr txBox="1"/>
          <p:nvPr/>
        </p:nvSpPr>
        <p:spPr>
          <a:xfrm>
            <a:off x="274441" y="5083354"/>
            <a:ext cx="8568952" cy="923330"/>
          </a:xfrm>
          <a:prstGeom prst="rect">
            <a:avLst/>
          </a:prstGeom>
          <a:noFill/>
          <a:ln>
            <a:solidFill>
              <a:srgbClr val="0070C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However, adverse effects are more likely, and these</a:t>
            </a:r>
            <a:r>
              <a:rPr lang="ru-RU" sz="1800" dirty="0">
                <a:effectLst/>
                <a:latin typeface="Arial" panose="020B0604020202020204" pitchFamily="34" charset="0"/>
                <a:cs typeface="Arial" panose="020B0604020202020204" pitchFamily="34" charset="0"/>
              </a:rPr>
              <a:t> </a:t>
            </a:r>
            <a:r>
              <a:rPr lang="en" sz="1800" dirty="0">
                <a:effectLst/>
                <a:latin typeface="Arial" panose="020B0604020202020204" pitchFamily="34" charset="0"/>
                <a:cs typeface="Arial" panose="020B0604020202020204" pitchFamily="34" charset="0"/>
              </a:rPr>
              <a:t>combinations should only be used with care. Of note, ARNI, MRAs, and SGLT2 inhibitors may also possess diuretic properties</a:t>
            </a:r>
            <a:endParaRPr lang="ru-RU" dirty="0"/>
          </a:p>
        </p:txBody>
      </p:sp>
    </p:spTree>
    <p:extLst>
      <p:ext uri="{BB962C8B-B14F-4D97-AF65-F5344CB8AC3E}">
        <p14:creationId xmlns:p14="http://schemas.microsoft.com/office/powerpoint/2010/main" val="775314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7349AA-B3EF-81A2-40A7-F52BE96B1C59}"/>
              </a:ext>
            </a:extLst>
          </p:cNvPr>
          <p:cNvSpPr txBox="1"/>
          <p:nvPr/>
        </p:nvSpPr>
        <p:spPr>
          <a:xfrm>
            <a:off x="236308" y="41410"/>
            <a:ext cx="8424936" cy="369332"/>
          </a:xfrm>
          <a:prstGeom prst="rect">
            <a:avLst/>
          </a:prstGeom>
          <a:noFill/>
        </p:spPr>
        <p:txBody>
          <a:bodyPr wrap="square">
            <a:spAutoFit/>
          </a:bodyPr>
          <a:lstStyle/>
          <a:p>
            <a:pPr algn="ctr"/>
            <a:r>
              <a:rPr lang="en" sz="1800" b="1" kern="1200" dirty="0">
                <a:solidFill>
                  <a:srgbClr val="C00000"/>
                </a:solidFill>
                <a:effectLst/>
                <a:latin typeface="+mj-lt"/>
                <a:ea typeface="+mn-ea"/>
                <a:cs typeface="Arial" panose="020B0604020202020204" pitchFamily="34" charset="0"/>
              </a:rPr>
              <a:t>Angiotensin II type 1 receptor blockers</a:t>
            </a:r>
            <a:endParaRPr lang="ru-RU" b="1" dirty="0">
              <a:solidFill>
                <a:srgbClr val="C00000"/>
              </a:solidFill>
              <a:latin typeface="+mj-lt"/>
              <a:cs typeface="Arial" panose="020B0604020202020204" pitchFamily="34" charset="0"/>
            </a:endParaRPr>
          </a:p>
        </p:txBody>
      </p:sp>
      <p:graphicFrame>
        <p:nvGraphicFramePr>
          <p:cNvPr id="5" name="Таблица 4">
            <a:extLst>
              <a:ext uri="{FF2B5EF4-FFF2-40B4-BE49-F238E27FC236}">
                <a16:creationId xmlns:a16="http://schemas.microsoft.com/office/drawing/2014/main" id="{C1D429BB-110B-EF07-0A91-9A30ABB14460}"/>
              </a:ext>
            </a:extLst>
          </p:cNvPr>
          <p:cNvGraphicFramePr>
            <a:graphicFrameLocks noGrp="1"/>
          </p:cNvGraphicFramePr>
          <p:nvPr>
            <p:extLst>
              <p:ext uri="{D42A27DB-BD31-4B8C-83A1-F6EECF244321}">
                <p14:modId xmlns:p14="http://schemas.microsoft.com/office/powerpoint/2010/main" val="1488494946"/>
              </p:ext>
            </p:extLst>
          </p:nvPr>
        </p:nvGraphicFramePr>
        <p:xfrm>
          <a:off x="233265" y="1780940"/>
          <a:ext cx="8640960" cy="1640940"/>
        </p:xfrm>
        <a:graphic>
          <a:graphicData uri="http://schemas.openxmlformats.org/drawingml/2006/table">
            <a:tbl>
              <a:tblPr firstRow="1" bandRow="1">
                <a:tableStyleId>{F5AB1C69-6EDB-4FF4-983F-18BD219EF322}</a:tableStyleId>
              </a:tblPr>
              <a:tblGrid>
                <a:gridCol w="6696744">
                  <a:extLst>
                    <a:ext uri="{9D8B030D-6E8A-4147-A177-3AD203B41FA5}">
                      <a16:colId xmlns:a16="http://schemas.microsoft.com/office/drawing/2014/main" val="3535534495"/>
                    </a:ext>
                  </a:extLst>
                </a:gridCol>
                <a:gridCol w="889974">
                  <a:extLst>
                    <a:ext uri="{9D8B030D-6E8A-4147-A177-3AD203B41FA5}">
                      <a16:colId xmlns:a16="http://schemas.microsoft.com/office/drawing/2014/main" val="3051593270"/>
                    </a:ext>
                  </a:extLst>
                </a:gridCol>
                <a:gridCol w="1054242">
                  <a:extLst>
                    <a:ext uri="{9D8B030D-6E8A-4147-A177-3AD203B41FA5}">
                      <a16:colId xmlns:a16="http://schemas.microsoft.com/office/drawing/2014/main" val="3130016559"/>
                    </a:ext>
                  </a:extLst>
                </a:gridCol>
              </a:tblGrid>
              <a:tr h="45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Recommendations</a:t>
                      </a:r>
                      <a:r>
                        <a:rPr lang="ru-RU" sz="1800" b="1" kern="1200" dirty="0">
                          <a:solidFill>
                            <a:schemeClr val="tx1"/>
                          </a:solidFill>
                          <a:effectLst/>
                          <a:latin typeface="Arial" panose="020B0604020202020204" pitchFamily="34" charset="0"/>
                          <a:ea typeface="+mn-ea"/>
                          <a:cs typeface="Arial" panose="020B0604020202020204" pitchFamily="34" charset="0"/>
                        </a:rPr>
                        <a:t>. </a:t>
                      </a:r>
                      <a:r>
                        <a:rPr lang="en" sz="1800" b="1" kern="1200" dirty="0">
                          <a:solidFill>
                            <a:schemeClr val="tx1"/>
                          </a:solidFill>
                          <a:effectLst/>
                          <a:latin typeface="Arial" panose="020B0604020202020204" pitchFamily="34" charset="0"/>
                          <a:ea typeface="+mn-ea"/>
                          <a:cs typeface="Arial" panose="020B0604020202020204" pitchFamily="34" charset="0"/>
                        </a:rPr>
                        <a:t>Angiotensin II type 1 receptor blockers</a:t>
                      </a:r>
                      <a:r>
                        <a:rPr lang="ru-RU" sz="1800" b="1" kern="1200" dirty="0">
                          <a:solidFill>
                            <a:schemeClr val="tx1"/>
                          </a:solidFill>
                          <a:effectLst/>
                          <a:latin typeface="Arial" panose="020B0604020202020204" pitchFamily="34" charset="0"/>
                          <a:ea typeface="+mn-ea"/>
                          <a:cs typeface="Arial" panose="020B0604020202020204" pitchFamily="34" charset="0"/>
                        </a:rPr>
                        <a:t>.</a:t>
                      </a:r>
                      <a:endParaRPr lang="en"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Class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Level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1991806"/>
                  </a:ext>
                </a:extLst>
              </a:tr>
              <a:tr h="45222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An </a:t>
                      </a:r>
                      <a:r>
                        <a:rPr lang="en" sz="1800" kern="1200" dirty="0" err="1">
                          <a:solidFill>
                            <a:schemeClr val="dk1"/>
                          </a:solidFill>
                          <a:effectLst/>
                          <a:latin typeface="Arial" panose="020B0604020202020204" pitchFamily="34" charset="0"/>
                          <a:ea typeface="+mn-ea"/>
                          <a:cs typeface="Arial" panose="020B0604020202020204" pitchFamily="34" charset="0"/>
                        </a:rPr>
                        <a:t>ARBc</a:t>
                      </a:r>
                      <a:r>
                        <a:rPr lang="en" sz="1800" kern="1200" dirty="0">
                          <a:solidFill>
                            <a:schemeClr val="dk1"/>
                          </a:solidFill>
                          <a:effectLst/>
                          <a:latin typeface="Arial" panose="020B0604020202020204" pitchFamily="34" charset="0"/>
                          <a:ea typeface="+mn-ea"/>
                          <a:cs typeface="Arial" panose="020B0604020202020204" pitchFamily="34" charset="0"/>
                        </a:rPr>
                        <a:t> is recommended to reduce the risk of HF hospitalization and CV death in symptomatic patients unable to tolerate an ACE-I or ARNI (patients should also receive a beta-blocker and an MRA)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dirty="0">
                          <a:effectLst/>
                          <a:latin typeface="Arial" panose="020B0604020202020204" pitchFamily="34" charset="0"/>
                          <a:cs typeface="Arial" panose="020B0604020202020204" pitchFamily="34"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B</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3980196569"/>
                  </a:ext>
                </a:extLst>
              </a:tr>
            </a:tbl>
          </a:graphicData>
        </a:graphic>
      </p:graphicFrame>
      <p:sp>
        <p:nvSpPr>
          <p:cNvPr id="9" name="TextBox 8">
            <a:extLst>
              <a:ext uri="{FF2B5EF4-FFF2-40B4-BE49-F238E27FC236}">
                <a16:creationId xmlns:a16="http://schemas.microsoft.com/office/drawing/2014/main" id="{B648616A-E6CD-CB81-23AE-E158A907EF60}"/>
              </a:ext>
            </a:extLst>
          </p:cNvPr>
          <p:cNvSpPr txBox="1"/>
          <p:nvPr/>
        </p:nvSpPr>
        <p:spPr>
          <a:xfrm>
            <a:off x="213385" y="3695040"/>
            <a:ext cx="8640960" cy="923330"/>
          </a:xfrm>
          <a:prstGeom prst="rect">
            <a:avLst/>
          </a:prstGeom>
          <a:noFill/>
          <a:ln>
            <a:solidFill>
              <a:srgbClr val="0070C0"/>
            </a:solidFill>
          </a:ln>
        </p:spPr>
        <p:txBody>
          <a:bodyPr wrap="square">
            <a:spAutoFit/>
          </a:bodyPr>
          <a:lstStyle/>
          <a:p>
            <a:pPr algn="ctr"/>
            <a:r>
              <a:rPr lang="en" sz="1800" b="1" dirty="0">
                <a:effectLst/>
                <a:latin typeface="Arial" panose="020B0604020202020204" pitchFamily="34" charset="0"/>
                <a:cs typeface="Arial" panose="020B0604020202020204" pitchFamily="34" charset="0"/>
              </a:rPr>
              <a:t>Candesartan</a:t>
            </a:r>
            <a:r>
              <a:rPr lang="en" sz="1800" dirty="0">
                <a:effectLst/>
                <a:latin typeface="Arial" panose="020B0604020202020204" pitchFamily="34" charset="0"/>
                <a:cs typeface="Arial" panose="020B0604020202020204" pitchFamily="34" charset="0"/>
              </a:rPr>
              <a:t> in the CHARM-Alternative study reduced CV deaths and HF hospitalizations in patients who were not receiving an ACE-I due to previous intolerance</a:t>
            </a:r>
            <a:endParaRPr lang="en"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A5CC0AA-3C11-B3DA-7B5A-E395FD4BF653}"/>
              </a:ext>
            </a:extLst>
          </p:cNvPr>
          <p:cNvSpPr txBox="1"/>
          <p:nvPr/>
        </p:nvSpPr>
        <p:spPr>
          <a:xfrm>
            <a:off x="236308" y="585475"/>
            <a:ext cx="8631021" cy="923330"/>
          </a:xfrm>
          <a:prstGeom prst="rect">
            <a:avLst/>
          </a:prstGeom>
          <a:noFill/>
          <a:ln>
            <a:solidFill>
              <a:srgbClr val="0070C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The place of ARBs in the management of </a:t>
            </a:r>
            <a:r>
              <a:rPr lang="en" sz="1800" dirty="0" err="1">
                <a:effectLst/>
                <a:latin typeface="Arial" panose="020B0604020202020204" pitchFamily="34" charset="0"/>
                <a:cs typeface="Arial" panose="020B0604020202020204" pitchFamily="34" charset="0"/>
              </a:rPr>
              <a:t>HFrEF</a:t>
            </a:r>
            <a:r>
              <a:rPr lang="en" sz="1800" dirty="0">
                <a:effectLst/>
                <a:latin typeface="Arial" panose="020B0604020202020204" pitchFamily="34" charset="0"/>
                <a:cs typeface="Arial" panose="020B0604020202020204" pitchFamily="34" charset="0"/>
              </a:rPr>
              <a:t> has changed over the last few years. They are now recommended for patients who cannot tolerate ACE-I or ARNI because of serious side effects</a:t>
            </a:r>
            <a:endParaRPr lang="ru-RU" dirty="0"/>
          </a:p>
        </p:txBody>
      </p:sp>
      <p:sp>
        <p:nvSpPr>
          <p:cNvPr id="10" name="TextBox 9">
            <a:extLst>
              <a:ext uri="{FF2B5EF4-FFF2-40B4-BE49-F238E27FC236}">
                <a16:creationId xmlns:a16="http://schemas.microsoft.com/office/drawing/2014/main" id="{38F98D78-B1D9-B2E3-2E0F-5DD89EEC9CC6}"/>
              </a:ext>
            </a:extLst>
          </p:cNvPr>
          <p:cNvSpPr txBox="1"/>
          <p:nvPr/>
        </p:nvSpPr>
        <p:spPr>
          <a:xfrm>
            <a:off x="213385" y="5010800"/>
            <a:ext cx="8662664" cy="923330"/>
          </a:xfrm>
          <a:prstGeom prst="rect">
            <a:avLst/>
          </a:prstGeom>
          <a:noFill/>
          <a:ln>
            <a:solidFill>
              <a:srgbClr val="0070C0"/>
            </a:solidFill>
          </a:ln>
        </p:spPr>
        <p:txBody>
          <a:bodyPr wrap="square">
            <a:spAutoFit/>
          </a:bodyPr>
          <a:lstStyle/>
          <a:p>
            <a:pPr algn="ctr"/>
            <a:r>
              <a:rPr lang="en" sz="1800" b="1" dirty="0">
                <a:effectLst/>
                <a:latin typeface="Arial" panose="020B0604020202020204" pitchFamily="34" charset="0"/>
                <a:cs typeface="Arial" panose="020B0604020202020204" pitchFamily="34" charset="0"/>
              </a:rPr>
              <a:t>Valsartan</a:t>
            </a:r>
            <a:r>
              <a:rPr lang="en" sz="1800" dirty="0">
                <a:effectLst/>
                <a:latin typeface="Arial" panose="020B0604020202020204" pitchFamily="34" charset="0"/>
                <a:cs typeface="Arial" panose="020B0604020202020204" pitchFamily="34" charset="0"/>
              </a:rPr>
              <a:t>, in addition to usual therapy, including ACE-I, reduced HF hospitalizations in the Val-</a:t>
            </a:r>
            <a:r>
              <a:rPr lang="en" sz="1800" dirty="0" err="1">
                <a:effectLst/>
                <a:latin typeface="Arial" panose="020B0604020202020204" pitchFamily="34" charset="0"/>
                <a:cs typeface="Arial" panose="020B0604020202020204" pitchFamily="34" charset="0"/>
              </a:rPr>
              <a:t>HeFT</a:t>
            </a:r>
            <a:r>
              <a:rPr lang="en" sz="1800" dirty="0">
                <a:effectLst/>
                <a:latin typeface="Arial" panose="020B0604020202020204" pitchFamily="34" charset="0"/>
                <a:cs typeface="Arial" panose="020B0604020202020204" pitchFamily="34" charset="0"/>
              </a:rPr>
              <a:t> trial.</a:t>
            </a:r>
            <a:r>
              <a:rPr lang="en" sz="800" dirty="0">
                <a:solidFill>
                  <a:srgbClr val="0000FF"/>
                </a:solidFill>
                <a:effectLst/>
                <a:latin typeface="Arial" panose="020B0604020202020204" pitchFamily="34" charset="0"/>
                <a:cs typeface="Arial" panose="020B0604020202020204" pitchFamily="34" charset="0"/>
              </a:rPr>
              <a:t> </a:t>
            </a:r>
            <a:r>
              <a:rPr lang="en" sz="1800" dirty="0">
                <a:effectLst/>
                <a:latin typeface="Arial" panose="020B0604020202020204" pitchFamily="34" charset="0"/>
                <a:cs typeface="Arial" panose="020B0604020202020204" pitchFamily="34" charset="0"/>
              </a:rPr>
              <a:t>However, no ARB has reduced all-cause mortality in any trial</a:t>
            </a:r>
            <a:endParaRPr lang="ru-RU" dirty="0"/>
          </a:p>
        </p:txBody>
      </p:sp>
    </p:spTree>
    <p:extLst>
      <p:ext uri="{BB962C8B-B14F-4D97-AF65-F5344CB8AC3E}">
        <p14:creationId xmlns:p14="http://schemas.microsoft.com/office/powerpoint/2010/main" val="8650395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id="{AC6F182B-6081-828D-A536-73AB4C5D245B}"/>
              </a:ext>
            </a:extLst>
          </p:cNvPr>
          <p:cNvGraphicFramePr>
            <a:graphicFrameLocks noGrp="1"/>
          </p:cNvGraphicFramePr>
          <p:nvPr>
            <p:extLst>
              <p:ext uri="{D42A27DB-BD31-4B8C-83A1-F6EECF244321}">
                <p14:modId xmlns:p14="http://schemas.microsoft.com/office/powerpoint/2010/main" val="3446046164"/>
              </p:ext>
            </p:extLst>
          </p:nvPr>
        </p:nvGraphicFramePr>
        <p:xfrm>
          <a:off x="237524" y="1739850"/>
          <a:ext cx="8640960" cy="3378300"/>
        </p:xfrm>
        <a:graphic>
          <a:graphicData uri="http://schemas.openxmlformats.org/drawingml/2006/table">
            <a:tbl>
              <a:tblPr firstRow="1" bandRow="1">
                <a:tableStyleId>{F5AB1C69-6EDB-4FF4-983F-18BD219EF322}</a:tableStyleId>
              </a:tblPr>
              <a:tblGrid>
                <a:gridCol w="6696744">
                  <a:extLst>
                    <a:ext uri="{9D8B030D-6E8A-4147-A177-3AD203B41FA5}">
                      <a16:colId xmlns:a16="http://schemas.microsoft.com/office/drawing/2014/main" val="3535534495"/>
                    </a:ext>
                  </a:extLst>
                </a:gridCol>
                <a:gridCol w="889974">
                  <a:extLst>
                    <a:ext uri="{9D8B030D-6E8A-4147-A177-3AD203B41FA5}">
                      <a16:colId xmlns:a16="http://schemas.microsoft.com/office/drawing/2014/main" val="3051593270"/>
                    </a:ext>
                  </a:extLst>
                </a:gridCol>
                <a:gridCol w="1054242">
                  <a:extLst>
                    <a:ext uri="{9D8B030D-6E8A-4147-A177-3AD203B41FA5}">
                      <a16:colId xmlns:a16="http://schemas.microsoft.com/office/drawing/2014/main" val="3130016559"/>
                    </a:ext>
                  </a:extLst>
                </a:gridCol>
              </a:tblGrid>
              <a:tr h="45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Recommendations</a:t>
                      </a:r>
                      <a:r>
                        <a:rPr lang="ru-RU" sz="1800" b="1" kern="1200" dirty="0">
                          <a:solidFill>
                            <a:schemeClr val="tx1"/>
                          </a:solidFill>
                          <a:effectLst/>
                          <a:latin typeface="Arial" panose="020B0604020202020204" pitchFamily="34" charset="0"/>
                          <a:ea typeface="+mn-ea"/>
                          <a:cs typeface="Arial" panose="020B0604020202020204" pitchFamily="34" charset="0"/>
                        </a:rPr>
                        <a:t>. </a:t>
                      </a:r>
                      <a:r>
                        <a:rPr lang="en" sz="1800" kern="1200" dirty="0">
                          <a:solidFill>
                            <a:schemeClr val="dk1"/>
                          </a:solidFill>
                          <a:effectLst/>
                          <a:latin typeface="+mn-lt"/>
                          <a:ea typeface="+mn-ea"/>
                          <a:cs typeface="+mn-cs"/>
                        </a:rPr>
                        <a:t>Ivabradine</a:t>
                      </a:r>
                      <a:endParaRPr lang="en" dirty="0">
                        <a:solidFill>
                          <a:schemeClr val="tx1"/>
                        </a:solidFill>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Class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Level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1991806"/>
                  </a:ext>
                </a:extLst>
              </a:tr>
              <a:tr h="45222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Ivabradine should be considered in symptomatic patients with LVEF </a:t>
                      </a:r>
                      <a:r>
                        <a:rPr lang="ru-RU" sz="1800" kern="1200" dirty="0">
                          <a:solidFill>
                            <a:schemeClr val="dk1"/>
                          </a:solidFill>
                          <a:effectLst/>
                          <a:latin typeface="Arial" panose="020B0604020202020204" pitchFamily="34" charset="0"/>
                          <a:ea typeface="+mn-ea"/>
                          <a:cs typeface="Arial" panose="020B0604020202020204" pitchFamily="34" charset="0"/>
                        </a:rPr>
                        <a:t>≤</a:t>
                      </a:r>
                      <a:r>
                        <a:rPr lang="en" sz="1800" kern="1200" dirty="0">
                          <a:solidFill>
                            <a:schemeClr val="dk1"/>
                          </a:solidFill>
                          <a:effectLst/>
                          <a:latin typeface="Arial" panose="020B0604020202020204" pitchFamily="34" charset="0"/>
                          <a:ea typeface="+mn-ea"/>
                          <a:cs typeface="Arial" panose="020B0604020202020204" pitchFamily="34" charset="0"/>
                        </a:rPr>
                        <a:t>35%, in SR and a resting heart rate </a:t>
                      </a:r>
                      <a:r>
                        <a:rPr lang="ru-RU" sz="1800" kern="1200" dirty="0">
                          <a:solidFill>
                            <a:schemeClr val="dk1"/>
                          </a:solidFill>
                          <a:effectLst/>
                          <a:latin typeface="Arial" panose="020B0604020202020204" pitchFamily="34" charset="0"/>
                          <a:ea typeface="+mn-ea"/>
                          <a:cs typeface="Arial" panose="020B0604020202020204" pitchFamily="34" charset="0"/>
                        </a:rPr>
                        <a:t>≥</a:t>
                      </a:r>
                      <a:r>
                        <a:rPr lang="en" sz="1800" kern="1200" dirty="0">
                          <a:solidFill>
                            <a:schemeClr val="dk1"/>
                          </a:solidFill>
                          <a:effectLst/>
                          <a:latin typeface="Arial" panose="020B0604020202020204" pitchFamily="34" charset="0"/>
                          <a:ea typeface="+mn-ea"/>
                          <a:cs typeface="Arial" panose="020B0604020202020204" pitchFamily="34" charset="0"/>
                        </a:rPr>
                        <a:t>70 </a:t>
                      </a:r>
                      <a:r>
                        <a:rPr lang="en" sz="1800" kern="1200" dirty="0" err="1">
                          <a:solidFill>
                            <a:schemeClr val="dk1"/>
                          </a:solidFill>
                          <a:effectLst/>
                          <a:latin typeface="Arial" panose="020B0604020202020204" pitchFamily="34" charset="0"/>
                          <a:ea typeface="+mn-ea"/>
                          <a:cs typeface="Arial" panose="020B0604020202020204" pitchFamily="34" charset="0"/>
                        </a:rPr>
                        <a:t>b.p.m.</a:t>
                      </a:r>
                      <a:r>
                        <a:rPr lang="en" sz="1800" kern="1200" dirty="0">
                          <a:solidFill>
                            <a:schemeClr val="dk1"/>
                          </a:solidFill>
                          <a:effectLst/>
                          <a:latin typeface="Arial" panose="020B0604020202020204" pitchFamily="34" charset="0"/>
                          <a:ea typeface="+mn-ea"/>
                          <a:cs typeface="Arial" panose="020B0604020202020204" pitchFamily="34" charset="0"/>
                        </a:rPr>
                        <a:t> despite treatment with an evidence-based dose of beta-blocker (or maximum tolerated dose below that), ACE-I/(or ARNI), and an MRA, to reduce the risk of HF hospitalization and CV death.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dirty="0" err="1">
                          <a:effectLst/>
                          <a:latin typeface="Arial" panose="020B0604020202020204" pitchFamily="34" charset="0"/>
                          <a:cs typeface="Arial" panose="020B0604020202020204" pitchFamily="34" charset="0"/>
                        </a:rPr>
                        <a:t>IIa</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B </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3980196569"/>
                  </a:ext>
                </a:extLst>
              </a:tr>
              <a:tr h="45222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Ivabradine should be considered in symptomatic patients with LVEF </a:t>
                      </a:r>
                      <a:r>
                        <a:rPr lang="ru-RU" sz="1800" kern="1200" dirty="0">
                          <a:solidFill>
                            <a:schemeClr val="dk1"/>
                          </a:solidFill>
                          <a:effectLst/>
                          <a:latin typeface="Arial" panose="020B0604020202020204" pitchFamily="34" charset="0"/>
                          <a:ea typeface="+mn-ea"/>
                          <a:cs typeface="Arial" panose="020B0604020202020204" pitchFamily="34" charset="0"/>
                        </a:rPr>
                        <a:t>≤</a:t>
                      </a:r>
                      <a:r>
                        <a:rPr lang="en" sz="1800" kern="1200" dirty="0">
                          <a:solidFill>
                            <a:schemeClr val="dk1"/>
                          </a:solidFill>
                          <a:effectLst/>
                          <a:latin typeface="Arial" panose="020B0604020202020204" pitchFamily="34" charset="0"/>
                          <a:ea typeface="+mn-ea"/>
                          <a:cs typeface="Arial" panose="020B0604020202020204" pitchFamily="34" charset="0"/>
                        </a:rPr>
                        <a:t>35%, in SR and a resting heart rate </a:t>
                      </a:r>
                      <a:r>
                        <a:rPr lang="ru-RU" sz="1800" kern="1200" dirty="0">
                          <a:solidFill>
                            <a:schemeClr val="dk1"/>
                          </a:solidFill>
                          <a:effectLst/>
                          <a:latin typeface="Arial" panose="020B0604020202020204" pitchFamily="34" charset="0"/>
                          <a:ea typeface="+mn-ea"/>
                          <a:cs typeface="Arial" panose="020B0604020202020204" pitchFamily="34" charset="0"/>
                        </a:rPr>
                        <a:t>≥</a:t>
                      </a:r>
                      <a:r>
                        <a:rPr lang="en" sz="1800" kern="1200" dirty="0">
                          <a:solidFill>
                            <a:schemeClr val="dk1"/>
                          </a:solidFill>
                          <a:effectLst/>
                          <a:latin typeface="Arial" panose="020B0604020202020204" pitchFamily="34" charset="0"/>
                          <a:ea typeface="+mn-ea"/>
                          <a:cs typeface="Arial" panose="020B0604020202020204" pitchFamily="34" charset="0"/>
                        </a:rPr>
                        <a:t>70 </a:t>
                      </a:r>
                      <a:r>
                        <a:rPr lang="en" sz="1800" kern="1200" dirty="0" err="1">
                          <a:solidFill>
                            <a:schemeClr val="dk1"/>
                          </a:solidFill>
                          <a:effectLst/>
                          <a:latin typeface="Arial" panose="020B0604020202020204" pitchFamily="34" charset="0"/>
                          <a:ea typeface="+mn-ea"/>
                          <a:cs typeface="Arial" panose="020B0604020202020204" pitchFamily="34" charset="0"/>
                        </a:rPr>
                        <a:t>b.p.m.</a:t>
                      </a:r>
                      <a:r>
                        <a:rPr lang="en" sz="1800" kern="1200" dirty="0">
                          <a:solidFill>
                            <a:schemeClr val="dk1"/>
                          </a:solidFill>
                          <a:effectLst/>
                          <a:latin typeface="Arial" panose="020B0604020202020204" pitchFamily="34" charset="0"/>
                          <a:ea typeface="+mn-ea"/>
                          <a:cs typeface="Arial" panose="020B0604020202020204" pitchFamily="34" charset="0"/>
                        </a:rPr>
                        <a:t> who are unable to tolerate or have contraindications for a beta-blocker to reduce the risk of HF hospitalization and CV death. Patients should also receive an ACE-I (or ARNI) and an MRA.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dirty="0" err="1">
                          <a:effectLst/>
                          <a:latin typeface="Arial" panose="020B0604020202020204" pitchFamily="34" charset="0"/>
                          <a:cs typeface="Arial" panose="020B0604020202020204" pitchFamily="34" charset="0"/>
                        </a:rPr>
                        <a:t>IIa</a:t>
                      </a:r>
                      <a:endParaRPr lang="en" sz="1800"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C </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2932578737"/>
                  </a:ext>
                </a:extLst>
              </a:tr>
            </a:tbl>
          </a:graphicData>
        </a:graphic>
      </p:graphicFrame>
      <p:sp>
        <p:nvSpPr>
          <p:cNvPr id="4" name="TextBox 3">
            <a:extLst>
              <a:ext uri="{FF2B5EF4-FFF2-40B4-BE49-F238E27FC236}">
                <a16:creationId xmlns:a16="http://schemas.microsoft.com/office/drawing/2014/main" id="{0E484BCB-9018-F7C9-7821-94ECD3F82743}"/>
              </a:ext>
            </a:extLst>
          </p:cNvPr>
          <p:cNvSpPr txBox="1"/>
          <p:nvPr/>
        </p:nvSpPr>
        <p:spPr>
          <a:xfrm>
            <a:off x="3491880" y="188640"/>
            <a:ext cx="4572000" cy="369332"/>
          </a:xfrm>
          <a:prstGeom prst="rect">
            <a:avLst/>
          </a:prstGeom>
          <a:noFill/>
        </p:spPr>
        <p:txBody>
          <a:bodyPr wrap="square">
            <a:spAutoFit/>
          </a:bodyPr>
          <a:lstStyle/>
          <a:p>
            <a:r>
              <a:rPr lang="en" sz="1800" b="1" kern="1200" dirty="0">
                <a:solidFill>
                  <a:srgbClr val="C00000"/>
                </a:solidFill>
                <a:effectLst/>
                <a:latin typeface="+mj-lt"/>
                <a:ea typeface="+mn-ea"/>
                <a:cs typeface="+mn-cs"/>
              </a:rPr>
              <a:t>Ivabradine</a:t>
            </a:r>
            <a:endParaRPr lang="ru-RU" b="1" dirty="0">
              <a:solidFill>
                <a:srgbClr val="C00000"/>
              </a:solidFill>
              <a:latin typeface="+mj-lt"/>
            </a:endParaRPr>
          </a:p>
        </p:txBody>
      </p:sp>
      <p:sp>
        <p:nvSpPr>
          <p:cNvPr id="6" name="TextBox 5">
            <a:extLst>
              <a:ext uri="{FF2B5EF4-FFF2-40B4-BE49-F238E27FC236}">
                <a16:creationId xmlns:a16="http://schemas.microsoft.com/office/drawing/2014/main" id="{BB6CB3BA-4A07-393A-0C75-5B0DD06085F8}"/>
              </a:ext>
            </a:extLst>
          </p:cNvPr>
          <p:cNvSpPr txBox="1"/>
          <p:nvPr/>
        </p:nvSpPr>
        <p:spPr>
          <a:xfrm>
            <a:off x="237524" y="5421889"/>
            <a:ext cx="8640960" cy="1200329"/>
          </a:xfrm>
          <a:prstGeom prst="rect">
            <a:avLst/>
          </a:prstGeom>
          <a:noFill/>
          <a:ln>
            <a:solidFill>
              <a:srgbClr val="0070C0"/>
            </a:solidFill>
          </a:ln>
        </p:spPr>
        <p:txBody>
          <a:bodyPr wrap="square">
            <a:spAutoFit/>
          </a:bodyPr>
          <a:lstStyle/>
          <a:p>
            <a:pPr algn="ctr"/>
            <a:r>
              <a:rPr lang="en" dirty="0">
                <a:effectLst/>
                <a:latin typeface="Arial" panose="020B0604020202020204" pitchFamily="34" charset="0"/>
                <a:cs typeface="Arial" panose="020B0604020202020204" pitchFamily="34" charset="0"/>
              </a:rPr>
              <a:t>Ivabradine reduced the combined endpoint of CV mortality and HF hospitalization in patients with symptomatic </a:t>
            </a:r>
            <a:r>
              <a:rPr lang="en" dirty="0" err="1">
                <a:effectLst/>
                <a:latin typeface="Arial" panose="020B0604020202020204" pitchFamily="34" charset="0"/>
                <a:cs typeface="Arial" panose="020B0604020202020204" pitchFamily="34" charset="0"/>
              </a:rPr>
              <a:t>HFrEF</a:t>
            </a:r>
            <a:r>
              <a:rPr lang="en" dirty="0">
                <a:effectLst/>
                <a:latin typeface="Arial" panose="020B0604020202020204" pitchFamily="34" charset="0"/>
                <a:cs typeface="Arial" panose="020B0604020202020204" pitchFamily="34" charset="0"/>
              </a:rPr>
              <a:t> with an LVEF </a:t>
            </a:r>
            <a:r>
              <a:rPr lang="en" dirty="0">
                <a:latin typeface="Arial" panose="020B0604020202020204" pitchFamily="34" charset="0"/>
                <a:cs typeface="Arial" panose="020B0604020202020204" pitchFamily="34" charset="0"/>
              </a:rPr>
              <a:t>≤ </a:t>
            </a:r>
            <a:r>
              <a:rPr lang="en" dirty="0">
                <a:effectLst/>
                <a:latin typeface="Arial" panose="020B0604020202020204" pitchFamily="34" charset="0"/>
                <a:cs typeface="Arial" panose="020B0604020202020204" pitchFamily="34" charset="0"/>
              </a:rPr>
              <a:t>35%, with HF hospitalization in recent 12 months, in SR and with a heart rate </a:t>
            </a:r>
            <a:r>
              <a:rPr lang="en" dirty="0">
                <a:latin typeface="Arial" panose="020B0604020202020204" pitchFamily="34" charset="0"/>
                <a:cs typeface="Arial" panose="020B0604020202020204" pitchFamily="34" charset="0"/>
              </a:rPr>
              <a:t>≥ </a:t>
            </a:r>
            <a:r>
              <a:rPr lang="en" dirty="0">
                <a:effectLst/>
                <a:latin typeface="Arial" panose="020B0604020202020204" pitchFamily="34" charset="0"/>
                <a:cs typeface="Arial" panose="020B0604020202020204" pitchFamily="34" charset="0"/>
              </a:rPr>
              <a:t>70 </a:t>
            </a:r>
            <a:r>
              <a:rPr lang="en" dirty="0" err="1">
                <a:effectLst/>
                <a:latin typeface="Arial" panose="020B0604020202020204" pitchFamily="34" charset="0"/>
                <a:cs typeface="Arial" panose="020B0604020202020204" pitchFamily="34" charset="0"/>
              </a:rPr>
              <a:t>b.p.m.</a:t>
            </a:r>
            <a:r>
              <a:rPr lang="en" dirty="0">
                <a:effectLst/>
                <a:latin typeface="Arial" panose="020B0604020202020204" pitchFamily="34" charset="0"/>
                <a:cs typeface="Arial" panose="020B0604020202020204" pitchFamily="34" charset="0"/>
              </a:rPr>
              <a:t> who were on evidence-based therapy including an ACE-I (or ARB), a beta-blocker, and an MRA</a:t>
            </a:r>
            <a:r>
              <a:rPr lang="en" dirty="0">
                <a:solidFill>
                  <a:srgbClr val="0000FF"/>
                </a:solidFill>
                <a:effectLst/>
                <a:latin typeface="Arial" panose="020B0604020202020204" pitchFamily="34" charset="0"/>
                <a:cs typeface="Arial" panose="020B0604020202020204" pitchFamily="34" charset="0"/>
              </a:rPr>
              <a:t> </a:t>
            </a:r>
            <a:endParaRPr lang="en"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1BF5469-F51B-F652-24A9-A9D98650DB5B}"/>
              </a:ext>
            </a:extLst>
          </p:cNvPr>
          <p:cNvSpPr txBox="1"/>
          <p:nvPr/>
        </p:nvSpPr>
        <p:spPr>
          <a:xfrm>
            <a:off x="237524" y="760369"/>
            <a:ext cx="8568952" cy="646331"/>
          </a:xfrm>
          <a:prstGeom prst="rect">
            <a:avLst/>
          </a:prstGeom>
          <a:noFill/>
          <a:ln>
            <a:solidFill>
              <a:srgbClr val="0070C0"/>
            </a:solidFill>
          </a:ln>
        </p:spPr>
        <p:txBody>
          <a:bodyPr wrap="square">
            <a:spAutoFit/>
          </a:bodyPr>
          <a:lstStyle/>
          <a:p>
            <a:pPr algn="ctr"/>
            <a:r>
              <a:rPr lang="en" dirty="0">
                <a:effectLst/>
                <a:latin typeface="Arial" panose="020B0604020202020204" pitchFamily="34" charset="0"/>
                <a:cs typeface="Arial" panose="020B0604020202020204" pitchFamily="34" charset="0"/>
              </a:rPr>
              <a:t>Ivabradine slows heart rate by inhibition of the If channel in the sinus </a:t>
            </a:r>
            <a:endParaRPr lang="en" dirty="0">
              <a:latin typeface="Arial" panose="020B0604020202020204" pitchFamily="34" charset="0"/>
              <a:cs typeface="Arial" panose="020B0604020202020204" pitchFamily="34" charset="0"/>
            </a:endParaRPr>
          </a:p>
          <a:p>
            <a:pPr algn="ctr"/>
            <a:r>
              <a:rPr lang="en" dirty="0">
                <a:effectLst/>
                <a:latin typeface="Arial" panose="020B0604020202020204" pitchFamily="34" charset="0"/>
                <a:cs typeface="Arial" panose="020B0604020202020204" pitchFamily="34" charset="0"/>
              </a:rPr>
              <a:t>node and is therefore only effective in patients in SR</a:t>
            </a:r>
            <a:endParaRPr lang="ru-RU" dirty="0"/>
          </a:p>
        </p:txBody>
      </p:sp>
    </p:spTree>
    <p:extLst>
      <p:ext uri="{BB962C8B-B14F-4D97-AF65-F5344CB8AC3E}">
        <p14:creationId xmlns:p14="http://schemas.microsoft.com/office/powerpoint/2010/main" val="2180584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id="{CD1EAA18-C0E6-E3A6-54F0-F304BEC19B46}"/>
              </a:ext>
            </a:extLst>
          </p:cNvPr>
          <p:cNvGraphicFramePr>
            <a:graphicFrameLocks noGrp="1"/>
          </p:cNvGraphicFramePr>
          <p:nvPr>
            <p:extLst>
              <p:ext uri="{D42A27DB-BD31-4B8C-83A1-F6EECF244321}">
                <p14:modId xmlns:p14="http://schemas.microsoft.com/office/powerpoint/2010/main" val="2641413617"/>
              </p:ext>
            </p:extLst>
          </p:nvPr>
        </p:nvGraphicFramePr>
        <p:xfrm>
          <a:off x="233265" y="1780940"/>
          <a:ext cx="8640960" cy="1640940"/>
        </p:xfrm>
        <a:graphic>
          <a:graphicData uri="http://schemas.openxmlformats.org/drawingml/2006/table">
            <a:tbl>
              <a:tblPr firstRow="1" bandRow="1">
                <a:tableStyleId>{F5AB1C69-6EDB-4FF4-983F-18BD219EF322}</a:tableStyleId>
              </a:tblPr>
              <a:tblGrid>
                <a:gridCol w="6696744">
                  <a:extLst>
                    <a:ext uri="{9D8B030D-6E8A-4147-A177-3AD203B41FA5}">
                      <a16:colId xmlns:a16="http://schemas.microsoft.com/office/drawing/2014/main" val="3535534495"/>
                    </a:ext>
                  </a:extLst>
                </a:gridCol>
                <a:gridCol w="889974">
                  <a:extLst>
                    <a:ext uri="{9D8B030D-6E8A-4147-A177-3AD203B41FA5}">
                      <a16:colId xmlns:a16="http://schemas.microsoft.com/office/drawing/2014/main" val="3051593270"/>
                    </a:ext>
                  </a:extLst>
                </a:gridCol>
                <a:gridCol w="1054242">
                  <a:extLst>
                    <a:ext uri="{9D8B030D-6E8A-4147-A177-3AD203B41FA5}">
                      <a16:colId xmlns:a16="http://schemas.microsoft.com/office/drawing/2014/main" val="3130016559"/>
                    </a:ext>
                  </a:extLst>
                </a:gridCol>
              </a:tblGrid>
              <a:tr h="45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Recommendations</a:t>
                      </a:r>
                      <a:r>
                        <a:rPr lang="ru-RU" sz="1800" b="1" kern="1200" dirty="0">
                          <a:solidFill>
                            <a:schemeClr val="tx1"/>
                          </a:solidFill>
                          <a:effectLst/>
                          <a:latin typeface="Arial" panose="020B0604020202020204" pitchFamily="34" charset="0"/>
                          <a:ea typeface="+mn-ea"/>
                          <a:cs typeface="Arial" panose="020B0604020202020204" pitchFamily="34" charset="0"/>
                        </a:rPr>
                        <a:t>. </a:t>
                      </a:r>
                      <a:r>
                        <a:rPr lang="en" sz="1800" b="1" kern="1200" dirty="0">
                          <a:solidFill>
                            <a:schemeClr val="tx1"/>
                          </a:solidFill>
                          <a:effectLst/>
                          <a:latin typeface="Arial" panose="020B0604020202020204" pitchFamily="34" charset="0"/>
                          <a:ea typeface="+mn-ea"/>
                          <a:cs typeface="Arial" panose="020B0604020202020204" pitchFamily="34" charset="0"/>
                        </a:rPr>
                        <a:t>Soluble guanylate cyclase stimulator </a:t>
                      </a:r>
                      <a:endParaRPr lang="en" dirty="0">
                        <a:solidFill>
                          <a:schemeClr val="tx1"/>
                        </a:solidFill>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Class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Level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1991806"/>
                  </a:ext>
                </a:extLst>
              </a:tr>
              <a:tr h="45222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Vericiguat may be considered in patients in NYHA class II-IV who have had worsening HF despite treatment with an ACE-I (or ARNI), a beta-blocker and an MRA to reduce the risk of CV mortality or HF hospitalization</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dirty="0">
                          <a:effectLst/>
                          <a:latin typeface="Arial" panose="020B0604020202020204" pitchFamily="34" charset="0"/>
                          <a:cs typeface="Arial" panose="020B0604020202020204" pitchFamily="34" charset="0"/>
                        </a:rPr>
                        <a:t>IIb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B</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3980196569"/>
                  </a:ext>
                </a:extLst>
              </a:tr>
            </a:tbl>
          </a:graphicData>
        </a:graphic>
      </p:graphicFrame>
      <p:graphicFrame>
        <p:nvGraphicFramePr>
          <p:cNvPr id="3" name="Таблица 2">
            <a:extLst>
              <a:ext uri="{FF2B5EF4-FFF2-40B4-BE49-F238E27FC236}">
                <a16:creationId xmlns:a16="http://schemas.microsoft.com/office/drawing/2014/main" id="{5B104DCE-2184-15A6-EF11-BFB006434A88}"/>
              </a:ext>
            </a:extLst>
          </p:cNvPr>
          <p:cNvGraphicFramePr>
            <a:graphicFrameLocks noGrp="1"/>
          </p:cNvGraphicFramePr>
          <p:nvPr>
            <p:extLst>
              <p:ext uri="{D42A27DB-BD31-4B8C-83A1-F6EECF244321}">
                <p14:modId xmlns:p14="http://schemas.microsoft.com/office/powerpoint/2010/main" val="4249820414"/>
              </p:ext>
            </p:extLst>
          </p:nvPr>
        </p:nvGraphicFramePr>
        <p:xfrm>
          <a:off x="211154" y="3721094"/>
          <a:ext cx="8640960" cy="1640940"/>
        </p:xfrm>
        <a:graphic>
          <a:graphicData uri="http://schemas.openxmlformats.org/drawingml/2006/table">
            <a:tbl>
              <a:tblPr firstRow="1" bandRow="1">
                <a:tableStyleId>{F5AB1C69-6EDB-4FF4-983F-18BD219EF322}</a:tableStyleId>
              </a:tblPr>
              <a:tblGrid>
                <a:gridCol w="6696744">
                  <a:extLst>
                    <a:ext uri="{9D8B030D-6E8A-4147-A177-3AD203B41FA5}">
                      <a16:colId xmlns:a16="http://schemas.microsoft.com/office/drawing/2014/main" val="3535534495"/>
                    </a:ext>
                  </a:extLst>
                </a:gridCol>
                <a:gridCol w="889974">
                  <a:extLst>
                    <a:ext uri="{9D8B030D-6E8A-4147-A177-3AD203B41FA5}">
                      <a16:colId xmlns:a16="http://schemas.microsoft.com/office/drawing/2014/main" val="3051593270"/>
                    </a:ext>
                  </a:extLst>
                </a:gridCol>
                <a:gridCol w="1054242">
                  <a:extLst>
                    <a:ext uri="{9D8B030D-6E8A-4147-A177-3AD203B41FA5}">
                      <a16:colId xmlns:a16="http://schemas.microsoft.com/office/drawing/2014/main" val="3130016559"/>
                    </a:ext>
                  </a:extLst>
                </a:gridCol>
              </a:tblGrid>
              <a:tr h="45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Recommendations</a:t>
                      </a:r>
                      <a:r>
                        <a:rPr lang="ru-RU" sz="1800" b="1" kern="1200" dirty="0">
                          <a:solidFill>
                            <a:schemeClr val="tx1"/>
                          </a:solidFill>
                          <a:effectLst/>
                          <a:latin typeface="Arial" panose="020B0604020202020204" pitchFamily="34" charset="0"/>
                          <a:ea typeface="+mn-ea"/>
                          <a:cs typeface="Arial" panose="020B0604020202020204" pitchFamily="34" charset="0"/>
                        </a:rPr>
                        <a:t>. </a:t>
                      </a:r>
                      <a:r>
                        <a:rPr lang="en" sz="1800" kern="1200" dirty="0">
                          <a:solidFill>
                            <a:schemeClr val="dk1"/>
                          </a:solidFill>
                          <a:effectLst/>
                          <a:latin typeface="Arial" panose="020B0604020202020204" pitchFamily="34" charset="0"/>
                          <a:ea typeface="+mn-ea"/>
                          <a:cs typeface="Arial" panose="020B0604020202020204" pitchFamily="34" charset="0"/>
                        </a:rPr>
                        <a:t>Digoxin</a:t>
                      </a:r>
                      <a:r>
                        <a:rPr lang="ru-RU" sz="1800" kern="1200" dirty="0">
                          <a:solidFill>
                            <a:schemeClr val="dk1"/>
                          </a:solidFill>
                          <a:effectLst/>
                          <a:latin typeface="Arial" panose="020B0604020202020204" pitchFamily="34" charset="0"/>
                          <a:ea typeface="+mn-ea"/>
                          <a:cs typeface="Arial" panose="020B0604020202020204" pitchFamily="34" charset="0"/>
                        </a:rPr>
                        <a:t>.</a:t>
                      </a:r>
                      <a:endParaRPr lang="en"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Class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Level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1991806"/>
                  </a:ext>
                </a:extLst>
              </a:tr>
              <a:tr h="45222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Digoxin may be considered in patients with symptomatic </a:t>
                      </a:r>
                      <a:r>
                        <a:rPr lang="en" sz="1800" kern="1200" dirty="0" err="1">
                          <a:solidFill>
                            <a:schemeClr val="dk1"/>
                          </a:solidFill>
                          <a:effectLst/>
                          <a:latin typeface="Arial" panose="020B0604020202020204" pitchFamily="34" charset="0"/>
                          <a:ea typeface="+mn-ea"/>
                          <a:cs typeface="Arial" panose="020B0604020202020204" pitchFamily="34" charset="0"/>
                        </a:rPr>
                        <a:t>HFrEF</a:t>
                      </a:r>
                      <a:r>
                        <a:rPr lang="en" sz="1800" kern="1200" dirty="0">
                          <a:solidFill>
                            <a:schemeClr val="dk1"/>
                          </a:solidFill>
                          <a:effectLst/>
                          <a:latin typeface="Arial" panose="020B0604020202020204" pitchFamily="34" charset="0"/>
                          <a:ea typeface="+mn-ea"/>
                          <a:cs typeface="Arial" panose="020B0604020202020204" pitchFamily="34" charset="0"/>
                        </a:rPr>
                        <a:t> in sinus rhythm despite treatment with an ACE-I (or ARNI), a beta- blocker and an MRA, to reduce the risk of hospitalization (both all-cause and HF hospitalizations)</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dirty="0">
                          <a:effectLst/>
                          <a:latin typeface="Arial" panose="020B0604020202020204" pitchFamily="34" charset="0"/>
                          <a:cs typeface="Arial" panose="020B0604020202020204" pitchFamily="34" charset="0"/>
                        </a:rPr>
                        <a:t>IIb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B</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3980196569"/>
                  </a:ext>
                </a:extLst>
              </a:tr>
            </a:tbl>
          </a:graphicData>
        </a:graphic>
      </p:graphicFrame>
      <p:sp>
        <p:nvSpPr>
          <p:cNvPr id="5" name="TextBox 4">
            <a:extLst>
              <a:ext uri="{FF2B5EF4-FFF2-40B4-BE49-F238E27FC236}">
                <a16:creationId xmlns:a16="http://schemas.microsoft.com/office/drawing/2014/main" id="{F827C099-D157-87A0-E35D-40CC04BF62B9}"/>
              </a:ext>
            </a:extLst>
          </p:cNvPr>
          <p:cNvSpPr txBox="1"/>
          <p:nvPr/>
        </p:nvSpPr>
        <p:spPr>
          <a:xfrm>
            <a:off x="303243" y="88756"/>
            <a:ext cx="8590656" cy="369332"/>
          </a:xfrm>
          <a:prstGeom prst="rect">
            <a:avLst/>
          </a:prstGeom>
          <a:noFill/>
        </p:spPr>
        <p:txBody>
          <a:bodyPr wrap="square">
            <a:spAutoFit/>
          </a:bodyPr>
          <a:lstStyle/>
          <a:p>
            <a:pPr algn="ctr"/>
            <a:r>
              <a:rPr lang="en" sz="1800" b="1" kern="1200" dirty="0">
                <a:solidFill>
                  <a:srgbClr val="C00000"/>
                </a:solidFill>
                <a:effectLst/>
                <a:latin typeface="+mj-lt"/>
                <a:ea typeface="+mn-ea"/>
                <a:cs typeface="Arial" panose="020B0604020202020204" pitchFamily="34" charset="0"/>
              </a:rPr>
              <a:t>Soluble guanylate cyclase stimulator and Digoxin</a:t>
            </a:r>
            <a:endParaRPr lang="ru-RU" b="1" dirty="0">
              <a:solidFill>
                <a:srgbClr val="C00000"/>
              </a:solidFill>
              <a:latin typeface="+mj-lt"/>
            </a:endParaRPr>
          </a:p>
        </p:txBody>
      </p:sp>
      <p:sp>
        <p:nvSpPr>
          <p:cNvPr id="7" name="TextBox 6">
            <a:extLst>
              <a:ext uri="{FF2B5EF4-FFF2-40B4-BE49-F238E27FC236}">
                <a16:creationId xmlns:a16="http://schemas.microsoft.com/office/drawing/2014/main" id="{297A5C5F-757B-FBCF-3D9E-3C01D7333A93}"/>
              </a:ext>
            </a:extLst>
          </p:cNvPr>
          <p:cNvSpPr txBox="1"/>
          <p:nvPr/>
        </p:nvSpPr>
        <p:spPr>
          <a:xfrm>
            <a:off x="219471" y="5661248"/>
            <a:ext cx="8640960" cy="923330"/>
          </a:xfrm>
          <a:prstGeom prst="rect">
            <a:avLst/>
          </a:prstGeom>
          <a:noFill/>
          <a:ln>
            <a:solidFill>
              <a:srgbClr val="0070C0"/>
            </a:solidFill>
          </a:ln>
        </p:spPr>
        <p:txBody>
          <a:bodyPr wrap="square">
            <a:spAutoFit/>
          </a:bodyPr>
          <a:lstStyle/>
          <a:p>
            <a:pPr algn="ctr"/>
            <a:r>
              <a:rPr lang="en" dirty="0">
                <a:effectLst/>
                <a:latin typeface="Arial" panose="020B0604020202020204" pitchFamily="34" charset="0"/>
                <a:cs typeface="Arial" panose="020B0604020202020204" pitchFamily="34" charset="0"/>
              </a:rPr>
              <a:t>Digoxin may be considered in patients with </a:t>
            </a:r>
            <a:r>
              <a:rPr lang="en" dirty="0" err="1">
                <a:effectLst/>
                <a:latin typeface="Arial" panose="020B0604020202020204" pitchFamily="34" charset="0"/>
                <a:cs typeface="Arial" panose="020B0604020202020204" pitchFamily="34" charset="0"/>
              </a:rPr>
              <a:t>HFrEF</a:t>
            </a:r>
            <a:r>
              <a:rPr lang="en" dirty="0">
                <a:effectLst/>
                <a:latin typeface="Arial" panose="020B0604020202020204" pitchFamily="34" charset="0"/>
                <a:cs typeface="Arial" panose="020B0604020202020204" pitchFamily="34" charset="0"/>
              </a:rPr>
              <a:t> in SR to reduce </a:t>
            </a:r>
            <a:r>
              <a:rPr lang="en" dirty="0">
                <a:solidFill>
                  <a:srgbClr val="00B282"/>
                </a:solidFill>
                <a:effectLst/>
                <a:latin typeface="Arial" panose="020B0604020202020204" pitchFamily="34" charset="0"/>
                <a:cs typeface="Arial" panose="020B0604020202020204" pitchFamily="34" charset="0"/>
              </a:rPr>
              <a:t> </a:t>
            </a:r>
            <a:r>
              <a:rPr lang="en" dirty="0">
                <a:effectLst/>
                <a:latin typeface="Arial" panose="020B0604020202020204" pitchFamily="34" charset="0"/>
                <a:cs typeface="Arial" panose="020B0604020202020204" pitchFamily="34" charset="0"/>
              </a:rPr>
              <a:t>the risk of hospitalization,</a:t>
            </a:r>
            <a:r>
              <a:rPr lang="en" dirty="0">
                <a:solidFill>
                  <a:srgbClr val="0000FF"/>
                </a:solidFill>
                <a:latin typeface="Arial" panose="020B0604020202020204" pitchFamily="34" charset="0"/>
                <a:cs typeface="Arial" panose="020B0604020202020204" pitchFamily="34" charset="0"/>
              </a:rPr>
              <a:t> </a:t>
            </a:r>
            <a:r>
              <a:rPr lang="en" dirty="0">
                <a:effectLst/>
                <a:latin typeface="Arial" panose="020B0604020202020204" pitchFamily="34" charset="0"/>
                <a:cs typeface="Arial" panose="020B0604020202020204" pitchFamily="34" charset="0"/>
              </a:rPr>
              <a:t>although its effect on those routinely </a:t>
            </a:r>
            <a:r>
              <a:rPr lang="en" dirty="0">
                <a:solidFill>
                  <a:srgbClr val="00B282"/>
                </a:solidFill>
                <a:effectLst/>
                <a:latin typeface="Arial" panose="020B0604020202020204" pitchFamily="34" charset="0"/>
                <a:cs typeface="Arial" panose="020B0604020202020204" pitchFamily="34" charset="0"/>
              </a:rPr>
              <a:t> </a:t>
            </a:r>
            <a:r>
              <a:rPr lang="en" dirty="0">
                <a:effectLst/>
                <a:latin typeface="Arial" panose="020B0604020202020204" pitchFamily="34" charset="0"/>
                <a:cs typeface="Arial" panose="020B0604020202020204" pitchFamily="34" charset="0"/>
              </a:rPr>
              <a:t>treated with beta-blockers has not been tested</a:t>
            </a:r>
            <a:endParaRPr lang="en"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50FBA67-2599-44EF-9BDD-339788106BD6}"/>
              </a:ext>
            </a:extLst>
          </p:cNvPr>
          <p:cNvSpPr txBox="1"/>
          <p:nvPr/>
        </p:nvSpPr>
        <p:spPr>
          <a:xfrm>
            <a:off x="261458" y="627921"/>
            <a:ext cx="8590656" cy="923330"/>
          </a:xfrm>
          <a:prstGeom prst="rect">
            <a:avLst/>
          </a:prstGeom>
          <a:noFill/>
          <a:ln>
            <a:solidFill>
              <a:srgbClr val="0070C0"/>
            </a:solidFill>
          </a:ln>
        </p:spPr>
        <p:txBody>
          <a:bodyPr wrap="square">
            <a:spAutoFit/>
          </a:bodyPr>
          <a:lstStyle/>
          <a:p>
            <a:pPr algn="ctr"/>
            <a:r>
              <a:rPr lang="en" dirty="0">
                <a:effectLst/>
                <a:latin typeface="Arial" panose="020B0604020202020204" pitchFamily="34" charset="0"/>
                <a:cs typeface="Arial" panose="020B0604020202020204" pitchFamily="34" charset="0"/>
              </a:rPr>
              <a:t>The VICTORIA study assessed the efficacy and safety of the oral </a:t>
            </a:r>
            <a:r>
              <a:rPr lang="en" dirty="0">
                <a:solidFill>
                  <a:srgbClr val="00B282"/>
                </a:solidFill>
                <a:effectLst/>
                <a:latin typeface="Arial" panose="020B0604020202020204" pitchFamily="34" charset="0"/>
                <a:cs typeface="Arial" panose="020B0604020202020204" pitchFamily="34" charset="0"/>
              </a:rPr>
              <a:t> </a:t>
            </a:r>
            <a:r>
              <a:rPr lang="en" dirty="0">
                <a:effectLst/>
                <a:latin typeface="Arial" panose="020B0604020202020204" pitchFamily="34" charset="0"/>
                <a:cs typeface="Arial" panose="020B0604020202020204" pitchFamily="34" charset="0"/>
              </a:rPr>
              <a:t>soluble guanylate cyclase stimulator, vericiguat, in patients with a</a:t>
            </a:r>
            <a:r>
              <a:rPr lang="en" dirty="0">
                <a:solidFill>
                  <a:srgbClr val="00B282"/>
                </a:solidFill>
                <a:effectLst/>
                <a:latin typeface="Arial" panose="020B0604020202020204" pitchFamily="34" charset="0"/>
                <a:cs typeface="Arial" panose="020B0604020202020204" pitchFamily="34" charset="0"/>
              </a:rPr>
              <a:t> </a:t>
            </a:r>
            <a:r>
              <a:rPr lang="en" dirty="0">
                <a:effectLst/>
                <a:latin typeface="Arial" panose="020B0604020202020204" pitchFamily="34" charset="0"/>
                <a:cs typeface="Arial" panose="020B0604020202020204" pitchFamily="34" charset="0"/>
              </a:rPr>
              <a:t>reduced EF and recently decompensated CHF</a:t>
            </a:r>
            <a:endParaRPr lang="e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9336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1016000" y="618067"/>
            <a:ext cx="7543800" cy="1272822"/>
          </a:xfrm>
        </p:spPr>
        <p:txBody>
          <a:bodyPr/>
          <a:lstStyle/>
          <a:p>
            <a:pPr eaLnBrk="1" hangingPunct="1"/>
            <a:r>
              <a:rPr lang="en-GB" altLang="ru-RU" sz="2844" b="1" dirty="0">
                <a:solidFill>
                  <a:srgbClr val="002060"/>
                </a:solidFill>
              </a:rPr>
              <a:t>Lecture objectives</a:t>
            </a:r>
            <a:endParaRPr lang="ru-RU" altLang="ru-RU" sz="2844" b="1" dirty="0">
              <a:solidFill>
                <a:srgbClr val="002060"/>
              </a:solidFill>
            </a:endParaRPr>
          </a:p>
        </p:txBody>
      </p:sp>
      <p:sp>
        <p:nvSpPr>
          <p:cNvPr id="3075" name="Rectangle 3"/>
          <p:cNvSpPr>
            <a:spLocks noGrp="1" noChangeArrowheads="1"/>
          </p:cNvSpPr>
          <p:nvPr>
            <p:ph type="body" idx="4294967295"/>
          </p:nvPr>
        </p:nvSpPr>
        <p:spPr>
          <a:xfrm>
            <a:off x="812800" y="1447800"/>
            <a:ext cx="7645400" cy="4707467"/>
          </a:xfrm>
        </p:spPr>
        <p:txBody>
          <a:bodyPr/>
          <a:lstStyle/>
          <a:p>
            <a:pPr eaLnBrk="1" hangingPunct="1">
              <a:defRPr/>
            </a:pPr>
            <a:endParaRPr lang="ru-RU" sz="2133" i="1" dirty="0">
              <a:effectLst>
                <a:outerShdw blurRad="38100" dist="38100" dir="2700000" algn="tl">
                  <a:srgbClr val="C0C0C0"/>
                </a:outerShdw>
              </a:effectLst>
            </a:endParaRPr>
          </a:p>
          <a:p>
            <a:pPr marL="457200" indent="-457200">
              <a:buAutoNum type="arabicPeriod"/>
              <a:defRPr/>
            </a:pPr>
            <a:r>
              <a:rPr lang="en-US" sz="2133" dirty="0"/>
              <a:t>Introduce the epidemiology, definition, etiology and mechanisms of development of </a:t>
            </a:r>
            <a:r>
              <a:rPr lang="ru-RU" sz="2400" dirty="0"/>
              <a:t>С</a:t>
            </a:r>
            <a:r>
              <a:rPr lang="en" sz="2400" dirty="0">
                <a:effectLst/>
                <a:latin typeface="Arial" panose="020B0604020202020204" pitchFamily="34" charset="0"/>
                <a:cs typeface="Arial" panose="020B0604020202020204" pitchFamily="34" charset="0"/>
              </a:rPr>
              <a:t>HF </a:t>
            </a:r>
            <a:endParaRPr lang="ru-RU" sz="2400" dirty="0">
              <a:effectLst/>
              <a:latin typeface="Arial" panose="020B0604020202020204" pitchFamily="34" charset="0"/>
              <a:cs typeface="Arial" panose="020B0604020202020204" pitchFamily="34" charset="0"/>
            </a:endParaRPr>
          </a:p>
          <a:p>
            <a:pPr marL="457200" indent="-457200">
              <a:buAutoNum type="arabicPeriod"/>
              <a:defRPr/>
            </a:pPr>
            <a:r>
              <a:rPr lang="en-US" sz="2133" dirty="0"/>
              <a:t>Cover the issues of diagnosing </a:t>
            </a:r>
            <a:r>
              <a:rPr lang="ru-RU" sz="2400" dirty="0"/>
              <a:t>С</a:t>
            </a:r>
            <a:r>
              <a:rPr lang="en" sz="2400" dirty="0">
                <a:effectLst/>
                <a:latin typeface="Arial" panose="020B0604020202020204" pitchFamily="34" charset="0"/>
                <a:cs typeface="Arial" panose="020B0604020202020204" pitchFamily="34" charset="0"/>
              </a:rPr>
              <a:t>HF </a:t>
            </a:r>
            <a:endParaRPr lang="ru-RU" sz="2400" dirty="0">
              <a:effectLst/>
              <a:latin typeface="Arial" panose="020B0604020202020204" pitchFamily="34" charset="0"/>
              <a:cs typeface="Arial" panose="020B0604020202020204" pitchFamily="34" charset="0"/>
            </a:endParaRPr>
          </a:p>
          <a:p>
            <a:pPr marL="457200" indent="-457200">
              <a:buAutoNum type="arabicPeriod"/>
              <a:defRPr/>
            </a:pPr>
            <a:r>
              <a:rPr lang="en-US" sz="2133" dirty="0"/>
              <a:t>Consider the classifications and formulation of the diagnosis of </a:t>
            </a:r>
            <a:r>
              <a:rPr lang="ru-RU" sz="2400" dirty="0"/>
              <a:t>С</a:t>
            </a:r>
            <a:r>
              <a:rPr lang="en" sz="2400" dirty="0">
                <a:effectLst/>
                <a:latin typeface="Arial" panose="020B0604020202020204" pitchFamily="34" charset="0"/>
                <a:cs typeface="Arial" panose="020B0604020202020204" pitchFamily="34" charset="0"/>
              </a:rPr>
              <a:t>HF</a:t>
            </a:r>
            <a:endParaRPr lang="en-US" sz="2133" dirty="0"/>
          </a:p>
          <a:p>
            <a:pPr marL="323149" indent="-323149">
              <a:buNone/>
              <a:defRPr/>
            </a:pPr>
            <a:r>
              <a:rPr lang="en-US" sz="2133" dirty="0"/>
              <a:t>4. Study the treatment of </a:t>
            </a:r>
            <a:r>
              <a:rPr lang="ru-RU" sz="2400" dirty="0"/>
              <a:t>С</a:t>
            </a:r>
            <a:r>
              <a:rPr lang="en" sz="2400" dirty="0">
                <a:effectLst/>
                <a:latin typeface="Arial" panose="020B0604020202020204" pitchFamily="34" charset="0"/>
                <a:cs typeface="Arial" panose="020B0604020202020204" pitchFamily="34" charset="0"/>
              </a:rPr>
              <a:t>HF</a:t>
            </a:r>
            <a:r>
              <a:rPr lang="en-US" sz="2133" dirty="0"/>
              <a:t> during exacerbation and non-exacerbation</a:t>
            </a:r>
          </a:p>
          <a:p>
            <a:pPr marL="323149" indent="-323149">
              <a:buNone/>
              <a:defRPr/>
            </a:pPr>
            <a:r>
              <a:rPr lang="en-US" sz="2133" dirty="0"/>
              <a:t>5. Cover the issues of primary, secondary prevention of </a:t>
            </a:r>
            <a:r>
              <a:rPr lang="ru-RU" sz="2400" dirty="0"/>
              <a:t>С</a:t>
            </a:r>
            <a:r>
              <a:rPr lang="en" sz="2400" dirty="0">
                <a:effectLst/>
                <a:latin typeface="Arial" panose="020B0604020202020204" pitchFamily="34" charset="0"/>
                <a:cs typeface="Arial" panose="020B0604020202020204" pitchFamily="34" charset="0"/>
              </a:rPr>
              <a:t>HF</a:t>
            </a:r>
            <a:endParaRPr lang="ru-RU" sz="2489"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id="{AC6F182B-6081-828D-A536-73AB4C5D245B}"/>
              </a:ext>
            </a:extLst>
          </p:cNvPr>
          <p:cNvGraphicFramePr>
            <a:graphicFrameLocks noGrp="1"/>
          </p:cNvGraphicFramePr>
          <p:nvPr>
            <p:extLst>
              <p:ext uri="{D42A27DB-BD31-4B8C-83A1-F6EECF244321}">
                <p14:modId xmlns:p14="http://schemas.microsoft.com/office/powerpoint/2010/main" val="1241940326"/>
              </p:ext>
            </p:extLst>
          </p:nvPr>
        </p:nvGraphicFramePr>
        <p:xfrm>
          <a:off x="237524" y="1739850"/>
          <a:ext cx="8640960" cy="3103980"/>
        </p:xfrm>
        <a:graphic>
          <a:graphicData uri="http://schemas.openxmlformats.org/drawingml/2006/table">
            <a:tbl>
              <a:tblPr firstRow="1" bandRow="1">
                <a:tableStyleId>{F5AB1C69-6EDB-4FF4-983F-18BD219EF322}</a:tableStyleId>
              </a:tblPr>
              <a:tblGrid>
                <a:gridCol w="6696744">
                  <a:extLst>
                    <a:ext uri="{9D8B030D-6E8A-4147-A177-3AD203B41FA5}">
                      <a16:colId xmlns:a16="http://schemas.microsoft.com/office/drawing/2014/main" val="3535534495"/>
                    </a:ext>
                  </a:extLst>
                </a:gridCol>
                <a:gridCol w="889974">
                  <a:extLst>
                    <a:ext uri="{9D8B030D-6E8A-4147-A177-3AD203B41FA5}">
                      <a16:colId xmlns:a16="http://schemas.microsoft.com/office/drawing/2014/main" val="3051593270"/>
                    </a:ext>
                  </a:extLst>
                </a:gridCol>
                <a:gridCol w="1054242">
                  <a:extLst>
                    <a:ext uri="{9D8B030D-6E8A-4147-A177-3AD203B41FA5}">
                      <a16:colId xmlns:a16="http://schemas.microsoft.com/office/drawing/2014/main" val="3130016559"/>
                    </a:ext>
                  </a:extLst>
                </a:gridCol>
              </a:tblGrid>
              <a:tr h="45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Recommendations</a:t>
                      </a:r>
                      <a:r>
                        <a:rPr lang="ru-RU" sz="1800" b="1" kern="1200" dirty="0">
                          <a:solidFill>
                            <a:schemeClr val="tx1"/>
                          </a:solidFill>
                          <a:effectLst/>
                          <a:latin typeface="Arial" panose="020B0604020202020204" pitchFamily="34" charset="0"/>
                          <a:ea typeface="+mn-ea"/>
                          <a:cs typeface="Arial" panose="020B0604020202020204" pitchFamily="34" charset="0"/>
                        </a:rPr>
                        <a:t>. </a:t>
                      </a:r>
                      <a:r>
                        <a:rPr lang="en" sz="1800" b="1" kern="1200" dirty="0">
                          <a:solidFill>
                            <a:schemeClr val="tx1"/>
                          </a:solidFill>
                          <a:effectLst/>
                          <a:latin typeface="Arial" panose="020B0604020202020204" pitchFamily="34" charset="0"/>
                          <a:ea typeface="+mn-ea"/>
                          <a:cs typeface="Arial" panose="020B0604020202020204" pitchFamily="34" charset="0"/>
                        </a:rPr>
                        <a:t>Hydralazine and isosorbide dinitrate </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Class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Level </a:t>
                      </a:r>
                      <a:endParaRPr lang="en"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1991806"/>
                  </a:ext>
                </a:extLst>
              </a:tr>
              <a:tr h="45222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Hydralazine and isosorbide dinitrate should be considered in self-identified black patients with LVEF ≤ 35% or with an LVEF &lt; 45% combined with a dilated left ventricle in NYHA class III-IV despite treatment with an ACE-I (or ARNI), a beta-blocker and an MRA to reduce the risk of HF hospitalization and death</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dirty="0" err="1">
                          <a:effectLst/>
                          <a:latin typeface="Arial" panose="020B0604020202020204" pitchFamily="34" charset="0"/>
                          <a:cs typeface="Arial" panose="020B0604020202020204" pitchFamily="34" charset="0"/>
                        </a:rPr>
                        <a:t>IIa</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B </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3980196569"/>
                  </a:ext>
                </a:extLst>
              </a:tr>
              <a:tr h="45222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Hydralazine and isosorbide dinitrate may be considered in patients with symptomatic </a:t>
                      </a:r>
                      <a:r>
                        <a:rPr lang="en" sz="1800" kern="1200" dirty="0" err="1">
                          <a:solidFill>
                            <a:schemeClr val="dk1"/>
                          </a:solidFill>
                          <a:effectLst/>
                          <a:latin typeface="Arial" panose="020B0604020202020204" pitchFamily="34" charset="0"/>
                          <a:ea typeface="+mn-ea"/>
                          <a:cs typeface="Arial" panose="020B0604020202020204" pitchFamily="34" charset="0"/>
                        </a:rPr>
                        <a:t>HFrEF</a:t>
                      </a:r>
                      <a:r>
                        <a:rPr lang="en" sz="1800" kern="1200" dirty="0">
                          <a:solidFill>
                            <a:schemeClr val="dk1"/>
                          </a:solidFill>
                          <a:effectLst/>
                          <a:latin typeface="Arial" panose="020B0604020202020204" pitchFamily="34" charset="0"/>
                          <a:ea typeface="+mn-ea"/>
                          <a:cs typeface="Arial" panose="020B0604020202020204" pitchFamily="34" charset="0"/>
                        </a:rPr>
                        <a:t> who cannot tolerate any of an ACE-I, an ARB, or ARNI (or they are contraindicated) to reduce the risk of death</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dirty="0">
                          <a:effectLst/>
                          <a:latin typeface="Arial" panose="020B0604020202020204" pitchFamily="34" charset="0"/>
                          <a:cs typeface="Arial" panose="020B0604020202020204" pitchFamily="34" charset="0"/>
                        </a:rPr>
                        <a:t>IIb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C </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2932578737"/>
                  </a:ext>
                </a:extLst>
              </a:tr>
            </a:tbl>
          </a:graphicData>
        </a:graphic>
      </p:graphicFrame>
      <p:sp>
        <p:nvSpPr>
          <p:cNvPr id="4" name="TextBox 3">
            <a:extLst>
              <a:ext uri="{FF2B5EF4-FFF2-40B4-BE49-F238E27FC236}">
                <a16:creationId xmlns:a16="http://schemas.microsoft.com/office/drawing/2014/main" id="{0E484BCB-9018-F7C9-7821-94ECD3F82743}"/>
              </a:ext>
            </a:extLst>
          </p:cNvPr>
          <p:cNvSpPr txBox="1"/>
          <p:nvPr/>
        </p:nvSpPr>
        <p:spPr>
          <a:xfrm>
            <a:off x="2555776" y="87298"/>
            <a:ext cx="4572000" cy="369332"/>
          </a:xfrm>
          <a:prstGeom prst="rect">
            <a:avLst/>
          </a:prstGeom>
          <a:noFill/>
        </p:spPr>
        <p:txBody>
          <a:bodyPr wrap="square">
            <a:spAutoFit/>
          </a:bodyPr>
          <a:lstStyle/>
          <a:p>
            <a:r>
              <a:rPr lang="en" sz="1800" b="1" dirty="0">
                <a:solidFill>
                  <a:srgbClr val="C00000"/>
                </a:solidFill>
                <a:effectLst/>
                <a:latin typeface="+mj-lt"/>
              </a:rPr>
              <a:t>Hydralazine and isosorbide dinitrate </a:t>
            </a:r>
            <a:endParaRPr lang="en" b="1" dirty="0">
              <a:solidFill>
                <a:srgbClr val="C00000"/>
              </a:solidFill>
              <a:effectLst/>
              <a:latin typeface="+mj-lt"/>
            </a:endParaRPr>
          </a:p>
        </p:txBody>
      </p:sp>
      <p:sp>
        <p:nvSpPr>
          <p:cNvPr id="6" name="TextBox 5">
            <a:extLst>
              <a:ext uri="{FF2B5EF4-FFF2-40B4-BE49-F238E27FC236}">
                <a16:creationId xmlns:a16="http://schemas.microsoft.com/office/drawing/2014/main" id="{BB6CB3BA-4A07-393A-0C75-5B0DD06085F8}"/>
              </a:ext>
            </a:extLst>
          </p:cNvPr>
          <p:cNvSpPr txBox="1"/>
          <p:nvPr/>
        </p:nvSpPr>
        <p:spPr>
          <a:xfrm>
            <a:off x="237524" y="5421889"/>
            <a:ext cx="8640960" cy="923330"/>
          </a:xfrm>
          <a:prstGeom prst="rect">
            <a:avLst/>
          </a:prstGeom>
          <a:noFill/>
          <a:ln>
            <a:solidFill>
              <a:srgbClr val="0070C0"/>
            </a:solidFill>
          </a:ln>
        </p:spPr>
        <p:txBody>
          <a:bodyPr wrap="square">
            <a:spAutoFit/>
          </a:bodyPr>
          <a:lstStyle/>
          <a:p>
            <a:pPr algn="ctr"/>
            <a:r>
              <a:rPr lang="en" dirty="0">
                <a:latin typeface="Arial" panose="020B0604020202020204" pitchFamily="34" charset="0"/>
                <a:cs typeface="Arial" panose="020B0604020202020204" pitchFamily="34" charset="0"/>
              </a:rPr>
              <a:t>C</a:t>
            </a:r>
            <a:r>
              <a:rPr lang="en" sz="1800" dirty="0">
                <a:effectLst/>
                <a:latin typeface="Arial" panose="020B0604020202020204" pitchFamily="34" charset="0"/>
                <a:cs typeface="Arial" panose="020B0604020202020204" pitchFamily="34" charset="0"/>
              </a:rPr>
              <a:t>ombination of hydralazine and isosorbide dinitrate may be considered in symptomatic patients with </a:t>
            </a:r>
            <a:r>
              <a:rPr lang="en" sz="1800" dirty="0" err="1">
                <a:effectLst/>
                <a:latin typeface="Arial" panose="020B0604020202020204" pitchFamily="34" charset="0"/>
                <a:cs typeface="Arial" panose="020B0604020202020204" pitchFamily="34" charset="0"/>
              </a:rPr>
              <a:t>HFrEF</a:t>
            </a:r>
            <a:r>
              <a:rPr lang="en" sz="1800" dirty="0">
                <a:effectLst/>
                <a:latin typeface="Arial" panose="020B0604020202020204" pitchFamily="34" charset="0"/>
                <a:cs typeface="Arial" panose="020B0604020202020204" pitchFamily="34" charset="0"/>
              </a:rPr>
              <a:t> who cannot </a:t>
            </a:r>
            <a:r>
              <a:rPr lang="en" sz="1800" dirty="0">
                <a:solidFill>
                  <a:srgbClr val="00B282"/>
                </a:solidFill>
                <a:effectLst/>
                <a:latin typeface="Arial" panose="020B0604020202020204" pitchFamily="34" charset="0"/>
                <a:cs typeface="Arial" panose="020B0604020202020204" pitchFamily="34" charset="0"/>
              </a:rPr>
              <a:t> </a:t>
            </a:r>
            <a:r>
              <a:rPr lang="en" sz="1800" dirty="0">
                <a:effectLst/>
                <a:latin typeface="Arial" panose="020B0604020202020204" pitchFamily="34" charset="0"/>
                <a:cs typeface="Arial" panose="020B0604020202020204" pitchFamily="34" charset="0"/>
              </a:rPr>
              <a:t>tolerate any of an ACE-I, ARNI, or an ARB (or if they are contraindicated) to reduce mortality </a:t>
            </a:r>
            <a:endParaRPr lang="en"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1BF5469-F51B-F652-24A9-A9D98650DB5B}"/>
              </a:ext>
            </a:extLst>
          </p:cNvPr>
          <p:cNvSpPr txBox="1"/>
          <p:nvPr/>
        </p:nvSpPr>
        <p:spPr>
          <a:xfrm>
            <a:off x="237524" y="760369"/>
            <a:ext cx="8568952" cy="646331"/>
          </a:xfrm>
          <a:prstGeom prst="rect">
            <a:avLst/>
          </a:prstGeom>
          <a:noFill/>
          <a:ln>
            <a:solidFill>
              <a:srgbClr val="0070C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There is no clear evidence to suggest the the use of this fixed-dose combination therapy in all patients with </a:t>
            </a:r>
            <a:r>
              <a:rPr lang="en" sz="1800" dirty="0" err="1">
                <a:effectLst/>
                <a:latin typeface="Arial" panose="020B0604020202020204" pitchFamily="34" charset="0"/>
                <a:cs typeface="Arial" panose="020B0604020202020204" pitchFamily="34" charset="0"/>
              </a:rPr>
              <a:t>HFrEF</a:t>
            </a:r>
            <a:r>
              <a:rPr lang="en" sz="1800" dirty="0">
                <a:effectLst/>
                <a:latin typeface="Arial" panose="020B0604020202020204" pitchFamily="34" charset="0"/>
                <a:cs typeface="Arial" panose="020B0604020202020204" pitchFamily="34" charset="0"/>
              </a:rPr>
              <a:t> </a:t>
            </a:r>
            <a:endParaRPr lang="e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2813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D70C302-D7E7-AA0B-ADEA-2E9559AB56BE}"/>
              </a:ext>
            </a:extLst>
          </p:cNvPr>
          <p:cNvPicPr>
            <a:picLocks noChangeAspect="1"/>
          </p:cNvPicPr>
          <p:nvPr/>
        </p:nvPicPr>
        <p:blipFill>
          <a:blip r:embed="rId2"/>
          <a:stretch>
            <a:fillRect/>
          </a:stretch>
        </p:blipFill>
        <p:spPr>
          <a:xfrm>
            <a:off x="827584" y="128424"/>
            <a:ext cx="7200800" cy="3300576"/>
          </a:xfrm>
          <a:prstGeom prst="rect">
            <a:avLst/>
          </a:prstGeom>
        </p:spPr>
      </p:pic>
      <p:pic>
        <p:nvPicPr>
          <p:cNvPr id="3" name="Рисунок 2">
            <a:extLst>
              <a:ext uri="{FF2B5EF4-FFF2-40B4-BE49-F238E27FC236}">
                <a16:creationId xmlns:a16="http://schemas.microsoft.com/office/drawing/2014/main" id="{FD033815-F837-8AE3-E627-A08C49D470DB}"/>
              </a:ext>
            </a:extLst>
          </p:cNvPr>
          <p:cNvPicPr>
            <a:picLocks noChangeAspect="1"/>
          </p:cNvPicPr>
          <p:nvPr/>
        </p:nvPicPr>
        <p:blipFill>
          <a:blip r:embed="rId3"/>
          <a:stretch>
            <a:fillRect/>
          </a:stretch>
        </p:blipFill>
        <p:spPr>
          <a:xfrm>
            <a:off x="827584" y="3376392"/>
            <a:ext cx="7200800" cy="3470655"/>
          </a:xfrm>
          <a:prstGeom prst="rect">
            <a:avLst/>
          </a:prstGeom>
        </p:spPr>
      </p:pic>
    </p:spTree>
    <p:extLst>
      <p:ext uri="{BB962C8B-B14F-4D97-AF65-F5344CB8AC3E}">
        <p14:creationId xmlns:p14="http://schemas.microsoft.com/office/powerpoint/2010/main" val="11084957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D294174-40FA-16E0-0960-421514BFF8BD}"/>
              </a:ext>
            </a:extLst>
          </p:cNvPr>
          <p:cNvPicPr>
            <a:picLocks noChangeAspect="1"/>
          </p:cNvPicPr>
          <p:nvPr/>
        </p:nvPicPr>
        <p:blipFill>
          <a:blip r:embed="rId2"/>
          <a:stretch>
            <a:fillRect/>
          </a:stretch>
        </p:blipFill>
        <p:spPr>
          <a:xfrm>
            <a:off x="684583" y="762963"/>
            <a:ext cx="7772400" cy="4973984"/>
          </a:xfrm>
          <a:prstGeom prst="rect">
            <a:avLst/>
          </a:prstGeom>
        </p:spPr>
      </p:pic>
      <p:sp>
        <p:nvSpPr>
          <p:cNvPr id="4" name="TextBox 3">
            <a:extLst>
              <a:ext uri="{FF2B5EF4-FFF2-40B4-BE49-F238E27FC236}">
                <a16:creationId xmlns:a16="http://schemas.microsoft.com/office/drawing/2014/main" id="{A6B0784A-F907-DF0A-17A1-A29C8D93306F}"/>
              </a:ext>
            </a:extLst>
          </p:cNvPr>
          <p:cNvSpPr txBox="1"/>
          <p:nvPr/>
        </p:nvSpPr>
        <p:spPr>
          <a:xfrm>
            <a:off x="467544" y="116632"/>
            <a:ext cx="7990656" cy="646331"/>
          </a:xfrm>
          <a:prstGeom prst="rect">
            <a:avLst/>
          </a:prstGeom>
          <a:noFill/>
        </p:spPr>
        <p:txBody>
          <a:bodyPr wrap="square">
            <a:spAutoFit/>
          </a:bodyPr>
          <a:lstStyle/>
          <a:p>
            <a:pPr algn="ctr"/>
            <a:r>
              <a:rPr lang="en" sz="1800" b="1" dirty="0">
                <a:solidFill>
                  <a:srgbClr val="C00000"/>
                </a:solidFill>
                <a:effectLst/>
                <a:latin typeface="+mj-lt"/>
              </a:rPr>
              <a:t>Strategic phenotypic overview of the management of heart failure with reduced ejection fraction</a:t>
            </a:r>
            <a:endParaRPr lang="en" b="1" dirty="0">
              <a:solidFill>
                <a:srgbClr val="C00000"/>
              </a:solidFill>
              <a:effectLst/>
              <a:latin typeface="+mj-lt"/>
            </a:endParaRPr>
          </a:p>
        </p:txBody>
      </p:sp>
      <p:sp>
        <p:nvSpPr>
          <p:cNvPr id="6" name="TextBox 5">
            <a:extLst>
              <a:ext uri="{FF2B5EF4-FFF2-40B4-BE49-F238E27FC236}">
                <a16:creationId xmlns:a16="http://schemas.microsoft.com/office/drawing/2014/main" id="{2C6739B9-1F8B-11FC-F00E-46A614A6E2AD}"/>
              </a:ext>
            </a:extLst>
          </p:cNvPr>
          <p:cNvSpPr txBox="1"/>
          <p:nvPr/>
        </p:nvSpPr>
        <p:spPr>
          <a:xfrm>
            <a:off x="21298" y="5809489"/>
            <a:ext cx="9122702" cy="954107"/>
          </a:xfrm>
          <a:prstGeom prst="rect">
            <a:avLst/>
          </a:prstGeom>
          <a:noFill/>
        </p:spPr>
        <p:txBody>
          <a:bodyPr wrap="square">
            <a:spAutoFit/>
          </a:bodyPr>
          <a:lstStyle/>
          <a:p>
            <a:pPr algn="just"/>
            <a:r>
              <a:rPr lang="en" sz="1400" b="1" i="1" dirty="0">
                <a:effectLst/>
                <a:latin typeface="Arial" panose="020B0604020202020204" pitchFamily="34" charset="0"/>
                <a:cs typeface="Arial" panose="020B0604020202020204" pitchFamily="34" charset="0"/>
              </a:rPr>
              <a:t>BTC</a:t>
            </a:r>
            <a:r>
              <a:rPr lang="en" sz="1400" i="1" dirty="0">
                <a:effectLst/>
                <a:latin typeface="Arial" panose="020B0604020202020204" pitchFamily="34" charset="0"/>
                <a:cs typeface="Arial" panose="020B0604020202020204" pitchFamily="34" charset="0"/>
              </a:rPr>
              <a:t> </a:t>
            </a:r>
            <a:r>
              <a:rPr lang="ru-RU" sz="1400" i="1" dirty="0">
                <a:effectLst/>
                <a:latin typeface="Arial" panose="020B0604020202020204" pitchFamily="34" charset="0"/>
                <a:cs typeface="Arial" panose="020B0604020202020204" pitchFamily="34" charset="0"/>
              </a:rPr>
              <a:t>− </a:t>
            </a:r>
            <a:r>
              <a:rPr lang="en" sz="1400" i="1" dirty="0">
                <a:effectLst/>
                <a:latin typeface="Arial" panose="020B0604020202020204" pitchFamily="34" charset="0"/>
                <a:cs typeface="Arial" panose="020B0604020202020204" pitchFamily="34" charset="0"/>
              </a:rPr>
              <a:t>bridge to candidacy; </a:t>
            </a:r>
            <a:r>
              <a:rPr lang="en" sz="1400" b="1" i="1" dirty="0">
                <a:effectLst/>
                <a:latin typeface="Arial" panose="020B0604020202020204" pitchFamily="34" charset="0"/>
                <a:cs typeface="Arial" panose="020B0604020202020204" pitchFamily="34" charset="0"/>
              </a:rPr>
              <a:t>BTT</a:t>
            </a:r>
            <a:r>
              <a:rPr lang="ru-RU" sz="1400" i="1" dirty="0">
                <a:effectLst/>
                <a:latin typeface="Arial" panose="020B0604020202020204" pitchFamily="34" charset="0"/>
                <a:cs typeface="Arial" panose="020B0604020202020204" pitchFamily="34" charset="0"/>
              </a:rPr>
              <a:t> − </a:t>
            </a:r>
            <a:r>
              <a:rPr lang="en" sz="1400" i="1" dirty="0">
                <a:effectLst/>
                <a:latin typeface="Arial" panose="020B0604020202020204" pitchFamily="34" charset="0"/>
                <a:cs typeface="Arial" panose="020B0604020202020204" pitchFamily="34" charset="0"/>
              </a:rPr>
              <a:t>bridge to transplantation; </a:t>
            </a:r>
            <a:r>
              <a:rPr lang="en" sz="1400" b="1" i="1" dirty="0">
                <a:effectLst/>
                <a:latin typeface="Arial" panose="020B0604020202020204" pitchFamily="34" charset="0"/>
                <a:cs typeface="Arial" panose="020B0604020202020204" pitchFamily="34" charset="0"/>
              </a:rPr>
              <a:t>CABG</a:t>
            </a:r>
            <a:r>
              <a:rPr lang="en" sz="1400" b="1" i="1" dirty="0">
                <a:latin typeface="Arial" panose="020B0604020202020204" pitchFamily="34" charset="0"/>
                <a:cs typeface="Arial" panose="020B0604020202020204" pitchFamily="34" charset="0"/>
              </a:rPr>
              <a:t> </a:t>
            </a:r>
            <a:r>
              <a:rPr lang="ru-RU" sz="1400" i="1" dirty="0">
                <a:effectLst/>
                <a:latin typeface="Arial" panose="020B0604020202020204" pitchFamily="34" charset="0"/>
                <a:cs typeface="Arial" panose="020B0604020202020204" pitchFamily="34" charset="0"/>
              </a:rPr>
              <a:t>− </a:t>
            </a:r>
            <a:r>
              <a:rPr lang="en" sz="1400" i="1" dirty="0">
                <a:effectLst/>
                <a:latin typeface="Arial" panose="020B0604020202020204" pitchFamily="34" charset="0"/>
                <a:cs typeface="Arial" panose="020B0604020202020204" pitchFamily="34" charset="0"/>
              </a:rPr>
              <a:t>coronary artery bypass graft; </a:t>
            </a:r>
            <a:r>
              <a:rPr lang="en" sz="1400" b="1" i="1" dirty="0">
                <a:effectLst/>
                <a:latin typeface="Arial" panose="020B0604020202020204" pitchFamily="34" charset="0"/>
                <a:cs typeface="Arial" panose="020B0604020202020204" pitchFamily="34" charset="0"/>
              </a:rPr>
              <a:t>CRT-D </a:t>
            </a:r>
            <a:r>
              <a:rPr lang="ru-RU" sz="1400" i="1" dirty="0">
                <a:effectLst/>
                <a:latin typeface="Arial" panose="020B0604020202020204" pitchFamily="34" charset="0"/>
                <a:cs typeface="Arial" panose="020B0604020202020204" pitchFamily="34" charset="0"/>
              </a:rPr>
              <a:t>− </a:t>
            </a:r>
            <a:r>
              <a:rPr lang="en" sz="1400" i="1" dirty="0">
                <a:effectLst/>
                <a:latin typeface="Arial" panose="020B0604020202020204" pitchFamily="34" charset="0"/>
                <a:cs typeface="Arial" panose="020B0604020202020204" pitchFamily="34" charset="0"/>
              </a:rPr>
              <a:t>cardiac resynchronization therapy with defibrillator; </a:t>
            </a:r>
            <a:r>
              <a:rPr lang="en" sz="1400" b="1" i="1" dirty="0">
                <a:effectLst/>
                <a:latin typeface="Arial" panose="020B0604020202020204" pitchFamily="34" charset="0"/>
                <a:cs typeface="Arial" panose="020B0604020202020204" pitchFamily="34" charset="0"/>
              </a:rPr>
              <a:t>CRT-P</a:t>
            </a:r>
            <a:r>
              <a:rPr lang="en" sz="1400" i="1" dirty="0">
                <a:effectLst/>
                <a:latin typeface="Arial" panose="020B0604020202020204" pitchFamily="34" charset="0"/>
                <a:cs typeface="Arial" panose="020B0604020202020204" pitchFamily="34" charset="0"/>
              </a:rPr>
              <a:t> </a:t>
            </a:r>
            <a:r>
              <a:rPr lang="ru-RU" sz="1400" i="1" dirty="0">
                <a:effectLst/>
                <a:latin typeface="Arial" panose="020B0604020202020204" pitchFamily="34" charset="0"/>
                <a:cs typeface="Arial" panose="020B0604020202020204" pitchFamily="34" charset="0"/>
              </a:rPr>
              <a:t>−</a:t>
            </a:r>
            <a:r>
              <a:rPr lang="en" sz="1400" i="1" dirty="0">
                <a:effectLst/>
                <a:latin typeface="Arial" panose="020B0604020202020204" pitchFamily="34" charset="0"/>
                <a:cs typeface="Arial" panose="020B0604020202020204" pitchFamily="34" charset="0"/>
              </a:rPr>
              <a:t> cardiac resynchronization therapy pacemaker; </a:t>
            </a:r>
            <a:r>
              <a:rPr lang="en" sz="1400" b="1" i="1" dirty="0">
                <a:effectLst/>
                <a:latin typeface="Arial" panose="020B0604020202020204" pitchFamily="34" charset="0"/>
                <a:cs typeface="Arial" panose="020B0604020202020204" pitchFamily="34" charset="0"/>
              </a:rPr>
              <a:t>DT</a:t>
            </a:r>
            <a:r>
              <a:rPr lang="en" sz="1400" i="1" dirty="0">
                <a:effectLst/>
                <a:latin typeface="Arial" panose="020B0604020202020204" pitchFamily="34" charset="0"/>
                <a:cs typeface="Arial" panose="020B0604020202020204" pitchFamily="34" charset="0"/>
              </a:rPr>
              <a:t> </a:t>
            </a:r>
            <a:r>
              <a:rPr lang="ru-RU" sz="1400" i="1" dirty="0">
                <a:effectLst/>
                <a:latin typeface="Arial" panose="020B0604020202020204" pitchFamily="34" charset="0"/>
                <a:cs typeface="Arial" panose="020B0604020202020204" pitchFamily="34" charset="0"/>
              </a:rPr>
              <a:t>−</a:t>
            </a:r>
            <a:r>
              <a:rPr lang="en" sz="1400" i="1" dirty="0">
                <a:effectLst/>
                <a:latin typeface="Arial" panose="020B0604020202020204" pitchFamily="34" charset="0"/>
                <a:cs typeface="Arial" panose="020B0604020202020204" pitchFamily="34" charset="0"/>
              </a:rPr>
              <a:t> destination therapy; </a:t>
            </a:r>
            <a:r>
              <a:rPr lang="en" sz="1400" b="1" i="1" dirty="0">
                <a:effectLst/>
                <a:latin typeface="Arial" panose="020B0604020202020204" pitchFamily="34" charset="0"/>
                <a:cs typeface="Arial" panose="020B0604020202020204" pitchFamily="34" charset="0"/>
              </a:rPr>
              <a:t>ISDN</a:t>
            </a:r>
            <a:r>
              <a:rPr lang="en" sz="1400" i="1" dirty="0">
                <a:effectLst/>
                <a:latin typeface="Arial" panose="020B0604020202020204" pitchFamily="34" charset="0"/>
                <a:cs typeface="Arial" panose="020B0604020202020204" pitchFamily="34" charset="0"/>
              </a:rPr>
              <a:t> </a:t>
            </a:r>
            <a:r>
              <a:rPr lang="ru-RU" sz="1400" i="1" dirty="0">
                <a:effectLst/>
                <a:latin typeface="Arial" panose="020B0604020202020204" pitchFamily="34" charset="0"/>
                <a:cs typeface="Arial" panose="020B0604020202020204" pitchFamily="34" charset="0"/>
              </a:rPr>
              <a:t>−</a:t>
            </a:r>
            <a:r>
              <a:rPr lang="en" sz="1400" i="1" dirty="0">
                <a:effectLst/>
                <a:latin typeface="Arial" panose="020B0604020202020204" pitchFamily="34" charset="0"/>
                <a:cs typeface="Arial" panose="020B0604020202020204" pitchFamily="34" charset="0"/>
              </a:rPr>
              <a:t> isosorbide dinitrate ; </a:t>
            </a:r>
            <a:r>
              <a:rPr lang="en" sz="1400" b="1" i="1" dirty="0">
                <a:effectLst/>
                <a:latin typeface="Arial" panose="020B0604020202020204" pitchFamily="34" charset="0"/>
                <a:cs typeface="Arial" panose="020B0604020202020204" pitchFamily="34" charset="0"/>
              </a:rPr>
              <a:t>SAVR</a:t>
            </a:r>
            <a:r>
              <a:rPr lang="en" sz="1400" i="1" dirty="0">
                <a:effectLst/>
                <a:latin typeface="Arial" panose="020B0604020202020204" pitchFamily="34" charset="0"/>
                <a:cs typeface="Arial" panose="020B0604020202020204" pitchFamily="34" charset="0"/>
              </a:rPr>
              <a:t> </a:t>
            </a:r>
            <a:r>
              <a:rPr lang="ru-RU" sz="1400" i="1" dirty="0">
                <a:effectLst/>
                <a:latin typeface="Arial" panose="020B0604020202020204" pitchFamily="34" charset="0"/>
                <a:cs typeface="Arial" panose="020B0604020202020204" pitchFamily="34" charset="0"/>
              </a:rPr>
              <a:t>−</a:t>
            </a:r>
            <a:r>
              <a:rPr lang="en" sz="1400" i="1" dirty="0">
                <a:effectLst/>
                <a:latin typeface="Arial" panose="020B0604020202020204" pitchFamily="34" charset="0"/>
                <a:cs typeface="Arial" panose="020B0604020202020204" pitchFamily="34" charset="0"/>
              </a:rPr>
              <a:t> surgical aortic valve replacement; </a:t>
            </a:r>
            <a:r>
              <a:rPr lang="en" sz="1400" b="1" i="1" dirty="0">
                <a:effectLst/>
                <a:latin typeface="Arial" panose="020B0604020202020204" pitchFamily="34" charset="0"/>
                <a:cs typeface="Arial" panose="020B0604020202020204" pitchFamily="34" charset="0"/>
              </a:rPr>
              <a:t>TAVI</a:t>
            </a:r>
            <a:r>
              <a:rPr lang="en" sz="1400" i="1" dirty="0">
                <a:effectLst/>
                <a:latin typeface="Arial" panose="020B0604020202020204" pitchFamily="34" charset="0"/>
                <a:cs typeface="Arial" panose="020B0604020202020204" pitchFamily="34" charset="0"/>
              </a:rPr>
              <a:t> </a:t>
            </a:r>
            <a:r>
              <a:rPr lang="ru-RU" sz="1400" i="1" dirty="0">
                <a:effectLst/>
                <a:latin typeface="Arial" panose="020B0604020202020204" pitchFamily="34" charset="0"/>
                <a:cs typeface="Arial" panose="020B0604020202020204" pitchFamily="34" charset="0"/>
              </a:rPr>
              <a:t>−</a:t>
            </a:r>
            <a:r>
              <a:rPr lang="en" sz="1400" i="1" dirty="0">
                <a:effectLst/>
                <a:latin typeface="Arial" panose="020B0604020202020204" pitchFamily="34" charset="0"/>
                <a:cs typeface="Arial" panose="020B0604020202020204" pitchFamily="34" charset="0"/>
              </a:rPr>
              <a:t> transcatheter aortic valve replacement; </a:t>
            </a:r>
            <a:r>
              <a:rPr lang="en" sz="1400" b="1" i="1" dirty="0">
                <a:effectLst/>
                <a:latin typeface="Arial" panose="020B0604020202020204" pitchFamily="34" charset="0"/>
                <a:cs typeface="Arial" panose="020B0604020202020204" pitchFamily="34" charset="0"/>
              </a:rPr>
              <a:t>TEE</a:t>
            </a:r>
            <a:r>
              <a:rPr lang="en" sz="1400" i="1" dirty="0">
                <a:effectLst/>
                <a:latin typeface="Arial" panose="020B0604020202020204" pitchFamily="34" charset="0"/>
                <a:cs typeface="Arial" panose="020B0604020202020204" pitchFamily="34" charset="0"/>
              </a:rPr>
              <a:t> </a:t>
            </a:r>
            <a:r>
              <a:rPr lang="ru-RU" sz="1400" i="1" dirty="0">
                <a:effectLst/>
                <a:latin typeface="Arial" panose="020B0604020202020204" pitchFamily="34" charset="0"/>
                <a:cs typeface="Arial" panose="020B0604020202020204" pitchFamily="34" charset="0"/>
              </a:rPr>
              <a:t>−</a:t>
            </a:r>
            <a:r>
              <a:rPr lang="en" sz="1400" i="1" dirty="0">
                <a:effectLst/>
                <a:latin typeface="Arial" panose="020B0604020202020204" pitchFamily="34" charset="0"/>
                <a:cs typeface="Arial" panose="020B0604020202020204" pitchFamily="34" charset="0"/>
              </a:rPr>
              <a:t> transcatheter edge to edge; </a:t>
            </a:r>
            <a:r>
              <a:rPr lang="en" sz="1400" b="1" i="1" dirty="0">
                <a:effectLst/>
                <a:latin typeface="Arial" panose="020B0604020202020204" pitchFamily="34" charset="0"/>
                <a:cs typeface="Arial" panose="020B0604020202020204" pitchFamily="34" charset="0"/>
              </a:rPr>
              <a:t>MV</a:t>
            </a:r>
            <a:r>
              <a:rPr lang="en" sz="1400" i="1" dirty="0">
                <a:effectLst/>
                <a:latin typeface="Arial" panose="020B0604020202020204" pitchFamily="34" charset="0"/>
                <a:cs typeface="Arial" panose="020B0604020202020204" pitchFamily="34" charset="0"/>
              </a:rPr>
              <a:t> </a:t>
            </a:r>
            <a:r>
              <a:rPr lang="ru-RU" sz="1400" i="1" dirty="0">
                <a:effectLst/>
                <a:latin typeface="Arial" panose="020B0604020202020204" pitchFamily="34" charset="0"/>
                <a:cs typeface="Arial" panose="020B0604020202020204" pitchFamily="34" charset="0"/>
              </a:rPr>
              <a:t>−</a:t>
            </a:r>
            <a:r>
              <a:rPr lang="en" sz="1400" i="1" dirty="0">
                <a:effectLst/>
                <a:latin typeface="Arial" panose="020B0604020202020204" pitchFamily="34" charset="0"/>
                <a:cs typeface="Arial" panose="020B0604020202020204" pitchFamily="34" charset="0"/>
              </a:rPr>
              <a:t> mitral valve; </a:t>
            </a:r>
            <a:r>
              <a:rPr lang="en" sz="1400" b="1" i="1" dirty="0">
                <a:effectLst/>
                <a:latin typeface="Arial" panose="020B0604020202020204" pitchFamily="34" charset="0"/>
                <a:cs typeface="Arial" panose="020B0604020202020204" pitchFamily="34" charset="0"/>
              </a:rPr>
              <a:t>PVI</a:t>
            </a:r>
            <a:r>
              <a:rPr lang="en" sz="1400" i="1" dirty="0">
                <a:effectLst/>
                <a:latin typeface="Arial" panose="020B0604020202020204" pitchFamily="34" charset="0"/>
                <a:cs typeface="Arial" panose="020B0604020202020204" pitchFamily="34" charset="0"/>
              </a:rPr>
              <a:t> </a:t>
            </a:r>
            <a:r>
              <a:rPr lang="ru-RU" sz="1400" i="1" dirty="0">
                <a:effectLst/>
                <a:latin typeface="Arial" panose="020B0604020202020204" pitchFamily="34" charset="0"/>
                <a:cs typeface="Arial" panose="020B0604020202020204" pitchFamily="34" charset="0"/>
              </a:rPr>
              <a:t>−</a:t>
            </a:r>
            <a:r>
              <a:rPr lang="en" sz="1400" i="1" dirty="0">
                <a:effectLst/>
                <a:latin typeface="Arial" panose="020B0604020202020204" pitchFamily="34" charset="0"/>
                <a:cs typeface="Arial" panose="020B0604020202020204" pitchFamily="34" charset="0"/>
              </a:rPr>
              <a:t> pulmonary vein isolation</a:t>
            </a:r>
          </a:p>
        </p:txBody>
      </p:sp>
    </p:spTree>
    <p:extLst>
      <p:ext uri="{BB962C8B-B14F-4D97-AF65-F5344CB8AC3E}">
        <p14:creationId xmlns:p14="http://schemas.microsoft.com/office/powerpoint/2010/main" val="110072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6F41DE-4559-AA5F-069D-C8F62AEABAC0}"/>
              </a:ext>
            </a:extLst>
          </p:cNvPr>
          <p:cNvSpPr txBox="1"/>
          <p:nvPr/>
        </p:nvSpPr>
        <p:spPr>
          <a:xfrm>
            <a:off x="302269" y="116632"/>
            <a:ext cx="8856984" cy="369332"/>
          </a:xfrm>
          <a:prstGeom prst="rect">
            <a:avLst/>
          </a:prstGeom>
          <a:noFill/>
        </p:spPr>
        <p:txBody>
          <a:bodyPr wrap="square">
            <a:spAutoFit/>
          </a:bodyPr>
          <a:lstStyle/>
          <a:p>
            <a:pPr algn="ctr"/>
            <a:r>
              <a:rPr lang="en" sz="1800" b="1" dirty="0">
                <a:solidFill>
                  <a:srgbClr val="C00000"/>
                </a:solidFill>
                <a:effectLst/>
                <a:latin typeface="+mj-lt"/>
                <a:cs typeface="Arial" panose="020B0604020202020204" pitchFamily="34" charset="0"/>
              </a:rPr>
              <a:t>Risk factors for the development of heart failure and potential corrective actions  (1)</a:t>
            </a:r>
            <a:endParaRPr lang="en" b="1" dirty="0">
              <a:solidFill>
                <a:srgbClr val="C00000"/>
              </a:solidFill>
              <a:effectLst/>
              <a:latin typeface="+mj-lt"/>
              <a:cs typeface="Arial" panose="020B0604020202020204" pitchFamily="34" charset="0"/>
            </a:endParaRPr>
          </a:p>
        </p:txBody>
      </p:sp>
      <p:graphicFrame>
        <p:nvGraphicFramePr>
          <p:cNvPr id="4" name="Таблица 3">
            <a:extLst>
              <a:ext uri="{FF2B5EF4-FFF2-40B4-BE49-F238E27FC236}">
                <a16:creationId xmlns:a16="http://schemas.microsoft.com/office/drawing/2014/main" id="{AF3EA290-CF7D-B052-725B-CCD364F50920}"/>
              </a:ext>
            </a:extLst>
          </p:cNvPr>
          <p:cNvGraphicFramePr>
            <a:graphicFrameLocks noGrp="1"/>
          </p:cNvGraphicFramePr>
          <p:nvPr>
            <p:extLst>
              <p:ext uri="{D42A27DB-BD31-4B8C-83A1-F6EECF244321}">
                <p14:modId xmlns:p14="http://schemas.microsoft.com/office/powerpoint/2010/main" val="4256678047"/>
              </p:ext>
            </p:extLst>
          </p:nvPr>
        </p:nvGraphicFramePr>
        <p:xfrm>
          <a:off x="395536" y="764704"/>
          <a:ext cx="8136903" cy="5852160"/>
        </p:xfrm>
        <a:graphic>
          <a:graphicData uri="http://schemas.openxmlformats.org/drawingml/2006/table">
            <a:tbl>
              <a:tblPr firstRow="1" bandRow="1">
                <a:tableStyleId>{F5AB1C69-6EDB-4FF4-983F-18BD219EF322}</a:tableStyleId>
              </a:tblPr>
              <a:tblGrid>
                <a:gridCol w="2712301">
                  <a:extLst>
                    <a:ext uri="{9D8B030D-6E8A-4147-A177-3AD203B41FA5}">
                      <a16:colId xmlns:a16="http://schemas.microsoft.com/office/drawing/2014/main" val="914020662"/>
                    </a:ext>
                  </a:extLst>
                </a:gridCol>
                <a:gridCol w="3912435">
                  <a:extLst>
                    <a:ext uri="{9D8B030D-6E8A-4147-A177-3AD203B41FA5}">
                      <a16:colId xmlns:a16="http://schemas.microsoft.com/office/drawing/2014/main" val="1564887748"/>
                    </a:ext>
                  </a:extLst>
                </a:gridCol>
                <a:gridCol w="1512167">
                  <a:extLst>
                    <a:ext uri="{9D8B030D-6E8A-4147-A177-3AD203B41FA5}">
                      <a16:colId xmlns:a16="http://schemas.microsoft.com/office/drawing/2014/main" val="3190493050"/>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Risk factors for heart failure </a:t>
                      </a:r>
                      <a:endParaRPr lang="en" dirty="0">
                        <a:solidFill>
                          <a:schemeClr val="tx1"/>
                        </a:solidFill>
                        <a:effectLst/>
                        <a:latin typeface="Arial" panose="020B0604020202020204" pitchFamily="34" charset="0"/>
                        <a:cs typeface="Arial" panose="020B0604020202020204" pitchFamily="34" charset="0"/>
                      </a:endParaRPr>
                    </a:p>
                    <a:p>
                      <a:pPr algn="ctr"/>
                      <a:endParaRPr lang="ru-RU"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Preventive strategies </a:t>
                      </a:r>
                      <a:endParaRPr lang="en" dirty="0">
                        <a:solidFill>
                          <a:schemeClr val="tx1"/>
                        </a:solidFill>
                        <a:effectLst/>
                        <a:latin typeface="Arial" panose="020B0604020202020204" pitchFamily="34" charset="0"/>
                        <a:cs typeface="Arial" panose="020B0604020202020204" pitchFamily="34" charset="0"/>
                      </a:endParaRPr>
                    </a:p>
                    <a:p>
                      <a:pPr algn="ctr"/>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Arial" panose="020B0604020202020204" pitchFamily="34" charset="0"/>
                          <a:cs typeface="Arial" panose="020B0604020202020204" pitchFamily="34" charset="0"/>
                        </a:rPr>
                        <a:t>Illustration</a:t>
                      </a:r>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10117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Sedentary habit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Regular physical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32605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Cigarette smoking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Cigarette smoking cessation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12285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Obesity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Physical activity and healthy diet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54356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Excessive alcohol intake </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General population: no/light alcohol intake is beneficial </a:t>
                      </a:r>
                      <a:endParaRPr lang="en" dirty="0">
                        <a:effectLst/>
                        <a:latin typeface="Arial" panose="020B0604020202020204" pitchFamily="34" charset="0"/>
                        <a:cs typeface="Arial" panose="020B0604020202020204" pitchFamily="34" charset="0"/>
                      </a:endParaRPr>
                    </a:p>
                    <a:p>
                      <a:r>
                        <a:rPr lang="en" sz="1800" kern="1200" dirty="0">
                          <a:solidFill>
                            <a:schemeClr val="dk1"/>
                          </a:solidFill>
                          <a:effectLst/>
                          <a:latin typeface="Arial" panose="020B0604020202020204" pitchFamily="34" charset="0"/>
                          <a:ea typeface="+mn-ea"/>
                          <a:cs typeface="Arial" panose="020B0604020202020204" pitchFamily="34" charset="0"/>
                        </a:rPr>
                        <a:t>Patients with alcohol-induced CMP should abstain from alcohol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17893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Influenza</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Influenza vaccination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398781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Microbes (e.g. Trypanosoma </a:t>
                      </a:r>
                      <a:r>
                        <a:rPr lang="en" sz="1800" kern="1200" dirty="0" err="1">
                          <a:solidFill>
                            <a:schemeClr val="dk1"/>
                          </a:solidFill>
                          <a:effectLst/>
                          <a:latin typeface="Arial" panose="020B0604020202020204" pitchFamily="34" charset="0"/>
                          <a:ea typeface="+mn-ea"/>
                          <a:cs typeface="Arial" panose="020B0604020202020204" pitchFamily="34" charset="0"/>
                        </a:rPr>
                        <a:t>cruzi</a:t>
                      </a:r>
                      <a:r>
                        <a:rPr lang="en" sz="1800" kern="1200" dirty="0">
                          <a:solidFill>
                            <a:schemeClr val="dk1"/>
                          </a:solidFill>
                          <a:effectLst/>
                          <a:latin typeface="Arial" panose="020B0604020202020204" pitchFamily="34" charset="0"/>
                          <a:ea typeface="+mn-ea"/>
                          <a:cs typeface="Arial" panose="020B0604020202020204" pitchFamily="34" charset="0"/>
                        </a:rPr>
                        <a:t>, Streptococci) </a:t>
                      </a:r>
                      <a:endParaRPr lang="en"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Early diagnosis, specific antimicrobial </a:t>
                      </a:r>
                      <a:endParaRPr lang="en" dirty="0">
                        <a:effectLst/>
                        <a:latin typeface="Arial" panose="020B0604020202020204" pitchFamily="34" charset="0"/>
                        <a:cs typeface="Arial" panose="020B0604020202020204" pitchFamily="34" charset="0"/>
                      </a:endParaRPr>
                    </a:p>
                    <a:p>
                      <a:r>
                        <a:rPr lang="en" sz="1800" kern="1200" dirty="0">
                          <a:solidFill>
                            <a:schemeClr val="dk1"/>
                          </a:solidFill>
                          <a:effectLst/>
                          <a:latin typeface="Arial" panose="020B0604020202020204" pitchFamily="34" charset="0"/>
                          <a:ea typeface="+mn-ea"/>
                          <a:cs typeface="Arial" panose="020B0604020202020204" pitchFamily="34" charset="0"/>
                        </a:rPr>
                        <a:t>therapy for either prevention and/or treatment</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08545996"/>
                  </a:ext>
                </a:extLst>
              </a:tr>
            </a:tbl>
          </a:graphicData>
        </a:graphic>
      </p:graphicFrame>
    </p:spTree>
    <p:extLst>
      <p:ext uri="{BB962C8B-B14F-4D97-AF65-F5344CB8AC3E}">
        <p14:creationId xmlns:p14="http://schemas.microsoft.com/office/powerpoint/2010/main" val="10021263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6F41DE-4559-AA5F-069D-C8F62AEABAC0}"/>
              </a:ext>
            </a:extLst>
          </p:cNvPr>
          <p:cNvSpPr txBox="1"/>
          <p:nvPr/>
        </p:nvSpPr>
        <p:spPr>
          <a:xfrm>
            <a:off x="302269" y="116632"/>
            <a:ext cx="8856984" cy="369332"/>
          </a:xfrm>
          <a:prstGeom prst="rect">
            <a:avLst/>
          </a:prstGeom>
          <a:noFill/>
        </p:spPr>
        <p:txBody>
          <a:bodyPr wrap="square">
            <a:spAutoFit/>
          </a:bodyPr>
          <a:lstStyle/>
          <a:p>
            <a:pPr algn="ctr"/>
            <a:r>
              <a:rPr lang="en" sz="1800" b="1" dirty="0">
                <a:solidFill>
                  <a:srgbClr val="C00000"/>
                </a:solidFill>
                <a:effectLst/>
                <a:latin typeface="+mj-lt"/>
                <a:cs typeface="Arial" panose="020B0604020202020204" pitchFamily="34" charset="0"/>
              </a:rPr>
              <a:t>Risk factors for the development of heart failure and potential corrective actions  (2)</a:t>
            </a:r>
            <a:endParaRPr lang="en" b="1" dirty="0">
              <a:solidFill>
                <a:srgbClr val="C00000"/>
              </a:solidFill>
              <a:effectLst/>
              <a:latin typeface="+mj-lt"/>
              <a:cs typeface="Arial" panose="020B0604020202020204" pitchFamily="34" charset="0"/>
            </a:endParaRPr>
          </a:p>
        </p:txBody>
      </p:sp>
      <p:graphicFrame>
        <p:nvGraphicFramePr>
          <p:cNvPr id="4" name="Таблица 3">
            <a:extLst>
              <a:ext uri="{FF2B5EF4-FFF2-40B4-BE49-F238E27FC236}">
                <a16:creationId xmlns:a16="http://schemas.microsoft.com/office/drawing/2014/main" id="{AF3EA290-CF7D-B052-725B-CCD364F50920}"/>
              </a:ext>
            </a:extLst>
          </p:cNvPr>
          <p:cNvGraphicFramePr>
            <a:graphicFrameLocks noGrp="1"/>
          </p:cNvGraphicFramePr>
          <p:nvPr>
            <p:extLst>
              <p:ext uri="{D42A27DB-BD31-4B8C-83A1-F6EECF244321}">
                <p14:modId xmlns:p14="http://schemas.microsoft.com/office/powerpoint/2010/main" val="4214184152"/>
              </p:ext>
            </p:extLst>
          </p:nvPr>
        </p:nvGraphicFramePr>
        <p:xfrm>
          <a:off x="395536" y="764704"/>
          <a:ext cx="8136903" cy="5852160"/>
        </p:xfrm>
        <a:graphic>
          <a:graphicData uri="http://schemas.openxmlformats.org/drawingml/2006/table">
            <a:tbl>
              <a:tblPr firstRow="1" bandRow="1">
                <a:tableStyleId>{F5AB1C69-6EDB-4FF4-983F-18BD219EF322}</a:tableStyleId>
              </a:tblPr>
              <a:tblGrid>
                <a:gridCol w="2712301">
                  <a:extLst>
                    <a:ext uri="{9D8B030D-6E8A-4147-A177-3AD203B41FA5}">
                      <a16:colId xmlns:a16="http://schemas.microsoft.com/office/drawing/2014/main" val="914020662"/>
                    </a:ext>
                  </a:extLst>
                </a:gridCol>
                <a:gridCol w="3912435">
                  <a:extLst>
                    <a:ext uri="{9D8B030D-6E8A-4147-A177-3AD203B41FA5}">
                      <a16:colId xmlns:a16="http://schemas.microsoft.com/office/drawing/2014/main" val="1564887748"/>
                    </a:ext>
                  </a:extLst>
                </a:gridCol>
                <a:gridCol w="1512167">
                  <a:extLst>
                    <a:ext uri="{9D8B030D-6E8A-4147-A177-3AD203B41FA5}">
                      <a16:colId xmlns:a16="http://schemas.microsoft.com/office/drawing/2014/main" val="3190493050"/>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Risk factors for heart failure </a:t>
                      </a:r>
                      <a:endParaRPr lang="en" dirty="0">
                        <a:solidFill>
                          <a:schemeClr val="tx1"/>
                        </a:solidFill>
                        <a:effectLst/>
                        <a:latin typeface="Arial" panose="020B0604020202020204" pitchFamily="34" charset="0"/>
                        <a:cs typeface="Arial" panose="020B0604020202020204" pitchFamily="34" charset="0"/>
                      </a:endParaRPr>
                    </a:p>
                    <a:p>
                      <a:pPr algn="ctr"/>
                      <a:endParaRPr lang="ru-RU"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Preventive strategies </a:t>
                      </a:r>
                      <a:endParaRPr lang="en" dirty="0">
                        <a:solidFill>
                          <a:schemeClr val="tx1"/>
                        </a:solidFill>
                        <a:effectLst/>
                        <a:latin typeface="Arial" panose="020B0604020202020204" pitchFamily="34" charset="0"/>
                        <a:cs typeface="Arial" panose="020B0604020202020204" pitchFamily="34" charset="0"/>
                      </a:endParaRPr>
                    </a:p>
                    <a:p>
                      <a:pPr algn="ctr"/>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latin typeface="Arial" panose="020B0604020202020204" pitchFamily="34" charset="0"/>
                          <a:cs typeface="Arial" panose="020B0604020202020204" pitchFamily="34" charset="0"/>
                        </a:rPr>
                        <a:t>Illustration</a:t>
                      </a:r>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1011743"/>
                  </a:ext>
                </a:extLst>
              </a:tr>
              <a:tr h="37084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Cardiotoxic drugs (e.g., anthracyclines)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Cardiac function and side effect monitoring, dose adaptation, change of chemotherapy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3260570"/>
                  </a:ext>
                </a:extLst>
              </a:tr>
              <a:tr h="37084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Chest radiation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Cardiac function and side effect monitoring, dose adaptation</a:t>
                      </a:r>
                      <a:br>
                        <a:rPr lang="en" sz="1800" kern="1200" dirty="0">
                          <a:solidFill>
                            <a:schemeClr val="dk1"/>
                          </a:solidFill>
                          <a:effectLst/>
                          <a:latin typeface="Arial" panose="020B0604020202020204" pitchFamily="34" charset="0"/>
                          <a:ea typeface="+mn-ea"/>
                          <a:cs typeface="Arial" panose="020B0604020202020204" pitchFamily="34" charset="0"/>
                        </a:rPr>
                      </a:b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1228545"/>
                  </a:ext>
                </a:extLst>
              </a:tr>
              <a:tr h="37084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Hypertension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Lifestyle changes, antihypertensive therapy </a:t>
                      </a:r>
                      <a:endParaRPr lang="en"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5435664"/>
                  </a:ext>
                </a:extLst>
              </a:tr>
              <a:tr h="37084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Dyslipidemia </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Healthy diet, statins</a:t>
                      </a:r>
                      <a:br>
                        <a:rPr lang="en" sz="1800" kern="1200" dirty="0">
                          <a:solidFill>
                            <a:schemeClr val="dk1"/>
                          </a:solidFill>
                          <a:effectLst/>
                          <a:latin typeface="Arial" panose="020B0604020202020204" pitchFamily="34" charset="0"/>
                          <a:ea typeface="+mn-ea"/>
                          <a:cs typeface="Arial" panose="020B0604020202020204" pitchFamily="34" charset="0"/>
                        </a:rPr>
                      </a:b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1789349"/>
                  </a:ext>
                </a:extLst>
              </a:tr>
              <a:tr h="37084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Diabetes mellitus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Physical activity and healthy diet, SGLT2 inhibitors</a:t>
                      </a:r>
                      <a:br>
                        <a:rPr lang="en" sz="1800" kern="1200" dirty="0">
                          <a:solidFill>
                            <a:schemeClr val="dk1"/>
                          </a:solidFill>
                          <a:effectLst/>
                          <a:latin typeface="Arial" panose="020B0604020202020204" pitchFamily="34" charset="0"/>
                          <a:ea typeface="+mn-ea"/>
                          <a:cs typeface="Arial" panose="020B0604020202020204" pitchFamily="34" charset="0"/>
                        </a:rPr>
                      </a:b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3987815"/>
                  </a:ext>
                </a:extLst>
              </a:tr>
              <a:tr h="37084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CAD - coronary</a:t>
                      </a:r>
                      <a:br>
                        <a:rPr lang="en" sz="1800" kern="1200" dirty="0">
                          <a:solidFill>
                            <a:schemeClr val="dk1"/>
                          </a:solidFill>
                          <a:effectLst/>
                          <a:latin typeface="Arial" panose="020B0604020202020204" pitchFamily="34" charset="0"/>
                          <a:ea typeface="+mn-ea"/>
                          <a:cs typeface="Arial" panose="020B0604020202020204" pitchFamily="34" charset="0"/>
                        </a:rPr>
                      </a:br>
                      <a:r>
                        <a:rPr lang="en" sz="1800" kern="1200" dirty="0">
                          <a:solidFill>
                            <a:schemeClr val="dk1"/>
                          </a:solidFill>
                          <a:effectLst/>
                          <a:latin typeface="Arial" panose="020B0604020202020204" pitchFamily="34" charset="0"/>
                          <a:ea typeface="+mn-ea"/>
                          <a:cs typeface="Arial" panose="020B0604020202020204" pitchFamily="34" charset="0"/>
                        </a:rPr>
                        <a:t>artery disease </a:t>
                      </a:r>
                      <a:endParaRPr lang="en" dirty="0">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Lifestyle changes, statin therapy </a:t>
                      </a: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08545996"/>
                  </a:ext>
                </a:extLst>
              </a:tr>
            </a:tbl>
          </a:graphicData>
        </a:graphic>
      </p:graphicFrame>
    </p:spTree>
    <p:extLst>
      <p:ext uri="{BB962C8B-B14F-4D97-AF65-F5344CB8AC3E}">
        <p14:creationId xmlns:p14="http://schemas.microsoft.com/office/powerpoint/2010/main" val="19718553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F60948-824E-EF5D-8778-A7FC34745981}"/>
              </a:ext>
            </a:extLst>
          </p:cNvPr>
          <p:cNvSpPr txBox="1"/>
          <p:nvPr/>
        </p:nvSpPr>
        <p:spPr>
          <a:xfrm>
            <a:off x="359532" y="116632"/>
            <a:ext cx="8424936" cy="369332"/>
          </a:xfrm>
          <a:prstGeom prst="rect">
            <a:avLst/>
          </a:prstGeom>
          <a:noFill/>
        </p:spPr>
        <p:txBody>
          <a:bodyPr wrap="square">
            <a:spAutoFit/>
          </a:bodyPr>
          <a:lstStyle/>
          <a:p>
            <a:pPr algn="ctr"/>
            <a:r>
              <a:rPr lang="en" sz="1800" b="1" dirty="0">
                <a:solidFill>
                  <a:srgbClr val="C00000"/>
                </a:solidFill>
                <a:effectLst/>
                <a:latin typeface="+mj-lt"/>
              </a:rPr>
              <a:t>Important characteristics in a heart failure management program </a:t>
            </a:r>
            <a:endParaRPr lang="en" b="1" dirty="0">
              <a:solidFill>
                <a:srgbClr val="C00000"/>
              </a:solidFill>
              <a:latin typeface="+mj-lt"/>
            </a:endParaRPr>
          </a:p>
        </p:txBody>
      </p:sp>
      <p:sp>
        <p:nvSpPr>
          <p:cNvPr id="5" name="TextBox 4">
            <a:extLst>
              <a:ext uri="{FF2B5EF4-FFF2-40B4-BE49-F238E27FC236}">
                <a16:creationId xmlns:a16="http://schemas.microsoft.com/office/drawing/2014/main" id="{DC62967C-F0BD-46A2-F664-99F590BFCC09}"/>
              </a:ext>
            </a:extLst>
          </p:cNvPr>
          <p:cNvSpPr txBox="1"/>
          <p:nvPr/>
        </p:nvSpPr>
        <p:spPr>
          <a:xfrm>
            <a:off x="467544" y="764704"/>
            <a:ext cx="8316924" cy="3693319"/>
          </a:xfrm>
          <a:prstGeom prst="rect">
            <a:avLst/>
          </a:prstGeom>
          <a:noFill/>
        </p:spPr>
        <p:txBody>
          <a:bodyPr wrap="square">
            <a:spAutoFit/>
          </a:bodyPr>
          <a:lstStyle/>
          <a:p>
            <a:pPr>
              <a:buFont typeface="+mj-lt"/>
              <a:buAutoNum type="arabicPeriod"/>
            </a:pPr>
            <a:r>
              <a:rPr lang="en" dirty="0">
                <a:effectLst/>
                <a:latin typeface="Arial" panose="020B0604020202020204" pitchFamily="34" charset="0"/>
                <a:cs typeface="Arial" panose="020B0604020202020204" pitchFamily="34" charset="0"/>
              </a:rPr>
              <a:t> Patient/person-</a:t>
            </a:r>
            <a:r>
              <a:rPr lang="en" dirty="0" err="1">
                <a:effectLst/>
                <a:latin typeface="Arial" panose="020B0604020202020204" pitchFamily="34" charset="0"/>
                <a:cs typeface="Arial" panose="020B0604020202020204" pitchFamily="34" charset="0"/>
              </a:rPr>
              <a:t>centred</a:t>
            </a:r>
            <a:r>
              <a:rPr lang="en" dirty="0">
                <a:solidFill>
                  <a:srgbClr val="0000FF"/>
                </a:solidFill>
                <a:effectLst/>
                <a:latin typeface="Arial" panose="020B0604020202020204" pitchFamily="34" charset="0"/>
                <a:cs typeface="Arial" panose="020B0604020202020204" pitchFamily="34" charset="0"/>
              </a:rPr>
              <a:t> </a:t>
            </a:r>
          </a:p>
          <a:p>
            <a:pPr>
              <a:buFont typeface="+mj-lt"/>
              <a:buAutoNum type="arabicPeriod"/>
            </a:pPr>
            <a:endParaRPr lang="en" dirty="0">
              <a:effectLst/>
              <a:latin typeface="Arial" panose="020B0604020202020204" pitchFamily="34" charset="0"/>
              <a:cs typeface="Arial" panose="020B0604020202020204" pitchFamily="34" charset="0"/>
            </a:endParaRPr>
          </a:p>
          <a:p>
            <a:pPr>
              <a:buFont typeface="+mj-lt"/>
              <a:buAutoNum type="arabicPeriod"/>
            </a:pPr>
            <a:r>
              <a:rPr lang="en" dirty="0">
                <a:effectLst/>
                <a:latin typeface="Arial" panose="020B0604020202020204" pitchFamily="34" charset="0"/>
                <a:cs typeface="Arial" panose="020B0604020202020204" pitchFamily="34" charset="0"/>
              </a:rPr>
              <a:t> Multidisciplinary </a:t>
            </a:r>
          </a:p>
          <a:p>
            <a:pPr>
              <a:buFont typeface="+mj-lt"/>
              <a:buAutoNum type="arabicPeriod"/>
            </a:pPr>
            <a:endParaRPr lang="en" dirty="0">
              <a:effectLst/>
              <a:latin typeface="Arial" panose="020B0604020202020204" pitchFamily="34" charset="0"/>
              <a:cs typeface="Arial" panose="020B0604020202020204" pitchFamily="34" charset="0"/>
            </a:endParaRPr>
          </a:p>
          <a:p>
            <a:pPr>
              <a:buFont typeface="+mj-lt"/>
              <a:buAutoNum type="arabicPeriod"/>
            </a:pPr>
            <a:r>
              <a:rPr lang="en" dirty="0">
                <a:effectLst/>
                <a:latin typeface="Arial" panose="020B0604020202020204" pitchFamily="34" charset="0"/>
                <a:cs typeface="Arial" panose="020B0604020202020204" pitchFamily="34" charset="0"/>
              </a:rPr>
              <a:t> The focus of the program should be flexible and include: </a:t>
            </a:r>
          </a:p>
          <a:p>
            <a:r>
              <a:rPr lang="en" dirty="0">
                <a:effectLst/>
                <a:latin typeface="Arial" panose="020B0604020202020204" pitchFamily="34" charset="0"/>
                <a:cs typeface="Arial" panose="020B0604020202020204" pitchFamily="34" charset="0"/>
              </a:rPr>
              <a:t>• prevention of disease progression</a:t>
            </a:r>
            <a:br>
              <a:rPr lang="en" dirty="0">
                <a:effectLst/>
                <a:latin typeface="Arial" panose="020B0604020202020204" pitchFamily="34" charset="0"/>
                <a:cs typeface="Arial" panose="020B0604020202020204" pitchFamily="34" charset="0"/>
              </a:rPr>
            </a:br>
            <a:r>
              <a:rPr lang="en" dirty="0">
                <a:effectLst/>
                <a:latin typeface="Arial" panose="020B0604020202020204" pitchFamily="34" charset="0"/>
                <a:cs typeface="Arial" panose="020B0604020202020204" pitchFamily="34" charset="0"/>
              </a:rPr>
              <a:t>• symptom control</a:t>
            </a:r>
            <a:br>
              <a:rPr lang="en" dirty="0">
                <a:effectLst/>
                <a:latin typeface="Arial" panose="020B0604020202020204" pitchFamily="34" charset="0"/>
                <a:cs typeface="Arial" panose="020B0604020202020204" pitchFamily="34" charset="0"/>
              </a:rPr>
            </a:br>
            <a:r>
              <a:rPr lang="en" dirty="0">
                <a:effectLst/>
                <a:latin typeface="Arial" panose="020B0604020202020204" pitchFamily="34" charset="0"/>
                <a:cs typeface="Arial" panose="020B0604020202020204" pitchFamily="34" charset="0"/>
              </a:rPr>
              <a:t>• maintaining patients in their preferred place of care for end-stage heart failure </a:t>
            </a:r>
          </a:p>
          <a:p>
            <a:endParaRPr lang="en" dirty="0">
              <a:effectLst/>
              <a:latin typeface="Arial" panose="020B0604020202020204" pitchFamily="34" charset="0"/>
              <a:cs typeface="Arial" panose="020B0604020202020204" pitchFamily="34" charset="0"/>
            </a:endParaRPr>
          </a:p>
          <a:p>
            <a:r>
              <a:rPr lang="en" dirty="0">
                <a:effectLst/>
                <a:latin typeface="Arial" panose="020B0604020202020204" pitchFamily="34" charset="0"/>
                <a:cs typeface="Arial" panose="020B0604020202020204" pitchFamily="34" charset="0"/>
              </a:rPr>
              <a:t>4. Competent and professionally educated staff </a:t>
            </a:r>
          </a:p>
          <a:p>
            <a:endParaRPr lang="en" dirty="0">
              <a:effectLst/>
              <a:latin typeface="Arial" panose="020B0604020202020204" pitchFamily="34" charset="0"/>
              <a:cs typeface="Arial" panose="020B0604020202020204" pitchFamily="34" charset="0"/>
            </a:endParaRPr>
          </a:p>
          <a:p>
            <a:r>
              <a:rPr lang="en" dirty="0">
                <a:effectLst/>
                <a:latin typeface="Arial" panose="020B0604020202020204" pitchFamily="34" charset="0"/>
                <a:cs typeface="Arial" panose="020B0604020202020204" pitchFamily="34" charset="0"/>
              </a:rPr>
              <a:t>5. Encourage patient/</a:t>
            </a:r>
            <a:r>
              <a:rPr lang="en" dirty="0" err="1">
                <a:effectLst/>
                <a:latin typeface="Arial" panose="020B0604020202020204" pitchFamily="34" charset="0"/>
                <a:cs typeface="Arial" panose="020B0604020202020204" pitchFamily="34" charset="0"/>
              </a:rPr>
              <a:t>carer</a:t>
            </a:r>
            <a:r>
              <a:rPr lang="en" dirty="0">
                <a:effectLst/>
                <a:latin typeface="Arial" panose="020B0604020202020204" pitchFamily="34" charset="0"/>
                <a:cs typeface="Arial" panose="020B0604020202020204" pitchFamily="34" charset="0"/>
              </a:rPr>
              <a:t> engagement in the understanding and management of their condition </a:t>
            </a:r>
          </a:p>
        </p:txBody>
      </p:sp>
    </p:spTree>
    <p:extLst>
      <p:ext uri="{BB962C8B-B14F-4D97-AF65-F5344CB8AC3E}">
        <p14:creationId xmlns:p14="http://schemas.microsoft.com/office/powerpoint/2010/main" val="7542441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19D0A-61CF-333C-7233-EBCF61291D10}"/>
              </a:ext>
            </a:extLst>
          </p:cNvPr>
          <p:cNvSpPr txBox="1"/>
          <p:nvPr/>
        </p:nvSpPr>
        <p:spPr>
          <a:xfrm>
            <a:off x="1331640" y="188640"/>
            <a:ext cx="6678488" cy="369332"/>
          </a:xfrm>
          <a:prstGeom prst="rect">
            <a:avLst/>
          </a:prstGeom>
          <a:noFill/>
        </p:spPr>
        <p:txBody>
          <a:bodyPr wrap="square">
            <a:spAutoFit/>
          </a:bodyPr>
          <a:lstStyle/>
          <a:p>
            <a:r>
              <a:rPr lang="en" sz="1800" b="1" dirty="0">
                <a:solidFill>
                  <a:srgbClr val="C00000"/>
                </a:solidFill>
                <a:effectLst/>
                <a:latin typeface="+mj-lt"/>
                <a:cs typeface="Arial" panose="020B0604020202020204" pitchFamily="34" charset="0"/>
              </a:rPr>
              <a:t>Important components in a heart failure management program </a:t>
            </a:r>
            <a:endParaRPr lang="en" b="1" dirty="0">
              <a:solidFill>
                <a:srgbClr val="C00000"/>
              </a:solidFill>
              <a:latin typeface="+mj-lt"/>
              <a:cs typeface="Arial" panose="020B0604020202020204" pitchFamily="34" charset="0"/>
            </a:endParaRPr>
          </a:p>
        </p:txBody>
      </p:sp>
      <p:sp>
        <p:nvSpPr>
          <p:cNvPr id="5" name="TextBox 4">
            <a:extLst>
              <a:ext uri="{FF2B5EF4-FFF2-40B4-BE49-F238E27FC236}">
                <a16:creationId xmlns:a16="http://schemas.microsoft.com/office/drawing/2014/main" id="{995CDE69-182A-3072-B26A-C8DE16DB5B53}"/>
              </a:ext>
            </a:extLst>
          </p:cNvPr>
          <p:cNvSpPr txBox="1"/>
          <p:nvPr/>
        </p:nvSpPr>
        <p:spPr>
          <a:xfrm>
            <a:off x="323528" y="889844"/>
            <a:ext cx="8496944" cy="4801314"/>
          </a:xfrm>
          <a:prstGeom prst="rect">
            <a:avLst/>
          </a:prstGeom>
          <a:noFill/>
        </p:spPr>
        <p:txBody>
          <a:bodyPr wrap="square">
            <a:spAutoFit/>
          </a:bodyPr>
          <a:lstStyle/>
          <a:p>
            <a:pPr>
              <a:buFont typeface="+mj-lt"/>
              <a:buAutoNum type="arabicPeriod"/>
            </a:pPr>
            <a:r>
              <a:rPr lang="en" sz="1800" dirty="0">
                <a:effectLst/>
                <a:latin typeface="Arial" panose="020B0604020202020204" pitchFamily="34" charset="0"/>
                <a:cs typeface="Arial" panose="020B0604020202020204" pitchFamily="34" charset="0"/>
              </a:rPr>
              <a:t>Optimized management; lifestyle choices, pharmacological, and devices </a:t>
            </a:r>
          </a:p>
          <a:p>
            <a:pPr>
              <a:buFont typeface="+mj-lt"/>
              <a:buAutoNum type="arabicPeriod"/>
            </a:pPr>
            <a:endParaRPr lang="en" sz="1800" dirty="0">
              <a:effectLst/>
              <a:latin typeface="Arial" panose="020B0604020202020204" pitchFamily="34" charset="0"/>
              <a:cs typeface="Arial" panose="020B0604020202020204" pitchFamily="34" charset="0"/>
            </a:endParaRPr>
          </a:p>
          <a:p>
            <a:pPr>
              <a:buFont typeface="+mj-lt"/>
              <a:buAutoNum type="arabicPeriod"/>
            </a:pPr>
            <a:r>
              <a:rPr lang="en" sz="1800" dirty="0">
                <a:effectLst/>
                <a:latin typeface="Arial" panose="020B0604020202020204" pitchFamily="34" charset="0"/>
                <a:cs typeface="Arial" panose="020B0604020202020204" pitchFamily="34" charset="0"/>
              </a:rPr>
              <a:t> Patient education, with special emphasis on self-care and symptom management </a:t>
            </a:r>
          </a:p>
          <a:p>
            <a:pPr>
              <a:buFont typeface="+mj-lt"/>
              <a:buAutoNum type="arabicPeriod"/>
            </a:pPr>
            <a:endParaRPr lang="en" sz="1800" dirty="0">
              <a:effectLst/>
              <a:latin typeface="Arial" panose="020B0604020202020204" pitchFamily="34" charset="0"/>
              <a:cs typeface="Arial" panose="020B0604020202020204" pitchFamily="34" charset="0"/>
            </a:endParaRPr>
          </a:p>
          <a:p>
            <a:pPr>
              <a:buFont typeface="+mj-lt"/>
              <a:buAutoNum type="arabicPeriod"/>
            </a:pPr>
            <a:r>
              <a:rPr lang="en" sz="1800" dirty="0">
                <a:effectLst/>
                <a:latin typeface="Arial" panose="020B0604020202020204" pitchFamily="34" charset="0"/>
                <a:cs typeface="Arial" panose="020B0604020202020204" pitchFamily="34" charset="0"/>
              </a:rPr>
              <a:t> Provision of psychosocial support to patients and family caregivers </a:t>
            </a:r>
          </a:p>
          <a:p>
            <a:pPr>
              <a:buFont typeface="+mj-lt"/>
              <a:buAutoNum type="arabicPeriod"/>
            </a:pPr>
            <a:endParaRPr lang="en" sz="1800" dirty="0">
              <a:effectLst/>
              <a:latin typeface="Arial" panose="020B0604020202020204" pitchFamily="34" charset="0"/>
              <a:cs typeface="Arial" panose="020B0604020202020204" pitchFamily="34" charset="0"/>
            </a:endParaRPr>
          </a:p>
          <a:p>
            <a:pPr>
              <a:buFont typeface="+mj-lt"/>
              <a:buAutoNum type="arabicPeriod"/>
            </a:pPr>
            <a:r>
              <a:rPr lang="en" sz="1800" dirty="0">
                <a:effectLst/>
                <a:latin typeface="Arial" panose="020B0604020202020204" pitchFamily="34" charset="0"/>
                <a:cs typeface="Arial" panose="020B0604020202020204" pitchFamily="34" charset="0"/>
              </a:rPr>
              <a:t> Follow-up after discharge (clinic; home visits; telephone support or telemonitoring) </a:t>
            </a:r>
          </a:p>
          <a:p>
            <a:pPr>
              <a:buFont typeface="+mj-lt"/>
              <a:buAutoNum type="arabicPeriod"/>
            </a:pPr>
            <a:endParaRPr lang="en" sz="1800" dirty="0">
              <a:effectLst/>
              <a:latin typeface="Arial" panose="020B0604020202020204" pitchFamily="34" charset="0"/>
              <a:cs typeface="Arial" panose="020B0604020202020204" pitchFamily="34" charset="0"/>
            </a:endParaRPr>
          </a:p>
          <a:p>
            <a:pPr>
              <a:buFont typeface="+mj-lt"/>
              <a:buAutoNum type="arabicPeriod"/>
            </a:pPr>
            <a:r>
              <a:rPr lang="en" sz="1800" dirty="0">
                <a:effectLst/>
                <a:latin typeface="Arial" panose="020B0604020202020204" pitchFamily="34" charset="0"/>
                <a:cs typeface="Arial" panose="020B0604020202020204" pitchFamily="34" charset="0"/>
              </a:rPr>
              <a:t> Easy access to healthcare, especially to prevent and manage decompensation </a:t>
            </a:r>
          </a:p>
          <a:p>
            <a:pPr>
              <a:buFont typeface="+mj-lt"/>
              <a:buAutoNum type="arabicPeriod"/>
            </a:pPr>
            <a:endParaRPr lang="en" sz="1800" dirty="0">
              <a:effectLst/>
              <a:latin typeface="Arial" panose="020B0604020202020204" pitchFamily="34" charset="0"/>
              <a:cs typeface="Arial" panose="020B0604020202020204" pitchFamily="34" charset="0"/>
            </a:endParaRPr>
          </a:p>
          <a:p>
            <a:pPr>
              <a:buFont typeface="+mj-lt"/>
              <a:buAutoNum type="arabicPeriod"/>
            </a:pPr>
            <a:r>
              <a:rPr lang="en" sz="1800" dirty="0">
                <a:effectLst/>
                <a:latin typeface="Arial" panose="020B0604020202020204" pitchFamily="34" charset="0"/>
                <a:cs typeface="Arial" panose="020B0604020202020204" pitchFamily="34" charset="0"/>
              </a:rPr>
              <a:t> Assessment of (and appropriate intervention in response to) an unexplained change in weight, nutritional and functional status, quality of life, sleep </a:t>
            </a:r>
          </a:p>
          <a:p>
            <a:r>
              <a:rPr lang="en" sz="1800" dirty="0">
                <a:effectLst/>
                <a:latin typeface="Arial" panose="020B0604020202020204" pitchFamily="34" charset="0"/>
                <a:cs typeface="Arial" panose="020B0604020202020204" pitchFamily="34" charset="0"/>
              </a:rPr>
              <a:t>problems, psychosocial problems or other findings (e.g., laboratory values) </a:t>
            </a:r>
          </a:p>
          <a:p>
            <a:endParaRPr lang="en" sz="1800" dirty="0">
              <a:effectLst/>
              <a:latin typeface="Arial" panose="020B0604020202020204" pitchFamily="34" charset="0"/>
              <a:cs typeface="Arial" panose="020B0604020202020204" pitchFamily="34" charset="0"/>
            </a:endParaRPr>
          </a:p>
          <a:p>
            <a:r>
              <a:rPr lang="en" sz="1800" dirty="0">
                <a:effectLst/>
                <a:latin typeface="Arial" panose="020B0604020202020204" pitchFamily="34" charset="0"/>
                <a:cs typeface="Arial" panose="020B0604020202020204" pitchFamily="34" charset="0"/>
              </a:rPr>
              <a:t>7. Access to advanced treatment options; supportive and palliative care </a:t>
            </a:r>
          </a:p>
        </p:txBody>
      </p:sp>
    </p:spTree>
    <p:extLst>
      <p:ext uri="{BB962C8B-B14F-4D97-AF65-F5344CB8AC3E}">
        <p14:creationId xmlns:p14="http://schemas.microsoft.com/office/powerpoint/2010/main" val="2135983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99105E-3810-E318-B2D0-7E5F904FC443}"/>
              </a:ext>
            </a:extLst>
          </p:cNvPr>
          <p:cNvSpPr txBox="1"/>
          <p:nvPr/>
        </p:nvSpPr>
        <p:spPr>
          <a:xfrm>
            <a:off x="539552" y="692696"/>
            <a:ext cx="8208912" cy="1477328"/>
          </a:xfrm>
          <a:prstGeom prst="rect">
            <a:avLst/>
          </a:prstGeom>
          <a:noFill/>
          <a:ln>
            <a:solidFill>
              <a:srgbClr val="002060"/>
            </a:solidFill>
          </a:ln>
        </p:spPr>
        <p:txBody>
          <a:bodyPr wrap="square">
            <a:spAutoFit/>
          </a:bodyPr>
          <a:lstStyle/>
          <a:p>
            <a:pPr algn="ctr"/>
            <a:r>
              <a:rPr lang="en" dirty="0">
                <a:effectLst/>
                <a:latin typeface="Arial" panose="020B0604020202020204" pitchFamily="34" charset="0"/>
                <a:cs typeface="Arial" panose="020B0604020202020204" pitchFamily="34" charset="0"/>
              </a:rPr>
              <a:t>Many patients with HF progress into a phase of advanced HF, characterized by persistent symptoms despite maximal therapy.</a:t>
            </a:r>
            <a:r>
              <a:rPr lang="ru-RU" dirty="0">
                <a:solidFill>
                  <a:srgbClr val="0000FF"/>
                </a:solidFill>
                <a:effectLst/>
                <a:latin typeface="Arial" panose="020B0604020202020204" pitchFamily="34" charset="0"/>
                <a:cs typeface="Arial" panose="020B0604020202020204" pitchFamily="34" charset="0"/>
              </a:rPr>
              <a:t> </a:t>
            </a:r>
            <a:r>
              <a:rPr lang="en" dirty="0">
                <a:effectLst/>
                <a:latin typeface="Arial" panose="020B0604020202020204" pitchFamily="34" charset="0"/>
                <a:cs typeface="Arial" panose="020B0604020202020204" pitchFamily="34" charset="0"/>
              </a:rPr>
              <a:t>The prevalence of advanced HF is increasing due to the growing number of patients with HF, ageing of the population, and better treatment and survival of HF. Prognosis remains poor, with a 1-year mortality ranging from 25% to 75%. </a:t>
            </a:r>
            <a:endParaRPr lang="en"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B3B9065-56F7-98DE-FDF7-337354AC3573}"/>
              </a:ext>
            </a:extLst>
          </p:cNvPr>
          <p:cNvSpPr txBox="1"/>
          <p:nvPr/>
        </p:nvSpPr>
        <p:spPr>
          <a:xfrm>
            <a:off x="2195736" y="116632"/>
            <a:ext cx="4572000" cy="369332"/>
          </a:xfrm>
          <a:prstGeom prst="rect">
            <a:avLst/>
          </a:prstGeom>
          <a:noFill/>
        </p:spPr>
        <p:txBody>
          <a:bodyPr wrap="square">
            <a:spAutoFit/>
          </a:bodyPr>
          <a:lstStyle/>
          <a:p>
            <a:pPr algn="ctr"/>
            <a:r>
              <a:rPr lang="en" sz="1800" b="1" dirty="0">
                <a:solidFill>
                  <a:srgbClr val="E50044"/>
                </a:solidFill>
                <a:effectLst/>
                <a:latin typeface="+mj-lt"/>
              </a:rPr>
              <a:t>Advanced heart failure </a:t>
            </a:r>
            <a:endParaRPr lang="en" b="1" dirty="0">
              <a:latin typeface="+mj-lt"/>
            </a:endParaRPr>
          </a:p>
        </p:txBody>
      </p:sp>
      <p:sp>
        <p:nvSpPr>
          <p:cNvPr id="7" name="TextBox 6">
            <a:extLst>
              <a:ext uri="{FF2B5EF4-FFF2-40B4-BE49-F238E27FC236}">
                <a16:creationId xmlns:a16="http://schemas.microsoft.com/office/drawing/2014/main" id="{35CD134B-DDE9-3BAF-0C92-114E868AE247}"/>
              </a:ext>
            </a:extLst>
          </p:cNvPr>
          <p:cNvSpPr txBox="1"/>
          <p:nvPr/>
        </p:nvSpPr>
        <p:spPr>
          <a:xfrm>
            <a:off x="539552" y="2656652"/>
            <a:ext cx="8208912" cy="2031325"/>
          </a:xfrm>
          <a:prstGeom prst="rect">
            <a:avLst/>
          </a:prstGeom>
          <a:noFill/>
          <a:ln>
            <a:solidFill>
              <a:srgbClr val="002060"/>
            </a:solidFill>
          </a:ln>
        </p:spPr>
        <p:txBody>
          <a:bodyPr wrap="square">
            <a:spAutoFit/>
          </a:bodyPr>
          <a:lstStyle/>
          <a:p>
            <a:pPr algn="ctr"/>
            <a:r>
              <a:rPr lang="en" dirty="0">
                <a:effectLst/>
                <a:latin typeface="Arial" panose="020B0604020202020204" pitchFamily="34" charset="0"/>
                <a:cs typeface="Arial" panose="020B0604020202020204" pitchFamily="34" charset="0"/>
              </a:rPr>
              <a:t>The updated HFA-ESC 2018 criteria for the definition of advanced HF are reported in next Table. A severely reduced LVEF is common but not required for a diagnosis of advanced HF as it may develop in patients with </a:t>
            </a:r>
            <a:r>
              <a:rPr lang="en" dirty="0" err="1">
                <a:effectLst/>
                <a:latin typeface="Arial" panose="020B0604020202020204" pitchFamily="34" charset="0"/>
                <a:cs typeface="Arial" panose="020B0604020202020204" pitchFamily="34" charset="0"/>
              </a:rPr>
              <a:t>HFpEF</a:t>
            </a:r>
            <a:r>
              <a:rPr lang="en" dirty="0">
                <a:effectLst/>
                <a:latin typeface="Arial" panose="020B0604020202020204" pitchFamily="34" charset="0"/>
                <a:cs typeface="Arial" panose="020B0604020202020204" pitchFamily="34" charset="0"/>
              </a:rPr>
              <a:t> as well. In addition to the reported criteria, extra-cardiac organ dysfunction due to HF (e.g. cardiac cachexia, liver or kidney dysfunction) or type II pulmonary hypertension may be present, but are not required for the definition of advanced HF.</a:t>
            </a:r>
            <a:endParaRPr lang="e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77028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F51D70-D6FA-9669-B285-414645B28304}"/>
              </a:ext>
            </a:extLst>
          </p:cNvPr>
          <p:cNvSpPr txBox="1"/>
          <p:nvPr/>
        </p:nvSpPr>
        <p:spPr>
          <a:xfrm>
            <a:off x="1979712" y="116632"/>
            <a:ext cx="5094312" cy="369332"/>
          </a:xfrm>
          <a:prstGeom prst="rect">
            <a:avLst/>
          </a:prstGeom>
          <a:noFill/>
        </p:spPr>
        <p:txBody>
          <a:bodyPr wrap="square">
            <a:spAutoFit/>
          </a:bodyPr>
          <a:lstStyle/>
          <a:p>
            <a:r>
              <a:rPr lang="en" sz="1800" b="1" dirty="0">
                <a:solidFill>
                  <a:srgbClr val="C00000"/>
                </a:solidFill>
                <a:effectLst/>
                <a:latin typeface="+mj-lt"/>
              </a:rPr>
              <a:t>Criteria for definition of advanced heart failure </a:t>
            </a:r>
            <a:endParaRPr lang="en" b="1" dirty="0">
              <a:solidFill>
                <a:srgbClr val="C00000"/>
              </a:solidFill>
              <a:effectLst/>
              <a:latin typeface="+mj-lt"/>
            </a:endParaRPr>
          </a:p>
        </p:txBody>
      </p:sp>
      <p:graphicFrame>
        <p:nvGraphicFramePr>
          <p:cNvPr id="4" name="Таблица 3">
            <a:extLst>
              <a:ext uri="{FF2B5EF4-FFF2-40B4-BE49-F238E27FC236}">
                <a16:creationId xmlns:a16="http://schemas.microsoft.com/office/drawing/2014/main" id="{C89DE85A-D56A-D1B9-8F5E-21C38DFA484E}"/>
              </a:ext>
            </a:extLst>
          </p:cNvPr>
          <p:cNvGraphicFramePr>
            <a:graphicFrameLocks noGrp="1"/>
          </p:cNvGraphicFramePr>
          <p:nvPr>
            <p:extLst>
              <p:ext uri="{D42A27DB-BD31-4B8C-83A1-F6EECF244321}">
                <p14:modId xmlns:p14="http://schemas.microsoft.com/office/powerpoint/2010/main" val="1081878489"/>
              </p:ext>
            </p:extLst>
          </p:nvPr>
        </p:nvGraphicFramePr>
        <p:xfrm>
          <a:off x="323528" y="518348"/>
          <a:ext cx="8496944" cy="5400040"/>
        </p:xfrm>
        <a:graphic>
          <a:graphicData uri="http://schemas.openxmlformats.org/drawingml/2006/table">
            <a:tbl>
              <a:tblPr firstRow="1" bandRow="1">
                <a:tableStyleId>{F5AB1C69-6EDB-4FF4-983F-18BD219EF322}</a:tableStyleId>
              </a:tblPr>
              <a:tblGrid>
                <a:gridCol w="8496944">
                  <a:extLst>
                    <a:ext uri="{9D8B030D-6E8A-4147-A177-3AD203B41FA5}">
                      <a16:colId xmlns:a16="http://schemas.microsoft.com/office/drawing/2014/main" val="2006106848"/>
                    </a:ext>
                  </a:extLst>
                </a:gridCol>
              </a:tblGrid>
              <a:tr h="370840">
                <a:tc>
                  <a:txBody>
                    <a:bodyPr/>
                    <a:lstStyle/>
                    <a:p>
                      <a:r>
                        <a:rPr lang="en" sz="1800" b="1" kern="1200" dirty="0">
                          <a:solidFill>
                            <a:schemeClr val="lt1"/>
                          </a:solidFill>
                          <a:effectLst/>
                          <a:latin typeface="Arial" panose="020B0604020202020204" pitchFamily="34" charset="0"/>
                          <a:ea typeface="+mn-ea"/>
                          <a:cs typeface="Arial" panose="020B0604020202020204" pitchFamily="34" charset="0"/>
                        </a:rPr>
                        <a:t>All the following criteria must be present despite optimal medical treatment: </a:t>
                      </a:r>
                      <a:endParaRPr lang="en" dirty="0">
                        <a:effectLst/>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93423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1. Severe and persistent symptoms of heart failure [NYHA class III (advanced) or IV]</a:t>
                      </a:r>
                      <a:endParaRPr lang="en" dirty="0">
                        <a:effectLst/>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3334711"/>
                  </a:ext>
                </a:extLst>
              </a:tr>
              <a:tr h="370840">
                <a:tc>
                  <a:txBody>
                    <a:bodyPr/>
                    <a:lstStyle/>
                    <a:p>
                      <a:r>
                        <a:rPr lang="en" sz="1800" kern="1200" dirty="0">
                          <a:solidFill>
                            <a:schemeClr val="dk1"/>
                          </a:solidFill>
                          <a:effectLst/>
                          <a:latin typeface="Arial" panose="020B0604020202020204" pitchFamily="34" charset="0"/>
                          <a:ea typeface="+mn-ea"/>
                          <a:cs typeface="Arial" panose="020B0604020202020204" pitchFamily="34" charset="0"/>
                        </a:rPr>
                        <a:t>2. Severe cardiac dysfunction defined by at least one of the following: </a:t>
                      </a:r>
                      <a:endParaRPr lang="en" dirty="0">
                        <a:effectLst/>
                        <a:latin typeface="Arial" panose="020B0604020202020204" pitchFamily="34" charset="0"/>
                        <a:cs typeface="Arial" panose="020B0604020202020204" pitchFamily="34" charset="0"/>
                      </a:endParaRPr>
                    </a:p>
                    <a:p>
                      <a:pPr marL="285750" indent="-285750" fontAlgn="auto">
                        <a:buFont typeface="Arial" panose="020B0604020202020204" pitchFamily="34" charset="0"/>
                        <a:buChar char="•"/>
                      </a:pPr>
                      <a:r>
                        <a:rPr lang="en" sz="1800" kern="1200" dirty="0">
                          <a:solidFill>
                            <a:schemeClr val="dk1"/>
                          </a:solidFill>
                          <a:effectLst/>
                          <a:latin typeface="Arial" panose="020B0604020202020204" pitchFamily="34" charset="0"/>
                          <a:ea typeface="+mn-ea"/>
                          <a:cs typeface="Arial" panose="020B0604020202020204" pitchFamily="34" charset="0"/>
                        </a:rPr>
                        <a:t>LVEF&lt;_30% </a:t>
                      </a:r>
                    </a:p>
                    <a:p>
                      <a:pPr marL="285750" indent="-285750" fontAlgn="auto">
                        <a:buFont typeface="Arial" panose="020B0604020202020204" pitchFamily="34" charset="0"/>
                        <a:buChar char="•"/>
                      </a:pPr>
                      <a:r>
                        <a:rPr lang="en" sz="1800" kern="1200" dirty="0">
                          <a:solidFill>
                            <a:schemeClr val="dk1"/>
                          </a:solidFill>
                          <a:effectLst/>
                          <a:latin typeface="Arial" panose="020B0604020202020204" pitchFamily="34" charset="0"/>
                          <a:ea typeface="+mn-ea"/>
                          <a:cs typeface="Arial" panose="020B0604020202020204" pitchFamily="34" charset="0"/>
                        </a:rPr>
                        <a:t>Isolated RV failure (e.g., ARVC) </a:t>
                      </a:r>
                    </a:p>
                    <a:p>
                      <a:pPr marL="285750" indent="-285750" fontAlgn="auto">
                        <a:buFont typeface="Arial" panose="020B0604020202020204" pitchFamily="34" charset="0"/>
                        <a:buChar char="•"/>
                      </a:pPr>
                      <a:r>
                        <a:rPr lang="en" sz="1800" kern="1200" dirty="0">
                          <a:solidFill>
                            <a:schemeClr val="dk1"/>
                          </a:solidFill>
                          <a:effectLst/>
                          <a:latin typeface="Arial" panose="020B0604020202020204" pitchFamily="34" charset="0"/>
                          <a:ea typeface="+mn-ea"/>
                          <a:cs typeface="Arial" panose="020B0604020202020204" pitchFamily="34" charset="0"/>
                        </a:rPr>
                        <a:t>Non-operable severe valve abnormalities </a:t>
                      </a:r>
                    </a:p>
                    <a:p>
                      <a:pPr marL="285750" indent="-285750" fontAlgn="auto">
                        <a:buFont typeface="Arial" panose="020B0604020202020204" pitchFamily="34" charset="0"/>
                        <a:buChar char="•"/>
                      </a:pPr>
                      <a:r>
                        <a:rPr lang="en" sz="1800" kern="1200" dirty="0">
                          <a:solidFill>
                            <a:schemeClr val="dk1"/>
                          </a:solidFill>
                          <a:effectLst/>
                          <a:latin typeface="Arial" panose="020B0604020202020204" pitchFamily="34" charset="0"/>
                          <a:ea typeface="+mn-ea"/>
                          <a:cs typeface="Arial" panose="020B0604020202020204" pitchFamily="34" charset="0"/>
                        </a:rPr>
                        <a:t>Non-operable severe congenital abnormalities </a:t>
                      </a:r>
                    </a:p>
                    <a:p>
                      <a:pPr marL="285750" indent="-285750" fontAlgn="auto">
                        <a:buFont typeface="Arial" panose="020B0604020202020204" pitchFamily="34" charset="0"/>
                        <a:buChar char="•"/>
                      </a:pPr>
                      <a:r>
                        <a:rPr lang="en" sz="1800" kern="1200" dirty="0">
                          <a:solidFill>
                            <a:schemeClr val="dk1"/>
                          </a:solidFill>
                          <a:effectLst/>
                          <a:latin typeface="Arial" panose="020B0604020202020204" pitchFamily="34" charset="0"/>
                          <a:ea typeface="+mn-ea"/>
                          <a:cs typeface="Arial" panose="020B0604020202020204" pitchFamily="34" charset="0"/>
                        </a:rPr>
                        <a:t>Persistently high (or increasing) BNP or NT-</a:t>
                      </a:r>
                      <a:r>
                        <a:rPr lang="en" sz="1800" kern="1200" dirty="0" err="1">
                          <a:solidFill>
                            <a:schemeClr val="dk1"/>
                          </a:solidFill>
                          <a:effectLst/>
                          <a:latin typeface="Arial" panose="020B0604020202020204" pitchFamily="34" charset="0"/>
                          <a:ea typeface="+mn-ea"/>
                          <a:cs typeface="Arial" panose="020B0604020202020204" pitchFamily="34" charset="0"/>
                        </a:rPr>
                        <a:t>proBNP</a:t>
                      </a:r>
                      <a:r>
                        <a:rPr lang="en" sz="1800" kern="1200" dirty="0">
                          <a:solidFill>
                            <a:schemeClr val="dk1"/>
                          </a:solidFill>
                          <a:effectLst/>
                          <a:latin typeface="Arial" panose="020B0604020202020204" pitchFamily="34" charset="0"/>
                          <a:ea typeface="+mn-ea"/>
                          <a:cs typeface="Arial" panose="020B0604020202020204" pitchFamily="34" charset="0"/>
                        </a:rPr>
                        <a:t> values and severe LV diastolic dysfunction or structural abnormalities (according to the definitions of </a:t>
                      </a:r>
                      <a:r>
                        <a:rPr lang="en" sz="1800" kern="1200" dirty="0" err="1">
                          <a:solidFill>
                            <a:schemeClr val="dk1"/>
                          </a:solidFill>
                          <a:effectLst/>
                          <a:latin typeface="Arial" panose="020B0604020202020204" pitchFamily="34" charset="0"/>
                          <a:ea typeface="+mn-ea"/>
                          <a:cs typeface="Arial" panose="020B0604020202020204" pitchFamily="34" charset="0"/>
                        </a:rPr>
                        <a:t>HFpEF</a:t>
                      </a:r>
                      <a:r>
                        <a:rPr lang="en" sz="1800" kern="1200" dirty="0">
                          <a:solidFill>
                            <a:schemeClr val="dk1"/>
                          </a:solidFill>
                          <a:effectLst/>
                          <a:latin typeface="Arial" panose="020B0604020202020204" pitchFamily="34" charset="0"/>
                          <a:ea typeface="+mn-ea"/>
                          <a:cs typeface="Arial" panose="020B0604020202020204" pitchFamily="34" charset="0"/>
                        </a:rPr>
                        <a:t>).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72274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3. Episodes of pulmonary or systemic congestion requiring high-dose </a:t>
                      </a:r>
                      <a:r>
                        <a:rPr lang="en" sz="1800" kern="1200" dirty="0" err="1">
                          <a:solidFill>
                            <a:schemeClr val="dk1"/>
                          </a:solidFill>
                          <a:effectLst/>
                          <a:latin typeface="Arial" panose="020B0604020202020204" pitchFamily="34" charset="0"/>
                          <a:ea typeface="+mn-ea"/>
                          <a:cs typeface="Arial" panose="020B0604020202020204" pitchFamily="34" charset="0"/>
                        </a:rPr>
                        <a:t>i.v.</a:t>
                      </a:r>
                      <a:r>
                        <a:rPr lang="en" sz="1800" kern="1200" dirty="0">
                          <a:solidFill>
                            <a:schemeClr val="dk1"/>
                          </a:solidFill>
                          <a:effectLst/>
                          <a:latin typeface="Arial" panose="020B0604020202020204" pitchFamily="34" charset="0"/>
                          <a:ea typeface="+mn-ea"/>
                          <a:cs typeface="Arial" panose="020B0604020202020204" pitchFamily="34" charset="0"/>
                        </a:rPr>
                        <a:t> diuretics (or diuretic combinations) or episodes of low output requiring inotropes or vasoactive drugs or malignant arrhythmias causing &gt;1 unplanned visit or hospitalization in the last 12 months. </a:t>
                      </a:r>
                      <a:endParaRPr lang="en" dirty="0">
                        <a:effectLst/>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18013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4. Severe impairment of exercise capacity with inability to exercise or low 6MWT distance (&lt;300 m) or pVO2 &lt;12 mL/kg/min or &lt;50% predicted value, estimated to be of cardiac origin. </a:t>
                      </a:r>
                      <a:endParaRPr lang="en" dirty="0">
                        <a:effectLst/>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58970957"/>
                  </a:ext>
                </a:extLst>
              </a:tr>
            </a:tbl>
          </a:graphicData>
        </a:graphic>
      </p:graphicFrame>
      <p:sp>
        <p:nvSpPr>
          <p:cNvPr id="6" name="TextBox 5">
            <a:extLst>
              <a:ext uri="{FF2B5EF4-FFF2-40B4-BE49-F238E27FC236}">
                <a16:creationId xmlns:a16="http://schemas.microsoft.com/office/drawing/2014/main" id="{63D70F8F-20AD-DC8E-15B2-BE1A4B4448F6}"/>
              </a:ext>
            </a:extLst>
          </p:cNvPr>
          <p:cNvSpPr txBox="1"/>
          <p:nvPr/>
        </p:nvSpPr>
        <p:spPr>
          <a:xfrm>
            <a:off x="0" y="5950772"/>
            <a:ext cx="9144000" cy="830997"/>
          </a:xfrm>
          <a:prstGeom prst="rect">
            <a:avLst/>
          </a:prstGeom>
          <a:noFill/>
        </p:spPr>
        <p:txBody>
          <a:bodyPr wrap="square">
            <a:spAutoFit/>
          </a:bodyPr>
          <a:lstStyle/>
          <a:p>
            <a:pPr algn="ctr"/>
            <a:r>
              <a:rPr lang="en" sz="1200" b="1" i="1" dirty="0">
                <a:effectLst/>
                <a:latin typeface="Arial" panose="020B0604020202020204" pitchFamily="34" charset="0"/>
                <a:cs typeface="Arial" panose="020B0604020202020204" pitchFamily="34" charset="0"/>
              </a:rPr>
              <a:t>6MWT</a:t>
            </a:r>
            <a:r>
              <a:rPr lang="ru-RU" sz="1200" i="1" dirty="0">
                <a:effectLst/>
                <a:latin typeface="Arial" panose="020B0604020202020204" pitchFamily="34" charset="0"/>
                <a:cs typeface="Arial" panose="020B0604020202020204" pitchFamily="34" charset="0"/>
              </a:rPr>
              <a:t> − </a:t>
            </a:r>
            <a:r>
              <a:rPr lang="en" sz="1200" i="1" dirty="0">
                <a:effectLst/>
                <a:latin typeface="Arial" panose="020B0604020202020204" pitchFamily="34" charset="0"/>
                <a:cs typeface="Arial" panose="020B0604020202020204" pitchFamily="34" charset="0"/>
              </a:rPr>
              <a:t>6-minute walk test; </a:t>
            </a:r>
            <a:r>
              <a:rPr lang="en" sz="1200" b="1" i="1" dirty="0">
                <a:effectLst/>
                <a:latin typeface="Arial" panose="020B0604020202020204" pitchFamily="34" charset="0"/>
                <a:cs typeface="Arial" panose="020B0604020202020204" pitchFamily="34" charset="0"/>
              </a:rPr>
              <a:t>ARVC</a:t>
            </a:r>
            <a:r>
              <a:rPr lang="ru-RU" sz="1200" i="1" dirty="0">
                <a:effectLst/>
                <a:latin typeface="Arial" panose="020B0604020202020204" pitchFamily="34" charset="0"/>
                <a:cs typeface="Arial" panose="020B0604020202020204" pitchFamily="34" charset="0"/>
              </a:rPr>
              <a:t> − </a:t>
            </a:r>
            <a:r>
              <a:rPr lang="en" sz="1200" i="1" dirty="0">
                <a:effectLst/>
                <a:latin typeface="Arial" panose="020B0604020202020204" pitchFamily="34" charset="0"/>
                <a:cs typeface="Arial" panose="020B0604020202020204" pitchFamily="34" charset="0"/>
              </a:rPr>
              <a:t>arrhythmogenic right ventricular cardiomyopathy; </a:t>
            </a:r>
            <a:r>
              <a:rPr lang="en" sz="1200" b="1" i="1" dirty="0">
                <a:effectLst/>
                <a:latin typeface="Arial" panose="020B0604020202020204" pitchFamily="34" charset="0"/>
                <a:cs typeface="Arial" panose="020B0604020202020204" pitchFamily="34" charset="0"/>
              </a:rPr>
              <a:t>BNP</a:t>
            </a:r>
            <a:r>
              <a:rPr lang="ru-RU" sz="1200" i="1" dirty="0">
                <a:effectLst/>
                <a:latin typeface="Arial" panose="020B0604020202020204" pitchFamily="34" charset="0"/>
                <a:cs typeface="Arial" panose="020B0604020202020204" pitchFamily="34" charset="0"/>
              </a:rPr>
              <a:t> − </a:t>
            </a:r>
            <a:r>
              <a:rPr lang="en" sz="1200" i="1" dirty="0">
                <a:effectLst/>
                <a:latin typeface="Arial" panose="020B0604020202020204" pitchFamily="34" charset="0"/>
                <a:cs typeface="Arial" panose="020B0604020202020204" pitchFamily="34" charset="0"/>
              </a:rPr>
              <a:t>B-type natriuretic peptide; </a:t>
            </a:r>
            <a:r>
              <a:rPr lang="en" sz="1200" b="1" i="1" dirty="0" err="1">
                <a:effectLst/>
                <a:latin typeface="Arial" panose="020B0604020202020204" pitchFamily="34" charset="0"/>
                <a:cs typeface="Arial" panose="020B0604020202020204" pitchFamily="34" charset="0"/>
              </a:rPr>
              <a:t>HFpEF</a:t>
            </a:r>
            <a:r>
              <a:rPr lang="ru-RU" sz="1200" i="1" dirty="0">
                <a:effectLst/>
                <a:latin typeface="Arial" panose="020B0604020202020204" pitchFamily="34" charset="0"/>
                <a:cs typeface="Arial" panose="020B0604020202020204" pitchFamily="34" charset="0"/>
              </a:rPr>
              <a:t> − </a:t>
            </a:r>
            <a:r>
              <a:rPr lang="en" sz="1200" i="1" dirty="0">
                <a:effectLst/>
                <a:latin typeface="Arial" panose="020B0604020202020204" pitchFamily="34" charset="0"/>
                <a:cs typeface="Arial" panose="020B0604020202020204" pitchFamily="34" charset="0"/>
              </a:rPr>
              <a:t>heart failure with preserved ejection fraction; </a:t>
            </a:r>
            <a:r>
              <a:rPr lang="en" sz="1200" i="1" dirty="0" err="1">
                <a:effectLst/>
                <a:latin typeface="Arial" panose="020B0604020202020204" pitchFamily="34" charset="0"/>
                <a:cs typeface="Arial" panose="020B0604020202020204" pitchFamily="34" charset="0"/>
              </a:rPr>
              <a:t>i.v.</a:t>
            </a:r>
            <a:r>
              <a:rPr lang="en" sz="1200" i="1" dirty="0">
                <a:effectLst/>
                <a:latin typeface="Arial" panose="020B0604020202020204" pitchFamily="34" charset="0"/>
                <a:cs typeface="Arial" panose="020B0604020202020204" pitchFamily="34" charset="0"/>
              </a:rPr>
              <a:t> = intravenous; </a:t>
            </a:r>
            <a:r>
              <a:rPr lang="en" sz="1200" b="1" i="1" dirty="0">
                <a:effectLst/>
                <a:latin typeface="Arial" panose="020B0604020202020204" pitchFamily="34" charset="0"/>
                <a:cs typeface="Arial" panose="020B0604020202020204" pitchFamily="34" charset="0"/>
              </a:rPr>
              <a:t>LV</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left ventricular; </a:t>
            </a:r>
            <a:r>
              <a:rPr lang="en" sz="1200" b="1" i="1" dirty="0">
                <a:effectLst/>
                <a:latin typeface="Arial" panose="020B0604020202020204" pitchFamily="34" charset="0"/>
                <a:cs typeface="Arial" panose="020B0604020202020204" pitchFamily="34" charset="0"/>
              </a:rPr>
              <a:t>LVEF</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left ventricular ejection fraction; </a:t>
            </a:r>
            <a:r>
              <a:rPr lang="en" sz="1200" b="1" i="1" dirty="0">
                <a:effectLst/>
                <a:latin typeface="Arial" panose="020B0604020202020204" pitchFamily="34" charset="0"/>
                <a:cs typeface="Arial" panose="020B0604020202020204" pitchFamily="34" charset="0"/>
              </a:rPr>
              <a:t>NT-</a:t>
            </a:r>
            <a:r>
              <a:rPr lang="en" sz="1200" b="1" i="1" dirty="0" err="1">
                <a:effectLst/>
                <a:latin typeface="Arial" panose="020B0604020202020204" pitchFamily="34" charset="0"/>
                <a:cs typeface="Arial" panose="020B0604020202020204" pitchFamily="34" charset="0"/>
              </a:rPr>
              <a:t>proBNP</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N-terminal pro-B-type natriuretic peptide; </a:t>
            </a:r>
            <a:r>
              <a:rPr lang="en" sz="1200" b="1" i="1" dirty="0">
                <a:effectLst/>
                <a:latin typeface="Arial" panose="020B0604020202020204" pitchFamily="34" charset="0"/>
                <a:cs typeface="Arial" panose="020B0604020202020204" pitchFamily="34" charset="0"/>
              </a:rPr>
              <a:t>NYHA</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New York Heart Association; </a:t>
            </a:r>
            <a:r>
              <a:rPr lang="en" sz="1200" b="1" i="1" dirty="0">
                <a:effectLst/>
                <a:latin typeface="Arial" panose="020B0604020202020204" pitchFamily="34" charset="0"/>
                <a:cs typeface="Arial" panose="020B0604020202020204" pitchFamily="34" charset="0"/>
              </a:rPr>
              <a:t>pVO2</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peak oxygen consumption; </a:t>
            </a:r>
            <a:r>
              <a:rPr lang="en" sz="1200" b="1" i="1" dirty="0">
                <a:effectLst/>
                <a:latin typeface="Arial" panose="020B0604020202020204" pitchFamily="34" charset="0"/>
                <a:cs typeface="Arial" panose="020B0604020202020204" pitchFamily="34" charset="0"/>
              </a:rPr>
              <a:t>RV</a:t>
            </a:r>
            <a:r>
              <a:rPr lang="en" sz="1200" i="1" dirty="0">
                <a:effectLst/>
                <a:latin typeface="Arial" panose="020B0604020202020204" pitchFamily="34" charset="0"/>
                <a:cs typeface="Arial" panose="020B0604020202020204" pitchFamily="34" charset="0"/>
              </a:rPr>
              <a:t> </a:t>
            </a:r>
            <a:r>
              <a:rPr lang="ru-RU" sz="1200" i="1" dirty="0">
                <a:effectLst/>
                <a:latin typeface="Arial" panose="020B0604020202020204" pitchFamily="34" charset="0"/>
                <a:cs typeface="Arial" panose="020B0604020202020204" pitchFamily="34" charset="0"/>
              </a:rPr>
              <a:t>−</a:t>
            </a:r>
            <a:r>
              <a:rPr lang="en" sz="1200" i="1" dirty="0">
                <a:effectLst/>
                <a:latin typeface="Arial" panose="020B0604020202020204" pitchFamily="34" charset="0"/>
                <a:cs typeface="Arial" panose="020B0604020202020204" pitchFamily="34" charset="0"/>
              </a:rPr>
              <a:t> right ventricular. </a:t>
            </a:r>
          </a:p>
        </p:txBody>
      </p:sp>
    </p:spTree>
    <p:extLst>
      <p:ext uri="{BB962C8B-B14F-4D97-AF65-F5344CB8AC3E}">
        <p14:creationId xmlns:p14="http://schemas.microsoft.com/office/powerpoint/2010/main" val="18266789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93B838-AD08-8E5C-9CE3-75FDEBD60D9A}"/>
              </a:ext>
            </a:extLst>
          </p:cNvPr>
          <p:cNvSpPr txBox="1"/>
          <p:nvPr/>
        </p:nvSpPr>
        <p:spPr>
          <a:xfrm>
            <a:off x="1907704" y="116632"/>
            <a:ext cx="4572000" cy="369332"/>
          </a:xfrm>
          <a:prstGeom prst="rect">
            <a:avLst/>
          </a:prstGeom>
          <a:noFill/>
        </p:spPr>
        <p:txBody>
          <a:bodyPr wrap="square">
            <a:spAutoFit/>
          </a:bodyPr>
          <a:lstStyle/>
          <a:p>
            <a:pPr algn="ctr"/>
            <a:r>
              <a:rPr lang="en" sz="1800" b="1" dirty="0">
                <a:solidFill>
                  <a:srgbClr val="E50044"/>
                </a:solidFill>
                <a:effectLst/>
                <a:latin typeface="+mj-lt"/>
              </a:rPr>
              <a:t>Key messages </a:t>
            </a:r>
            <a:endParaRPr lang="en" b="1" dirty="0">
              <a:latin typeface="+mj-lt"/>
            </a:endParaRPr>
          </a:p>
        </p:txBody>
      </p:sp>
      <p:sp>
        <p:nvSpPr>
          <p:cNvPr id="5" name="TextBox 4">
            <a:extLst>
              <a:ext uri="{FF2B5EF4-FFF2-40B4-BE49-F238E27FC236}">
                <a16:creationId xmlns:a16="http://schemas.microsoft.com/office/drawing/2014/main" id="{36A5DC1A-56C2-A58F-2C3E-E9E15D93127F}"/>
              </a:ext>
            </a:extLst>
          </p:cNvPr>
          <p:cNvSpPr txBox="1"/>
          <p:nvPr/>
        </p:nvSpPr>
        <p:spPr>
          <a:xfrm>
            <a:off x="228751" y="1946186"/>
            <a:ext cx="8758506" cy="646331"/>
          </a:xfrm>
          <a:prstGeom prst="rect">
            <a:avLst/>
          </a:prstGeom>
          <a:noFill/>
          <a:ln>
            <a:solidFill>
              <a:srgbClr val="0070C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Patients with HF are classified based on their LVEF. Those with a LVEF between 41% and 49% are defined as ‘mildly reduced LVEF’ (</a:t>
            </a:r>
            <a:r>
              <a:rPr lang="en" sz="1800" dirty="0" err="1">
                <a:effectLst/>
                <a:latin typeface="Arial" panose="020B0604020202020204" pitchFamily="34" charset="0"/>
                <a:cs typeface="Arial" panose="020B0604020202020204" pitchFamily="34" charset="0"/>
              </a:rPr>
              <a:t>HFmrEF</a:t>
            </a:r>
            <a:r>
              <a:rPr lang="en" sz="1800" dirty="0">
                <a:effectLst/>
                <a:latin typeface="Arial" panose="020B0604020202020204" pitchFamily="34" charset="0"/>
                <a:cs typeface="Arial" panose="020B0604020202020204" pitchFamily="34" charset="0"/>
              </a:rPr>
              <a:t>)</a:t>
            </a:r>
            <a:endParaRPr lang="en" dirty="0">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90F4C66-F4B7-F6AF-5357-7691A0738A74}"/>
              </a:ext>
            </a:extLst>
          </p:cNvPr>
          <p:cNvSpPr txBox="1"/>
          <p:nvPr/>
        </p:nvSpPr>
        <p:spPr>
          <a:xfrm>
            <a:off x="237775" y="2826157"/>
            <a:ext cx="8740453" cy="369332"/>
          </a:xfrm>
          <a:prstGeom prst="rect">
            <a:avLst/>
          </a:prstGeom>
          <a:noFill/>
          <a:ln>
            <a:solidFill>
              <a:srgbClr val="0070C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Measurement of NPs and echocardiography have key roles in the diagnosis of HF</a:t>
            </a:r>
            <a:endParaRPr lang="en" dirty="0">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48FD62A-36DF-B75D-15E8-CDD5CD107817}"/>
              </a:ext>
            </a:extLst>
          </p:cNvPr>
          <p:cNvSpPr txBox="1"/>
          <p:nvPr/>
        </p:nvSpPr>
        <p:spPr>
          <a:xfrm>
            <a:off x="218911" y="3429000"/>
            <a:ext cx="8740453" cy="646331"/>
          </a:xfrm>
          <a:prstGeom prst="rect">
            <a:avLst/>
          </a:prstGeom>
          <a:noFill/>
          <a:ln>
            <a:solidFill>
              <a:srgbClr val="0070C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ACE-I or ARNI, beta-blockers, MRA, and SGLT2 inhibitors are recommended as cornerstone therapies for patients with </a:t>
            </a:r>
            <a:r>
              <a:rPr lang="en" sz="1800" dirty="0" err="1">
                <a:effectLst/>
                <a:latin typeface="Arial" panose="020B0604020202020204" pitchFamily="34" charset="0"/>
                <a:cs typeface="Arial" panose="020B0604020202020204" pitchFamily="34" charset="0"/>
              </a:rPr>
              <a:t>HFrEF</a:t>
            </a:r>
            <a:endParaRPr lang="en"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27C901A-B4AE-3EC7-AFE6-563442CDB92B}"/>
              </a:ext>
            </a:extLst>
          </p:cNvPr>
          <p:cNvSpPr txBox="1"/>
          <p:nvPr/>
        </p:nvSpPr>
        <p:spPr>
          <a:xfrm>
            <a:off x="246803" y="4318079"/>
            <a:ext cx="8740453" cy="369332"/>
          </a:xfrm>
          <a:prstGeom prst="rect">
            <a:avLst/>
          </a:prstGeom>
          <a:noFill/>
          <a:ln>
            <a:solidFill>
              <a:srgbClr val="0070C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ACE-I/ARNI, beta-blockers, and MRA may be considered in patients with </a:t>
            </a:r>
            <a:r>
              <a:rPr lang="en" sz="1800" dirty="0" err="1">
                <a:effectLst/>
                <a:latin typeface="Arial" panose="020B0604020202020204" pitchFamily="34" charset="0"/>
                <a:cs typeface="Arial" panose="020B0604020202020204" pitchFamily="34" charset="0"/>
              </a:rPr>
              <a:t>HFmrEF</a:t>
            </a:r>
            <a:endParaRPr lang="en"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D4AB276-6869-08D8-6793-E370B1B4CDF2}"/>
              </a:ext>
            </a:extLst>
          </p:cNvPr>
          <p:cNvSpPr txBox="1"/>
          <p:nvPr/>
        </p:nvSpPr>
        <p:spPr>
          <a:xfrm>
            <a:off x="228751" y="522927"/>
            <a:ext cx="8758506" cy="1200329"/>
          </a:xfrm>
          <a:prstGeom prst="rect">
            <a:avLst/>
          </a:prstGeom>
          <a:noFill/>
          <a:ln>
            <a:solidFill>
              <a:srgbClr val="0070C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The diagnosis of </a:t>
            </a:r>
            <a:r>
              <a:rPr lang="en" sz="1800" dirty="0" err="1">
                <a:effectLst/>
                <a:latin typeface="Arial" panose="020B0604020202020204" pitchFamily="34" charset="0"/>
                <a:cs typeface="Arial" panose="020B0604020202020204" pitchFamily="34" charset="0"/>
              </a:rPr>
              <a:t>HFpEF</a:t>
            </a:r>
            <a:r>
              <a:rPr lang="en" sz="1800" dirty="0">
                <a:effectLst/>
                <a:latin typeface="Arial" panose="020B0604020202020204" pitchFamily="34" charset="0"/>
                <a:cs typeface="Arial" panose="020B0604020202020204" pitchFamily="34" charset="0"/>
              </a:rPr>
              <a:t> requires objective evidence of cardiac structural, or functional abnormalities as well as elevated plasma NP concentrations consistent with the presence of LV diastolic dysfunction and raised LV filling pressures. A diastolic stress test is recommended when these markers are equivocal</a:t>
            </a:r>
            <a:endParaRPr lang="en"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1C52F3A-EDC8-6C3C-B116-4E77BDAC7282}"/>
              </a:ext>
            </a:extLst>
          </p:cNvPr>
          <p:cNvSpPr txBox="1"/>
          <p:nvPr/>
        </p:nvSpPr>
        <p:spPr>
          <a:xfrm>
            <a:off x="246803" y="4998354"/>
            <a:ext cx="8722401" cy="646331"/>
          </a:xfrm>
          <a:prstGeom prst="rect">
            <a:avLst/>
          </a:prstGeom>
          <a:noFill/>
          <a:ln>
            <a:solidFill>
              <a:srgbClr val="0070C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To date, no treatment has been shown to reduce mortality and morbidity in patients with </a:t>
            </a:r>
            <a:r>
              <a:rPr lang="en" sz="1800" dirty="0" err="1">
                <a:effectLst/>
                <a:latin typeface="Arial" panose="020B0604020202020204" pitchFamily="34" charset="0"/>
                <a:cs typeface="Arial" panose="020B0604020202020204" pitchFamily="34" charset="0"/>
              </a:rPr>
              <a:t>HFpEF</a:t>
            </a:r>
            <a:endParaRPr lang="en"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8A38C0E-A540-682B-F09C-A8B63923407F}"/>
              </a:ext>
            </a:extLst>
          </p:cNvPr>
          <p:cNvSpPr txBox="1"/>
          <p:nvPr/>
        </p:nvSpPr>
        <p:spPr>
          <a:xfrm>
            <a:off x="237776" y="5936242"/>
            <a:ext cx="8740452" cy="369332"/>
          </a:xfrm>
          <a:prstGeom prst="rect">
            <a:avLst/>
          </a:prstGeom>
          <a:noFill/>
          <a:ln>
            <a:solidFill>
              <a:srgbClr val="0070C0"/>
            </a:solidFill>
          </a:ln>
        </p:spPr>
        <p:txBody>
          <a:bodyPr wrap="square">
            <a:spAutoFit/>
          </a:bodyPr>
          <a:lstStyle/>
          <a:p>
            <a:r>
              <a:rPr lang="en" sz="1800" dirty="0">
                <a:effectLst/>
                <a:latin typeface="Arial" panose="020B0604020202020204" pitchFamily="34" charset="0"/>
                <a:cs typeface="Arial" panose="020B0604020202020204" pitchFamily="34" charset="0"/>
              </a:rPr>
              <a:t>It is recommended that all patients with HF be enrolled in a multi- disciplinary HF-MP</a:t>
            </a:r>
            <a:endParaRPr lang="e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4167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CCDD6E4-F508-8DC4-DF01-8640C22BBBD4}"/>
              </a:ext>
            </a:extLst>
          </p:cNvPr>
          <p:cNvPicPr>
            <a:picLocks noChangeAspect="1"/>
          </p:cNvPicPr>
          <p:nvPr/>
        </p:nvPicPr>
        <p:blipFill>
          <a:blip r:embed="rId2"/>
          <a:stretch>
            <a:fillRect/>
          </a:stretch>
        </p:blipFill>
        <p:spPr>
          <a:xfrm>
            <a:off x="685800" y="1022253"/>
            <a:ext cx="7772400" cy="4813493"/>
          </a:xfrm>
          <a:prstGeom prst="rect">
            <a:avLst/>
          </a:prstGeom>
        </p:spPr>
      </p:pic>
    </p:spTree>
    <p:extLst>
      <p:ext uri="{BB962C8B-B14F-4D97-AF65-F5344CB8AC3E}">
        <p14:creationId xmlns:p14="http://schemas.microsoft.com/office/powerpoint/2010/main" val="18723979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D428FC-D9C6-FAF9-D7F5-F6E3471FE1B9}"/>
              </a:ext>
            </a:extLst>
          </p:cNvPr>
          <p:cNvSpPr txBox="1"/>
          <p:nvPr/>
        </p:nvSpPr>
        <p:spPr>
          <a:xfrm>
            <a:off x="1907704" y="116632"/>
            <a:ext cx="4572000" cy="369332"/>
          </a:xfrm>
          <a:prstGeom prst="rect">
            <a:avLst/>
          </a:prstGeom>
          <a:noFill/>
        </p:spPr>
        <p:txBody>
          <a:bodyPr wrap="square">
            <a:spAutoFit/>
          </a:bodyPr>
          <a:lstStyle/>
          <a:p>
            <a:pPr algn="ctr"/>
            <a:r>
              <a:rPr lang="en" sz="1800" b="1" dirty="0">
                <a:solidFill>
                  <a:srgbClr val="E50044"/>
                </a:solidFill>
                <a:effectLst/>
                <a:latin typeface="+mj-lt"/>
              </a:rPr>
              <a:t>Recommended literature</a:t>
            </a:r>
            <a:endParaRPr lang="en" b="1" dirty="0">
              <a:latin typeface="+mj-lt"/>
            </a:endParaRPr>
          </a:p>
        </p:txBody>
      </p:sp>
      <p:sp>
        <p:nvSpPr>
          <p:cNvPr id="4" name="TextBox 3">
            <a:extLst>
              <a:ext uri="{FF2B5EF4-FFF2-40B4-BE49-F238E27FC236}">
                <a16:creationId xmlns:a16="http://schemas.microsoft.com/office/drawing/2014/main" id="{DBF47C4A-F408-9131-FD21-AA3835C43CF3}"/>
              </a:ext>
            </a:extLst>
          </p:cNvPr>
          <p:cNvSpPr txBox="1"/>
          <p:nvPr/>
        </p:nvSpPr>
        <p:spPr>
          <a:xfrm>
            <a:off x="251520" y="485964"/>
            <a:ext cx="8640960" cy="6463308"/>
          </a:xfrm>
          <a:prstGeom prst="rect">
            <a:avLst/>
          </a:prstGeom>
          <a:noFill/>
        </p:spPr>
        <p:txBody>
          <a:bodyPr wrap="square">
            <a:spAutoFit/>
          </a:bodyPr>
          <a:lstStyle/>
          <a:p>
            <a:pPr marL="342900" indent="-342900">
              <a:buAutoNum type="arabicPeriod"/>
            </a:pPr>
            <a:r>
              <a:rPr lang="en" dirty="0"/>
              <a:t>McDonagh TA, Metra M, Adamo M, Gardner RS, Baumbach A, </a:t>
            </a:r>
            <a:r>
              <a:rPr lang="en" dirty="0" err="1"/>
              <a:t>Böhm</a:t>
            </a:r>
            <a:r>
              <a:rPr lang="en" dirty="0"/>
              <a:t> M, et al. 2021 ESC Guidelines for the diagnosis and treatment of acute and chronic heart failure. </a:t>
            </a:r>
            <a:r>
              <a:rPr lang="en" dirty="0" err="1"/>
              <a:t>Eur</a:t>
            </a:r>
            <a:r>
              <a:rPr lang="en" dirty="0"/>
              <a:t> Heart J 2021;42:3599–726. </a:t>
            </a:r>
            <a:r>
              <a:rPr lang="en" dirty="0">
                <a:hlinkClick r:id="rId2"/>
              </a:rPr>
              <a:t>https://doi.org/10.1093/eurheartj/ehab368</a:t>
            </a:r>
            <a:endParaRPr lang="en" dirty="0"/>
          </a:p>
          <a:p>
            <a:pPr marL="342900" indent="-342900">
              <a:buAutoNum type="arabicPeriod"/>
            </a:pPr>
            <a:r>
              <a:rPr lang="en" dirty="0"/>
              <a:t>2. Solomon SD, McMurray JJV, Claggett B, de Boer RA, </a:t>
            </a:r>
            <a:r>
              <a:rPr lang="en" dirty="0" err="1"/>
              <a:t>DeMets</a:t>
            </a:r>
            <a:r>
              <a:rPr lang="en" dirty="0"/>
              <a:t> D, Hernandez AF, et al. Dapagliflozin in heart failure with mildly reduced or preserved ejection fraction. N </a:t>
            </a:r>
            <a:r>
              <a:rPr lang="en" dirty="0" err="1"/>
              <a:t>Engl</a:t>
            </a:r>
            <a:r>
              <a:rPr lang="en" dirty="0"/>
              <a:t> J Med 2022;387:1089–98. </a:t>
            </a:r>
            <a:r>
              <a:rPr lang="en" dirty="0">
                <a:hlinkClick r:id="rId3"/>
              </a:rPr>
              <a:t>https://doi.org/10.1056/NEJMoa2206286</a:t>
            </a:r>
            <a:endParaRPr lang="en" dirty="0"/>
          </a:p>
          <a:p>
            <a:pPr marL="342900" indent="-342900">
              <a:buAutoNum type="arabicPeriod"/>
            </a:pPr>
            <a:r>
              <a:rPr lang="en" dirty="0" err="1"/>
              <a:t>Perkovic</a:t>
            </a:r>
            <a:r>
              <a:rPr lang="en" dirty="0"/>
              <a:t> V, Jardine MJ, Neal B, </a:t>
            </a:r>
            <a:r>
              <a:rPr lang="en" dirty="0" err="1"/>
              <a:t>Bompoint</a:t>
            </a:r>
            <a:r>
              <a:rPr lang="en" dirty="0"/>
              <a:t> S, </a:t>
            </a:r>
            <a:r>
              <a:rPr lang="en" dirty="0" err="1"/>
              <a:t>Heerspink</a:t>
            </a:r>
            <a:r>
              <a:rPr lang="en" dirty="0"/>
              <a:t> HJL, </a:t>
            </a:r>
            <a:r>
              <a:rPr lang="en" dirty="0" err="1"/>
              <a:t>Charytan</a:t>
            </a:r>
            <a:r>
              <a:rPr lang="en" dirty="0"/>
              <a:t> DM, Edwards R, Agarwal R, </a:t>
            </a:r>
            <a:r>
              <a:rPr lang="en" dirty="0" err="1"/>
              <a:t>Bakris</a:t>
            </a:r>
            <a:r>
              <a:rPr lang="en" dirty="0"/>
              <a:t> G, Bull S, Cannon CP, Capuano G, Chu PL, </a:t>
            </a:r>
            <a:r>
              <a:rPr lang="en" dirty="0" err="1"/>
              <a:t>Zeeuw</a:t>
            </a:r>
            <a:r>
              <a:rPr lang="en" dirty="0"/>
              <a:t> D De, Greene T, Levin A, Pollock C, Wheeler DC, </a:t>
            </a:r>
            <a:r>
              <a:rPr lang="en" dirty="0" err="1"/>
              <a:t>Yavin</a:t>
            </a:r>
            <a:r>
              <a:rPr lang="en" dirty="0"/>
              <a:t> Y, Zhang H, </a:t>
            </a:r>
            <a:r>
              <a:rPr lang="en" dirty="0" err="1"/>
              <a:t>Zinman</a:t>
            </a:r>
            <a:r>
              <a:rPr lang="en" dirty="0"/>
              <a:t> B, </a:t>
            </a:r>
            <a:r>
              <a:rPr lang="en" dirty="0" err="1"/>
              <a:t>Meininger</a:t>
            </a:r>
            <a:r>
              <a:rPr lang="en" dirty="0"/>
              <a:t> G, Brenner BM, Mahaffey KW. Canagliflozin and renal outcomes in type 2 diabetes and nephropathy. N </a:t>
            </a:r>
            <a:r>
              <a:rPr lang="en" dirty="0" err="1"/>
              <a:t>Engl</a:t>
            </a:r>
            <a:r>
              <a:rPr lang="en" dirty="0"/>
              <a:t> J Med 2019;380:2295–2306</a:t>
            </a:r>
          </a:p>
          <a:p>
            <a:pPr marL="342900" indent="-342900">
              <a:buAutoNum type="arabicPeriod"/>
            </a:pPr>
            <a:r>
              <a:rPr lang="en" dirty="0" err="1"/>
              <a:t>Tomasoni</a:t>
            </a:r>
            <a:r>
              <a:rPr lang="en" dirty="0"/>
              <a:t> D, </a:t>
            </a:r>
            <a:r>
              <a:rPr lang="en" dirty="0" err="1"/>
              <a:t>Fonarow</a:t>
            </a:r>
            <a:r>
              <a:rPr lang="en" dirty="0"/>
              <a:t> GC, Adamo M, Anker SD, Butler J, Coats AJS, et al. Sodium–glucose co-transporter 2 inhibitors as an early, first-line therapy in patients with heart failure and reduced ejection fraction. </a:t>
            </a:r>
            <a:r>
              <a:rPr lang="en" dirty="0" err="1"/>
              <a:t>Eur</a:t>
            </a:r>
            <a:r>
              <a:rPr lang="en" dirty="0"/>
              <a:t> J Heart Fail 2022;24:431–41. https://</a:t>
            </a:r>
            <a:r>
              <a:rPr lang="en" dirty="0" err="1"/>
              <a:t>doi.org</a:t>
            </a:r>
            <a:r>
              <a:rPr lang="en" dirty="0"/>
              <a:t>/10.1002/ejhf.2397 29. Liu J, Li L, Li S, Wang Y, Qin X, Deng K, et al.</a:t>
            </a:r>
          </a:p>
          <a:p>
            <a:pPr marL="342900" indent="-342900">
              <a:buAutoNum type="arabicPeriod"/>
            </a:pPr>
            <a:r>
              <a:rPr lang="en" dirty="0"/>
              <a:t>Sodium-glucose co-transporter-2 inhibitors and the risk of diabetic ketoacidosis in patients with type 2 diabetes: a systematic review and meta-analysis of randomized controlled trials. Diabetes </a:t>
            </a:r>
            <a:r>
              <a:rPr lang="en" dirty="0" err="1"/>
              <a:t>Obes</a:t>
            </a:r>
            <a:r>
              <a:rPr lang="en" dirty="0"/>
              <a:t> </a:t>
            </a:r>
            <a:r>
              <a:rPr lang="en" dirty="0" err="1"/>
              <a:t>Metab</a:t>
            </a:r>
            <a:r>
              <a:rPr lang="en" dirty="0"/>
              <a:t> 2020;22: 1619–27. </a:t>
            </a:r>
            <a:r>
              <a:rPr lang="en" dirty="0">
                <a:hlinkClick r:id="rId4"/>
              </a:rPr>
              <a:t>https://doi.org/10.1111/dom.14075</a:t>
            </a:r>
            <a:endParaRPr lang="en" dirty="0"/>
          </a:p>
          <a:p>
            <a:pPr marL="342900" indent="-342900">
              <a:buAutoNum type="arabicPeriod"/>
            </a:pPr>
            <a:r>
              <a:rPr lang="en" dirty="0"/>
              <a:t>Anker SD, Khan MS, Butler J, von </a:t>
            </a:r>
            <a:r>
              <a:rPr lang="en" dirty="0" err="1"/>
              <a:t>Haehling</a:t>
            </a:r>
            <a:r>
              <a:rPr lang="en" dirty="0"/>
              <a:t> S, </a:t>
            </a:r>
            <a:r>
              <a:rPr lang="en" dirty="0" err="1"/>
              <a:t>Jankowska</a:t>
            </a:r>
            <a:r>
              <a:rPr lang="en" dirty="0"/>
              <a:t> EA, </a:t>
            </a:r>
            <a:r>
              <a:rPr lang="en" dirty="0" err="1"/>
              <a:t>Ponikowski</a:t>
            </a:r>
            <a:r>
              <a:rPr lang="en" dirty="0"/>
              <a:t> P, et al. Effect of intravenous iron replacement on recurrent heart failure hospitalizations and cardiovascular mortality in patients with heart failure and iron deficiency: a Bayesian meta-analysis. </a:t>
            </a:r>
            <a:r>
              <a:rPr lang="en" dirty="0" err="1"/>
              <a:t>Eur</a:t>
            </a:r>
            <a:r>
              <a:rPr lang="en" dirty="0"/>
              <a:t> J Heart Fail 2023. https://</a:t>
            </a:r>
            <a:r>
              <a:rPr lang="en" dirty="0" err="1"/>
              <a:t>doi.org</a:t>
            </a:r>
            <a:r>
              <a:rPr lang="en" dirty="0"/>
              <a:t>/10.1002/ejhf.2860</a:t>
            </a:r>
            <a:endParaRPr lang="ru-RU" dirty="0"/>
          </a:p>
        </p:txBody>
      </p:sp>
    </p:spTree>
    <p:extLst>
      <p:ext uri="{BB962C8B-B14F-4D97-AF65-F5344CB8AC3E}">
        <p14:creationId xmlns:p14="http://schemas.microsoft.com/office/powerpoint/2010/main" val="13515236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2B307D-9BB2-226E-ED8D-DC818DD7CBC1}"/>
              </a:ext>
            </a:extLst>
          </p:cNvPr>
          <p:cNvSpPr txBox="1"/>
          <p:nvPr/>
        </p:nvSpPr>
        <p:spPr>
          <a:xfrm>
            <a:off x="1979712" y="2852936"/>
            <a:ext cx="4572000" cy="1323439"/>
          </a:xfrm>
          <a:prstGeom prst="rect">
            <a:avLst/>
          </a:prstGeom>
          <a:noFill/>
        </p:spPr>
        <p:txBody>
          <a:bodyPr wrap="square">
            <a:spAutoFit/>
          </a:bodyPr>
          <a:lstStyle/>
          <a:p>
            <a:pPr algn="ctr"/>
            <a:r>
              <a:rPr lang="en" sz="4000" b="1" dirty="0">
                <a:solidFill>
                  <a:srgbClr val="E50044"/>
                </a:solidFill>
                <a:effectLst/>
                <a:latin typeface="+mj-lt"/>
              </a:rPr>
              <a:t>Thank you for your attention!</a:t>
            </a:r>
            <a:endParaRPr lang="en" sz="4000" b="1" dirty="0">
              <a:latin typeface="+mj-lt"/>
            </a:endParaRPr>
          </a:p>
        </p:txBody>
      </p:sp>
    </p:spTree>
    <p:extLst>
      <p:ext uri="{BB962C8B-B14F-4D97-AF65-F5344CB8AC3E}">
        <p14:creationId xmlns:p14="http://schemas.microsoft.com/office/powerpoint/2010/main" val="3891868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5D1FFB-9C97-E125-9F70-1951433A9DFC}"/>
              </a:ext>
            </a:extLst>
          </p:cNvPr>
          <p:cNvSpPr txBox="1"/>
          <p:nvPr/>
        </p:nvSpPr>
        <p:spPr>
          <a:xfrm>
            <a:off x="2915816" y="188640"/>
            <a:ext cx="4572000" cy="400110"/>
          </a:xfrm>
          <a:prstGeom prst="rect">
            <a:avLst/>
          </a:prstGeom>
          <a:noFill/>
        </p:spPr>
        <p:txBody>
          <a:bodyPr wrap="square">
            <a:spAutoFit/>
          </a:bodyPr>
          <a:lstStyle/>
          <a:p>
            <a:r>
              <a:rPr lang="en" sz="2000" b="1" dirty="0">
                <a:solidFill>
                  <a:srgbClr val="C00000"/>
                </a:solidFill>
                <a:effectLst/>
                <a:latin typeface="+mj-lt"/>
              </a:rPr>
              <a:t>Definition of heart failure </a:t>
            </a:r>
            <a:endParaRPr lang="en" sz="2000" b="1" dirty="0">
              <a:solidFill>
                <a:srgbClr val="C00000"/>
              </a:solidFill>
              <a:latin typeface="+mj-lt"/>
            </a:endParaRPr>
          </a:p>
        </p:txBody>
      </p:sp>
      <p:sp>
        <p:nvSpPr>
          <p:cNvPr id="5" name="TextBox 4">
            <a:extLst>
              <a:ext uri="{FF2B5EF4-FFF2-40B4-BE49-F238E27FC236}">
                <a16:creationId xmlns:a16="http://schemas.microsoft.com/office/drawing/2014/main" id="{99551E47-DC17-AE38-316A-F2C25A612C94}"/>
              </a:ext>
            </a:extLst>
          </p:cNvPr>
          <p:cNvSpPr txBox="1"/>
          <p:nvPr/>
        </p:nvSpPr>
        <p:spPr>
          <a:xfrm>
            <a:off x="251520" y="764704"/>
            <a:ext cx="8568952" cy="1415772"/>
          </a:xfrm>
          <a:prstGeom prst="rect">
            <a:avLst/>
          </a:prstGeom>
          <a:noFill/>
          <a:ln>
            <a:solidFill>
              <a:srgbClr val="002060"/>
            </a:solidFill>
          </a:ln>
        </p:spPr>
        <p:txBody>
          <a:bodyPr wrap="square">
            <a:spAutoFit/>
          </a:bodyPr>
          <a:lstStyle/>
          <a:p>
            <a:r>
              <a:rPr lang="en" sz="1800" b="1" dirty="0">
                <a:effectLst/>
                <a:latin typeface="Arial" panose="020B0604020202020204" pitchFamily="34" charset="0"/>
                <a:cs typeface="Arial" panose="020B0604020202020204" pitchFamily="34" charset="0"/>
              </a:rPr>
              <a:t>Heart failure </a:t>
            </a:r>
            <a:r>
              <a:rPr lang="en" sz="1800" dirty="0">
                <a:effectLst/>
                <a:latin typeface="Arial" panose="020B0604020202020204" pitchFamily="34" charset="0"/>
                <a:cs typeface="Arial" panose="020B0604020202020204" pitchFamily="34" charset="0"/>
              </a:rPr>
              <a:t>is not a single pathological diagnosis, but a clinical syndrome consisting of cardinal symptoms (e.g. breathlessness, ankle swelling, and fatigue)</a:t>
            </a:r>
            <a:r>
              <a:rPr lang="ru-RU" sz="1800" dirty="0">
                <a:effectLst/>
                <a:latin typeface="Arial" panose="020B0604020202020204" pitchFamily="34" charset="0"/>
                <a:cs typeface="Arial" panose="020B0604020202020204" pitchFamily="34" charset="0"/>
              </a:rPr>
              <a:t> </a:t>
            </a:r>
            <a:r>
              <a:rPr lang="en" sz="1800" dirty="0">
                <a:effectLst/>
                <a:latin typeface="Arial" panose="020B0604020202020204" pitchFamily="34" charset="0"/>
                <a:cs typeface="Arial" panose="020B0604020202020204" pitchFamily="34" charset="0"/>
              </a:rPr>
              <a:t>that may be</a:t>
            </a:r>
            <a:r>
              <a:rPr lang="ru-RU" dirty="0">
                <a:latin typeface="Arial" panose="020B0604020202020204" pitchFamily="34" charset="0"/>
                <a:cs typeface="Arial" panose="020B0604020202020204" pitchFamily="34" charset="0"/>
              </a:rPr>
              <a:t> </a:t>
            </a:r>
            <a:r>
              <a:rPr lang="en" sz="1800" dirty="0">
                <a:effectLst/>
                <a:latin typeface="Arial" panose="020B0604020202020204" pitchFamily="34" charset="0"/>
                <a:cs typeface="Arial" panose="020B0604020202020204" pitchFamily="34" charset="0"/>
              </a:rPr>
              <a:t>accompanied by signs (e.g. elevated</a:t>
            </a:r>
            <a:r>
              <a:rPr lang="en" sz="3200" dirty="0">
                <a:solidFill>
                  <a:srgbClr val="00B282"/>
                </a:solidFill>
                <a:effectLst/>
                <a:latin typeface="Arial" panose="020B0604020202020204" pitchFamily="34" charset="0"/>
                <a:cs typeface="Arial" panose="020B0604020202020204" pitchFamily="34" charset="0"/>
              </a:rPr>
              <a:t> </a:t>
            </a:r>
            <a:r>
              <a:rPr lang="en" sz="1800" dirty="0">
                <a:effectLst/>
                <a:latin typeface="Arial" panose="020B0604020202020204" pitchFamily="34" charset="0"/>
                <a:cs typeface="Arial" panose="020B0604020202020204" pitchFamily="34" charset="0"/>
              </a:rPr>
              <a:t>jugular venous pressure, pulmonary crackles, and peripheral oedema). </a:t>
            </a:r>
            <a:endParaRPr lang="en"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F54CFCB-F246-DB42-5B88-4F813A2ABCF2}"/>
              </a:ext>
            </a:extLst>
          </p:cNvPr>
          <p:cNvSpPr txBox="1"/>
          <p:nvPr/>
        </p:nvSpPr>
        <p:spPr>
          <a:xfrm>
            <a:off x="251520" y="2474893"/>
            <a:ext cx="8568952" cy="923330"/>
          </a:xfrm>
          <a:prstGeom prst="rect">
            <a:avLst/>
          </a:prstGeom>
          <a:noFill/>
          <a:ln>
            <a:solidFill>
              <a:srgbClr val="00206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It is due to a </a:t>
            </a:r>
            <a:r>
              <a:rPr lang="en" sz="1800" b="1" dirty="0">
                <a:solidFill>
                  <a:srgbClr val="002060"/>
                </a:solidFill>
                <a:effectLst/>
                <a:latin typeface="Arial" panose="020B0604020202020204" pitchFamily="34" charset="0"/>
                <a:cs typeface="Arial" panose="020B0604020202020204" pitchFamily="34" charset="0"/>
              </a:rPr>
              <a:t>structural</a:t>
            </a:r>
            <a:r>
              <a:rPr lang="en" sz="1800" dirty="0">
                <a:effectLst/>
                <a:latin typeface="Arial" panose="020B0604020202020204" pitchFamily="34" charset="0"/>
                <a:cs typeface="Arial" panose="020B0604020202020204" pitchFamily="34" charset="0"/>
              </a:rPr>
              <a:t> and/or </a:t>
            </a:r>
            <a:r>
              <a:rPr lang="en" sz="1800" b="1" dirty="0">
                <a:solidFill>
                  <a:srgbClr val="002060"/>
                </a:solidFill>
                <a:effectLst/>
                <a:latin typeface="Arial" panose="020B0604020202020204" pitchFamily="34" charset="0"/>
                <a:cs typeface="Arial" panose="020B0604020202020204" pitchFamily="34" charset="0"/>
              </a:rPr>
              <a:t>functional</a:t>
            </a:r>
            <a:r>
              <a:rPr lang="en" sz="1800" dirty="0">
                <a:effectLst/>
                <a:latin typeface="Arial" panose="020B0604020202020204" pitchFamily="34" charset="0"/>
                <a:cs typeface="Arial" panose="020B0604020202020204" pitchFamily="34" charset="0"/>
              </a:rPr>
              <a:t> abnormality of the heart that results in elevated intracardiac pressures and/or inadequate cardiac output at rest and/or during exercise. </a:t>
            </a:r>
            <a:endParaRPr lang="en"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265C4E3-A7EA-01C7-9686-87EB1BE5A551}"/>
              </a:ext>
            </a:extLst>
          </p:cNvPr>
          <p:cNvSpPr txBox="1"/>
          <p:nvPr/>
        </p:nvSpPr>
        <p:spPr>
          <a:xfrm>
            <a:off x="251520" y="3719212"/>
            <a:ext cx="8568952" cy="1477328"/>
          </a:xfrm>
          <a:prstGeom prst="rect">
            <a:avLst/>
          </a:prstGeom>
          <a:noFill/>
          <a:ln>
            <a:solidFill>
              <a:srgbClr val="002060"/>
            </a:solidFill>
          </a:ln>
        </p:spPr>
        <p:txBody>
          <a:bodyPr wrap="square">
            <a:spAutoFit/>
          </a:bodyPr>
          <a:lstStyle/>
          <a:p>
            <a:pPr algn="ctr"/>
            <a:r>
              <a:rPr lang="en" dirty="0">
                <a:effectLst/>
                <a:latin typeface="Arial" panose="020B0604020202020204" pitchFamily="34" charset="0"/>
                <a:cs typeface="Arial" panose="020B0604020202020204" pitchFamily="34" charset="0"/>
              </a:rPr>
              <a:t>Identification of the </a:t>
            </a:r>
            <a:r>
              <a:rPr lang="en" dirty="0" err="1">
                <a:effectLst/>
                <a:latin typeface="Arial" panose="020B0604020202020204" pitchFamily="34" charset="0"/>
                <a:cs typeface="Arial" panose="020B0604020202020204" pitchFamily="34" charset="0"/>
              </a:rPr>
              <a:t>aetiology</a:t>
            </a:r>
            <a:r>
              <a:rPr lang="en" dirty="0">
                <a:effectLst/>
                <a:latin typeface="Arial" panose="020B0604020202020204" pitchFamily="34" charset="0"/>
                <a:cs typeface="Arial" panose="020B0604020202020204" pitchFamily="34" charset="0"/>
              </a:rPr>
              <a:t> of the underlying cardiac dysfunction is mandatory in the diagnosis of HF as the specific pathology can determine subsequent treatment. Most commonly, HF is due to myocardial dysfunction: </a:t>
            </a:r>
            <a:r>
              <a:rPr lang="en" b="1" dirty="0">
                <a:solidFill>
                  <a:srgbClr val="002060"/>
                </a:solidFill>
                <a:effectLst/>
                <a:latin typeface="Arial" panose="020B0604020202020204" pitchFamily="34" charset="0"/>
                <a:cs typeface="Arial" panose="020B0604020202020204" pitchFamily="34" charset="0"/>
              </a:rPr>
              <a:t>either systolic, diastolic</a:t>
            </a:r>
            <a:r>
              <a:rPr lang="en" dirty="0">
                <a:effectLst/>
                <a:latin typeface="Arial" panose="020B0604020202020204" pitchFamily="34" charset="0"/>
                <a:cs typeface="Arial" panose="020B0604020202020204" pitchFamily="34" charset="0"/>
              </a:rPr>
              <a:t>, or both. However, pathology of the valves, pericardium, and endocardium, and abnormalities of heart rhythm and conduction can also cause or contribute to HF </a:t>
            </a:r>
            <a:endParaRPr lang="e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3716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AFE8DB-93D4-335D-7EEA-FE0543877237}"/>
              </a:ext>
            </a:extLst>
          </p:cNvPr>
          <p:cNvSpPr txBox="1"/>
          <p:nvPr/>
        </p:nvSpPr>
        <p:spPr>
          <a:xfrm>
            <a:off x="539550" y="1927577"/>
            <a:ext cx="8256578" cy="646331"/>
          </a:xfrm>
          <a:prstGeom prst="rect">
            <a:avLst/>
          </a:prstGeom>
          <a:noFill/>
          <a:ln>
            <a:solidFill>
              <a:srgbClr val="00206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The rationale behind this relates to the original treatment trials in HF that demonstrated substantially improved outcomes in patients with LVEF </a:t>
            </a:r>
            <a:r>
              <a:rPr lang="ru-RU" dirty="0">
                <a:latin typeface="Arial" panose="020B0604020202020204" pitchFamily="34" charset="0"/>
                <a:cs typeface="Arial" panose="020B0604020202020204" pitchFamily="34" charset="0"/>
              </a:rPr>
              <a:t>≤ </a:t>
            </a:r>
            <a:r>
              <a:rPr lang="en" sz="1800" dirty="0">
                <a:effectLst/>
                <a:latin typeface="Arial" panose="020B0604020202020204" pitchFamily="34" charset="0"/>
                <a:cs typeface="Arial" panose="020B0604020202020204" pitchFamily="34" charset="0"/>
              </a:rPr>
              <a:t>40%. </a:t>
            </a:r>
            <a:endParaRPr lang="en"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22FE172-7C3C-4C0A-988E-93260C0224D9}"/>
              </a:ext>
            </a:extLst>
          </p:cNvPr>
          <p:cNvSpPr txBox="1"/>
          <p:nvPr/>
        </p:nvSpPr>
        <p:spPr>
          <a:xfrm>
            <a:off x="215516" y="188640"/>
            <a:ext cx="8712968" cy="707886"/>
          </a:xfrm>
          <a:prstGeom prst="rect">
            <a:avLst/>
          </a:prstGeom>
          <a:noFill/>
        </p:spPr>
        <p:txBody>
          <a:bodyPr wrap="square">
            <a:spAutoFit/>
          </a:bodyPr>
          <a:lstStyle/>
          <a:p>
            <a:pPr algn="ctr"/>
            <a:r>
              <a:rPr lang="en" sz="2000" b="1" dirty="0">
                <a:solidFill>
                  <a:srgbClr val="C00000"/>
                </a:solidFill>
                <a:effectLst/>
                <a:latin typeface="+mj-lt"/>
              </a:rPr>
              <a:t>Definition of heart failure with reduced ejection fraction, mildly reduced ejection fraction and preserved ejection fraction</a:t>
            </a:r>
            <a:r>
              <a:rPr lang="ru-RU" sz="2000" b="1" dirty="0">
                <a:solidFill>
                  <a:srgbClr val="C00000"/>
                </a:solidFill>
                <a:effectLst/>
                <a:latin typeface="+mj-lt"/>
              </a:rPr>
              <a:t> (1)</a:t>
            </a:r>
            <a:r>
              <a:rPr lang="en" sz="2000" b="1" dirty="0">
                <a:solidFill>
                  <a:srgbClr val="C00000"/>
                </a:solidFill>
                <a:effectLst/>
                <a:latin typeface="+mj-lt"/>
              </a:rPr>
              <a:t> </a:t>
            </a:r>
            <a:endParaRPr lang="en" sz="2000" b="1" dirty="0">
              <a:solidFill>
                <a:srgbClr val="C00000"/>
              </a:solidFill>
              <a:latin typeface="+mj-lt"/>
            </a:endParaRPr>
          </a:p>
        </p:txBody>
      </p:sp>
      <p:sp>
        <p:nvSpPr>
          <p:cNvPr id="7" name="TextBox 6">
            <a:extLst>
              <a:ext uri="{FF2B5EF4-FFF2-40B4-BE49-F238E27FC236}">
                <a16:creationId xmlns:a16="http://schemas.microsoft.com/office/drawing/2014/main" id="{662F599D-901F-04B2-3FF4-21257E545AFC}"/>
              </a:ext>
            </a:extLst>
          </p:cNvPr>
          <p:cNvSpPr txBox="1"/>
          <p:nvPr/>
        </p:nvSpPr>
        <p:spPr>
          <a:xfrm>
            <a:off x="539550" y="962583"/>
            <a:ext cx="8256578" cy="646331"/>
          </a:xfrm>
          <a:prstGeom prst="rect">
            <a:avLst/>
          </a:prstGeom>
          <a:noFill/>
          <a:ln>
            <a:solidFill>
              <a:srgbClr val="00206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HF has been divided into distinct phenotypes based on the measurement of left ventricular ejection fraction (LVEF) </a:t>
            </a:r>
            <a:endParaRPr lang="en"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C1BF5B0-6A44-CF36-6BA4-59524DE5E378}"/>
              </a:ext>
            </a:extLst>
          </p:cNvPr>
          <p:cNvSpPr txBox="1"/>
          <p:nvPr/>
        </p:nvSpPr>
        <p:spPr>
          <a:xfrm>
            <a:off x="548274" y="2866871"/>
            <a:ext cx="8256576" cy="646331"/>
          </a:xfrm>
          <a:prstGeom prst="rect">
            <a:avLst/>
          </a:prstGeom>
          <a:noFill/>
          <a:ln>
            <a:solidFill>
              <a:srgbClr val="00206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HF spans the entire range of LVEF (a normally distributed variable), and measurement by echocardiography is subject to substantial variability. </a:t>
            </a:r>
            <a:endParaRPr lang="en"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74BE6EA-069E-8DAF-C435-6D042205C035}"/>
              </a:ext>
            </a:extLst>
          </p:cNvPr>
          <p:cNvSpPr txBox="1"/>
          <p:nvPr/>
        </p:nvSpPr>
        <p:spPr>
          <a:xfrm>
            <a:off x="539552" y="3780810"/>
            <a:ext cx="8256576" cy="923330"/>
          </a:xfrm>
          <a:prstGeom prst="rect">
            <a:avLst/>
          </a:prstGeom>
          <a:noFill/>
          <a:ln>
            <a:solidFill>
              <a:srgbClr val="00206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Those with symptoms and signs of HF, with evidence of structural and/or functional cardiac abnormalities and/or raised natriuretic peptides (NPs), and with an LVEF </a:t>
            </a:r>
            <a:r>
              <a:rPr lang="ru-RU" sz="1800" dirty="0">
                <a:effectLst/>
                <a:latin typeface="Arial" panose="020B0604020202020204" pitchFamily="34" charset="0"/>
                <a:cs typeface="Arial" panose="020B0604020202020204" pitchFamily="34" charset="0"/>
              </a:rPr>
              <a:t>≥</a:t>
            </a:r>
            <a:r>
              <a:rPr lang="en" sz="1800" dirty="0">
                <a:effectLst/>
                <a:latin typeface="Arial" panose="020B0604020202020204" pitchFamily="34" charset="0"/>
                <a:cs typeface="Arial" panose="020B0604020202020204" pitchFamily="34" charset="0"/>
              </a:rPr>
              <a:t>50%, have </a:t>
            </a:r>
            <a:r>
              <a:rPr lang="en" sz="1800" dirty="0" err="1">
                <a:effectLst/>
                <a:latin typeface="Arial" panose="020B0604020202020204" pitchFamily="34" charset="0"/>
                <a:cs typeface="Arial" panose="020B0604020202020204" pitchFamily="34" charset="0"/>
              </a:rPr>
              <a:t>HFpEF</a:t>
            </a:r>
            <a:r>
              <a:rPr lang="ru-RU" dirty="0">
                <a:latin typeface="Arial" panose="020B0604020202020204" pitchFamily="34" charset="0"/>
                <a:cs typeface="Arial" panose="020B0604020202020204" pitchFamily="34" charset="0"/>
              </a:rPr>
              <a:t>.</a:t>
            </a:r>
            <a:endParaRPr lang="en"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52912DE-6114-C8F6-297B-CE7E17315929}"/>
              </a:ext>
            </a:extLst>
          </p:cNvPr>
          <p:cNvSpPr txBox="1"/>
          <p:nvPr/>
        </p:nvSpPr>
        <p:spPr>
          <a:xfrm>
            <a:off x="521294" y="5005217"/>
            <a:ext cx="8274834" cy="1200329"/>
          </a:xfrm>
          <a:prstGeom prst="rect">
            <a:avLst/>
          </a:prstGeom>
          <a:noFill/>
          <a:ln>
            <a:solidFill>
              <a:srgbClr val="002060"/>
            </a:solidFill>
          </a:ln>
        </p:spPr>
        <p:txBody>
          <a:bodyPr wrap="square">
            <a:spAutoFit/>
          </a:bodyPr>
          <a:lstStyle/>
          <a:p>
            <a:pPr algn="ctr"/>
            <a:r>
              <a:rPr lang="en" sz="1800" dirty="0">
                <a:effectLst/>
                <a:latin typeface="Arial" panose="020B0604020202020204" pitchFamily="34" charset="0"/>
                <a:cs typeface="Arial" panose="020B0604020202020204" pitchFamily="34" charset="0"/>
              </a:rPr>
              <a:t>Patients with non-CV disease, e.g. anemia, pulmonary, renal, thyroid, or hepatic disease may have symptoms and signs very similar to those of HF, but in the absence of cardiac dysfunction, they do not fulfil the criteria for HF. However, these pathologies can coexist with HF and exacerbate the HF syndrome. </a:t>
            </a:r>
            <a:endParaRPr lang="e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8451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4E6850-F24B-1188-AEDB-A4D03B2DE9F8}"/>
              </a:ext>
            </a:extLst>
          </p:cNvPr>
          <p:cNvSpPr txBox="1"/>
          <p:nvPr/>
        </p:nvSpPr>
        <p:spPr>
          <a:xfrm>
            <a:off x="215516" y="188640"/>
            <a:ext cx="8712968" cy="707886"/>
          </a:xfrm>
          <a:prstGeom prst="rect">
            <a:avLst/>
          </a:prstGeom>
          <a:noFill/>
        </p:spPr>
        <p:txBody>
          <a:bodyPr wrap="square">
            <a:spAutoFit/>
          </a:bodyPr>
          <a:lstStyle/>
          <a:p>
            <a:pPr algn="ctr"/>
            <a:r>
              <a:rPr lang="en" sz="2000" b="1" dirty="0">
                <a:solidFill>
                  <a:srgbClr val="C00000"/>
                </a:solidFill>
                <a:effectLst/>
                <a:latin typeface="+mj-lt"/>
              </a:rPr>
              <a:t>Definition of heart failure with reduced ejection fraction, mildly reduced ejection fraction and preserved ejection fraction</a:t>
            </a:r>
            <a:r>
              <a:rPr lang="ru-RU" sz="2000" b="1" dirty="0">
                <a:solidFill>
                  <a:srgbClr val="C00000"/>
                </a:solidFill>
                <a:effectLst/>
                <a:latin typeface="+mj-lt"/>
              </a:rPr>
              <a:t> (2)</a:t>
            </a:r>
            <a:r>
              <a:rPr lang="en" sz="2000" b="1" dirty="0">
                <a:solidFill>
                  <a:srgbClr val="C00000"/>
                </a:solidFill>
                <a:effectLst/>
                <a:latin typeface="+mj-lt"/>
              </a:rPr>
              <a:t> </a:t>
            </a:r>
            <a:endParaRPr lang="en" sz="2000" b="1" dirty="0">
              <a:solidFill>
                <a:srgbClr val="C00000"/>
              </a:solidFill>
              <a:latin typeface="+mj-lt"/>
            </a:endParaRPr>
          </a:p>
        </p:txBody>
      </p:sp>
      <p:sp>
        <p:nvSpPr>
          <p:cNvPr id="6" name="TextBox 5">
            <a:extLst>
              <a:ext uri="{FF2B5EF4-FFF2-40B4-BE49-F238E27FC236}">
                <a16:creationId xmlns:a16="http://schemas.microsoft.com/office/drawing/2014/main" id="{47713B1D-CB62-E2F3-D86E-6E2E273FB4CC}"/>
              </a:ext>
            </a:extLst>
          </p:cNvPr>
          <p:cNvSpPr txBox="1"/>
          <p:nvPr/>
        </p:nvSpPr>
        <p:spPr>
          <a:xfrm>
            <a:off x="431540" y="5517232"/>
            <a:ext cx="8280920" cy="830997"/>
          </a:xfrm>
          <a:prstGeom prst="rect">
            <a:avLst/>
          </a:prstGeom>
          <a:noFill/>
        </p:spPr>
        <p:txBody>
          <a:bodyPr wrap="square">
            <a:spAutoFit/>
          </a:bodyPr>
          <a:lstStyle/>
          <a:p>
            <a:r>
              <a:rPr lang="en" sz="1600" b="1" i="1" dirty="0">
                <a:effectLst/>
                <a:latin typeface="Arial" panose="020B0604020202020204" pitchFamily="34" charset="0"/>
                <a:cs typeface="Arial" panose="020B0604020202020204" pitchFamily="34" charset="0"/>
              </a:rPr>
              <a:t>HF</a:t>
            </a:r>
            <a:r>
              <a:rPr lang="en" sz="1600" i="1" dirty="0">
                <a:effectLst/>
                <a:latin typeface="Arial" panose="020B0604020202020204" pitchFamily="34" charset="0"/>
                <a:cs typeface="Arial" panose="020B0604020202020204" pitchFamily="34" charset="0"/>
              </a:rPr>
              <a:t> </a:t>
            </a:r>
            <a:r>
              <a:rPr lang="ru-RU" sz="1600" i="1" dirty="0">
                <a:effectLst/>
                <a:latin typeface="Arial" panose="020B0604020202020204" pitchFamily="34" charset="0"/>
                <a:cs typeface="Arial" panose="020B0604020202020204" pitchFamily="34" charset="0"/>
              </a:rPr>
              <a:t>−</a:t>
            </a:r>
            <a:r>
              <a:rPr lang="en" sz="1600" i="1" dirty="0">
                <a:effectLst/>
                <a:latin typeface="Arial" panose="020B0604020202020204" pitchFamily="34" charset="0"/>
                <a:cs typeface="Arial" panose="020B0604020202020204" pitchFamily="34" charset="0"/>
              </a:rPr>
              <a:t> heart failure; </a:t>
            </a:r>
            <a:r>
              <a:rPr lang="en" sz="1600" b="1" i="1" dirty="0" err="1">
                <a:latin typeface="Arial" panose="020B0604020202020204" pitchFamily="34" charset="0"/>
                <a:cs typeface="Arial" panose="020B0604020202020204" pitchFamily="34" charset="0"/>
              </a:rPr>
              <a:t>HFrEF</a:t>
            </a:r>
            <a:r>
              <a:rPr lang="en" sz="1600" b="1" i="1" dirty="0">
                <a:latin typeface="Arial" panose="020B0604020202020204" pitchFamily="34" charset="0"/>
                <a:cs typeface="Arial" panose="020B0604020202020204" pitchFamily="34" charset="0"/>
              </a:rPr>
              <a:t> </a:t>
            </a:r>
            <a:r>
              <a:rPr lang="ru-RU" sz="1600" i="1" dirty="0">
                <a:latin typeface="Arial" panose="020B0604020202020204" pitchFamily="34" charset="0"/>
                <a:cs typeface="Arial" panose="020B0604020202020204" pitchFamily="34" charset="0"/>
              </a:rPr>
              <a:t>−</a:t>
            </a:r>
            <a:r>
              <a:rPr lang="en" sz="1600" i="1" dirty="0">
                <a:latin typeface="Arial" panose="020B0604020202020204" pitchFamily="34" charset="0"/>
                <a:cs typeface="Arial" panose="020B0604020202020204" pitchFamily="34" charset="0"/>
              </a:rPr>
              <a:t> heart failure with reduced ejection fraction; </a:t>
            </a:r>
            <a:r>
              <a:rPr lang="en" sz="1600" b="1" i="1" dirty="0" err="1">
                <a:effectLst/>
                <a:latin typeface="Arial" panose="020B0604020202020204" pitchFamily="34" charset="0"/>
                <a:cs typeface="Arial" panose="020B0604020202020204" pitchFamily="34" charset="0"/>
              </a:rPr>
              <a:t>HFmrEF</a:t>
            </a:r>
            <a:r>
              <a:rPr lang="en" sz="1600" b="1" i="1" dirty="0">
                <a:effectLst/>
                <a:latin typeface="Arial" panose="020B0604020202020204" pitchFamily="34" charset="0"/>
                <a:cs typeface="Arial" panose="020B0604020202020204" pitchFamily="34" charset="0"/>
              </a:rPr>
              <a:t> </a:t>
            </a:r>
            <a:r>
              <a:rPr lang="ru-RU" sz="1600" i="1" dirty="0">
                <a:effectLst/>
                <a:latin typeface="Arial" panose="020B0604020202020204" pitchFamily="34" charset="0"/>
                <a:cs typeface="Arial" panose="020B0604020202020204" pitchFamily="34" charset="0"/>
              </a:rPr>
              <a:t>−</a:t>
            </a:r>
            <a:r>
              <a:rPr lang="en" sz="1600" i="1" dirty="0">
                <a:effectLst/>
                <a:latin typeface="Arial" panose="020B0604020202020204" pitchFamily="34" charset="0"/>
                <a:cs typeface="Arial" panose="020B0604020202020204" pitchFamily="34" charset="0"/>
              </a:rPr>
              <a:t> heart failure with mildly reduced ejection fraction; </a:t>
            </a:r>
            <a:r>
              <a:rPr lang="en" sz="1600" b="1" i="1" dirty="0" err="1">
                <a:effectLst/>
                <a:latin typeface="Arial" panose="020B0604020202020204" pitchFamily="34" charset="0"/>
                <a:cs typeface="Arial" panose="020B0604020202020204" pitchFamily="34" charset="0"/>
              </a:rPr>
              <a:t>HFpEF</a:t>
            </a:r>
            <a:r>
              <a:rPr lang="en" sz="1600" i="1" dirty="0">
                <a:effectLst/>
                <a:latin typeface="Arial" panose="020B0604020202020204" pitchFamily="34" charset="0"/>
                <a:cs typeface="Arial" panose="020B0604020202020204" pitchFamily="34" charset="0"/>
              </a:rPr>
              <a:t> </a:t>
            </a:r>
            <a:r>
              <a:rPr lang="ru-RU" sz="1600" i="1" dirty="0">
                <a:effectLst/>
                <a:latin typeface="Arial" panose="020B0604020202020204" pitchFamily="34" charset="0"/>
                <a:cs typeface="Arial" panose="020B0604020202020204" pitchFamily="34" charset="0"/>
              </a:rPr>
              <a:t>−</a:t>
            </a:r>
            <a:r>
              <a:rPr lang="en" sz="1600" i="1" dirty="0">
                <a:effectLst/>
                <a:latin typeface="Arial" panose="020B0604020202020204" pitchFamily="34" charset="0"/>
                <a:cs typeface="Arial" panose="020B0604020202020204" pitchFamily="34" charset="0"/>
              </a:rPr>
              <a:t> heart failure with preserved ejection fraction; </a:t>
            </a:r>
            <a:r>
              <a:rPr lang="en" sz="1600" b="1" i="1" dirty="0">
                <a:effectLst/>
                <a:latin typeface="Arial" panose="020B0604020202020204" pitchFamily="34" charset="0"/>
                <a:cs typeface="Arial" panose="020B0604020202020204" pitchFamily="34" charset="0"/>
              </a:rPr>
              <a:t>LV</a:t>
            </a:r>
            <a:r>
              <a:rPr lang="en" sz="1600" i="1" dirty="0">
                <a:effectLst/>
                <a:latin typeface="Arial" panose="020B0604020202020204" pitchFamily="34" charset="0"/>
                <a:cs typeface="Arial" panose="020B0604020202020204" pitchFamily="34" charset="0"/>
              </a:rPr>
              <a:t> </a:t>
            </a:r>
            <a:r>
              <a:rPr lang="ru-RU" sz="1600" i="1" dirty="0">
                <a:effectLst/>
                <a:latin typeface="Arial" panose="020B0604020202020204" pitchFamily="34" charset="0"/>
                <a:cs typeface="Arial" panose="020B0604020202020204" pitchFamily="34" charset="0"/>
              </a:rPr>
              <a:t>−</a:t>
            </a:r>
            <a:r>
              <a:rPr lang="en" sz="1600" i="1" dirty="0">
                <a:effectLst/>
                <a:latin typeface="Arial" panose="020B0604020202020204" pitchFamily="34" charset="0"/>
                <a:cs typeface="Arial" panose="020B0604020202020204" pitchFamily="34" charset="0"/>
              </a:rPr>
              <a:t> left ventricle; </a:t>
            </a:r>
            <a:r>
              <a:rPr lang="en" sz="1600" b="1" i="1" dirty="0">
                <a:effectLst/>
                <a:latin typeface="Arial" panose="020B0604020202020204" pitchFamily="34" charset="0"/>
                <a:cs typeface="Arial" panose="020B0604020202020204" pitchFamily="34" charset="0"/>
              </a:rPr>
              <a:t>LVEF</a:t>
            </a:r>
            <a:r>
              <a:rPr lang="en" sz="1600" i="1" dirty="0">
                <a:effectLst/>
                <a:latin typeface="Arial" panose="020B0604020202020204" pitchFamily="34" charset="0"/>
                <a:cs typeface="Arial" panose="020B0604020202020204" pitchFamily="34" charset="0"/>
              </a:rPr>
              <a:t> </a:t>
            </a:r>
            <a:r>
              <a:rPr lang="ru-RU" sz="1600" i="1" dirty="0">
                <a:effectLst/>
                <a:latin typeface="Arial" panose="020B0604020202020204" pitchFamily="34" charset="0"/>
                <a:cs typeface="Arial" panose="020B0604020202020204" pitchFamily="34" charset="0"/>
              </a:rPr>
              <a:t>−</a:t>
            </a:r>
            <a:r>
              <a:rPr lang="en" sz="1600" i="1" dirty="0">
                <a:effectLst/>
                <a:latin typeface="Arial" panose="020B0604020202020204" pitchFamily="34" charset="0"/>
                <a:cs typeface="Arial" panose="020B0604020202020204" pitchFamily="34" charset="0"/>
              </a:rPr>
              <a:t> left ventricular ejection fraction.</a:t>
            </a:r>
            <a:endParaRPr lang="en" sz="1600" i="1" dirty="0">
              <a:latin typeface="Arial" panose="020B0604020202020204" pitchFamily="34" charset="0"/>
              <a:cs typeface="Arial" panose="020B0604020202020204" pitchFamily="34" charset="0"/>
            </a:endParaRPr>
          </a:p>
        </p:txBody>
      </p:sp>
      <p:graphicFrame>
        <p:nvGraphicFramePr>
          <p:cNvPr id="7" name="Таблица 6">
            <a:extLst>
              <a:ext uri="{FF2B5EF4-FFF2-40B4-BE49-F238E27FC236}">
                <a16:creationId xmlns:a16="http://schemas.microsoft.com/office/drawing/2014/main" id="{42171302-3132-7700-0159-F3EB2ABBDE63}"/>
              </a:ext>
            </a:extLst>
          </p:cNvPr>
          <p:cNvGraphicFramePr>
            <a:graphicFrameLocks noGrp="1"/>
          </p:cNvGraphicFramePr>
          <p:nvPr>
            <p:extLst>
              <p:ext uri="{D42A27DB-BD31-4B8C-83A1-F6EECF244321}">
                <p14:modId xmlns:p14="http://schemas.microsoft.com/office/powerpoint/2010/main" val="2204077857"/>
              </p:ext>
            </p:extLst>
          </p:nvPr>
        </p:nvGraphicFramePr>
        <p:xfrm>
          <a:off x="431540" y="1052736"/>
          <a:ext cx="8280920" cy="4047924"/>
        </p:xfrm>
        <a:graphic>
          <a:graphicData uri="http://schemas.openxmlformats.org/drawingml/2006/table">
            <a:tbl>
              <a:tblPr firstRow="1" bandRow="1">
                <a:tableStyleId>{F5AB1C69-6EDB-4FF4-983F-18BD219EF322}</a:tableStyleId>
              </a:tblPr>
              <a:tblGrid>
                <a:gridCol w="936104">
                  <a:extLst>
                    <a:ext uri="{9D8B030D-6E8A-4147-A177-3AD203B41FA5}">
                      <a16:colId xmlns:a16="http://schemas.microsoft.com/office/drawing/2014/main" val="279216395"/>
                    </a:ext>
                  </a:extLst>
                </a:gridCol>
                <a:gridCol w="2376264">
                  <a:extLst>
                    <a:ext uri="{9D8B030D-6E8A-4147-A177-3AD203B41FA5}">
                      <a16:colId xmlns:a16="http://schemas.microsoft.com/office/drawing/2014/main" val="700654548"/>
                    </a:ext>
                  </a:extLst>
                </a:gridCol>
                <a:gridCol w="2232248">
                  <a:extLst>
                    <a:ext uri="{9D8B030D-6E8A-4147-A177-3AD203B41FA5}">
                      <a16:colId xmlns:a16="http://schemas.microsoft.com/office/drawing/2014/main" val="2507997037"/>
                    </a:ext>
                  </a:extLst>
                </a:gridCol>
                <a:gridCol w="2736304">
                  <a:extLst>
                    <a:ext uri="{9D8B030D-6E8A-4147-A177-3AD203B41FA5}">
                      <a16:colId xmlns:a16="http://schemas.microsoft.com/office/drawing/2014/main" val="3386085385"/>
                    </a:ext>
                  </a:extLst>
                </a:gridCol>
              </a:tblGrid>
              <a:tr h="7560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800" b="0" kern="1200" dirty="0">
                          <a:ln>
                            <a:solidFill>
                              <a:schemeClr val="tx1"/>
                            </a:solidFill>
                          </a:ln>
                          <a:solidFill>
                            <a:schemeClr val="tx1"/>
                          </a:solidFill>
                          <a:effectLst/>
                          <a:latin typeface="Arial" panose="020B0604020202020204" pitchFamily="34" charset="0"/>
                          <a:ea typeface="+mn-ea"/>
                          <a:cs typeface="Arial" panose="020B0604020202020204" pitchFamily="34" charset="0"/>
                        </a:rPr>
                        <a:t>Type of HF </a:t>
                      </a:r>
                      <a:endParaRPr lang="en" b="0" dirty="0">
                        <a:ln>
                          <a:solidFill>
                            <a:schemeClr val="tx1"/>
                          </a:solidFill>
                        </a:ln>
                        <a:solidFill>
                          <a:schemeClr val="tx1"/>
                        </a:solidFill>
                        <a:effectLst/>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800" b="0" kern="1200" dirty="0" err="1">
                          <a:ln>
                            <a:solidFill>
                              <a:schemeClr val="tx1"/>
                            </a:solidFill>
                          </a:ln>
                          <a:solidFill>
                            <a:schemeClr val="tx1"/>
                          </a:solidFill>
                          <a:effectLst/>
                          <a:latin typeface="Arial" panose="020B0604020202020204" pitchFamily="34" charset="0"/>
                          <a:ea typeface="+mn-ea"/>
                          <a:cs typeface="Arial" panose="020B0604020202020204" pitchFamily="34" charset="0"/>
                        </a:rPr>
                        <a:t>HFrEF</a:t>
                      </a:r>
                      <a:r>
                        <a:rPr lang="en" sz="1800" b="0" kern="1200" dirty="0">
                          <a:ln>
                            <a:solidFill>
                              <a:schemeClr val="tx1"/>
                            </a:solidFill>
                          </a:ln>
                          <a:solidFill>
                            <a:schemeClr val="tx1"/>
                          </a:solidFill>
                          <a:effectLst/>
                          <a:latin typeface="Arial" panose="020B0604020202020204" pitchFamily="34" charset="0"/>
                          <a:ea typeface="+mn-ea"/>
                          <a:cs typeface="Arial" panose="020B0604020202020204" pitchFamily="34" charset="0"/>
                        </a:rPr>
                        <a:t> </a:t>
                      </a:r>
                      <a:endParaRPr lang="en" b="0" dirty="0">
                        <a:ln>
                          <a:solidFill>
                            <a:schemeClr val="tx1"/>
                          </a:solidFill>
                        </a:ln>
                        <a:solidFill>
                          <a:schemeClr val="tx1"/>
                        </a:solidFill>
                        <a:effectLst/>
                        <a:latin typeface="Arial" panose="020B0604020202020204" pitchFamily="34" charset="0"/>
                        <a:cs typeface="Arial" panose="020B0604020202020204" pitchFamily="34" charset="0"/>
                      </a:endParaRPr>
                    </a:p>
                    <a:p>
                      <a:pPr algn="ctr"/>
                      <a:endParaRPr lang="ru-RU" b="0" dirty="0">
                        <a:ln>
                          <a:solidFill>
                            <a:schemeClr val="tx1"/>
                          </a:solid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800" b="0" kern="1200" dirty="0" err="1">
                          <a:ln>
                            <a:solidFill>
                              <a:schemeClr val="tx1"/>
                            </a:solidFill>
                          </a:ln>
                          <a:solidFill>
                            <a:schemeClr val="tx1"/>
                          </a:solidFill>
                          <a:effectLst/>
                          <a:latin typeface="Arial" panose="020B0604020202020204" pitchFamily="34" charset="0"/>
                          <a:ea typeface="+mn-ea"/>
                          <a:cs typeface="Arial" panose="020B0604020202020204" pitchFamily="34" charset="0"/>
                        </a:rPr>
                        <a:t>HFmrEF</a:t>
                      </a:r>
                      <a:r>
                        <a:rPr lang="en" sz="1800" b="0" kern="1200" dirty="0">
                          <a:ln>
                            <a:solidFill>
                              <a:schemeClr val="tx1"/>
                            </a:solidFill>
                          </a:ln>
                          <a:solidFill>
                            <a:schemeClr val="tx1"/>
                          </a:solidFill>
                          <a:effectLst/>
                          <a:latin typeface="Arial" panose="020B0604020202020204" pitchFamily="34" charset="0"/>
                          <a:ea typeface="+mn-ea"/>
                          <a:cs typeface="Arial" panose="020B0604020202020204" pitchFamily="34" charset="0"/>
                        </a:rPr>
                        <a:t> </a:t>
                      </a:r>
                      <a:endParaRPr lang="en" b="0" dirty="0">
                        <a:ln>
                          <a:solidFill>
                            <a:schemeClr val="tx1"/>
                          </a:solidFill>
                        </a:ln>
                        <a:solidFill>
                          <a:schemeClr val="tx1"/>
                        </a:solidFill>
                        <a:effectLst/>
                        <a:latin typeface="Arial" panose="020B0604020202020204" pitchFamily="34" charset="0"/>
                        <a:cs typeface="Arial" panose="020B0604020202020204" pitchFamily="34" charset="0"/>
                      </a:endParaRPr>
                    </a:p>
                    <a:p>
                      <a:pPr algn="ctr"/>
                      <a:endParaRPr lang="ru-RU" b="0" dirty="0">
                        <a:ln>
                          <a:solidFill>
                            <a:schemeClr val="tx1"/>
                          </a:solid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 sz="1800" b="0" kern="1200" dirty="0" err="1">
                          <a:ln>
                            <a:solidFill>
                              <a:schemeClr val="tx1"/>
                            </a:solidFill>
                          </a:ln>
                          <a:solidFill>
                            <a:schemeClr val="tx1"/>
                          </a:solidFill>
                          <a:effectLst/>
                          <a:latin typeface="Arial" panose="020B0604020202020204" pitchFamily="34" charset="0"/>
                          <a:ea typeface="+mn-ea"/>
                          <a:cs typeface="Arial" panose="020B0604020202020204" pitchFamily="34" charset="0"/>
                        </a:rPr>
                        <a:t>HFpEF</a:t>
                      </a:r>
                      <a:r>
                        <a:rPr lang="en" sz="1800" b="0" kern="1200" dirty="0">
                          <a:ln>
                            <a:solidFill>
                              <a:schemeClr val="tx1"/>
                            </a:solidFill>
                          </a:ln>
                          <a:solidFill>
                            <a:schemeClr val="tx1"/>
                          </a:solidFill>
                          <a:effectLst/>
                          <a:latin typeface="Arial" panose="020B0604020202020204" pitchFamily="34" charset="0"/>
                          <a:ea typeface="+mn-ea"/>
                          <a:cs typeface="Arial" panose="020B0604020202020204" pitchFamily="34" charset="0"/>
                        </a:rPr>
                        <a:t> </a:t>
                      </a:r>
                      <a:endParaRPr lang="en" b="0" dirty="0">
                        <a:ln>
                          <a:solidFill>
                            <a:schemeClr val="tx1"/>
                          </a:solidFill>
                        </a:ln>
                        <a:solidFill>
                          <a:schemeClr val="tx1"/>
                        </a:solidFill>
                        <a:effectLst/>
                        <a:latin typeface="Arial" panose="020B0604020202020204" pitchFamily="34" charset="0"/>
                        <a:cs typeface="Arial" panose="020B0604020202020204" pitchFamily="34" charset="0"/>
                      </a:endParaRPr>
                    </a:p>
                    <a:p>
                      <a:pPr algn="ctr"/>
                      <a:endParaRPr lang="ru-RU" b="0" dirty="0">
                        <a:ln>
                          <a:solidFill>
                            <a:schemeClr val="tx1"/>
                          </a:solid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6947844"/>
                  </a:ext>
                </a:extLst>
              </a:tr>
              <a:tr h="152008">
                <a:tc>
                  <a:txBody>
                    <a:bodyPr/>
                    <a:lstStyle/>
                    <a:p>
                      <a:r>
                        <a:rPr lang="en-US" b="0" dirty="0">
                          <a:ln>
                            <a:solidFill>
                              <a:schemeClr val="tx1"/>
                            </a:solidFill>
                          </a:ln>
                          <a:solidFill>
                            <a:schemeClr val="tx1"/>
                          </a:solidFill>
                          <a:latin typeface="Arial" panose="020B0604020202020204" pitchFamily="34" charset="0"/>
                          <a:cs typeface="Arial" panose="020B0604020202020204" pitchFamily="34" charset="0"/>
                        </a:rPr>
                        <a:t>1</a:t>
                      </a:r>
                      <a:endParaRPr lang="ru-RU" b="0" dirty="0">
                        <a:ln>
                          <a:solidFill>
                            <a:schemeClr val="tx1"/>
                          </a:solidFill>
                        </a:ln>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0" kern="1200" dirty="0">
                          <a:ln>
                            <a:solidFill>
                              <a:schemeClr val="tx1"/>
                            </a:solidFill>
                          </a:ln>
                          <a:solidFill>
                            <a:schemeClr val="tx1"/>
                          </a:solidFill>
                          <a:effectLst/>
                          <a:latin typeface="Arial" panose="020B0604020202020204" pitchFamily="34" charset="0"/>
                          <a:ea typeface="+mn-ea"/>
                          <a:cs typeface="Arial" panose="020B0604020202020204" pitchFamily="34" charset="0"/>
                        </a:rPr>
                        <a:t>Symptoms ± Signs </a:t>
                      </a:r>
                      <a:endParaRPr lang="en" b="0" dirty="0">
                        <a:ln>
                          <a:solidFill>
                            <a:schemeClr val="tx1"/>
                          </a:solidFill>
                        </a:ln>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0" kern="1200" dirty="0">
                          <a:ln>
                            <a:solidFill>
                              <a:schemeClr val="tx1"/>
                            </a:solidFill>
                          </a:ln>
                          <a:solidFill>
                            <a:schemeClr val="tx1"/>
                          </a:solidFill>
                          <a:effectLst/>
                          <a:latin typeface="Arial" panose="020B0604020202020204" pitchFamily="34" charset="0"/>
                          <a:ea typeface="+mn-ea"/>
                          <a:cs typeface="Arial" panose="020B0604020202020204" pitchFamily="34" charset="0"/>
                        </a:rPr>
                        <a:t>Symptoms ± Signs </a:t>
                      </a:r>
                      <a:endParaRPr lang="en" b="0" dirty="0">
                        <a:ln>
                          <a:solidFill>
                            <a:schemeClr val="tx1"/>
                          </a:solidFill>
                        </a:ln>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0" kern="1200" dirty="0">
                          <a:ln>
                            <a:solidFill>
                              <a:schemeClr val="tx1"/>
                            </a:solidFill>
                          </a:ln>
                          <a:solidFill>
                            <a:schemeClr val="tx1"/>
                          </a:solidFill>
                          <a:effectLst/>
                          <a:latin typeface="Arial" panose="020B0604020202020204" pitchFamily="34" charset="0"/>
                          <a:ea typeface="+mn-ea"/>
                          <a:cs typeface="Arial" panose="020B0604020202020204" pitchFamily="34" charset="0"/>
                        </a:rPr>
                        <a:t>Symptoms ± Signs </a:t>
                      </a:r>
                      <a:endParaRPr lang="en" b="0" dirty="0">
                        <a:ln>
                          <a:solidFill>
                            <a:schemeClr val="tx1"/>
                          </a:solidFill>
                        </a:ln>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995735"/>
                  </a:ext>
                </a:extLst>
              </a:tr>
              <a:tr h="152008">
                <a:tc>
                  <a:txBody>
                    <a:bodyPr/>
                    <a:lstStyle/>
                    <a:p>
                      <a:r>
                        <a:rPr lang="en-US" b="0" dirty="0">
                          <a:ln>
                            <a:solidFill>
                              <a:schemeClr val="tx1"/>
                            </a:solidFill>
                          </a:ln>
                          <a:solidFill>
                            <a:schemeClr val="tx1"/>
                          </a:solidFill>
                          <a:latin typeface="Arial" panose="020B0604020202020204" pitchFamily="34" charset="0"/>
                          <a:cs typeface="Arial" panose="020B0604020202020204" pitchFamily="34" charset="0"/>
                        </a:rPr>
                        <a:t>2</a:t>
                      </a:r>
                      <a:endParaRPr lang="ru-RU" b="0" dirty="0">
                        <a:ln>
                          <a:solidFill>
                            <a:schemeClr val="tx1"/>
                          </a:solidFill>
                        </a:ln>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0" kern="1200" dirty="0">
                          <a:solidFill>
                            <a:schemeClr val="dk1"/>
                          </a:solidFill>
                          <a:effectLst/>
                          <a:latin typeface="Arial" panose="020B0604020202020204" pitchFamily="34" charset="0"/>
                          <a:ea typeface="+mn-ea"/>
                          <a:cs typeface="Arial" panose="020B0604020202020204" pitchFamily="34" charset="0"/>
                        </a:rPr>
                        <a:t>LVEF</a:t>
                      </a:r>
                      <a:r>
                        <a:rPr lang="en" sz="1800" b="0" kern="1200" dirty="0">
                          <a:ln>
                            <a:solidFill>
                              <a:schemeClr val="tx1"/>
                            </a:solidFill>
                          </a:ln>
                          <a:solidFill>
                            <a:schemeClr val="tx1"/>
                          </a:solidFill>
                          <a:effectLst/>
                          <a:latin typeface="Arial" panose="020B0604020202020204" pitchFamily="34" charset="0"/>
                          <a:ea typeface="+mn-ea"/>
                          <a:cs typeface="Arial" panose="020B0604020202020204" pitchFamily="34" charset="0"/>
                        </a:rPr>
                        <a:t> ≤ </a:t>
                      </a:r>
                      <a:r>
                        <a:rPr lang="en" sz="1800" b="0" kern="1200" dirty="0">
                          <a:solidFill>
                            <a:srgbClr val="C00000"/>
                          </a:solidFill>
                          <a:effectLst/>
                          <a:latin typeface="Arial" panose="020B0604020202020204" pitchFamily="34" charset="0"/>
                          <a:ea typeface="+mn-ea"/>
                          <a:cs typeface="Arial" panose="020B0604020202020204" pitchFamily="34" charset="0"/>
                        </a:rPr>
                        <a:t>40 </a:t>
                      </a:r>
                      <a:r>
                        <a:rPr lang="ru-RU" sz="1800" b="0" kern="1200" dirty="0">
                          <a:solidFill>
                            <a:srgbClr val="C00000"/>
                          </a:solidFill>
                          <a:effectLst/>
                          <a:latin typeface="Arial" panose="020B0604020202020204" pitchFamily="34" charset="0"/>
                          <a:ea typeface="+mn-ea"/>
                          <a:cs typeface="Arial" panose="020B0604020202020204" pitchFamily="34" charset="0"/>
                        </a:rPr>
                        <a:t>%</a:t>
                      </a:r>
                      <a:r>
                        <a:rPr lang="en" sz="1800" b="0" kern="1200" dirty="0">
                          <a:ln>
                            <a:solidFill>
                              <a:schemeClr val="tx1"/>
                            </a:solidFill>
                          </a:ln>
                          <a:solidFill>
                            <a:srgbClr val="C00000"/>
                          </a:solidFill>
                          <a:effectLst/>
                          <a:latin typeface="Arial" panose="020B0604020202020204" pitchFamily="34" charset="0"/>
                          <a:ea typeface="+mn-ea"/>
                          <a:cs typeface="Arial" panose="020B0604020202020204" pitchFamily="34" charset="0"/>
                        </a:rPr>
                        <a:t> </a:t>
                      </a:r>
                      <a:endParaRPr lang="en" sz="1800" b="0" dirty="0">
                        <a:ln>
                          <a:solidFill>
                            <a:schemeClr val="tx1"/>
                          </a:solidFill>
                        </a:ln>
                        <a:solidFill>
                          <a:srgbClr val="C00000"/>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0" kern="1200" dirty="0">
                          <a:solidFill>
                            <a:schemeClr val="dk1"/>
                          </a:solidFill>
                          <a:effectLst/>
                          <a:latin typeface="Arial" panose="020B0604020202020204" pitchFamily="34" charset="0"/>
                          <a:ea typeface="+mn-ea"/>
                          <a:cs typeface="Arial" panose="020B0604020202020204" pitchFamily="34" charset="0"/>
                        </a:rPr>
                        <a:t>LVEF </a:t>
                      </a:r>
                      <a:r>
                        <a:rPr lang="en" sz="1800" b="0" kern="1200" dirty="0">
                          <a:solidFill>
                            <a:srgbClr val="C00000"/>
                          </a:solidFill>
                          <a:effectLst/>
                          <a:latin typeface="Arial" panose="020B0604020202020204" pitchFamily="34" charset="0"/>
                          <a:ea typeface="+mn-ea"/>
                          <a:cs typeface="Arial" panose="020B0604020202020204" pitchFamily="34" charset="0"/>
                        </a:rPr>
                        <a:t>41- </a:t>
                      </a:r>
                      <a:r>
                        <a:rPr lang="ru-RU" sz="1800" b="0" kern="1200" dirty="0">
                          <a:solidFill>
                            <a:srgbClr val="C00000"/>
                          </a:solidFill>
                          <a:effectLst/>
                          <a:latin typeface="Arial" panose="020B0604020202020204" pitchFamily="34" charset="0"/>
                          <a:ea typeface="+mn-ea"/>
                          <a:cs typeface="Arial" panose="020B0604020202020204" pitchFamily="34" charset="0"/>
                        </a:rPr>
                        <a:t>49% </a:t>
                      </a:r>
                      <a:endParaRPr lang="ru-RU" b="0" dirty="0">
                        <a:solidFill>
                          <a:srgbClr val="C00000"/>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0" kern="1200" dirty="0">
                          <a:solidFill>
                            <a:schemeClr val="dk1"/>
                          </a:solidFill>
                          <a:effectLst/>
                          <a:latin typeface="Arial" panose="020B0604020202020204" pitchFamily="34" charset="0"/>
                          <a:ea typeface="+mn-ea"/>
                          <a:cs typeface="Arial" panose="020B0604020202020204" pitchFamily="34" charset="0"/>
                        </a:rPr>
                        <a:t>LVEF ≥ </a:t>
                      </a:r>
                      <a:r>
                        <a:rPr lang="en" sz="1800" b="0" kern="1200" dirty="0">
                          <a:solidFill>
                            <a:srgbClr val="C00000"/>
                          </a:solidFill>
                          <a:effectLst/>
                          <a:latin typeface="Arial" panose="020B0604020202020204" pitchFamily="34" charset="0"/>
                          <a:ea typeface="+mn-ea"/>
                          <a:cs typeface="Arial" panose="020B0604020202020204" pitchFamily="34" charset="0"/>
                        </a:rPr>
                        <a:t>50%</a:t>
                      </a:r>
                      <a:r>
                        <a:rPr lang="en" sz="1800" b="0" kern="1200" dirty="0">
                          <a:solidFill>
                            <a:schemeClr val="dk1"/>
                          </a:solidFill>
                          <a:effectLst/>
                          <a:latin typeface="Arial" panose="020B0604020202020204" pitchFamily="34" charset="0"/>
                          <a:ea typeface="+mn-ea"/>
                          <a:cs typeface="Arial" panose="020B0604020202020204" pitchFamily="34" charset="0"/>
                        </a:rPr>
                        <a:t> </a:t>
                      </a:r>
                      <a:endParaRPr lang="en" b="0"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7951477"/>
                  </a:ext>
                </a:extLst>
              </a:tr>
              <a:tr h="756084">
                <a:tc>
                  <a:txBody>
                    <a:bodyPr/>
                    <a:lstStyle/>
                    <a:p>
                      <a:r>
                        <a:rPr lang="en-US" b="0" dirty="0">
                          <a:ln>
                            <a:solidFill>
                              <a:schemeClr val="tx1"/>
                            </a:solidFill>
                          </a:ln>
                          <a:solidFill>
                            <a:schemeClr val="tx1"/>
                          </a:solidFill>
                          <a:latin typeface="Arial" panose="020B0604020202020204" pitchFamily="34" charset="0"/>
                          <a:cs typeface="Arial" panose="020B0604020202020204" pitchFamily="34" charset="0"/>
                        </a:rPr>
                        <a:t>3</a:t>
                      </a:r>
                      <a:endParaRPr lang="ru-RU" b="0" dirty="0">
                        <a:ln>
                          <a:solidFill>
                            <a:schemeClr val="tx1"/>
                          </a:solidFill>
                        </a:ln>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n>
                            <a:solidFill>
                              <a:schemeClr val="tx1"/>
                            </a:solidFill>
                          </a:ln>
                          <a:solidFill>
                            <a:schemeClr val="tx1"/>
                          </a:solidFill>
                          <a:effectLst/>
                          <a:latin typeface="Arial" panose="020B0604020202020204" pitchFamily="34" charset="0"/>
                          <a:cs typeface="Arial" panose="020B0604020202020204" pitchFamily="34" charset="0"/>
                        </a:rPr>
                        <a:t>_</a:t>
                      </a:r>
                      <a:endParaRPr lang="ru-RU" b="0" dirty="0">
                        <a:ln>
                          <a:solidFill>
                            <a:schemeClr val="tx1"/>
                          </a:solidFill>
                        </a:ln>
                        <a:solidFill>
                          <a:schemeClr val="tx1"/>
                        </a:solidFill>
                        <a:effectLst/>
                        <a:latin typeface="Arial" panose="020B0604020202020204" pitchFamily="34" charset="0"/>
                        <a:cs typeface="Arial" panose="020B0604020202020204" pitchFamily="34" charset="0"/>
                      </a:endParaRPr>
                    </a:p>
                    <a:p>
                      <a:endParaRPr lang="ru-RU" b="0" dirty="0">
                        <a:ln>
                          <a:solidFill>
                            <a:schemeClr val="tx1"/>
                          </a:solid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b="0" dirty="0">
                          <a:ln>
                            <a:solidFill>
                              <a:schemeClr val="tx1"/>
                            </a:solidFill>
                          </a:ln>
                          <a:solidFill>
                            <a:schemeClr val="tx1"/>
                          </a:solidFill>
                          <a:latin typeface="Arial" panose="020B0604020202020204" pitchFamily="34" charset="0"/>
                          <a:cs typeface="Arial" panose="020B0604020202020204" pitchFamily="34" charset="0"/>
                        </a:rPr>
                        <a:t>_</a:t>
                      </a:r>
                      <a:endParaRPr lang="ru-RU" b="0" dirty="0">
                        <a:ln>
                          <a:solidFill>
                            <a:schemeClr val="tx1"/>
                          </a:solid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 sz="1800" b="0" kern="1200" dirty="0">
                          <a:solidFill>
                            <a:schemeClr val="dk1"/>
                          </a:solidFill>
                          <a:effectLst/>
                          <a:latin typeface="Arial" panose="020B0604020202020204" pitchFamily="34" charset="0"/>
                          <a:ea typeface="+mn-ea"/>
                          <a:cs typeface="Arial" panose="020B0604020202020204" pitchFamily="34" charset="0"/>
                        </a:rPr>
                        <a:t>Objective evidence of cardiac structural and/or functional abnormalities consistent with the presence of LV diastolic </a:t>
                      </a:r>
                      <a:endParaRPr lang="en" b="0" dirty="0">
                        <a:effectLst/>
                        <a:latin typeface="Arial" panose="020B0604020202020204" pitchFamily="34" charset="0"/>
                        <a:cs typeface="Arial" panose="020B0604020202020204" pitchFamily="34" charset="0"/>
                      </a:endParaRPr>
                    </a:p>
                    <a:p>
                      <a:r>
                        <a:rPr lang="en" sz="1800" b="0" kern="1200" dirty="0">
                          <a:solidFill>
                            <a:schemeClr val="dk1"/>
                          </a:solidFill>
                          <a:effectLst/>
                          <a:latin typeface="Arial" panose="020B0604020202020204" pitchFamily="34" charset="0"/>
                          <a:ea typeface="+mn-ea"/>
                          <a:cs typeface="Arial" panose="020B0604020202020204" pitchFamily="34" charset="0"/>
                        </a:rPr>
                        <a:t>dysfunction/raised LV filling pressures, including raised natriuretic peptides </a:t>
                      </a:r>
                      <a:endParaRPr lang="en" b="0"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0518015"/>
                  </a:ext>
                </a:extLst>
              </a:tr>
            </a:tbl>
          </a:graphicData>
        </a:graphic>
      </p:graphicFrame>
      <p:sp>
        <p:nvSpPr>
          <p:cNvPr id="10" name="TextBox 9">
            <a:extLst>
              <a:ext uri="{FF2B5EF4-FFF2-40B4-BE49-F238E27FC236}">
                <a16:creationId xmlns:a16="http://schemas.microsoft.com/office/drawing/2014/main" id="{3AD5D54B-FE13-B284-209A-503550DF84C3}"/>
              </a:ext>
            </a:extLst>
          </p:cNvPr>
          <p:cNvSpPr txBox="1"/>
          <p:nvPr/>
        </p:nvSpPr>
        <p:spPr>
          <a:xfrm>
            <a:off x="1475656" y="3356992"/>
            <a:ext cx="2074947" cy="1384995"/>
          </a:xfrm>
          <a:prstGeom prst="rect">
            <a:avLst/>
          </a:prstGeom>
          <a:noFill/>
          <a:ln>
            <a:solidFill>
              <a:srgbClr val="002060"/>
            </a:solidFill>
          </a:ln>
        </p:spPr>
        <p:txBody>
          <a:bodyPr wrap="square">
            <a:spAutoFit/>
          </a:bodyPr>
          <a:lstStyle/>
          <a:p>
            <a:pPr algn="just"/>
            <a:r>
              <a:rPr lang="en" sz="1400" dirty="0">
                <a:effectLst/>
                <a:latin typeface="Arial" panose="020B0604020202020204" pitchFamily="34" charset="0"/>
                <a:cs typeface="Arial" panose="020B0604020202020204" pitchFamily="34" charset="0"/>
              </a:rPr>
              <a:t>Reduced LVEF is defined as </a:t>
            </a:r>
            <a:r>
              <a:rPr lang="ru-RU" sz="1400" dirty="0">
                <a:latin typeface="Arial" panose="020B0604020202020204" pitchFamily="34" charset="0"/>
                <a:cs typeface="Arial" panose="020B0604020202020204" pitchFamily="34" charset="0"/>
              </a:rPr>
              <a:t>≤ </a:t>
            </a:r>
            <a:r>
              <a:rPr lang="en" sz="1400" dirty="0">
                <a:effectLst/>
                <a:latin typeface="Arial" panose="020B0604020202020204" pitchFamily="34" charset="0"/>
                <a:cs typeface="Arial" panose="020B0604020202020204" pitchFamily="34" charset="0"/>
              </a:rPr>
              <a:t>40%, i.e. those with a significant reduction in LV systolic function. This is designated as </a:t>
            </a:r>
            <a:r>
              <a:rPr lang="en" sz="1400" dirty="0" err="1">
                <a:effectLst/>
                <a:latin typeface="Arial" panose="020B0604020202020204" pitchFamily="34" charset="0"/>
                <a:cs typeface="Arial" panose="020B0604020202020204" pitchFamily="34" charset="0"/>
              </a:rPr>
              <a:t>HFrEF</a:t>
            </a:r>
            <a:r>
              <a:rPr lang="en" sz="1400" dirty="0">
                <a:effectLst/>
                <a:latin typeface="Arial" panose="020B0604020202020204" pitchFamily="34" charset="0"/>
                <a:cs typeface="Arial" panose="020B0604020202020204" pitchFamily="34" charset="0"/>
              </a:rPr>
              <a:t>. </a:t>
            </a:r>
            <a:endParaRPr lang="en" sz="1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34B39C0-3908-A081-BF35-98F885DDA3D4}"/>
              </a:ext>
            </a:extLst>
          </p:cNvPr>
          <p:cNvSpPr txBox="1"/>
          <p:nvPr/>
        </p:nvSpPr>
        <p:spPr>
          <a:xfrm>
            <a:off x="3851920" y="3356992"/>
            <a:ext cx="2016225" cy="1569660"/>
          </a:xfrm>
          <a:prstGeom prst="rect">
            <a:avLst/>
          </a:prstGeom>
          <a:noFill/>
          <a:ln>
            <a:solidFill>
              <a:srgbClr val="002060"/>
            </a:solidFill>
          </a:ln>
        </p:spPr>
        <p:txBody>
          <a:bodyPr wrap="square">
            <a:spAutoFit/>
          </a:bodyPr>
          <a:lstStyle/>
          <a:p>
            <a:pPr algn="just"/>
            <a:r>
              <a:rPr lang="en" sz="1600" dirty="0">
                <a:effectLst/>
                <a:latin typeface="Arial" panose="020B0604020202020204" pitchFamily="34" charset="0"/>
                <a:cs typeface="Arial" panose="020B0604020202020204" pitchFamily="34" charset="0"/>
              </a:rPr>
              <a:t>Patients with a LVEF between 41% and 49% have mildly reduced LV systolic function, i.e. </a:t>
            </a:r>
            <a:r>
              <a:rPr lang="en" sz="1600" dirty="0" err="1">
                <a:effectLst/>
                <a:latin typeface="Arial" panose="020B0604020202020204" pitchFamily="34" charset="0"/>
                <a:cs typeface="Arial" panose="020B0604020202020204" pitchFamily="34" charset="0"/>
              </a:rPr>
              <a:t>HFmrEF</a:t>
            </a:r>
            <a:r>
              <a:rPr lang="en" sz="1600" dirty="0">
                <a:effectLst/>
                <a:latin typeface="Arial" panose="020B0604020202020204" pitchFamily="34" charset="0"/>
                <a:cs typeface="Arial" panose="020B0604020202020204" pitchFamily="34" charset="0"/>
              </a:rPr>
              <a:t>. </a:t>
            </a:r>
            <a:endParaRPr lang="en" sz="1600" dirty="0"/>
          </a:p>
        </p:txBody>
      </p:sp>
    </p:spTree>
    <p:extLst>
      <p:ext uri="{BB962C8B-B14F-4D97-AF65-F5344CB8AC3E}">
        <p14:creationId xmlns:p14="http://schemas.microsoft.com/office/powerpoint/2010/main" val="2070996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ge16image45511808">
            <a:extLst>
              <a:ext uri="{FF2B5EF4-FFF2-40B4-BE49-F238E27FC236}">
                <a16:creationId xmlns:a16="http://schemas.microsoft.com/office/drawing/2014/main" id="{2B7F21B0-376A-1408-8EF3-69924414A2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520" y="772194"/>
            <a:ext cx="6413500" cy="457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F90F48-5A49-2C38-4306-516927FAEB09}"/>
              </a:ext>
            </a:extLst>
          </p:cNvPr>
          <p:cNvSpPr txBox="1"/>
          <p:nvPr/>
        </p:nvSpPr>
        <p:spPr>
          <a:xfrm>
            <a:off x="-36512" y="99063"/>
            <a:ext cx="8928992" cy="646331"/>
          </a:xfrm>
          <a:prstGeom prst="rect">
            <a:avLst/>
          </a:prstGeom>
          <a:noFill/>
        </p:spPr>
        <p:txBody>
          <a:bodyPr wrap="square">
            <a:spAutoFit/>
          </a:bodyPr>
          <a:lstStyle/>
          <a:p>
            <a:pPr algn="ctr"/>
            <a:r>
              <a:rPr kumimoji="0" lang="ru-RU" altLang="ru-RU" sz="1800" b="1" i="0" u="none" strike="noStrike" cap="none" normalizeH="0" baseline="0" dirty="0">
                <a:ln>
                  <a:noFill/>
                </a:ln>
                <a:solidFill>
                  <a:srgbClr val="C00000"/>
                </a:solidFill>
                <a:effectLst/>
                <a:latin typeface="+mj-lt"/>
              </a:rPr>
              <a:t>New York Heart Association </a:t>
            </a:r>
            <a:r>
              <a:rPr kumimoji="0" lang="ru-RU" altLang="ru-RU" sz="1800" b="1" i="0" u="none" strike="noStrike" cap="none" normalizeH="0" baseline="0" dirty="0" err="1">
                <a:ln>
                  <a:noFill/>
                </a:ln>
                <a:solidFill>
                  <a:srgbClr val="C00000"/>
                </a:solidFill>
                <a:effectLst/>
                <a:latin typeface="+mj-lt"/>
              </a:rPr>
              <a:t>functional</a:t>
            </a:r>
            <a:r>
              <a:rPr kumimoji="0" lang="ru-RU" altLang="ru-RU" sz="1800" b="1" i="0" u="none" strike="noStrike" cap="none" normalizeH="0" baseline="0" dirty="0">
                <a:ln>
                  <a:noFill/>
                </a:ln>
                <a:solidFill>
                  <a:srgbClr val="C00000"/>
                </a:solidFill>
                <a:effectLst/>
                <a:latin typeface="+mj-lt"/>
              </a:rPr>
              <a:t> </a:t>
            </a:r>
            <a:r>
              <a:rPr kumimoji="0" lang="ru-RU" altLang="ru-RU" sz="1800" b="1" i="0" u="none" strike="noStrike" cap="none" normalizeH="0" baseline="0" dirty="0" err="1">
                <a:ln>
                  <a:noFill/>
                </a:ln>
                <a:solidFill>
                  <a:srgbClr val="C00000"/>
                </a:solidFill>
                <a:effectLst/>
                <a:latin typeface="+mj-lt"/>
              </a:rPr>
              <a:t>classification</a:t>
            </a:r>
            <a:r>
              <a:rPr kumimoji="0" lang="ru-RU" altLang="ru-RU" sz="1800" b="1" i="0" u="none" strike="noStrike" cap="none" normalizeH="0" baseline="0" dirty="0">
                <a:ln>
                  <a:noFill/>
                </a:ln>
                <a:solidFill>
                  <a:srgbClr val="C00000"/>
                </a:solidFill>
                <a:effectLst/>
                <a:latin typeface="+mj-lt"/>
              </a:rPr>
              <a:t> </a:t>
            </a:r>
            <a:r>
              <a:rPr kumimoji="0" lang="ru-RU" altLang="ru-RU" sz="1800" b="1" i="0" u="none" strike="noStrike" cap="none" normalizeH="0" baseline="0" dirty="0" err="1">
                <a:ln>
                  <a:noFill/>
                </a:ln>
                <a:solidFill>
                  <a:srgbClr val="C00000"/>
                </a:solidFill>
                <a:effectLst/>
                <a:latin typeface="+mj-lt"/>
              </a:rPr>
              <a:t>based</a:t>
            </a:r>
            <a:r>
              <a:rPr kumimoji="0" lang="ru-RU" altLang="ru-RU" sz="1800" b="1" i="0" u="none" strike="noStrike" cap="none" normalizeH="0" baseline="0" dirty="0">
                <a:ln>
                  <a:noFill/>
                </a:ln>
                <a:solidFill>
                  <a:srgbClr val="C00000"/>
                </a:solidFill>
                <a:effectLst/>
                <a:latin typeface="+mj-lt"/>
              </a:rPr>
              <a:t> </a:t>
            </a:r>
            <a:r>
              <a:rPr kumimoji="0" lang="ru-RU" altLang="ru-RU" sz="1800" b="1" i="0" u="none" strike="noStrike" cap="none" normalizeH="0" baseline="0" dirty="0" err="1">
                <a:ln>
                  <a:noFill/>
                </a:ln>
                <a:solidFill>
                  <a:srgbClr val="C00000"/>
                </a:solidFill>
                <a:effectLst/>
                <a:latin typeface="+mj-lt"/>
              </a:rPr>
              <a:t>on</a:t>
            </a:r>
            <a:r>
              <a:rPr kumimoji="0" lang="ru-RU" altLang="ru-RU" sz="1800" b="1" i="0" u="none" strike="noStrike" cap="none" normalizeH="0" baseline="0" dirty="0">
                <a:ln>
                  <a:noFill/>
                </a:ln>
                <a:solidFill>
                  <a:srgbClr val="C00000"/>
                </a:solidFill>
                <a:effectLst/>
                <a:latin typeface="+mj-lt"/>
              </a:rPr>
              <a:t> </a:t>
            </a:r>
            <a:r>
              <a:rPr kumimoji="0" lang="ru-RU" altLang="ru-RU" sz="1800" b="1" i="0" u="none" strike="noStrike" cap="none" normalizeH="0" baseline="0" dirty="0" err="1">
                <a:ln>
                  <a:noFill/>
                </a:ln>
                <a:solidFill>
                  <a:srgbClr val="C00000"/>
                </a:solidFill>
                <a:effectLst/>
                <a:latin typeface="+mj-lt"/>
              </a:rPr>
              <a:t>severity</a:t>
            </a:r>
            <a:r>
              <a:rPr kumimoji="0" lang="ru-RU" altLang="ru-RU" sz="1800" b="1" i="0" u="none" strike="noStrike" cap="none" normalizeH="0" baseline="0" dirty="0">
                <a:ln>
                  <a:noFill/>
                </a:ln>
                <a:solidFill>
                  <a:srgbClr val="C00000"/>
                </a:solidFill>
                <a:effectLst/>
                <a:latin typeface="+mj-lt"/>
              </a:rPr>
              <a:t> </a:t>
            </a:r>
            <a:r>
              <a:rPr kumimoji="0" lang="ru-RU" altLang="ru-RU" sz="1800" b="1" i="0" u="none" strike="noStrike" cap="none" normalizeH="0" baseline="0" dirty="0" err="1">
                <a:ln>
                  <a:noFill/>
                </a:ln>
                <a:solidFill>
                  <a:srgbClr val="C00000"/>
                </a:solidFill>
                <a:effectLst/>
                <a:latin typeface="+mj-lt"/>
              </a:rPr>
              <a:t>of</a:t>
            </a:r>
            <a:r>
              <a:rPr kumimoji="0" lang="ru-RU" altLang="ru-RU" sz="1800" b="1" i="0" u="none" strike="noStrike" cap="none" normalizeH="0" baseline="0" dirty="0">
                <a:ln>
                  <a:noFill/>
                </a:ln>
                <a:solidFill>
                  <a:srgbClr val="C00000"/>
                </a:solidFill>
                <a:effectLst/>
                <a:latin typeface="+mj-lt"/>
              </a:rPr>
              <a:t> </a:t>
            </a:r>
            <a:r>
              <a:rPr kumimoji="0" lang="ru-RU" altLang="ru-RU" sz="1800" b="1" i="0" u="none" strike="noStrike" cap="none" normalizeH="0" baseline="0" dirty="0" err="1">
                <a:ln>
                  <a:noFill/>
                </a:ln>
                <a:solidFill>
                  <a:srgbClr val="C00000"/>
                </a:solidFill>
                <a:effectLst/>
                <a:latin typeface="+mj-lt"/>
              </a:rPr>
              <a:t>symptoms</a:t>
            </a:r>
            <a:r>
              <a:rPr lang="ru-RU" altLang="ru-RU" b="1" dirty="0">
                <a:solidFill>
                  <a:srgbClr val="C00000"/>
                </a:solidFill>
                <a:latin typeface="+mj-lt"/>
              </a:rPr>
              <a:t> </a:t>
            </a:r>
            <a:r>
              <a:rPr kumimoji="0" lang="ru-RU" altLang="ru-RU" sz="1800" b="1" i="0" u="none" strike="noStrike" cap="none" normalizeH="0" baseline="0" dirty="0" err="1">
                <a:ln>
                  <a:noFill/>
                </a:ln>
                <a:solidFill>
                  <a:srgbClr val="C00000"/>
                </a:solidFill>
                <a:effectLst/>
                <a:latin typeface="+mj-lt"/>
              </a:rPr>
              <a:t>and</a:t>
            </a:r>
            <a:r>
              <a:rPr kumimoji="0" lang="ru-RU" altLang="ru-RU" sz="1800" b="1" i="0" u="none" strike="noStrike" cap="none" normalizeH="0" baseline="0" dirty="0">
                <a:ln>
                  <a:noFill/>
                </a:ln>
                <a:solidFill>
                  <a:srgbClr val="C00000"/>
                </a:solidFill>
                <a:effectLst/>
                <a:latin typeface="+mj-lt"/>
              </a:rPr>
              <a:t> </a:t>
            </a:r>
            <a:r>
              <a:rPr kumimoji="0" lang="ru-RU" altLang="ru-RU" sz="1800" b="1" i="0" u="none" strike="noStrike" cap="none" normalizeH="0" baseline="0" dirty="0" err="1">
                <a:ln>
                  <a:noFill/>
                </a:ln>
                <a:solidFill>
                  <a:srgbClr val="C00000"/>
                </a:solidFill>
                <a:effectLst/>
                <a:latin typeface="+mj-lt"/>
              </a:rPr>
              <a:t>physical</a:t>
            </a:r>
            <a:r>
              <a:rPr kumimoji="0" lang="ru-RU" altLang="ru-RU" sz="1800" b="1" i="0" u="none" strike="noStrike" cap="none" normalizeH="0" baseline="0" dirty="0">
                <a:ln>
                  <a:noFill/>
                </a:ln>
                <a:solidFill>
                  <a:srgbClr val="C00000"/>
                </a:solidFill>
                <a:effectLst/>
                <a:latin typeface="+mj-lt"/>
              </a:rPr>
              <a:t> </a:t>
            </a:r>
            <a:r>
              <a:rPr kumimoji="0" lang="ru-RU" altLang="ru-RU" sz="1800" b="1" i="0" u="none" strike="noStrike" cap="none" normalizeH="0" baseline="0" dirty="0" err="1">
                <a:ln>
                  <a:noFill/>
                </a:ln>
                <a:solidFill>
                  <a:srgbClr val="C00000"/>
                </a:solidFill>
                <a:effectLst/>
                <a:latin typeface="+mj-lt"/>
              </a:rPr>
              <a:t>activity</a:t>
            </a:r>
            <a:r>
              <a:rPr kumimoji="0" lang="ru-RU" altLang="ru-RU" sz="1800" b="1" i="0" u="none" strike="noStrike" cap="none" normalizeH="0" baseline="0" dirty="0">
                <a:ln>
                  <a:noFill/>
                </a:ln>
                <a:solidFill>
                  <a:srgbClr val="C00000"/>
                </a:solidFill>
                <a:effectLst/>
                <a:latin typeface="+mj-lt"/>
              </a:rPr>
              <a:t> </a:t>
            </a:r>
            <a:endParaRPr lang="ru-RU" b="1" dirty="0">
              <a:solidFill>
                <a:srgbClr val="C00000"/>
              </a:solidFill>
              <a:latin typeface="+mj-lt"/>
            </a:endParaRPr>
          </a:p>
        </p:txBody>
      </p:sp>
      <p:graphicFrame>
        <p:nvGraphicFramePr>
          <p:cNvPr id="5" name="Таблица 4">
            <a:extLst>
              <a:ext uri="{FF2B5EF4-FFF2-40B4-BE49-F238E27FC236}">
                <a16:creationId xmlns:a16="http://schemas.microsoft.com/office/drawing/2014/main" id="{F9E2A82E-AE04-85E5-27EE-600B432083B2}"/>
              </a:ext>
            </a:extLst>
          </p:cNvPr>
          <p:cNvGraphicFramePr>
            <a:graphicFrameLocks noGrp="1"/>
          </p:cNvGraphicFramePr>
          <p:nvPr>
            <p:extLst>
              <p:ext uri="{D42A27DB-BD31-4B8C-83A1-F6EECF244321}">
                <p14:modId xmlns:p14="http://schemas.microsoft.com/office/powerpoint/2010/main" val="2074759237"/>
              </p:ext>
            </p:extLst>
          </p:nvPr>
        </p:nvGraphicFramePr>
        <p:xfrm>
          <a:off x="503548" y="965166"/>
          <a:ext cx="8136904" cy="5120640"/>
        </p:xfrm>
        <a:graphic>
          <a:graphicData uri="http://schemas.openxmlformats.org/drawingml/2006/table">
            <a:tbl>
              <a:tblPr firstRow="1" bandRow="1">
                <a:tableStyleId>{F5AB1C69-6EDB-4FF4-983F-18BD219EF322}</a:tableStyleId>
              </a:tblPr>
              <a:tblGrid>
                <a:gridCol w="1764196">
                  <a:extLst>
                    <a:ext uri="{9D8B030D-6E8A-4147-A177-3AD203B41FA5}">
                      <a16:colId xmlns:a16="http://schemas.microsoft.com/office/drawing/2014/main" val="4044458006"/>
                    </a:ext>
                  </a:extLst>
                </a:gridCol>
                <a:gridCol w="6372708">
                  <a:extLst>
                    <a:ext uri="{9D8B030D-6E8A-4147-A177-3AD203B41FA5}">
                      <a16:colId xmlns:a16="http://schemas.microsoft.com/office/drawing/2014/main" val="2756417494"/>
                    </a:ext>
                  </a:extLst>
                </a:gridCol>
              </a:tblGrid>
              <a:tr h="6120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kern="1200" dirty="0">
                          <a:solidFill>
                            <a:schemeClr val="tx1"/>
                          </a:solidFill>
                          <a:effectLst/>
                          <a:latin typeface="Arial" panose="020B0604020202020204" pitchFamily="34" charset="0"/>
                          <a:ea typeface="+mn-ea"/>
                          <a:cs typeface="Arial" panose="020B0604020202020204" pitchFamily="34" charset="0"/>
                        </a:rPr>
                        <a:t>Class  </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Arial" panose="020B0604020202020204" pitchFamily="34" charset="0"/>
                          <a:ea typeface="+mn-ea"/>
                          <a:cs typeface="Arial" panose="020B0604020202020204" pitchFamily="34" charset="0"/>
                        </a:rPr>
                        <a:t>Description</a:t>
                      </a:r>
                      <a:endParaRPr lang="en" dirty="0">
                        <a:solidFill>
                          <a:schemeClr val="tx1"/>
                        </a:solidFill>
                        <a:effectLst/>
                        <a:latin typeface="Arial" panose="020B0604020202020204" pitchFamily="34" charset="0"/>
                        <a:cs typeface="Arial" panose="020B0604020202020204" pitchFamily="34" charset="0"/>
                      </a:endParaRPr>
                    </a:p>
                    <a:p>
                      <a:endParaRPr lang="ru-RU"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5429374"/>
                  </a:ext>
                </a:extLst>
              </a:tr>
              <a:tr h="6120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mn-lt"/>
                          <a:ea typeface="+mn-ea"/>
                          <a:cs typeface="+mn-cs"/>
                        </a:rPr>
                        <a:t>Class I </a:t>
                      </a:r>
                      <a:endParaRPr lang="en" dirty="0">
                        <a:effectLst/>
                      </a:endParaRPr>
                    </a:p>
                    <a:p>
                      <a:endParaRPr lang="ru-RU"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mn-lt"/>
                          <a:ea typeface="+mn-ea"/>
                          <a:cs typeface="+mn-cs"/>
                        </a:rPr>
                        <a:t>No limitation of physical activity. Ordinary physical activity does not cause undue breathlessness, fatigue, or palpitations. </a:t>
                      </a:r>
                      <a:endParaRPr lang="en" dirty="0">
                        <a:effectLst/>
                      </a:endParaRPr>
                    </a:p>
                    <a:p>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6509663"/>
                  </a:ext>
                </a:extLst>
              </a:tr>
              <a:tr h="6120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Class II </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Slight limitation of physical activity. Comfortable at rest, but ordinary physical activity results in undue breathlessness, fatigue, or palpitations. </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5994137"/>
                  </a:ext>
                </a:extLst>
              </a:tr>
              <a:tr h="6120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Class III </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Marked limitation of physical activity. Comfortable at rest, but less than ordinary activity results undue breathlessness, fatigue, or palpitations. </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3970986"/>
                  </a:ext>
                </a:extLst>
              </a:tr>
              <a:tr h="6120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Class IV </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kern="1200" dirty="0">
                          <a:solidFill>
                            <a:schemeClr val="dk1"/>
                          </a:solidFill>
                          <a:effectLst/>
                          <a:latin typeface="Arial" panose="020B0604020202020204" pitchFamily="34" charset="0"/>
                          <a:ea typeface="+mn-ea"/>
                          <a:cs typeface="Arial" panose="020B0604020202020204" pitchFamily="34" charset="0"/>
                        </a:rPr>
                        <a:t>Unable to carry on any physical activity without discomfort. Symptoms at rest can be present. If any physical activity is undertaken, discomfort is increased. </a:t>
                      </a:r>
                      <a:endParaRPr lang="en" dirty="0">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50394567"/>
                  </a:ext>
                </a:extLst>
              </a:tr>
            </a:tbl>
          </a:graphicData>
        </a:graphic>
      </p:graphicFrame>
    </p:spTree>
    <p:extLst>
      <p:ext uri="{BB962C8B-B14F-4D97-AF65-F5344CB8AC3E}">
        <p14:creationId xmlns:p14="http://schemas.microsoft.com/office/powerpoint/2010/main" val="3046712342"/>
      </p:ext>
    </p:extLst>
  </p:cSld>
  <p:clrMapOvr>
    <a:masterClrMapping/>
  </p:clrMapOvr>
</p:sld>
</file>

<file path=ppt/theme/theme1.xml><?xml version="1.0" encoding="utf-8"?>
<a:theme xmlns:a="http://schemas.openxmlformats.org/drawingml/2006/main" name="Тема Office">
  <a:themeElements>
    <a:clrScheme name="Литейная">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3512</TotalTime>
  <Words>6066</Words>
  <Application>Microsoft Macintosh PowerPoint</Application>
  <PresentationFormat>Экран (4:3)</PresentationFormat>
  <Paragraphs>585</Paragraphs>
  <Slides>51</Slides>
  <Notes>5</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51</vt:i4>
      </vt:variant>
    </vt:vector>
  </HeadingPairs>
  <TitlesOfParts>
    <vt:vector size="55" baseType="lpstr">
      <vt:lpstr>Arial</vt:lpstr>
      <vt:lpstr>Calibri</vt:lpstr>
      <vt:lpstr>Times New Roman</vt:lpstr>
      <vt:lpstr>Тема Office</vt:lpstr>
      <vt:lpstr>Prof. V.F. Voino-Yasenetsky KrasSMU, MOH, Russian Federation  Department of Faculty Therapy</vt:lpstr>
      <vt:lpstr>Lecture outline</vt:lpstr>
      <vt:lpstr>Purpose of the lecture</vt:lpstr>
      <vt:lpstr>Lecture objectives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Михаил</dc:creator>
  <cp:lastModifiedBy>Microsoft Office User</cp:lastModifiedBy>
  <cp:revision>275</cp:revision>
  <dcterms:created xsi:type="dcterms:W3CDTF">2017-06-07T16:26:39Z</dcterms:created>
  <dcterms:modified xsi:type="dcterms:W3CDTF">2024-03-15T10:37:30Z</dcterms:modified>
</cp:coreProperties>
</file>