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6" r:id="rId4"/>
    <p:sldId id="270" r:id="rId5"/>
    <p:sldId id="258" r:id="rId6"/>
    <p:sldId id="261" r:id="rId7"/>
    <p:sldId id="263" r:id="rId8"/>
    <p:sldId id="269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34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1F686-041E-43A3-91FD-FEB190632C7A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55BB6-663D-4DCA-8F74-E465B5BF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55BB6-663D-4DCA-8F74-E465B5BF7E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772816"/>
            <a:ext cx="7886700" cy="3097212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ПОДГОТОВКЕ К РЕСЕРТИФИКАЦИИ СМК УНИВЕРСИТЕТА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5580063" y="5470525"/>
            <a:ext cx="2990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ОЛАСС УМУ: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СОКОЛОВСКАЯ М.В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03575" y="6265863"/>
            <a:ext cx="2990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3079561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620838"/>
            <a:ext cx="8317470" cy="2240210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/>
              <a:t> </a:t>
            </a:r>
          </a:p>
          <a:p>
            <a:pPr algn="just"/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30179"/>
              </p:ext>
            </p:extLst>
          </p:nvPr>
        </p:nvGraphicFramePr>
        <p:xfrm>
          <a:off x="287524" y="1208776"/>
          <a:ext cx="8568952" cy="553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029"/>
                <a:gridCol w="4284923"/>
              </a:tblGrid>
              <a:tr h="24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Структурные подразделения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«Проектирование и разработка ОПОП»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Учебно-методическое управление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«Социальная поддержка сотрудников и студентов»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экономики и финансов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290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«Обеспечение безопасности жизнедеятельности»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главного инженера 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590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Довузовская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подготовка и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деятельность»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довузовского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 и нового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набора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довузовского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 управления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довузовского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 и нового набора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«Управление ресурсами» 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эксплуатации зданий и сооружений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«Прием обучающихся»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довузовского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обучения и нового набора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«Управление информационной средой»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 цифровым и информационным технологиям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 «Управление закупками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 организации и осуществлению закупок </a:t>
                      </a:r>
                    </a:p>
                  </a:txBody>
                  <a:tcPr marL="48655" marR="48655" marT="0" marB="0"/>
                </a:tc>
              </a:tr>
              <a:tr h="60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«Воспитательная и внеучебная работа с обучающимися»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 воспитательной,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внеучебной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социальной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по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внеучебной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работе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395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«Библиотечное и информационное обслуживание»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Научная библиотека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404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«Проектирование программ ДПО»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последипломного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  <a:tr h="295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«Реализация программ ДПО»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госпитальной терапии и иммунологии с курсом ПО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922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620838"/>
            <a:ext cx="8317470" cy="2240210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/>
              <a:t> </a:t>
            </a:r>
          </a:p>
          <a:p>
            <a:pPr algn="just"/>
            <a:endParaRPr lang="ru-RU" sz="2400" dirty="0"/>
          </a:p>
          <a:p>
            <a:r>
              <a:rPr lang="ru-RU" sz="2400" dirty="0"/>
              <a:t> 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031237"/>
              </p:ext>
            </p:extLst>
          </p:nvPr>
        </p:nvGraphicFramePr>
        <p:xfrm>
          <a:off x="395536" y="1340768"/>
          <a:ext cx="8352928" cy="5416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028"/>
                <a:gridCol w="4176900"/>
              </a:tblGrid>
              <a:tr h="30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Структурные подразделения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1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«Редакционно-издательская деятельность»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Корпоративный издательский центр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«Подготовка кадров высшей квалификации»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Научно-организационный отдел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 «Реализация ОПОП»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анатомии человека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 «Международная деятельность»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международных программ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 работе с иностранными гражданами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0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 «Научно-исследовательская и инновационная деятельность»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по научно-исследовательской и инновационной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деятельностью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Процессы «Миссия, Политика и Цели в области качества Университета», «Стратегическое планирование и развитие СМК Университета», «Распределение ответственности и полномочий», «Подготовка к аттестации и аккредитации», «Анализ СМК Университета со стороны руководства»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лицензирования, аккредитации, сертификации и сертификации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8779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185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sz="4000" b="1" dirty="0">
                <a:solidFill>
                  <a:schemeClr val="tx1"/>
                </a:solidFill>
              </a:rPr>
              <a:t>       </a:t>
            </a:r>
            <a:r>
              <a:rPr lang="ru-RU" sz="2800" b="1" dirty="0" err="1">
                <a:solidFill>
                  <a:srgbClr val="C00000"/>
                </a:solidFill>
              </a:rPr>
              <a:t>Ресертификация</a:t>
            </a:r>
            <a:r>
              <a:rPr lang="ru-RU" sz="2800" b="1" dirty="0">
                <a:solidFill>
                  <a:srgbClr val="C00000"/>
                </a:solidFill>
              </a:rPr>
              <a:t> СМК </a:t>
            </a:r>
            <a:r>
              <a:rPr lang="ru-RU" sz="2800" dirty="0">
                <a:solidFill>
                  <a:schemeClr val="tx1"/>
                </a:solidFill>
              </a:rPr>
              <a:t>– это проверка функционального состояния системы менеджмента, которая необходима для продления срока действия полученного сертификата.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C00000"/>
                </a:solidFill>
              </a:rPr>
              <a:t>Ресертификация</a:t>
            </a:r>
            <a:r>
              <a:rPr lang="ru-RU" sz="2800" dirty="0" smtClean="0">
                <a:solidFill>
                  <a:schemeClr val="tx1"/>
                </a:solidFill>
              </a:rPr>
              <a:t> проводится 1 раз в три года. Проверяются все процессы организации, входящие в область применения СМК.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C00000"/>
                </a:solidFill>
              </a:rPr>
              <a:t>Ресертификация</a:t>
            </a:r>
            <a:r>
              <a:rPr lang="ru-RU" sz="2800" dirty="0" smtClean="0">
                <a:solidFill>
                  <a:schemeClr val="tx1"/>
                </a:solidFill>
              </a:rPr>
              <a:t> проводится на соответствие требованиям (ГОСТ Р ИСО 9001 «Системы менеджмента качества. Требования»).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471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960" y="2036250"/>
            <a:ext cx="4275968" cy="4129054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900" b="1" dirty="0" smtClean="0">
                <a:solidFill>
                  <a:srgbClr val="C00000"/>
                </a:solidFill>
              </a:rPr>
              <a:t>Область применения СМК </a:t>
            </a:r>
            <a:r>
              <a:rPr lang="ru-RU" sz="2900" dirty="0" smtClean="0">
                <a:solidFill>
                  <a:schemeClr val="tx1"/>
                </a:solidFill>
              </a:rPr>
              <a:t>- проектирование, разработка </a:t>
            </a:r>
            <a:r>
              <a:rPr lang="ru-RU" sz="2900" dirty="0">
                <a:solidFill>
                  <a:schemeClr val="tx1"/>
                </a:solidFill>
              </a:rPr>
              <a:t>и </a:t>
            </a:r>
            <a:r>
              <a:rPr lang="ru-RU" sz="2900" dirty="0" smtClean="0">
                <a:solidFill>
                  <a:schemeClr val="tx1"/>
                </a:solidFill>
              </a:rPr>
              <a:t>реализация </a:t>
            </a:r>
            <a:r>
              <a:rPr lang="ru-RU" sz="2900" dirty="0">
                <a:solidFill>
                  <a:schemeClr val="tx1"/>
                </a:solidFill>
              </a:rPr>
              <a:t>образовательных программ </a:t>
            </a:r>
            <a:r>
              <a:rPr lang="ru-RU" sz="2900" dirty="0" err="1">
                <a:solidFill>
                  <a:schemeClr val="tx1"/>
                </a:solidFill>
              </a:rPr>
              <a:t>довузовской</a:t>
            </a:r>
            <a:r>
              <a:rPr lang="ru-RU" sz="2900" dirty="0">
                <a:solidFill>
                  <a:schemeClr val="tx1"/>
                </a:solidFill>
              </a:rPr>
              <a:t> подготовки, среднего профессионального, высшего и дополнительного профессионального образования, </a:t>
            </a:r>
            <a:r>
              <a:rPr lang="ru-RU" sz="2900" dirty="0" smtClean="0">
                <a:solidFill>
                  <a:schemeClr val="tx1"/>
                </a:solidFill>
              </a:rPr>
              <a:t>подготовка </a:t>
            </a:r>
            <a:r>
              <a:rPr lang="ru-RU" sz="2900" dirty="0">
                <a:solidFill>
                  <a:schemeClr val="tx1"/>
                </a:solidFill>
              </a:rPr>
              <a:t>кадров высшей квалификации в соответствии с областью государственной аккредитации и лицензирования, а также научно-исследовательской </a:t>
            </a:r>
            <a:r>
              <a:rPr lang="ru-RU" sz="29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2900" dirty="0">
                <a:solidFill>
                  <a:schemeClr val="tx1"/>
                </a:solidFill>
              </a:rPr>
              <a:t>в соответствии с профилем </a:t>
            </a:r>
            <a:r>
              <a:rPr lang="ru-RU" sz="2900" dirty="0" smtClean="0">
                <a:solidFill>
                  <a:schemeClr val="tx1"/>
                </a:solidFill>
              </a:rPr>
              <a:t>университета.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900" dirty="0">
                <a:solidFill>
                  <a:schemeClr val="tx1"/>
                </a:solidFill>
              </a:rPr>
              <a:t>Результат проверки – выдача </a:t>
            </a:r>
            <a:r>
              <a:rPr lang="ru-RU" sz="2900" dirty="0">
                <a:solidFill>
                  <a:srgbClr val="C00000"/>
                </a:solidFill>
              </a:rPr>
              <a:t>Сертификата соответствия стандарту </a:t>
            </a:r>
            <a:r>
              <a:rPr lang="en-US" sz="2900" dirty="0">
                <a:solidFill>
                  <a:srgbClr val="C00000"/>
                </a:solidFill>
              </a:rPr>
              <a:t>ISO</a:t>
            </a:r>
            <a:r>
              <a:rPr lang="ru-RU" sz="2900" dirty="0">
                <a:solidFill>
                  <a:srgbClr val="C00000"/>
                </a:solidFill>
              </a:rPr>
              <a:t> 9001:2015.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12761" r="54653" b="5641"/>
          <a:stretch/>
        </p:blipFill>
        <p:spPr bwMode="auto">
          <a:xfrm>
            <a:off x="4527488" y="1124744"/>
            <a:ext cx="438872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69514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960" y="2036250"/>
            <a:ext cx="4275968" cy="412905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Действие международного сертификата до 25 марта 2024 года.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</a:rPr>
              <a:t>Охват проверяемых процессов по данной процедуре не менее 80%.</a:t>
            </a:r>
            <a:endParaRPr lang="ru-RU" sz="2600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12761" r="54653" b="5641"/>
          <a:stretch/>
        </p:blipFill>
        <p:spPr bwMode="auto">
          <a:xfrm>
            <a:off x="4527488" y="1124744"/>
            <a:ext cx="438872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5603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33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 ДЛЯ ПРОХОЖДЕНИЯ ПРОЦЕДУРЫ РЕСЕРТИФИКАЦИИ СМК?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1412776"/>
            <a:ext cx="3960440" cy="468052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Подготовлено техническое задание по оказанию данной услуги;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Принято участие по закупке данной услуги (среди 5 организаций выбрана 1);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- 30 октября 2023 года подписан договор с ООО «Русский Регистр-Сибирь» (г. Красноярск) - дочерняя организация ООО «Русский Регистр»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(г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Санкт-Петербург) на оказание услуги по </a:t>
            </a:r>
            <a:r>
              <a:rPr lang="ru-RU" sz="2400" dirty="0" err="1" smtClean="0">
                <a:solidFill>
                  <a:schemeClr val="tx1"/>
                </a:solidFill>
              </a:rPr>
              <a:t>ресертификации</a:t>
            </a:r>
            <a:r>
              <a:rPr lang="ru-RU" sz="2400" dirty="0" smtClean="0">
                <a:solidFill>
                  <a:schemeClr val="tx1"/>
                </a:solidFill>
              </a:rPr>
              <a:t> СМК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 Исполнитель аккредитован </a:t>
            </a:r>
            <a:r>
              <a:rPr lang="ru-RU" sz="2400" dirty="0">
                <a:solidFill>
                  <a:schemeClr val="tx1"/>
                </a:solidFill>
              </a:rPr>
              <a:t>в Федеральной службе по аккредитации (</a:t>
            </a:r>
            <a:r>
              <a:rPr lang="ru-RU" sz="2400" dirty="0" err="1">
                <a:solidFill>
                  <a:schemeClr val="tx1"/>
                </a:solidFill>
              </a:rPr>
              <a:t>Росаккредитация</a:t>
            </a:r>
            <a:r>
              <a:rPr lang="ru-RU" sz="24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-В </a:t>
            </a:r>
            <a:r>
              <a:rPr lang="ru-RU" sz="2400" dirty="0">
                <a:solidFill>
                  <a:schemeClr val="tx1"/>
                </a:solidFill>
              </a:rPr>
              <a:t>аудиторскую группу </a:t>
            </a:r>
            <a:r>
              <a:rPr lang="ru-RU" sz="2400" dirty="0" smtClean="0">
                <a:solidFill>
                  <a:schemeClr val="tx1"/>
                </a:solidFill>
              </a:rPr>
              <a:t>включен эксперт </a:t>
            </a:r>
            <a:r>
              <a:rPr lang="ru-RU" sz="2400" dirty="0">
                <a:solidFill>
                  <a:schemeClr val="tx1"/>
                </a:solidFill>
              </a:rPr>
              <a:t>по проведению независимой оценки качества образования в </a:t>
            </a:r>
            <a:r>
              <a:rPr lang="ru-RU" sz="2400" dirty="0" smtClean="0">
                <a:solidFill>
                  <a:schemeClr val="tx1"/>
                </a:solidFill>
              </a:rPr>
              <a:t>ВУЗах.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okolovskayaMV\Desktop\istockphoto-1372782953-612x6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7253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0546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8986" y="2996952"/>
            <a:ext cx="2952328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Распоряжение о проведении процедуры </a:t>
            </a:r>
            <a:r>
              <a:rPr lang="ru-RU" sz="2000" dirty="0" err="1" smtClean="0">
                <a:solidFill>
                  <a:schemeClr val="tx1"/>
                </a:solidFill>
              </a:rPr>
              <a:t>ресертификации</a:t>
            </a:r>
            <a:r>
              <a:rPr lang="ru-RU" sz="2000" dirty="0" smtClean="0">
                <a:solidFill>
                  <a:schemeClr val="tx1"/>
                </a:solidFill>
              </a:rPr>
              <a:t> СМК от 01.11.2023 года № 37-р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t="25043" r="24375" b="6496"/>
          <a:stretch/>
        </p:blipFill>
        <p:spPr bwMode="auto">
          <a:xfrm>
            <a:off x="3491880" y="1620838"/>
            <a:ext cx="5106467" cy="40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950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11026" r="12644" b="6356"/>
          <a:stretch/>
        </p:blipFill>
        <p:spPr bwMode="auto">
          <a:xfrm>
            <a:off x="2411760" y="1124744"/>
            <a:ext cx="6598304" cy="544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8986" y="2996952"/>
            <a:ext cx="1908758" cy="16561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-разработан план проверки;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- согласован ООО Русский Регистр-Сибирь, с руководством университета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44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7957430" cy="4608512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Распоряжение о </a:t>
            </a:r>
            <a:r>
              <a:rPr lang="ru-RU" sz="2400" dirty="0" err="1">
                <a:solidFill>
                  <a:schemeClr val="tx1"/>
                </a:solidFill>
              </a:rPr>
              <a:t>ресертификации</a:t>
            </a:r>
            <a:r>
              <a:rPr lang="ru-RU" sz="2400" dirty="0">
                <a:solidFill>
                  <a:schemeClr val="tx1"/>
                </a:solidFill>
              </a:rPr>
              <a:t> СМК и план аудита разосланы руководителям структурных подразделений с инструкцией о проведении аудита за месяц до аудита (02.11.2023 года);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Проводятся консультации структурных подразделений по запросу;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Распределена ответственность между сотрудниками отдела ЛАСС по курированию экспертов в период проверки;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Подготовлены документы отдела ЛАСС для внешнего аудита (миссия и политика, протоколы Совета по качеству, стандарты СМК, положения, отчеты по маркетинговым исследованиям, функционировании СМК университета, положение об отделе, должностные инструкции сотрудников и прочее);</a:t>
            </a:r>
          </a:p>
          <a:p>
            <a:pPr lvl="0"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1616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304800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00013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17470" cy="16561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Срок проведения внешнего аудита </a:t>
            </a:r>
            <a:r>
              <a:rPr lang="ru-RU" sz="2400" dirty="0" smtClean="0">
                <a:solidFill>
                  <a:schemeClr val="tx1"/>
                </a:solidFill>
              </a:rPr>
              <a:t>- 6, 7 декабря 2023 года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Объекты проверки</a:t>
            </a:r>
            <a:r>
              <a:rPr lang="ru-RU" sz="2400" dirty="0" smtClean="0">
                <a:solidFill>
                  <a:schemeClr val="tx1"/>
                </a:solidFill>
              </a:rPr>
              <a:t>: 22 структурных подразделения, входящие в область распространения СМК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Процессы СМК</a:t>
            </a:r>
            <a:r>
              <a:rPr lang="ru-RU" sz="2400" dirty="0" smtClean="0">
                <a:solidFill>
                  <a:schemeClr val="tx1"/>
                </a:solidFill>
              </a:rPr>
              <a:t>: 22 процесса (основные, обеспечивающие процессы, процессы менеджмента университета).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686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687</Words>
  <Application>Microsoft Office PowerPoint</Application>
  <PresentationFormat>Экран (4:3)</PresentationFormat>
  <Paragraphs>114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В. Соколовская</dc:creator>
  <cp:lastModifiedBy>Елена А. Бабушкина</cp:lastModifiedBy>
  <cp:revision>54</cp:revision>
  <dcterms:created xsi:type="dcterms:W3CDTF">2023-09-25T09:25:17Z</dcterms:created>
  <dcterms:modified xsi:type="dcterms:W3CDTF">2023-11-13T06:17:45Z</dcterms:modified>
</cp:coreProperties>
</file>