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7" r:id="rId5"/>
    <p:sldId id="259" r:id="rId6"/>
    <p:sldId id="261" r:id="rId7"/>
    <p:sldId id="274" r:id="rId8"/>
    <p:sldId id="268" r:id="rId9"/>
    <p:sldId id="269" r:id="rId10"/>
    <p:sldId id="270" r:id="rId11"/>
    <p:sldId id="271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90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EEF4F-EDEA-4072-AF8C-098228DA3290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33364-8905-4FE1-9E84-0EE5C534EC2C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994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EEF4F-EDEA-4072-AF8C-098228DA3290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33364-8905-4FE1-9E84-0EE5C534EC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331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EEF4F-EDEA-4072-AF8C-098228DA3290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33364-8905-4FE1-9E84-0EE5C534EC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921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EEF4F-EDEA-4072-AF8C-098228DA3290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33364-8905-4FE1-9E84-0EE5C534EC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560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EEF4F-EDEA-4072-AF8C-098228DA3290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33364-8905-4FE1-9E84-0EE5C534EC2C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3612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EEF4F-EDEA-4072-AF8C-098228DA3290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33364-8905-4FE1-9E84-0EE5C534EC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095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EEF4F-EDEA-4072-AF8C-098228DA3290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33364-8905-4FE1-9E84-0EE5C534EC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21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EEF4F-EDEA-4072-AF8C-098228DA3290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33364-8905-4FE1-9E84-0EE5C534EC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586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EEF4F-EDEA-4072-AF8C-098228DA3290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33364-8905-4FE1-9E84-0EE5C534EC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264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D92EEF4F-EDEA-4072-AF8C-098228DA3290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A133364-8905-4FE1-9E84-0EE5C534EC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221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EEF4F-EDEA-4072-AF8C-098228DA3290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33364-8905-4FE1-9E84-0EE5C534EC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941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92EEF4F-EDEA-4072-AF8C-098228DA3290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A133364-8905-4FE1-9E84-0EE5C534EC2C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2189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83072"/>
            <a:ext cx="7772400" cy="1008111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/>
              <a:t>Федеральное государственное бюджетное образовательное</a:t>
            </a:r>
            <a:br>
              <a:rPr lang="ru-RU" sz="1800" dirty="0" smtClean="0"/>
            </a:br>
            <a:r>
              <a:rPr lang="ru-RU" sz="1800" dirty="0" smtClean="0"/>
              <a:t> учреждение высшего образования «Красноярский </a:t>
            </a:r>
            <a:br>
              <a:rPr lang="ru-RU" sz="1800" dirty="0" smtClean="0"/>
            </a:br>
            <a:r>
              <a:rPr lang="ru-RU" sz="1800" dirty="0" smtClean="0"/>
              <a:t>государственный медицинский университет имени</a:t>
            </a:r>
            <a:br>
              <a:rPr lang="ru-RU" sz="1800" dirty="0" smtClean="0"/>
            </a:br>
            <a:r>
              <a:rPr lang="ru-RU" sz="1800" dirty="0" smtClean="0"/>
              <a:t> профессора В.Ф. </a:t>
            </a:r>
            <a:r>
              <a:rPr lang="ru-RU" sz="1800" dirty="0" err="1" smtClean="0"/>
              <a:t>Войно-Ясененцкого</a:t>
            </a:r>
            <a:r>
              <a:rPr lang="ru-RU" sz="1800" dirty="0" smtClean="0"/>
              <a:t>»</a:t>
            </a:r>
            <a:br>
              <a:rPr lang="ru-RU" sz="1800" dirty="0" smtClean="0"/>
            </a:br>
            <a:r>
              <a:rPr lang="ru-RU" sz="1800" dirty="0" smtClean="0"/>
              <a:t> Кафедра лучевой диагностики ИПО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3989" y="1964430"/>
            <a:ext cx="8515574" cy="2328665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4000" dirty="0" err="1">
                <a:solidFill>
                  <a:schemeClr val="tx1"/>
                </a:solidFill>
              </a:rPr>
              <a:t>Микроультразвуковое</a:t>
            </a:r>
            <a:r>
              <a:rPr lang="ru-RU" sz="4000" dirty="0">
                <a:solidFill>
                  <a:schemeClr val="tx1"/>
                </a:solidFill>
              </a:rPr>
              <a:t> </a:t>
            </a:r>
            <a:r>
              <a:rPr lang="ru-RU" sz="4000" dirty="0" smtClean="0">
                <a:solidFill>
                  <a:schemeClr val="tx1"/>
                </a:solidFill>
              </a:rPr>
              <a:t>исследование - новые </a:t>
            </a:r>
            <a:r>
              <a:rPr lang="ru-RU" sz="4000" dirty="0">
                <a:solidFill>
                  <a:schemeClr val="tx1"/>
                </a:solidFill>
              </a:rPr>
              <a:t>технологии, новые </a:t>
            </a:r>
            <a:r>
              <a:rPr lang="ru-RU" sz="4000" dirty="0" smtClean="0">
                <a:solidFill>
                  <a:schemeClr val="tx1"/>
                </a:solidFill>
              </a:rPr>
              <a:t>возможности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664" y="580526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266239" y="59899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434" y="5047728"/>
            <a:ext cx="41764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ФГБОУ ДПО “Российская медицинская академия непрерывного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 образования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Министерства здравоохранения Российской Федерации, г. Москва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В.В. Митьков, М.Д. Митькова, В.Г. Салтыкова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38802" y="4509120"/>
            <a:ext cx="30243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</a:t>
            </a:r>
          </a:p>
          <a:p>
            <a:pPr algn="r"/>
            <a:r>
              <a:rPr lang="ru-RU" alt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ординатор 2 года обучения.</a:t>
            </a:r>
          </a:p>
          <a:p>
            <a:pPr algn="r"/>
            <a:r>
              <a:rPr lang="ru-RU" alt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Направление:</a:t>
            </a:r>
          </a:p>
          <a:p>
            <a:pPr algn="r"/>
            <a:r>
              <a:rPr lang="ru-RU" alt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Ультразвуковая диагностика</a:t>
            </a:r>
          </a:p>
          <a:p>
            <a:pPr algn="r"/>
            <a:r>
              <a:rPr lang="ru-RU" alt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Боба Дарья Андреевна</a:t>
            </a:r>
            <a:endParaRPr lang="ru-RU" altLang="ru-RU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519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732" y="13605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УЗИ  ветви срединного нерва на ладонной поверхности в В-режиме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3571556"/>
            <a:ext cx="4464496" cy="46064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7200" dirty="0" smtClean="0"/>
              <a:t>b </a:t>
            </a:r>
            <a:r>
              <a:rPr lang="ru-RU" sz="7200" dirty="0"/>
              <a:t>– датчик с </a:t>
            </a:r>
            <a:r>
              <a:rPr lang="ru-RU" sz="7200" dirty="0" smtClean="0"/>
              <a:t>частотой </a:t>
            </a:r>
            <a:r>
              <a:rPr lang="ru-RU" sz="7200" dirty="0"/>
              <a:t>22 МГц, поперечное сканирование </a:t>
            </a:r>
            <a:endParaRPr lang="ru-RU" sz="7200" dirty="0" smtClean="0"/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42025" y="62708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d – датчик </a:t>
            </a:r>
            <a:r>
              <a:rPr lang="ru-RU" b="1" dirty="0" smtClean="0"/>
              <a:t>с </a:t>
            </a:r>
            <a:r>
              <a:rPr lang="ru-RU" b="1" dirty="0"/>
              <a:t>частотой 7 МГц, </a:t>
            </a:r>
            <a:r>
              <a:rPr lang="ru-RU" b="1" dirty="0" smtClean="0"/>
              <a:t>поперечное сканирование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92189" y="5924468"/>
            <a:ext cx="38498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c – датчик с частотой 22 МГц, продольное сканирование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35" y="3759644"/>
            <a:ext cx="3110010" cy="2141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370600"/>
            <a:ext cx="2952328" cy="2137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61244"/>
            <a:ext cx="2967136" cy="2124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21376"/>
            <a:ext cx="3057753" cy="1953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трелка вниз 9"/>
          <p:cNvSpPr/>
          <p:nvPr/>
        </p:nvSpPr>
        <p:spPr>
          <a:xfrm>
            <a:off x="3059832" y="2276872"/>
            <a:ext cx="144016" cy="221171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157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1" y="1845734"/>
            <a:ext cx="8115240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dirty="0" err="1"/>
              <a:t>Микроультразвуковое</a:t>
            </a:r>
            <a:r>
              <a:rPr lang="ru-RU" sz="2400" dirty="0"/>
              <a:t> исследование – это исследование в В-режиме, с использованием датчиков частотой более 20 </a:t>
            </a:r>
            <a:r>
              <a:rPr lang="ru-RU" sz="2400" dirty="0" smtClean="0"/>
              <a:t>МГц, применение возможно на многих линейных датчиках </a:t>
            </a:r>
            <a:r>
              <a:rPr lang="ru-RU" sz="2400" dirty="0"/>
              <a:t>зарегистрированных в </a:t>
            </a:r>
            <a:r>
              <a:rPr lang="ru-RU" sz="2400" dirty="0" smtClean="0"/>
              <a:t>РФ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П</a:t>
            </a:r>
            <a:r>
              <a:rPr lang="ru-RU" sz="2400" dirty="0" smtClean="0"/>
              <a:t>ри </a:t>
            </a:r>
            <a:r>
              <a:rPr lang="ru-RU" sz="2400" dirty="0"/>
              <a:t>появлении </a:t>
            </a:r>
            <a:r>
              <a:rPr lang="ru-RU" sz="2400" dirty="0" smtClean="0"/>
              <a:t>локализаций, которые </a:t>
            </a:r>
            <a:r>
              <a:rPr lang="ru-RU" sz="2400" dirty="0"/>
              <a:t>невозможно </a:t>
            </a:r>
            <a:r>
              <a:rPr lang="ru-RU" sz="2400" dirty="0" smtClean="0"/>
              <a:t>оценить </a:t>
            </a:r>
            <a:r>
              <a:rPr lang="ru-RU" sz="2400" dirty="0"/>
              <a:t>с </a:t>
            </a:r>
            <a:r>
              <a:rPr lang="ru-RU" sz="2400" dirty="0" smtClean="0"/>
              <a:t>помощью стандартного </a:t>
            </a:r>
            <a:r>
              <a:rPr lang="ru-RU" sz="2400" dirty="0"/>
              <a:t>диапазона, </a:t>
            </a:r>
            <a:r>
              <a:rPr lang="ru-RU" sz="2400" dirty="0" smtClean="0"/>
              <a:t>следует рассматривать </a:t>
            </a:r>
            <a:r>
              <a:rPr lang="ru-RU" sz="2400" dirty="0" err="1" smtClean="0"/>
              <a:t>микроультразвуковое</a:t>
            </a:r>
            <a:r>
              <a:rPr lang="ru-RU" sz="2400" dirty="0" smtClean="0"/>
              <a:t> исследование как дополнительное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/>
              <a:t>Место </a:t>
            </a:r>
            <a:r>
              <a:rPr lang="ru-RU" sz="2400" dirty="0" err="1" smtClean="0"/>
              <a:t>микроультразвукового</a:t>
            </a:r>
            <a:r>
              <a:rPr lang="ru-RU" sz="2400" dirty="0" smtClean="0"/>
              <a:t> </a:t>
            </a:r>
            <a:r>
              <a:rPr lang="ru-RU" sz="2400" dirty="0"/>
              <a:t>исследования в </a:t>
            </a:r>
            <a:r>
              <a:rPr lang="ru-RU" sz="2400" dirty="0" smtClean="0"/>
              <a:t>рутинной практике до конца не </a:t>
            </a:r>
            <a:r>
              <a:rPr lang="ru-RU" sz="2400" dirty="0"/>
              <a:t>определенно </a:t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09666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76872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1840" y="4005064"/>
            <a:ext cx="5234920" cy="1864030"/>
          </a:xfrm>
        </p:spPr>
        <p:txBody>
          <a:bodyPr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2225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723" y="332656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72816"/>
            <a:ext cx="8496944" cy="46085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smtClean="0"/>
              <a:t>В </a:t>
            </a:r>
            <a:r>
              <a:rPr lang="ru-RU" sz="2400" dirty="0"/>
              <a:t>клиническую </a:t>
            </a:r>
            <a:r>
              <a:rPr lang="ru-RU" sz="2400" dirty="0" smtClean="0"/>
              <a:t>практику </a:t>
            </a:r>
            <a:r>
              <a:rPr lang="ru-RU" sz="2400" dirty="0"/>
              <a:t>активно </a:t>
            </a:r>
            <a:r>
              <a:rPr lang="ru-RU" sz="2400" dirty="0" smtClean="0"/>
              <a:t>входят новые ультразвуковые понятия: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err="1" smtClean="0">
                <a:solidFill>
                  <a:schemeClr val="tx1"/>
                </a:solidFill>
              </a:rPr>
              <a:t>Микродопплеровское</a:t>
            </a:r>
            <a:r>
              <a:rPr lang="ru-RU" sz="2400" dirty="0" smtClean="0">
                <a:solidFill>
                  <a:schemeClr val="tx1"/>
                </a:solidFill>
              </a:rPr>
              <a:t> исследование </a:t>
            </a:r>
            <a:r>
              <a:rPr lang="ru-RU" sz="2400" dirty="0">
                <a:solidFill>
                  <a:schemeClr val="tx1"/>
                </a:solidFill>
              </a:rPr>
              <a:t>(</a:t>
            </a:r>
            <a:r>
              <a:rPr lang="ru-RU" sz="2400" dirty="0" err="1" smtClean="0">
                <a:solidFill>
                  <a:schemeClr val="tx1"/>
                </a:solidFill>
              </a:rPr>
              <a:t>микродопплер</a:t>
            </a:r>
            <a:r>
              <a:rPr lang="ru-RU" sz="2400" dirty="0" smtClean="0">
                <a:solidFill>
                  <a:schemeClr val="tx1"/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err="1">
                <a:solidFill>
                  <a:schemeClr val="tx1"/>
                </a:solidFill>
              </a:rPr>
              <a:t>М</a:t>
            </a:r>
            <a:r>
              <a:rPr lang="ru-RU" sz="2400" dirty="0" err="1" smtClean="0">
                <a:solidFill>
                  <a:schemeClr val="tx1"/>
                </a:solidFill>
              </a:rPr>
              <a:t>икроультразвуковое</a:t>
            </a:r>
            <a:r>
              <a:rPr lang="ru-RU" sz="2400" dirty="0" smtClean="0">
                <a:solidFill>
                  <a:schemeClr val="tx1"/>
                </a:solidFill>
              </a:rPr>
              <a:t> исследование </a:t>
            </a:r>
            <a:r>
              <a:rPr lang="ru-RU" sz="2400" dirty="0">
                <a:solidFill>
                  <a:schemeClr val="tx1"/>
                </a:solidFill>
              </a:rPr>
              <a:t>(</a:t>
            </a:r>
            <a:r>
              <a:rPr lang="ru-RU" sz="2400" dirty="0" err="1">
                <a:solidFill>
                  <a:schemeClr val="tx1"/>
                </a:solidFill>
              </a:rPr>
              <a:t>микроультразвук</a:t>
            </a:r>
            <a:r>
              <a:rPr lang="ru-RU" sz="2400" dirty="0">
                <a:solidFill>
                  <a:schemeClr val="tx1"/>
                </a:solidFill>
              </a:rPr>
              <a:t>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</a:rPr>
              <a:t>Сегодня их вводят </a:t>
            </a:r>
            <a:r>
              <a:rPr lang="ru-RU" sz="2400" dirty="0">
                <a:solidFill>
                  <a:schemeClr val="tx1"/>
                </a:solidFill>
              </a:rPr>
              <a:t>при обновлении </a:t>
            </a:r>
            <a:r>
              <a:rPr lang="ru-RU" sz="2400" dirty="0" smtClean="0">
                <a:solidFill>
                  <a:schemeClr val="tx1"/>
                </a:solidFill>
              </a:rPr>
              <a:t>клинических рекомендаций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</a:rPr>
              <a:t>В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р</a:t>
            </a:r>
            <a:r>
              <a:rPr lang="ru-RU" sz="2400" dirty="0" smtClean="0">
                <a:solidFill>
                  <a:schemeClr val="tx1"/>
                </a:solidFill>
              </a:rPr>
              <a:t>екомендациях Европейской </a:t>
            </a:r>
            <a:r>
              <a:rPr lang="ru-RU" sz="2400" dirty="0">
                <a:solidFill>
                  <a:schemeClr val="tx1"/>
                </a:solidFill>
              </a:rPr>
              <a:t>ассоциации </a:t>
            </a:r>
            <a:r>
              <a:rPr lang="ru-RU" sz="2400" dirty="0" smtClean="0">
                <a:solidFill>
                  <a:schemeClr val="tx1"/>
                </a:solidFill>
              </a:rPr>
              <a:t>урологов 2021 </a:t>
            </a:r>
            <a:r>
              <a:rPr lang="ru-RU" sz="2400" dirty="0">
                <a:solidFill>
                  <a:schemeClr val="tx1"/>
                </a:solidFill>
              </a:rPr>
              <a:t>г. по раку предстательной железы </a:t>
            </a:r>
            <a:r>
              <a:rPr lang="ru-RU" sz="2400" dirty="0" smtClean="0">
                <a:solidFill>
                  <a:schemeClr val="tx1"/>
                </a:solidFill>
              </a:rPr>
              <a:t>отмечено, что </a:t>
            </a:r>
            <a:r>
              <a:rPr lang="ru-RU" sz="2400" dirty="0" err="1" smtClean="0">
                <a:solidFill>
                  <a:schemeClr val="tx1"/>
                </a:solidFill>
              </a:rPr>
              <a:t>микродопплеровское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и </a:t>
            </a:r>
            <a:r>
              <a:rPr lang="ru-RU" sz="2400" dirty="0" err="1" smtClean="0">
                <a:solidFill>
                  <a:schemeClr val="tx1"/>
                </a:solidFill>
              </a:rPr>
              <a:t>микроультразвуковое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исследование, </a:t>
            </a:r>
            <a:r>
              <a:rPr lang="ru-RU" sz="2400" dirty="0" smtClean="0">
                <a:solidFill>
                  <a:schemeClr val="tx1"/>
                </a:solidFill>
              </a:rPr>
              <a:t>  показывают многообещающие результаты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10922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8496944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Терминология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7390" y="2060848"/>
            <a:ext cx="8311074" cy="456937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dirty="0" err="1" smtClean="0"/>
              <a:t>Микроультразвуковое</a:t>
            </a:r>
            <a:r>
              <a:rPr lang="ru-RU" sz="2400" dirty="0" smtClean="0"/>
              <a:t> </a:t>
            </a:r>
            <a:r>
              <a:rPr lang="ru-RU" sz="2400" dirty="0"/>
              <a:t>исследование – </a:t>
            </a:r>
            <a:r>
              <a:rPr lang="ru-RU" sz="2400" dirty="0" smtClean="0"/>
              <a:t>это </a:t>
            </a:r>
            <a:r>
              <a:rPr lang="ru-RU" sz="2400" dirty="0"/>
              <a:t>исследование в В-режиме, с</a:t>
            </a:r>
            <a:r>
              <a:rPr lang="ru-RU" sz="2400" dirty="0" smtClean="0"/>
              <a:t> </a:t>
            </a:r>
            <a:r>
              <a:rPr lang="ru-RU" sz="2400" dirty="0"/>
              <a:t>использованием датчиков частотой более 20 </a:t>
            </a:r>
            <a:r>
              <a:rPr lang="ru-RU" sz="2400" dirty="0" smtClean="0"/>
              <a:t>МГц</a:t>
            </a:r>
            <a:endParaRPr lang="ru-RU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/>
              <a:t>Термин “</a:t>
            </a:r>
            <a:r>
              <a:rPr lang="ru-RU" sz="2400" dirty="0" err="1" smtClean="0"/>
              <a:t>микроультразвук</a:t>
            </a:r>
            <a:r>
              <a:rPr lang="ru-RU" sz="2400" dirty="0" smtClean="0"/>
              <a:t>” используется в качественном, а не в количественном значении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err="1" smtClean="0"/>
              <a:t>Сверхвысокоразрешающее</a:t>
            </a:r>
            <a:r>
              <a:rPr lang="ru-RU" sz="2400" dirty="0" smtClean="0"/>
              <a:t> </a:t>
            </a:r>
            <a:r>
              <a:rPr lang="ru-RU" sz="2400" dirty="0"/>
              <a:t>ультразвуковое </a:t>
            </a:r>
            <a:r>
              <a:rPr lang="ru-RU" sz="2400" dirty="0" smtClean="0"/>
              <a:t>исследование-</a:t>
            </a:r>
            <a:r>
              <a:rPr lang="ru-RU" sz="2400" dirty="0"/>
              <a:t> исследование в </a:t>
            </a:r>
            <a:r>
              <a:rPr lang="ru-RU" sz="2400" dirty="0" smtClean="0"/>
              <a:t>В-режиме, при котором используются датчики с частотой </a:t>
            </a:r>
            <a:r>
              <a:rPr lang="ru-RU" sz="2400" dirty="0"/>
              <a:t>48–70 </a:t>
            </a:r>
            <a:r>
              <a:rPr lang="ru-RU" sz="2400" dirty="0" smtClean="0"/>
              <a:t>МГц</a:t>
            </a:r>
          </a:p>
        </p:txBody>
      </p:sp>
    </p:spTree>
    <p:extLst>
      <p:ext uri="{BB962C8B-B14F-4D97-AF65-F5344CB8AC3E}">
        <p14:creationId xmlns:p14="http://schemas.microsoft.com/office/powerpoint/2010/main" val="3050762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8462" y="1052736"/>
            <a:ext cx="82296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693" t="19724" r="16904" b="8681"/>
          <a:stretch/>
        </p:blipFill>
        <p:spPr>
          <a:xfrm>
            <a:off x="251520" y="692696"/>
            <a:ext cx="8715838" cy="54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216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Область </a:t>
            </a:r>
            <a:r>
              <a:rPr lang="ru-RU" dirty="0"/>
              <a:t>применения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1844824"/>
            <a:ext cx="8686800" cy="42093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u="sng" dirty="0" smtClean="0"/>
              <a:t>Чем выше </a:t>
            </a:r>
            <a:r>
              <a:rPr lang="ru-RU" sz="2400" u="sng" dirty="0"/>
              <a:t>разрешающая способность и </a:t>
            </a:r>
            <a:r>
              <a:rPr lang="ru-RU" sz="2400" u="sng" dirty="0" smtClean="0"/>
              <a:t>частота датчика</a:t>
            </a:r>
            <a:r>
              <a:rPr lang="ru-RU" sz="2400" u="sng" dirty="0"/>
              <a:t>, тем </a:t>
            </a:r>
            <a:r>
              <a:rPr lang="ru-RU" sz="2400" u="sng" dirty="0" smtClean="0"/>
              <a:t>меньше глубина</a:t>
            </a:r>
          </a:p>
          <a:p>
            <a:pPr marL="0" indent="0">
              <a:buNone/>
            </a:pPr>
            <a:endParaRPr lang="ru-RU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/>
              <a:t>Исследование </a:t>
            </a:r>
            <a:r>
              <a:rPr lang="ru-RU" sz="2000" dirty="0"/>
              <a:t>кожи, </a:t>
            </a:r>
            <a:r>
              <a:rPr lang="ru-RU" sz="2000" dirty="0" smtClean="0"/>
              <a:t>слизистой, </a:t>
            </a:r>
            <a:r>
              <a:rPr lang="ru-RU" sz="2000" dirty="0"/>
              <a:t>периферических нервов, </a:t>
            </a:r>
            <a:r>
              <a:rPr lang="ru-RU" sz="2000" dirty="0" err="1"/>
              <a:t>cуставов</a:t>
            </a:r>
            <a:r>
              <a:rPr lang="ru-RU" sz="2000" dirty="0"/>
              <a:t>, мышц, мягких тканей, </a:t>
            </a:r>
            <a:r>
              <a:rPr lang="ru-RU" sz="2000" dirty="0" smtClean="0"/>
              <a:t>предстательной железы и мочевого </a:t>
            </a:r>
            <a:r>
              <a:rPr lang="ru-RU" sz="2000" dirty="0"/>
              <a:t>пузыря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/>
              <a:t>В работе M. </a:t>
            </a:r>
            <a:r>
              <a:rPr lang="ru-RU" sz="2000" dirty="0" err="1"/>
              <a:t>Ridolfi</a:t>
            </a:r>
            <a:r>
              <a:rPr lang="ru-RU" sz="2000" dirty="0"/>
              <a:t> (2020) при ультразвуковом исследовании нервов  применялись датчики– 7–20 МГц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/>
              <a:t>В работе A.K. </a:t>
            </a:r>
            <a:r>
              <a:rPr lang="ru-RU" sz="2000" dirty="0" err="1"/>
              <a:t>Bhatta</a:t>
            </a:r>
            <a:r>
              <a:rPr lang="ru-RU" sz="2000" dirty="0"/>
              <a:t> (2018) в дерматологии, высокочастотными называются датчики частотой выше 10 МГц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92731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256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УЗИ срединного нерва на уровне запястья В-режим</a:t>
            </a:r>
            <a:endParaRPr lang="ru-RU" dirty="0"/>
          </a:p>
        </p:txBody>
      </p:sp>
      <p:pic>
        <p:nvPicPr>
          <p:cNvPr id="4" name="Объект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28799"/>
            <a:ext cx="3888432" cy="2473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5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090" y="2121225"/>
            <a:ext cx="3924010" cy="248154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381000" y="4602768"/>
            <a:ext cx="83058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r>
              <a:rPr lang="ru-RU" sz="2000" dirty="0"/>
              <a:t>Л</a:t>
            </a:r>
            <a:r>
              <a:rPr lang="ru-RU" sz="2000" dirty="0" smtClean="0"/>
              <a:t>инейный датчик с </a:t>
            </a:r>
            <a:r>
              <a:rPr lang="ru-RU" sz="2000" dirty="0"/>
              <a:t>частотой 70 </a:t>
            </a:r>
            <a:r>
              <a:rPr lang="ru-RU" sz="2000" dirty="0" smtClean="0"/>
              <a:t>МГц</a:t>
            </a:r>
          </a:p>
          <a:p>
            <a:endParaRPr lang="ru-RU" sz="2000" dirty="0" smtClean="0"/>
          </a:p>
          <a:p>
            <a:r>
              <a:rPr lang="ru-RU" sz="2000" dirty="0" smtClean="0"/>
              <a:t> </a:t>
            </a:r>
            <a:r>
              <a:rPr lang="ru-RU" sz="2000" dirty="0"/>
              <a:t>a – поперечное сканирование </a:t>
            </a:r>
            <a:r>
              <a:rPr lang="ru-RU" sz="2000" dirty="0" smtClean="0"/>
              <a:t>                          </a:t>
            </a:r>
            <a:r>
              <a:rPr lang="ru-RU" sz="2000" dirty="0"/>
              <a:t>b – продольное </a:t>
            </a:r>
            <a:r>
              <a:rPr lang="ru-RU" sz="2000" dirty="0" smtClean="0"/>
              <a:t>сканирование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41736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500" y="317620"/>
            <a:ext cx="8229600" cy="1125668"/>
          </a:xfrm>
        </p:spPr>
        <p:txBody>
          <a:bodyPr>
            <a:normAutofit fontScale="90000"/>
          </a:bodyPr>
          <a:lstStyle/>
          <a:p>
            <a:r>
              <a:rPr lang="ru-RU" dirty="0"/>
              <a:t>УЗИ срединного нерва в средней трети предплечья В-режим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8371" t="32451" r="37477" b="30956"/>
          <a:stretch/>
        </p:blipFill>
        <p:spPr>
          <a:xfrm>
            <a:off x="755576" y="1829409"/>
            <a:ext cx="3296714" cy="280831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1050" y="4377511"/>
            <a:ext cx="85785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r>
              <a:rPr lang="ru-RU" sz="2000" dirty="0"/>
              <a:t>Л</a:t>
            </a:r>
            <a:r>
              <a:rPr lang="ru-RU" sz="2000" dirty="0" smtClean="0"/>
              <a:t>инейный датчик с </a:t>
            </a:r>
            <a:r>
              <a:rPr lang="ru-RU" sz="2000" dirty="0"/>
              <a:t>частотой </a:t>
            </a:r>
            <a:r>
              <a:rPr lang="ru-RU" sz="2000" dirty="0" smtClean="0"/>
              <a:t>22 МГц</a:t>
            </a:r>
          </a:p>
          <a:p>
            <a:endParaRPr lang="ru-RU" sz="2000" dirty="0" smtClean="0"/>
          </a:p>
          <a:p>
            <a:r>
              <a:rPr lang="ru-RU" sz="2000" dirty="0" smtClean="0"/>
              <a:t> </a:t>
            </a:r>
            <a:r>
              <a:rPr lang="ru-RU" sz="2000" dirty="0"/>
              <a:t>a – поперечное сканирование </a:t>
            </a:r>
            <a:r>
              <a:rPr lang="ru-RU" sz="2000" dirty="0" smtClean="0"/>
              <a:t>                          </a:t>
            </a:r>
            <a:r>
              <a:rPr lang="ru-RU" sz="2000" dirty="0"/>
              <a:t>b – продольное </a:t>
            </a:r>
            <a:r>
              <a:rPr lang="ru-RU" sz="2000" dirty="0" smtClean="0"/>
              <a:t>сканирование</a:t>
            </a:r>
            <a:endParaRPr lang="ru-RU" sz="2000" dirty="0"/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 rotWithShape="1">
          <a:blip r:embed="rId3"/>
          <a:srcRect l="35688" t="37225" r="34794" b="27773"/>
          <a:stretch/>
        </p:blipFill>
        <p:spPr>
          <a:xfrm>
            <a:off x="4680300" y="1796004"/>
            <a:ext cx="4176464" cy="278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858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872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УЗИ срединного нерва на уровне запястья в В-режиме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3714" t="57359" r="22133" b="12210"/>
          <a:stretch/>
        </p:blipFill>
        <p:spPr>
          <a:xfrm>
            <a:off x="5183502" y="4070052"/>
            <a:ext cx="2851534" cy="20198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r="46312" b="47465"/>
          <a:stretch/>
        </p:blipFill>
        <p:spPr>
          <a:xfrm>
            <a:off x="399377" y="1484784"/>
            <a:ext cx="3684215" cy="2273239"/>
          </a:xfrm>
          <a:prstGeom prst="rect">
            <a:avLst/>
          </a:prstGeom>
        </p:spPr>
      </p:pic>
      <p:pic>
        <p:nvPicPr>
          <p:cNvPr id="8" name="Объект 5"/>
          <p:cNvPicPr>
            <a:picLocks noChangeAspect="1"/>
          </p:cNvPicPr>
          <p:nvPr/>
        </p:nvPicPr>
        <p:blipFill rotWithShape="1">
          <a:blip r:embed="rId2"/>
          <a:srcRect l="22294" t="57416" r="47139" b="13037"/>
          <a:stretch/>
        </p:blipFill>
        <p:spPr>
          <a:xfrm>
            <a:off x="399377" y="4071852"/>
            <a:ext cx="3706191" cy="2014234"/>
          </a:xfrm>
          <a:prstGeom prst="rect">
            <a:avLst/>
          </a:prstGeom>
        </p:spPr>
      </p:pic>
      <p:pic>
        <p:nvPicPr>
          <p:cNvPr id="9" name="Объект 5"/>
          <p:cNvPicPr>
            <a:picLocks noChangeAspect="1"/>
          </p:cNvPicPr>
          <p:nvPr/>
        </p:nvPicPr>
        <p:blipFill rotWithShape="1">
          <a:blip r:embed="rId2"/>
          <a:srcRect l="53105" t="23395" r="21645" b="42330"/>
          <a:stretch/>
        </p:blipFill>
        <p:spPr>
          <a:xfrm>
            <a:off x="5082708" y="1328922"/>
            <a:ext cx="2952328" cy="225309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932040" y="3440317"/>
            <a:ext cx="44474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b – датчик с </a:t>
            </a:r>
            <a:r>
              <a:rPr lang="ru-RU" sz="2000" dirty="0" smtClean="0"/>
              <a:t>частотой 22 МГц</a:t>
            </a:r>
            <a:r>
              <a:rPr lang="ru-RU" sz="2000" dirty="0"/>
              <a:t>, поперечное </a:t>
            </a:r>
            <a:r>
              <a:rPr lang="ru-RU" sz="2000" dirty="0" smtClean="0"/>
              <a:t>сканирование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055288" y="5980093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</a:rPr>
              <a:t>d </a:t>
            </a:r>
            <a:r>
              <a:rPr lang="ru-RU" sz="2000" dirty="0">
                <a:latin typeface="Times New Roman" panose="02020603050405020304" pitchFamily="18" charset="0"/>
              </a:rPr>
              <a:t>– датчик с </a:t>
            </a:r>
            <a:r>
              <a:rPr lang="ru-RU" sz="2000" dirty="0" smtClean="0">
                <a:latin typeface="Times New Roman" panose="02020603050405020304" pitchFamily="18" charset="0"/>
              </a:rPr>
              <a:t>частотой  7 </a:t>
            </a:r>
            <a:r>
              <a:rPr lang="ru-RU" sz="2000" dirty="0">
                <a:latin typeface="Times New Roman" panose="02020603050405020304" pitchFamily="18" charset="0"/>
              </a:rPr>
              <a:t>МГц, поперечное </a:t>
            </a:r>
            <a:r>
              <a:rPr lang="ru-RU" sz="2000" dirty="0" smtClean="0">
                <a:latin typeface="Times New Roman" panose="02020603050405020304" pitchFamily="18" charset="0"/>
              </a:rPr>
              <a:t>сканирование</a:t>
            </a:r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83288" y="598849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</a:rPr>
              <a:t>c – датчик с </a:t>
            </a:r>
            <a:r>
              <a:rPr lang="ru-RU" sz="2000" dirty="0" smtClean="0">
                <a:latin typeface="Times New Roman" panose="02020603050405020304" pitchFamily="18" charset="0"/>
              </a:rPr>
              <a:t>частотой  22 </a:t>
            </a:r>
            <a:r>
              <a:rPr lang="ru-RU" sz="2000" dirty="0">
                <a:latin typeface="Times New Roman" panose="02020603050405020304" pitchFamily="18" charset="0"/>
              </a:rPr>
              <a:t>МГц, продольное </a:t>
            </a:r>
            <a:r>
              <a:rPr lang="ru-RU" sz="2000" dirty="0" smtClean="0">
                <a:latin typeface="Times New Roman" panose="02020603050405020304" pitchFamily="18" charset="0"/>
              </a:rPr>
              <a:t>сканирование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81448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910" y="10149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УЗИ </a:t>
            </a:r>
            <a:r>
              <a:rPr lang="ru-RU" dirty="0" smtClean="0"/>
              <a:t> ветви срединного </a:t>
            </a:r>
            <a:r>
              <a:rPr lang="ru-RU" dirty="0"/>
              <a:t>нерва </a:t>
            </a:r>
            <a:r>
              <a:rPr lang="ru-RU" dirty="0" smtClean="0"/>
              <a:t>на ладонной поверхности в </a:t>
            </a:r>
            <a:r>
              <a:rPr lang="ru-RU" dirty="0"/>
              <a:t>В-режиме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6263994"/>
            <a:ext cx="4606686" cy="7535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d </a:t>
            </a:r>
            <a:r>
              <a:rPr lang="ru-RU" sz="1800" b="1" dirty="0">
                <a:solidFill>
                  <a:schemeClr val="tx1"/>
                </a:solidFill>
              </a:rPr>
              <a:t>– датчик </a:t>
            </a:r>
            <a:r>
              <a:rPr lang="ru-RU" sz="1800" b="1" dirty="0" smtClean="0">
                <a:solidFill>
                  <a:schemeClr val="tx1"/>
                </a:solidFill>
              </a:rPr>
              <a:t>с  </a:t>
            </a:r>
            <a:r>
              <a:rPr lang="ru-RU" sz="1800" b="1" dirty="0">
                <a:solidFill>
                  <a:schemeClr val="tx1"/>
                </a:solidFill>
              </a:rPr>
              <a:t>частотой 7 МГц, </a:t>
            </a:r>
            <a:r>
              <a:rPr lang="ru-RU" sz="1800" b="1" dirty="0" smtClean="0">
                <a:solidFill>
                  <a:schemeClr val="tx1"/>
                </a:solidFill>
              </a:rPr>
              <a:t>поперечное сканирование</a:t>
            </a:r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56024" t="58010" r="23988" b="12142"/>
          <a:stretch/>
        </p:blipFill>
        <p:spPr>
          <a:xfrm>
            <a:off x="6110372" y="3924388"/>
            <a:ext cx="2600672" cy="23042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2882" t="56661" r="47361" b="10626"/>
          <a:stretch/>
        </p:blipFill>
        <p:spPr>
          <a:xfrm>
            <a:off x="534502" y="3599595"/>
            <a:ext cx="3801535" cy="23496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55895" t="23422" r="23988" b="42469"/>
          <a:stretch/>
        </p:blipFill>
        <p:spPr>
          <a:xfrm>
            <a:off x="6086970" y="1117017"/>
            <a:ext cx="2512653" cy="23952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22882" t="23422" r="49704" b="43568"/>
          <a:stretch/>
        </p:blipFill>
        <p:spPr>
          <a:xfrm>
            <a:off x="497771" y="1355711"/>
            <a:ext cx="3348434" cy="226686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581485" y="351225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r>
              <a:rPr lang="ru-RU" dirty="0"/>
              <a:t>b – датчик </a:t>
            </a:r>
            <a:r>
              <a:rPr lang="ru-RU" dirty="0" smtClean="0"/>
              <a:t>с частотой </a:t>
            </a:r>
            <a:r>
              <a:rPr lang="ru-RU" dirty="0"/>
              <a:t>22 МГц, поперечное сканирование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28910" y="6016375"/>
            <a:ext cx="3816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c </a:t>
            </a:r>
            <a:r>
              <a:rPr lang="ru-RU" dirty="0"/>
              <a:t>– датчик с </a:t>
            </a:r>
            <a:r>
              <a:rPr lang="ru-RU" dirty="0" smtClean="0"/>
              <a:t>частотой 22 </a:t>
            </a:r>
            <a:r>
              <a:rPr lang="ru-RU" dirty="0"/>
              <a:t>МГц, продольное сканирование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1556471093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290</TotalTime>
  <Words>366</Words>
  <Application>Microsoft Office PowerPoint</Application>
  <PresentationFormat>Экран (4:3)</PresentationFormat>
  <Paragraphs>51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Calibri</vt:lpstr>
      <vt:lpstr>Calibri Light</vt:lpstr>
      <vt:lpstr>Times New Roman</vt:lpstr>
      <vt:lpstr>Wingdings</vt:lpstr>
      <vt:lpstr>Ретро</vt:lpstr>
      <vt:lpstr>Федеральное государственное бюджетное образовательное  учреждение высшего образования «Красноярский  государственный медицинский университет имени  профессора В.Ф. Войно-Ясененцкого»  Кафедра лучевой диагностики ИПО</vt:lpstr>
      <vt:lpstr>Актуальность</vt:lpstr>
      <vt:lpstr>Терминология</vt:lpstr>
      <vt:lpstr>Презентация PowerPoint</vt:lpstr>
      <vt:lpstr>Область применения</vt:lpstr>
      <vt:lpstr>УЗИ срединного нерва на уровне запястья В-режим</vt:lpstr>
      <vt:lpstr>УЗИ срединного нерва в средней трети предплечья В-режим</vt:lpstr>
      <vt:lpstr>УЗИ срединного нерва на уровне запястья в В-режиме</vt:lpstr>
      <vt:lpstr>УЗИ  ветви срединного нерва на ладонной поверхности в В-режиме</vt:lpstr>
      <vt:lpstr>УЗИ  ветви срединного нерва на ладонной поверхности в В-режиме</vt:lpstr>
      <vt:lpstr>Выводы</vt:lpstr>
      <vt:lpstr>Спасибо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Константин</dc:creator>
  <cp:lastModifiedBy>RePack by Diakov</cp:lastModifiedBy>
  <cp:revision>26</cp:revision>
  <dcterms:created xsi:type="dcterms:W3CDTF">2024-03-22T02:56:43Z</dcterms:created>
  <dcterms:modified xsi:type="dcterms:W3CDTF">2024-04-07T10:45:17Z</dcterms:modified>
</cp:coreProperties>
</file>