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3174F22-1FFE-4C91-AE31-DC6718CCD462}">
          <p14:sldIdLst>
            <p14:sldId id="256"/>
            <p14:sldId id="257"/>
            <p14:sldId id="258"/>
            <p14:sldId id="259"/>
            <p14:sldId id="260"/>
            <p14:sldId id="261"/>
            <p14:sldId id="262"/>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47016F8-0D19-4EAF-A07B-31B58DF58217}" type="datetimeFigureOut">
              <a:rPr lang="ru-RU" smtClean="0"/>
              <a:t>31.05.2020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A2CCB8-7A95-4F2E-98F1-067F930B206A}" type="slidenum">
              <a:rPr lang="ru-RU" smtClean="0"/>
              <a:t>‹#›</a:t>
            </a:fld>
            <a:endParaRPr lang="ru-RU"/>
          </a:p>
        </p:txBody>
      </p:sp>
    </p:spTree>
    <p:extLst>
      <p:ext uri="{BB962C8B-B14F-4D97-AF65-F5344CB8AC3E}">
        <p14:creationId xmlns:p14="http://schemas.microsoft.com/office/powerpoint/2010/main" val="267360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016F8-0D19-4EAF-A07B-31B58DF58217}" type="datetimeFigureOut">
              <a:rPr lang="ru-RU" smtClean="0"/>
              <a:t>31.05.2020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A2CCB8-7A95-4F2E-98F1-067F930B206A}" type="slidenum">
              <a:rPr lang="ru-RU" smtClean="0"/>
              <a:t>‹#›</a:t>
            </a:fld>
            <a:endParaRPr lang="ru-RU"/>
          </a:p>
        </p:txBody>
      </p:sp>
    </p:spTree>
    <p:extLst>
      <p:ext uri="{BB962C8B-B14F-4D97-AF65-F5344CB8AC3E}">
        <p14:creationId xmlns:p14="http://schemas.microsoft.com/office/powerpoint/2010/main" val="124518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016F8-0D19-4EAF-A07B-31B58DF58217}" type="datetimeFigureOut">
              <a:rPr lang="ru-RU" smtClean="0"/>
              <a:t>31.05.2020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A2CCB8-7A95-4F2E-98F1-067F930B206A}" type="slidenum">
              <a:rPr lang="ru-RU" smtClean="0"/>
              <a:t>‹#›</a:t>
            </a:fld>
            <a:endParaRPr lang="ru-RU"/>
          </a:p>
        </p:txBody>
      </p:sp>
    </p:spTree>
    <p:extLst>
      <p:ext uri="{BB962C8B-B14F-4D97-AF65-F5344CB8AC3E}">
        <p14:creationId xmlns:p14="http://schemas.microsoft.com/office/powerpoint/2010/main" val="349424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016F8-0D19-4EAF-A07B-31B58DF58217}" type="datetimeFigureOut">
              <a:rPr lang="ru-RU" smtClean="0"/>
              <a:t>31.05.2020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A2CCB8-7A95-4F2E-98F1-067F930B206A}" type="slidenum">
              <a:rPr lang="ru-RU" smtClean="0"/>
              <a:t>‹#›</a:t>
            </a:fld>
            <a:endParaRPr lang="ru-RU"/>
          </a:p>
        </p:txBody>
      </p:sp>
    </p:spTree>
    <p:extLst>
      <p:ext uri="{BB962C8B-B14F-4D97-AF65-F5344CB8AC3E}">
        <p14:creationId xmlns:p14="http://schemas.microsoft.com/office/powerpoint/2010/main" val="656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47016F8-0D19-4EAF-A07B-31B58DF58217}" type="datetimeFigureOut">
              <a:rPr lang="ru-RU" smtClean="0"/>
              <a:t>31.05.2020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A2CCB8-7A95-4F2E-98F1-067F930B206A}" type="slidenum">
              <a:rPr lang="ru-RU" smtClean="0"/>
              <a:t>‹#›</a:t>
            </a:fld>
            <a:endParaRPr lang="ru-RU"/>
          </a:p>
        </p:txBody>
      </p:sp>
    </p:spTree>
    <p:extLst>
      <p:ext uri="{BB962C8B-B14F-4D97-AF65-F5344CB8AC3E}">
        <p14:creationId xmlns:p14="http://schemas.microsoft.com/office/powerpoint/2010/main" val="150714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47016F8-0D19-4EAF-A07B-31B58DF58217}" type="datetimeFigureOut">
              <a:rPr lang="ru-RU" smtClean="0"/>
              <a:t>31.05.2020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A2CCB8-7A95-4F2E-98F1-067F930B206A}" type="slidenum">
              <a:rPr lang="ru-RU" smtClean="0"/>
              <a:t>‹#›</a:t>
            </a:fld>
            <a:endParaRPr lang="ru-RU"/>
          </a:p>
        </p:txBody>
      </p:sp>
    </p:spTree>
    <p:extLst>
      <p:ext uri="{BB962C8B-B14F-4D97-AF65-F5344CB8AC3E}">
        <p14:creationId xmlns:p14="http://schemas.microsoft.com/office/powerpoint/2010/main" val="267908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47016F8-0D19-4EAF-A07B-31B58DF58217}" type="datetimeFigureOut">
              <a:rPr lang="ru-RU" smtClean="0"/>
              <a:t>31.05.2020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A2CCB8-7A95-4F2E-98F1-067F930B206A}" type="slidenum">
              <a:rPr lang="ru-RU" smtClean="0"/>
              <a:t>‹#›</a:t>
            </a:fld>
            <a:endParaRPr lang="ru-RU"/>
          </a:p>
        </p:txBody>
      </p:sp>
    </p:spTree>
    <p:extLst>
      <p:ext uri="{BB962C8B-B14F-4D97-AF65-F5344CB8AC3E}">
        <p14:creationId xmlns:p14="http://schemas.microsoft.com/office/powerpoint/2010/main" val="74553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47016F8-0D19-4EAF-A07B-31B58DF58217}" type="datetimeFigureOut">
              <a:rPr lang="ru-RU" smtClean="0"/>
              <a:t>31.05.2020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A2CCB8-7A95-4F2E-98F1-067F930B206A}" type="slidenum">
              <a:rPr lang="ru-RU" smtClean="0"/>
              <a:t>‹#›</a:t>
            </a:fld>
            <a:endParaRPr lang="ru-RU"/>
          </a:p>
        </p:txBody>
      </p:sp>
    </p:spTree>
    <p:extLst>
      <p:ext uri="{BB962C8B-B14F-4D97-AF65-F5344CB8AC3E}">
        <p14:creationId xmlns:p14="http://schemas.microsoft.com/office/powerpoint/2010/main" val="179053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7016F8-0D19-4EAF-A07B-31B58DF58217}" type="datetimeFigureOut">
              <a:rPr lang="ru-RU" smtClean="0"/>
              <a:t>31.05.2020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A2CCB8-7A95-4F2E-98F1-067F930B206A}" type="slidenum">
              <a:rPr lang="ru-RU" smtClean="0"/>
              <a:t>‹#›</a:t>
            </a:fld>
            <a:endParaRPr lang="ru-RU"/>
          </a:p>
        </p:txBody>
      </p:sp>
    </p:spTree>
    <p:extLst>
      <p:ext uri="{BB962C8B-B14F-4D97-AF65-F5344CB8AC3E}">
        <p14:creationId xmlns:p14="http://schemas.microsoft.com/office/powerpoint/2010/main" val="287121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47016F8-0D19-4EAF-A07B-31B58DF58217}" type="datetimeFigureOut">
              <a:rPr lang="ru-RU" smtClean="0"/>
              <a:t>31.05.2020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A2CCB8-7A95-4F2E-98F1-067F930B206A}" type="slidenum">
              <a:rPr lang="ru-RU" smtClean="0"/>
              <a:t>‹#›</a:t>
            </a:fld>
            <a:endParaRPr lang="ru-RU"/>
          </a:p>
        </p:txBody>
      </p:sp>
    </p:spTree>
    <p:extLst>
      <p:ext uri="{BB962C8B-B14F-4D97-AF65-F5344CB8AC3E}">
        <p14:creationId xmlns:p14="http://schemas.microsoft.com/office/powerpoint/2010/main" val="95107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47016F8-0D19-4EAF-A07B-31B58DF58217}" type="datetimeFigureOut">
              <a:rPr lang="ru-RU" smtClean="0"/>
              <a:t>31.05.2020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A2CCB8-7A95-4F2E-98F1-067F930B206A}" type="slidenum">
              <a:rPr lang="ru-RU" smtClean="0"/>
              <a:t>‹#›</a:t>
            </a:fld>
            <a:endParaRPr lang="ru-RU"/>
          </a:p>
        </p:txBody>
      </p:sp>
    </p:spTree>
    <p:extLst>
      <p:ext uri="{BB962C8B-B14F-4D97-AF65-F5344CB8AC3E}">
        <p14:creationId xmlns:p14="http://schemas.microsoft.com/office/powerpoint/2010/main" val="330623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016F8-0D19-4EAF-A07B-31B58DF58217}" type="datetimeFigureOut">
              <a:rPr lang="ru-RU" smtClean="0"/>
              <a:t>31.05.2020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CCB8-7A95-4F2E-98F1-067F930B206A}" type="slidenum">
              <a:rPr lang="ru-RU" smtClean="0"/>
              <a:t>‹#›</a:t>
            </a:fld>
            <a:endParaRPr lang="ru-RU"/>
          </a:p>
        </p:txBody>
      </p:sp>
    </p:spTree>
    <p:extLst>
      <p:ext uri="{BB962C8B-B14F-4D97-AF65-F5344CB8AC3E}">
        <p14:creationId xmlns:p14="http://schemas.microsoft.com/office/powerpoint/2010/main" val="795741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endParaRPr lang="ru-RU" dirty="0" smtClean="0"/>
          </a:p>
          <a:p>
            <a:endParaRPr lang="ru-RU" dirty="0"/>
          </a:p>
        </p:txBody>
      </p:sp>
      <p:sp>
        <p:nvSpPr>
          <p:cNvPr id="4" name="Подзаголовок 2"/>
          <p:cNvSpPr txBox="1">
            <a:spLocks/>
          </p:cNvSpPr>
          <p:nvPr/>
        </p:nvSpPr>
        <p:spPr>
          <a:xfrm>
            <a:off x="163286" y="2100943"/>
            <a:ext cx="11843657" cy="47570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ru-RU" dirty="0" smtClean="0">
                <a:latin typeface="Times New Roman" panose="02020603050405020304" pitchFamily="18" charset="0"/>
                <a:cs typeface="Times New Roman" panose="02020603050405020304" pitchFamily="18" charset="0"/>
              </a:rPr>
              <a:t>Сестринское дело отделение</a:t>
            </a:r>
            <a:endParaRPr lang="ru-RU" sz="3200" dirty="0" smtClean="0">
              <a:latin typeface="Times New Roman" panose="02020603050405020304" pitchFamily="18" charset="0"/>
              <a:cs typeface="Times New Roman" panose="02020603050405020304" pitchFamily="18" charset="0"/>
            </a:endParaRPr>
          </a:p>
          <a:p>
            <a:pPr>
              <a:spcBef>
                <a:spcPts val="0"/>
              </a:spcBef>
            </a:pPr>
            <a:r>
              <a:rPr lang="ru-RU" sz="3200" b="1" dirty="0" smtClean="0">
                <a:latin typeface="Times New Roman" panose="02020603050405020304" pitchFamily="18" charset="0"/>
                <a:cs typeface="Times New Roman" panose="02020603050405020304" pitchFamily="18" charset="0"/>
              </a:rPr>
              <a:t>Тема: «</a:t>
            </a:r>
            <a:r>
              <a:rPr lang="ru-RU" sz="3200" b="1" dirty="0">
                <a:latin typeface="Times New Roman" panose="02020603050405020304" pitchFamily="18" charset="0"/>
                <a:cs typeface="Times New Roman" panose="02020603050405020304" pitchFamily="18" charset="0"/>
              </a:rPr>
              <a:t>Потребности пожилых </a:t>
            </a:r>
            <a:r>
              <a:rPr lang="ru-RU" sz="3200" b="1" dirty="0" smtClean="0">
                <a:latin typeface="Times New Roman" panose="02020603050405020304" pitchFamily="18" charset="0"/>
                <a:cs typeface="Times New Roman" panose="02020603050405020304" pitchFamily="18" charset="0"/>
              </a:rPr>
              <a:t>людей»</a:t>
            </a:r>
          </a:p>
          <a:p>
            <a:pPr>
              <a:spcBef>
                <a:spcPts val="0"/>
              </a:spcBef>
            </a:pPr>
            <a:r>
              <a:rPr lang="ru-RU" dirty="0" smtClean="0">
                <a:latin typeface="Times New Roman" panose="02020603050405020304" pitchFamily="18" charset="0"/>
                <a:cs typeface="Times New Roman" panose="02020603050405020304" pitchFamily="18" charset="0"/>
              </a:rPr>
              <a:t>34.02.01. Сестринское дело</a:t>
            </a:r>
          </a:p>
          <a:p>
            <a:pPr>
              <a:spcBef>
                <a:spcPts val="0"/>
              </a:spcBef>
            </a:pPr>
            <a:r>
              <a:rPr lang="ru-RU" dirty="0" smtClean="0">
                <a:latin typeface="Times New Roman" panose="02020603050405020304" pitchFamily="18" charset="0"/>
                <a:cs typeface="Times New Roman" panose="02020603050405020304" pitchFamily="18" charset="0"/>
              </a:rPr>
              <a:t>код и наименование специальности</a:t>
            </a:r>
          </a:p>
          <a:p>
            <a:pPr>
              <a:spcBef>
                <a:spcPts val="0"/>
              </a:spcBef>
            </a:pPr>
            <a:r>
              <a:rPr lang="ru-RU" dirty="0" smtClean="0">
                <a:latin typeface="Times New Roman" panose="02020603050405020304" pitchFamily="18" charset="0"/>
                <a:cs typeface="Times New Roman" panose="02020603050405020304" pitchFamily="18" charset="0"/>
              </a:rPr>
              <a:t>Здоровый человек и его окружение</a:t>
            </a:r>
          </a:p>
          <a:p>
            <a:pPr>
              <a:spcBef>
                <a:spcPts val="0"/>
              </a:spcBef>
            </a:pPr>
            <a:r>
              <a:rPr lang="ru-RU" dirty="0" smtClean="0">
                <a:latin typeface="Times New Roman" panose="02020603050405020304" pitchFamily="18" charset="0"/>
                <a:cs typeface="Times New Roman" panose="02020603050405020304" pitchFamily="18" charset="0"/>
              </a:rPr>
              <a:t>наименование междисциплинарного курса (дисциплины) </a:t>
            </a:r>
          </a:p>
          <a:p>
            <a:pPr algn="r">
              <a:spcBef>
                <a:spcPts val="0"/>
              </a:spcBef>
            </a:pPr>
            <a:endParaRPr lang="ru-RU" dirty="0" smtClean="0">
              <a:latin typeface="Times New Roman" panose="02020603050405020304" pitchFamily="18" charset="0"/>
              <a:cs typeface="Times New Roman" panose="02020603050405020304" pitchFamily="18" charset="0"/>
            </a:endParaRPr>
          </a:p>
          <a:p>
            <a:pPr algn="r">
              <a:spcBef>
                <a:spcPts val="0"/>
              </a:spcBef>
            </a:pPr>
            <a:r>
              <a:rPr lang="ru-RU" dirty="0" smtClean="0">
                <a:latin typeface="Times New Roman" panose="02020603050405020304" pitchFamily="18" charset="0"/>
                <a:cs typeface="Times New Roman" panose="02020603050405020304" pitchFamily="18" charset="0"/>
              </a:rPr>
              <a:t>Группа: 209-2</a:t>
            </a:r>
          </a:p>
          <a:p>
            <a:pPr algn="r">
              <a:spcBef>
                <a:spcPts val="0"/>
              </a:spcBef>
            </a:pPr>
            <a:r>
              <a:rPr lang="ru-RU" dirty="0" err="1" smtClean="0">
                <a:latin typeface="Times New Roman" panose="02020603050405020304" pitchFamily="18" charset="0"/>
                <a:cs typeface="Times New Roman" panose="02020603050405020304" pitchFamily="18" charset="0"/>
              </a:rPr>
              <a:t>Студент:Рулева</a:t>
            </a:r>
            <a:r>
              <a:rPr lang="ru-RU" dirty="0" smtClean="0">
                <a:latin typeface="Times New Roman" panose="02020603050405020304" pitchFamily="18" charset="0"/>
                <a:cs typeface="Times New Roman" panose="02020603050405020304" pitchFamily="18" charset="0"/>
              </a:rPr>
              <a:t> Ю.Е.</a:t>
            </a:r>
          </a:p>
          <a:p>
            <a:pPr algn="r">
              <a:spcBef>
                <a:spcPts val="0"/>
              </a:spcBef>
            </a:pPr>
            <a:r>
              <a:rPr lang="ru-RU" dirty="0" smtClean="0">
                <a:latin typeface="Times New Roman" panose="02020603050405020304" pitchFamily="18" charset="0"/>
                <a:cs typeface="Times New Roman" panose="02020603050405020304" pitchFamily="18" charset="0"/>
              </a:rPr>
              <a:t>Преподаватель: </a:t>
            </a:r>
            <a:r>
              <a:rPr lang="ru-RU" dirty="0" err="1" smtClean="0">
                <a:latin typeface="Times New Roman" panose="02020603050405020304" pitchFamily="18" charset="0"/>
                <a:cs typeface="Times New Roman" panose="02020603050405020304" pitchFamily="18" charset="0"/>
              </a:rPr>
              <a:t>Битковская.В.Г</a:t>
            </a:r>
            <a:endParaRPr lang="ru-RU" dirty="0" smtClean="0">
              <a:latin typeface="Times New Roman" panose="02020603050405020304" pitchFamily="18" charset="0"/>
              <a:cs typeface="Times New Roman" panose="02020603050405020304" pitchFamily="18" charset="0"/>
            </a:endParaRPr>
          </a:p>
          <a:p>
            <a:pPr>
              <a:spcBef>
                <a:spcPts val="0"/>
              </a:spcBef>
            </a:pPr>
            <a:endParaRPr lang="ru-RU" dirty="0" smtClean="0">
              <a:latin typeface="Times New Roman" panose="02020603050405020304" pitchFamily="18" charset="0"/>
              <a:cs typeface="Times New Roman" panose="02020603050405020304" pitchFamily="18" charset="0"/>
            </a:endParaRPr>
          </a:p>
          <a:p>
            <a:pPr>
              <a:spcBef>
                <a:spcPts val="0"/>
              </a:spcBef>
            </a:pPr>
            <a:r>
              <a:rPr lang="ru-RU" dirty="0" smtClean="0">
                <a:latin typeface="Times New Roman" panose="02020603050405020304" pitchFamily="18" charset="0"/>
                <a:cs typeface="Times New Roman" panose="02020603050405020304" pitchFamily="18" charset="0"/>
              </a:rPr>
              <a:t>Красноярск 2020</a:t>
            </a:r>
            <a:endParaRPr lang="ru-RU" dirty="0">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130630" y="0"/>
            <a:ext cx="11887199" cy="17852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400" dirty="0" smtClean="0">
                <a:latin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образования «Красноярский государственный медицинский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университет имени профессора В.Ф. </a:t>
            </a:r>
            <a:r>
              <a:rPr lang="ru-RU" sz="2400" dirty="0" err="1" smtClean="0">
                <a:latin typeface="Times New Roman" panose="02020603050405020304" pitchFamily="18" charset="0"/>
                <a:cs typeface="Times New Roman" panose="02020603050405020304" pitchFamily="18" charset="0"/>
              </a:rPr>
              <a:t>Войно-Ясенецкого</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Министерства здравоохранения Российской Федерации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Фармацевтический колледж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13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Старость</a:t>
            </a:r>
          </a:p>
        </p:txBody>
      </p:sp>
      <p:sp>
        <p:nvSpPr>
          <p:cNvPr id="3" name="Объект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C</a:t>
            </a:r>
            <a:r>
              <a:rPr lang="ru-RU" dirty="0" smtClean="0">
                <a:latin typeface="Times New Roman" panose="02020603050405020304" pitchFamily="18" charset="0"/>
                <a:cs typeface="Times New Roman" panose="02020603050405020304" pitchFamily="18" charset="0"/>
              </a:rPr>
              <a:t>ложный </a:t>
            </a:r>
            <a:r>
              <a:rPr lang="ru-RU" dirty="0">
                <a:latin typeface="Times New Roman" panose="02020603050405020304" pitchFamily="18" charset="0"/>
                <a:cs typeface="Times New Roman" panose="02020603050405020304" pitchFamily="18" charset="0"/>
              </a:rPr>
              <a:t>и неоднозначный период в жизни человека. Мало кому в почтенном возрасте удается сохранить крепкое здоровье, оптимизм, интерес к жизни и дружеские связи. Для большинства пожилых людей это время связано с окончанием трудовой деятельности, с изменениями социального статуса, окружения и привычного уклада жизни. Столь серьезные и болезненные перемены требуют осмысления и адаптации.</a:t>
            </a:r>
          </a:p>
        </p:txBody>
      </p:sp>
    </p:spTree>
    <p:extLst>
      <p:ext uri="{BB962C8B-B14F-4D97-AF65-F5344CB8AC3E}">
        <p14:creationId xmlns:p14="http://schemas.microsoft.com/office/powerpoint/2010/main" val="235383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r>
            <a:br>
              <a:rPr lang="en-US" dirty="0" smtClean="0"/>
            </a:br>
            <a:endParaRPr lang="ru-RU" dirty="0"/>
          </a:p>
        </p:txBody>
      </p:sp>
      <p:sp>
        <p:nvSpPr>
          <p:cNvPr id="3" name="Объект 2"/>
          <p:cNvSpPr>
            <a:spLocks noGrp="1"/>
          </p:cNvSpPr>
          <p:nvPr>
            <p:ph idx="1"/>
          </p:nvPr>
        </p:nvSpPr>
        <p:spPr>
          <a:xfrm>
            <a:off x="843887" y="365125"/>
            <a:ext cx="10515600" cy="4351338"/>
          </a:xfrm>
        </p:spPr>
        <p:txBody>
          <a:bodyPr/>
          <a:lstStyle/>
          <a:p>
            <a:pPr algn="just"/>
            <a:r>
              <a:rPr lang="ru-RU" dirty="0">
                <a:latin typeface="Times New Roman" panose="02020603050405020304" pitchFamily="18" charset="0"/>
                <a:cs typeface="Times New Roman" panose="02020603050405020304" pitchFamily="18" charset="0"/>
              </a:rPr>
              <a:t>Людям преклонного возраста необходима психологическая и моральная поддержка. Совместные усилия родственников, психологов, сотрудников социальных служб, а также специальные программы для </a:t>
            </a:r>
            <a:r>
              <a:rPr lang="ru-RU" dirty="0" smtClean="0">
                <a:latin typeface="Times New Roman" panose="02020603050405020304" pitchFamily="18" charset="0"/>
                <a:cs typeface="Times New Roman" panose="02020603050405020304" pitchFamily="18" charset="0"/>
              </a:rPr>
              <a:t>пожилых</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помогут </a:t>
            </a:r>
            <a:r>
              <a:rPr lang="ru-RU" dirty="0">
                <a:latin typeface="Times New Roman" panose="02020603050405020304" pitchFamily="18" charset="0"/>
                <a:cs typeface="Times New Roman" panose="02020603050405020304" pitchFamily="18" charset="0"/>
              </a:rPr>
              <a:t>пережить период возрастной адаптации и сделать его менее болезненным.</a:t>
            </a:r>
          </a:p>
        </p:txBody>
      </p:sp>
      <p:pic>
        <p:nvPicPr>
          <p:cNvPr id="3076" name="Picture 4" descr="https://baraeva.files.wordpress.com/2019/09/mmmthumbsupadul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40794"/>
            <a:ext cx="5344472" cy="35629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ycdn.me/i?r=AzEPZsRbOZEKgBhR0XGMT1RkvgB_Fw4dW9I2NNxvNuELVaaKTM5SRkZCeTgDn6uOy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865" y="2540794"/>
            <a:ext cx="5341862" cy="356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66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Основные потребности пожилых</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gn="just"/>
            <a:r>
              <a:rPr lang="ru-RU" dirty="0">
                <a:latin typeface="Times New Roman" panose="02020603050405020304" pitchFamily="18" charset="0"/>
                <a:cs typeface="Times New Roman" panose="02020603050405020304" pitchFamily="18" charset="0"/>
              </a:rPr>
              <a:t>Пожилые люди нуждаются в комплексной помощи, направленной на </a:t>
            </a:r>
            <a:r>
              <a:rPr lang="ru-RU" dirty="0" smtClean="0">
                <a:latin typeface="Times New Roman" panose="02020603050405020304" pitchFamily="18" charset="0"/>
                <a:cs typeface="Times New Roman" panose="02020603050405020304" pitchFamily="18" charset="0"/>
              </a:rPr>
              <a:t>удовлетворение </a:t>
            </a:r>
            <a:r>
              <a:rPr lang="ru-RU" dirty="0">
                <a:latin typeface="Times New Roman" panose="02020603050405020304" pitchFamily="18" charset="0"/>
                <a:cs typeface="Times New Roman" panose="02020603050405020304" pitchFamily="18" charset="0"/>
              </a:rPr>
              <a:t>их базовых потребностей</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fontAlgn="base"/>
            <a:r>
              <a:rPr lang="ru-RU" dirty="0">
                <a:latin typeface="Times New Roman" panose="02020603050405020304" pitchFamily="18" charset="0"/>
                <a:cs typeface="Times New Roman" panose="02020603050405020304" pitchFamily="18" charset="0"/>
              </a:rPr>
              <a:t>в качественном медицинском обслуживании,</a:t>
            </a:r>
          </a:p>
          <a:p>
            <a:pPr algn="just" fontAlgn="base"/>
            <a:r>
              <a:rPr lang="ru-RU" dirty="0">
                <a:latin typeface="Times New Roman" panose="02020603050405020304" pitchFamily="18" charset="0"/>
                <a:cs typeface="Times New Roman" panose="02020603050405020304" pitchFamily="18" charset="0"/>
              </a:rPr>
              <a:t>психоэмоциональной поддержке,</a:t>
            </a:r>
          </a:p>
          <a:p>
            <a:pPr algn="just" fontAlgn="base"/>
            <a:r>
              <a:rPr lang="ru-RU" dirty="0">
                <a:latin typeface="Times New Roman" panose="02020603050405020304" pitchFamily="18" charset="0"/>
                <a:cs typeface="Times New Roman" panose="02020603050405020304" pitchFamily="18" charset="0"/>
              </a:rPr>
              <a:t>организации быта и досуга,</a:t>
            </a:r>
          </a:p>
          <a:p>
            <a:pPr algn="just" fontAlgn="base"/>
            <a:r>
              <a:rPr lang="ru-RU" dirty="0">
                <a:latin typeface="Times New Roman" panose="02020603050405020304" pitchFamily="18" charset="0"/>
                <a:cs typeface="Times New Roman" panose="02020603050405020304" pitchFamily="18" charset="0"/>
              </a:rPr>
              <a:t>общении,</a:t>
            </a:r>
          </a:p>
          <a:p>
            <a:pPr algn="just" fontAlgn="base"/>
            <a:r>
              <a:rPr lang="ru-RU" dirty="0">
                <a:latin typeface="Times New Roman" panose="02020603050405020304" pitchFamily="18" charset="0"/>
                <a:cs typeface="Times New Roman" panose="02020603050405020304" pitchFamily="18" charset="0"/>
              </a:rPr>
              <a:t>интеллектуальном, культурном и духовном развитии.</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20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r>
            <a:br>
              <a:rPr lang="en-US" dirty="0" smtClean="0"/>
            </a:br>
            <a:endParaRPr lang="ru-RU" dirty="0"/>
          </a:p>
        </p:txBody>
      </p:sp>
      <p:sp>
        <p:nvSpPr>
          <p:cNvPr id="3" name="Объект 2"/>
          <p:cNvSpPr>
            <a:spLocks noGrp="1"/>
          </p:cNvSpPr>
          <p:nvPr>
            <p:ph idx="1"/>
          </p:nvPr>
        </p:nvSpPr>
        <p:spPr>
          <a:xfrm>
            <a:off x="857534" y="365125"/>
            <a:ext cx="10515600" cy="4351338"/>
          </a:xfrm>
        </p:spPr>
        <p:txBody>
          <a:bodyPr/>
          <a:lstStyle/>
          <a:p>
            <a:pPr algn="just"/>
            <a:r>
              <a:rPr lang="ru-RU" dirty="0">
                <a:latin typeface="Times New Roman" panose="02020603050405020304" pitchFamily="18" charset="0"/>
                <a:cs typeface="Times New Roman" panose="02020603050405020304" pitchFamily="18" charset="0"/>
              </a:rPr>
              <a:t>Очень часто, в силу тех или иных причин, пожилые люди не имеют возможности жить полноценной жизнью в домашних условиях. Причиной этого может быть тяжелая болезнь или инвалидность, загруженность работающих членов семьи, вынужденное одиночество. Одним из вариантов обеспечения достойного уровня жизни пожилых родственников можно рассматривать частные пансионаты для престарелых</a:t>
            </a:r>
          </a:p>
        </p:txBody>
      </p:sp>
      <p:pic>
        <p:nvPicPr>
          <p:cNvPr id="2050" name="Picture 2" descr="https://myco.in.ua/files/2373_1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769" y="3297094"/>
            <a:ext cx="4576833" cy="31167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oma-prestarelye.ru/upload/iblock/942/942154bbafed9a6a78e195fe12d548b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714" y="3297094"/>
            <a:ext cx="4675109" cy="311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6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Медицинское обслуживание</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algn="just" fontAlgn="base"/>
            <a:r>
              <a:rPr lang="ru-RU" dirty="0">
                <a:latin typeface="Times New Roman" panose="02020603050405020304" pitchFamily="18" charset="0"/>
                <a:cs typeface="Times New Roman" panose="02020603050405020304" pitchFamily="18" charset="0"/>
              </a:rPr>
              <a:t>Ухудшение состояния здоровья пожилых людей является следствием возрастных нарушений функций организма, а также обострения хронических болезней. Для этого возраста характерны:</a:t>
            </a:r>
          </a:p>
          <a:p>
            <a:pPr algn="just" fontAlgn="base"/>
            <a:r>
              <a:rPr lang="ru-RU" dirty="0">
                <a:latin typeface="Times New Roman" panose="02020603050405020304" pitchFamily="18" charset="0"/>
                <a:cs typeface="Times New Roman" panose="02020603050405020304" pitchFamily="18" charset="0"/>
              </a:rPr>
              <a:t>снижение иммунитета;</a:t>
            </a:r>
          </a:p>
          <a:p>
            <a:pPr algn="just" fontAlgn="base"/>
            <a:r>
              <a:rPr lang="ru-RU" dirty="0">
                <a:latin typeface="Times New Roman" panose="02020603050405020304" pitchFamily="18" charset="0"/>
                <a:cs typeface="Times New Roman" panose="02020603050405020304" pitchFamily="18" charset="0"/>
              </a:rPr>
              <a:t>замедление и нарушение обмена веществ;</a:t>
            </a:r>
          </a:p>
          <a:p>
            <a:pPr algn="just" fontAlgn="base"/>
            <a:r>
              <a:rPr lang="ru-RU" dirty="0">
                <a:latin typeface="Times New Roman" panose="02020603050405020304" pitchFamily="18" charset="0"/>
                <a:cs typeface="Times New Roman" panose="02020603050405020304" pitchFamily="18" charset="0"/>
              </a:rPr>
              <a:t>ухудшение памяти и внимания;</a:t>
            </a:r>
          </a:p>
          <a:p>
            <a:pPr algn="just" fontAlgn="base"/>
            <a:r>
              <a:rPr lang="ru-RU" dirty="0">
                <a:latin typeface="Times New Roman" panose="02020603050405020304" pitchFamily="18" charset="0"/>
                <a:cs typeface="Times New Roman" panose="02020603050405020304" pitchFamily="18" charset="0"/>
              </a:rPr>
              <a:t>снижение остроты зрения и слуха;</a:t>
            </a:r>
          </a:p>
          <a:p>
            <a:pPr algn="just" fontAlgn="base"/>
            <a:r>
              <a:rPr lang="ru-RU" dirty="0">
                <a:latin typeface="Times New Roman" panose="02020603050405020304" pitchFamily="18" charset="0"/>
                <a:cs typeface="Times New Roman" panose="02020603050405020304" pitchFamily="18" charset="0"/>
              </a:rPr>
              <a:t>нарушения в работе сердечно-сосудистой системы и опорно-двигательного аппарата.</a:t>
            </a:r>
          </a:p>
          <a:p>
            <a:endParaRPr lang="ru-RU" dirty="0"/>
          </a:p>
        </p:txBody>
      </p:sp>
    </p:spTree>
    <p:extLst>
      <p:ext uri="{BB962C8B-B14F-4D97-AF65-F5344CB8AC3E}">
        <p14:creationId xmlns:p14="http://schemas.microsoft.com/office/powerpoint/2010/main" val="387521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r>
            <a:br>
              <a:rPr lang="en-US" dirty="0" smtClean="0"/>
            </a:br>
            <a:endParaRPr lang="ru-RU" dirty="0"/>
          </a:p>
        </p:txBody>
      </p:sp>
      <p:sp>
        <p:nvSpPr>
          <p:cNvPr id="3" name="Объект 2"/>
          <p:cNvSpPr>
            <a:spLocks noGrp="1"/>
          </p:cNvSpPr>
          <p:nvPr>
            <p:ph idx="1"/>
          </p:nvPr>
        </p:nvSpPr>
        <p:spPr>
          <a:xfrm>
            <a:off x="838200" y="365125"/>
            <a:ext cx="10515600" cy="4351338"/>
          </a:xfrm>
        </p:spPr>
        <p:txBody>
          <a:bodyPr/>
          <a:lstStyle/>
          <a:p>
            <a:pPr algn="just"/>
            <a:r>
              <a:rPr lang="ru-RU" dirty="0">
                <a:latin typeface="Times New Roman" panose="02020603050405020304" pitchFamily="18" charset="0"/>
                <a:cs typeface="Times New Roman" panose="02020603050405020304" pitchFamily="18" charset="0"/>
              </a:rPr>
              <a:t>Среди людей преклонного возраста немало тех, кто нуждается в реабилитации и постоянном уходе. Систематическое медицинское наблюдение, профилактические и лечебные мероприятия становятся главным условием обеспечения высокого качества жизни и физического комфорта стариков.</a:t>
            </a:r>
          </a:p>
        </p:txBody>
      </p:sp>
      <p:pic>
        <p:nvPicPr>
          <p:cNvPr id="1026" name="Picture 2" descr="https://helpa.ru/upload/iblock/896/896a3c271eb7c2aec78dfdcddfc77c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14" y="2880380"/>
            <a:ext cx="4648437" cy="3098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avanda-med.ru/wp-content/uploads/2016/05/massaze-lezhachiy-bolnoy-1024x6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80380"/>
            <a:ext cx="4646169" cy="309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7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Кризис пожилого возраста и пути его преодоления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algn="just"/>
            <a:r>
              <a:rPr lang="ru-RU" dirty="0">
                <a:latin typeface="Times New Roman" panose="02020603050405020304" pitchFamily="18" charset="0"/>
                <a:cs typeface="Times New Roman" panose="02020603050405020304" pitchFamily="18" charset="0"/>
              </a:rPr>
              <a:t>Преклонный возраст сопровождается множеством кризисных моментов, которые тяжело переживаются человеком. Особенно тяжело переносятся одиночество и вынужденная бездеятельность. Частыми спутниками людей уважаемого возраста становятся депрессия, уныние и разочарование, ощущение собственной неполноценности и беспомощности. Самостоятельно преодолеть болезненное состояние и научиться позитивно воспринимать действительность очень непросто. Необходима помощь психотерапевта, поддержка и забота близких людей. Очень важно правильно организовать режим и быт стариков, создать благоприятные условия для неформального общения и совместного досуга.</a:t>
            </a:r>
          </a:p>
        </p:txBody>
      </p:sp>
    </p:spTree>
    <p:extLst>
      <p:ext uri="{BB962C8B-B14F-4D97-AF65-F5344CB8AC3E}">
        <p14:creationId xmlns:p14="http://schemas.microsoft.com/office/powerpoint/2010/main" val="273794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66880"/>
            <a:ext cx="10515600" cy="1325563"/>
          </a:xfrm>
        </p:spPr>
        <p:txBody>
          <a:bodyPr>
            <a:normAutofit/>
          </a:bodyPr>
          <a:lstStyle/>
          <a:p>
            <a:pPr algn="ctr"/>
            <a:r>
              <a:rPr lang="ru-RU" sz="7500" b="1" dirty="0" smtClean="0">
                <a:latin typeface="Times New Roman" panose="02020603050405020304" pitchFamily="18" charset="0"/>
                <a:cs typeface="Times New Roman" panose="02020603050405020304" pitchFamily="18" charset="0"/>
              </a:rPr>
              <a:t>Спасибо за внимание</a:t>
            </a:r>
            <a:endParaRPr lang="ru-RU" sz="75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4940489"/>
            <a:ext cx="9766110" cy="1236473"/>
          </a:xfrm>
        </p:spPr>
        <p:txBody>
          <a:bodyPr/>
          <a:lstStyle/>
          <a:p>
            <a:endParaRPr lang="en-US" dirty="0" smtClean="0"/>
          </a:p>
          <a:p>
            <a:endParaRPr lang="ru-RU" dirty="0"/>
          </a:p>
        </p:txBody>
      </p:sp>
    </p:spTree>
    <p:extLst>
      <p:ext uri="{BB962C8B-B14F-4D97-AF65-F5344CB8AC3E}">
        <p14:creationId xmlns:p14="http://schemas.microsoft.com/office/powerpoint/2010/main" val="13002452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420</Words>
  <Application>Microsoft Office PowerPoint</Application>
  <PresentationFormat>Широкоэкранный</PresentationFormat>
  <Paragraphs>39</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 </vt:lpstr>
      <vt:lpstr>Старость</vt:lpstr>
      <vt:lpstr> </vt:lpstr>
      <vt:lpstr>Основные потребности пожилых</vt:lpstr>
      <vt:lpstr> </vt:lpstr>
      <vt:lpstr>Медицинское обслуживание</vt:lpstr>
      <vt:lpstr> </vt:lpstr>
      <vt:lpstr>Кризис пожилого возраста и пути его преодоления</vt:lpstr>
      <vt:lpstr>Спасибо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Дом</dc:creator>
  <cp:lastModifiedBy>Саня</cp:lastModifiedBy>
  <cp:revision>2</cp:revision>
  <dcterms:created xsi:type="dcterms:W3CDTF">2020-05-29T09:19:04Z</dcterms:created>
  <dcterms:modified xsi:type="dcterms:W3CDTF">2020-05-31T03:34:36Z</dcterms:modified>
</cp:coreProperties>
</file>