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8"/>
  </p:notes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  <p:sldId id="265" r:id="rId9"/>
    <p:sldId id="267" r:id="rId10"/>
    <p:sldId id="258" r:id="rId11"/>
    <p:sldId id="268" r:id="rId12"/>
    <p:sldId id="269" r:id="rId13"/>
    <p:sldId id="270" r:id="rId14"/>
    <p:sldId id="272" r:id="rId15"/>
    <p:sldId id="271" r:id="rId16"/>
    <p:sldId id="273" r:id="rId17"/>
    <p:sldId id="274" r:id="rId18"/>
    <p:sldId id="352" r:id="rId19"/>
    <p:sldId id="354" r:id="rId20"/>
    <p:sldId id="353" r:id="rId21"/>
    <p:sldId id="276" r:id="rId22"/>
    <p:sldId id="277" r:id="rId23"/>
    <p:sldId id="280" r:id="rId24"/>
    <p:sldId id="278" r:id="rId25"/>
    <p:sldId id="279" r:id="rId26"/>
    <p:sldId id="351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ладлен Бортницкий" initials="ВБ" lastIdx="1" clrIdx="0">
    <p:extLst>
      <p:ext uri="{19B8F6BF-5375-455C-9EA6-DF929625EA0E}">
        <p15:presenceInfo xmlns:p15="http://schemas.microsoft.com/office/powerpoint/2012/main" userId="2376892991bf301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BEB"/>
    <a:srgbClr val="F6AEA8"/>
    <a:srgbClr val="FF9F9F"/>
    <a:srgbClr val="F28E86"/>
    <a:srgbClr val="FFE5E5"/>
    <a:srgbClr val="FFD5D5"/>
    <a:srgbClr val="4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2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FFB94E-59E6-430A-9A7C-BD36DC9D6B86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9D2790-03C3-46F9-9FA2-B5B6B0AB4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811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FE9E13-B3A2-F415-9734-E686888A99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5AB09DF-DDB4-DCBE-3D16-8D351EB0CA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33ACB4-5287-C148-1370-E9725FCC8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C8A54-7369-4CCE-8505-85E049FFCAD7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AD43FE-9765-16D7-2AE2-903CAFB6E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DCA1C0-96ED-99C9-A52C-D23CA6430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6BDC3-72D0-4F46-A6A2-5486C568D3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105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913AF0-B76D-8155-049A-82C46CAA5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24F87E-400B-FEFA-E857-0657EE15BA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D5FB9C-BFF4-EB13-6A77-6DD78150D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C8A54-7369-4CCE-8505-85E049FFCAD7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901BFC-A4BA-8D82-C3F7-E34D5B568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5D52A9-3586-D48D-54EB-18F43F66D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6BDC3-72D0-4F46-A6A2-5486C568D3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670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DA96B53-73CF-7418-BCA9-4B1D20A480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3DB5D78-7847-0DE4-3E21-4EF102AD42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9865DA-E806-B871-927C-F1A0717B2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C8A54-7369-4CCE-8505-85E049FFCAD7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85FF2D-309E-4CEC-423F-C01D9EF46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348692-311B-9BC2-46FB-4E0F14A53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6BDC3-72D0-4F46-A6A2-5486C568D3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021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F6FC41-557D-D30E-8662-D8B31491E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989C62-BD04-1B2E-3919-121F65DEB5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D1F551-482B-818B-7E98-9ABDC10DD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C8A54-7369-4CCE-8505-85E049FFCAD7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2F9C0D-524B-6265-9913-5A11CA462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803BFC-B310-0642-BEDE-3381713D2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6BDC3-72D0-4F46-A6A2-5486C568D3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127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A0C1F0-58D9-7AE6-2CA7-AE170A4C8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8CB9C39-0AB7-6DAA-120E-3A64FA938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087DE4-7064-F875-9F9F-07E9B5A0F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C8A54-7369-4CCE-8505-85E049FFCAD7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182B4A-856D-1F70-3E91-8603EE641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96B5EE-0D22-F373-DF0F-2F3B0A241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6BDC3-72D0-4F46-A6A2-5486C568D3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273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781056-5047-D080-94D6-AC27FFE23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B1D79A-C268-20D1-2ED7-1C13ED9680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241A91-0C5F-DA5D-547F-22447A6C2C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E136C9-752D-FD40-D3B2-7BAEFE7DF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C8A54-7369-4CCE-8505-85E049FFCAD7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C20640-66A8-678C-972A-FF3ABE0AD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411E5A3-D0B8-04A3-01CC-3E92C286C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6BDC3-72D0-4F46-A6A2-5486C568D3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028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AF7118-342C-8122-0A9B-804742EAF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9541E49-7A92-4EA6-8D82-F70CD70EA6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E64DBE-AB8E-E8EF-6691-BC5F76797F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FADAA8D-C26F-2995-3BF2-4F66AC668E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D4B51E3-F8CF-8979-4C5A-F075F1A93F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ED0CCA5-38C5-6E7C-E3AC-704067577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C8A54-7369-4CCE-8505-85E049FFCAD7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00785EE-D47B-3D99-32A6-E79CFC0B9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7A442A4-A6D6-74B3-87CF-5CABDE45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6BDC3-72D0-4F46-A6A2-5486C568D3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8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49E831-8F6B-B3AE-071D-F13F66B91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144A93-0870-729A-2A51-733B1CD71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C8A54-7369-4CCE-8505-85E049FFCAD7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3D9B630-9568-2F84-410A-CDD61B397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72798A6-8506-EB48-AD2C-F2B956A99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6BDC3-72D0-4F46-A6A2-5486C568D3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569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D3CB8B8-3134-E434-0D2C-6E8897579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C8A54-7369-4CCE-8505-85E049FFCAD7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C200926-5E72-8955-5FAA-7A6954A37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9BCB504-B9E3-16AE-4228-745CC626C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6BDC3-72D0-4F46-A6A2-5486C568D3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083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D73D1A-757F-720A-301D-733742BEF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0014E1-00D2-5966-F916-C4A05ED1A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C11E0CF-303B-AEB2-5652-40D30767FB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016F7B-E569-5C8A-66DF-5ED720B50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C8A54-7369-4CCE-8505-85E049FFCAD7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FBFEBBC-A564-62A1-0883-4180F9821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793974-A474-6AF4-A276-47B865928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6BDC3-72D0-4F46-A6A2-5486C568D3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25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A7F1AB-F632-32B1-EEA7-A1AC23F9E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D38F499-8B0B-6F4A-9786-EFA00296E5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D52104E-9876-69AF-9250-B314625D2D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5AFB72-CE4A-69DA-18F6-256B71FFD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C8A54-7369-4CCE-8505-85E049FFCAD7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511BF1-74F1-BB9E-2331-8D14A14BC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504850-E829-A881-C3FA-B0E5336F3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6BDC3-72D0-4F46-A6A2-5486C568D3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023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389320-C984-8394-3ABD-CBE4F689A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0A9044-349C-A6EB-56CA-21CC9DAE1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B40CDC-CC8E-6814-EE27-9D77B9A94B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C8A54-7369-4CCE-8505-85E049FFCAD7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1BE8AA-B513-3905-5E74-EF077E99EF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9CE996-E988-55ED-AC7F-D08688B2EF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6BDC3-72D0-4F46-A6A2-5486C568D3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153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7CEC5B-6A82-F186-1CAD-CC53739AD0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7062" y="1717288"/>
            <a:ext cx="10370635" cy="1829689"/>
          </a:xfrm>
          <a:solidFill>
            <a:srgbClr val="FFE5E5"/>
          </a:solidFill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000000"/>
                </a:solidFill>
              </a:rPr>
              <a:t>РЕЗУЛЬТАТЫ ВИЗУАЛИЗАЦИИ ПАТОЛОГИЙ ЛИМФАТИЧЕСКОЙ СИСТЕМЫ ГРУДНОЙ КЛЕТКИ</a:t>
            </a:r>
            <a:br>
              <a:rPr lang="ru-RU" sz="4000" b="1" dirty="0">
                <a:solidFill>
                  <a:srgbClr val="000000"/>
                </a:solidFill>
              </a:rPr>
            </a:br>
            <a:r>
              <a:rPr lang="ru-RU" sz="4000" b="1" dirty="0">
                <a:solidFill>
                  <a:srgbClr val="000000"/>
                </a:solidFill>
              </a:rPr>
              <a:t>Часть 1</a:t>
            </a:r>
            <a:endParaRPr lang="ru-RU" sz="4000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6A3A2A0-BA90-B68F-8B25-BF493F1A27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42613" y="4594411"/>
            <a:ext cx="2949387" cy="2070847"/>
          </a:xfrm>
        </p:spPr>
        <p:txBody>
          <a:bodyPr>
            <a:normAutofit/>
          </a:bodyPr>
          <a:lstStyle/>
          <a:p>
            <a:pPr algn="r"/>
            <a:r>
              <a:rPr lang="ru-RU" sz="2000" dirty="0">
                <a:latin typeface="+mj-lt"/>
              </a:rPr>
              <a:t>Выполнила: </a:t>
            </a:r>
          </a:p>
          <a:p>
            <a:pPr algn="r"/>
            <a:r>
              <a:rPr lang="ru-RU" sz="2000" dirty="0">
                <a:latin typeface="+mj-lt"/>
              </a:rPr>
              <a:t>ординатор кафедры лучевой диагностики ИПО</a:t>
            </a:r>
          </a:p>
          <a:p>
            <a:pPr algn="r"/>
            <a:r>
              <a:rPr lang="ru-RU" sz="2000" dirty="0">
                <a:latin typeface="+mj-lt"/>
              </a:rPr>
              <a:t>Лукьяненко Полина Ивановна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575CFA-F387-B3DF-9AE9-6AFC50394129}"/>
              </a:ext>
            </a:extLst>
          </p:cNvPr>
          <p:cNvSpPr txBox="1"/>
          <p:nvPr/>
        </p:nvSpPr>
        <p:spPr>
          <a:xfrm>
            <a:off x="2312893" y="376518"/>
            <a:ext cx="75662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+mj-lt"/>
              </a:rPr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</a:t>
            </a:r>
          </a:p>
          <a:p>
            <a:pPr algn="ctr"/>
            <a:r>
              <a:rPr lang="ru-RU" dirty="0">
                <a:latin typeface="+mj-lt"/>
              </a:rPr>
              <a:t>Кафедра лучевой диагностики ИПО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3294E0-5E94-2FB8-3665-86A59FBA6DDC}"/>
              </a:ext>
            </a:extLst>
          </p:cNvPr>
          <p:cNvSpPr txBox="1"/>
          <p:nvPr/>
        </p:nvSpPr>
        <p:spPr>
          <a:xfrm>
            <a:off x="4442010" y="6387352"/>
            <a:ext cx="3451412" cy="367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+mj-lt"/>
              </a:rPr>
              <a:t>г. Красноярск, 2023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80DEE53-72E3-807B-1C4A-5C863BFDA3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42" y="254243"/>
            <a:ext cx="1426588" cy="144487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84AFF7F-65A0-CC73-A53B-B9F56519BB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9" t="270" r="5778"/>
          <a:stretch/>
        </p:blipFill>
        <p:spPr>
          <a:xfrm>
            <a:off x="0" y="3546977"/>
            <a:ext cx="4926705" cy="331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685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6ECB42-CB2B-40C9-2E3B-F18408B8F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02353" cy="1325563"/>
          </a:xfrm>
          <a:solidFill>
            <a:srgbClr val="FFE5E5"/>
          </a:solidFill>
        </p:spPr>
        <p:txBody>
          <a:bodyPr/>
          <a:lstStyle/>
          <a:p>
            <a:pPr algn="ctr"/>
            <a:r>
              <a:rPr lang="ru-RU" b="1" dirty="0"/>
              <a:t>КТ-ЛИМФАНГИОГРАФИЯ С КОНТРАСТИРОВАНИЕМ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45FE1B-FDA3-D772-A272-026CFC24C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152" y="1730188"/>
            <a:ext cx="11519648" cy="4697506"/>
          </a:xfrm>
        </p:spPr>
        <p:txBody>
          <a:bodyPr>
            <a:normAutofit/>
          </a:bodyPr>
          <a:lstStyle/>
          <a:p>
            <a:r>
              <a:rPr lang="ru-RU" sz="3200" dirty="0"/>
              <a:t>КТ-</a:t>
            </a:r>
            <a:r>
              <a:rPr lang="ru-RU" sz="3200" dirty="0" err="1"/>
              <a:t>лимфангиография</a:t>
            </a:r>
            <a:r>
              <a:rPr lang="ru-RU" sz="3200" dirty="0"/>
              <a:t> - это метод визуализации, основанный на контрастировании лимфатических сосудов</a:t>
            </a:r>
          </a:p>
          <a:p>
            <a:r>
              <a:rPr lang="ru-RU" sz="3200" dirty="0"/>
              <a:t>Процедура включает в себя двустороннее инъекционное введение йодсодержащего контрастного вещества в паховые лимфатические узлы под контролем УЗИ</a:t>
            </a:r>
          </a:p>
          <a:p>
            <a:r>
              <a:rPr lang="ru-RU" sz="3200" dirty="0"/>
              <a:t>Общий объем вводимого контрастного вещества составляет 0,4 мл/кг массы тела</a:t>
            </a:r>
          </a:p>
        </p:txBody>
      </p:sp>
    </p:spTree>
    <p:extLst>
      <p:ext uri="{BB962C8B-B14F-4D97-AF65-F5344CB8AC3E}">
        <p14:creationId xmlns:p14="http://schemas.microsoft.com/office/powerpoint/2010/main" val="1736549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484EDC-E968-DFB5-20AA-D59805E53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325563"/>
          </a:xfrm>
          <a:solidFill>
            <a:srgbClr val="FFE5E5"/>
          </a:solidFill>
        </p:spPr>
        <p:txBody>
          <a:bodyPr/>
          <a:lstStyle/>
          <a:p>
            <a:pPr algn="ctr"/>
            <a:r>
              <a:rPr lang="ru-RU" b="1" dirty="0"/>
              <a:t>КТ-ЛИМФАНГИОГРАФИЯ С КОНТРАСТИРОВАНИЕМ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8560D8-B14F-9392-3EE3-62747D671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329" y="1559858"/>
            <a:ext cx="11681012" cy="5118847"/>
          </a:xfrm>
        </p:spPr>
        <p:txBody>
          <a:bodyPr>
            <a:normAutofit/>
          </a:bodyPr>
          <a:lstStyle/>
          <a:p>
            <a:r>
              <a:rPr lang="ru-RU" sz="3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Для контроля контрастирования проводится КТ на уровне диафрагмы примерно через 5 минут после введения контрастного вещества</a:t>
            </a:r>
          </a:p>
          <a:p>
            <a:r>
              <a:rPr lang="ru-RU" sz="3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Когда контраст достигает цистерны грудного протока, выполняется КТ органов грудной клетки для оценки оттока лимфы и возможных вариантов оперативного доступа</a:t>
            </a:r>
          </a:p>
          <a:p>
            <a:r>
              <a:rPr lang="ru-RU" sz="3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Необходимое время от введения контрастного вещества до визуализации грудного протока занимает от 2 до 27 минут</a:t>
            </a:r>
          </a:p>
          <a:p>
            <a:r>
              <a:rPr lang="ru-RU" sz="3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Для полной визуализации грудного протока обычно требуется провести от двух до четырех серий компьютерных томографий</a:t>
            </a:r>
            <a:endParaRPr lang="ru-RU" sz="3000" dirty="0">
              <a:effectLst/>
              <a:ea typeface="Times New Roman" panose="02020603050405020304" pitchFamily="18" charset="0"/>
            </a:endParaRPr>
          </a:p>
          <a:p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4022826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9D5E55-F7BF-6E15-D1C9-E9379D5A4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39676"/>
          </a:xfrm>
          <a:solidFill>
            <a:srgbClr val="FFE5E5"/>
          </a:solidFill>
        </p:spPr>
        <p:txBody>
          <a:bodyPr>
            <a:normAutofit/>
          </a:bodyPr>
          <a:lstStyle/>
          <a:p>
            <a:pPr algn="ctr"/>
            <a:r>
              <a:rPr lang="ru-RU" b="1" dirty="0"/>
              <a:t>КТ-ЛИМФАНГИОГРАФИЯ С КОНТРАСТИРОВАНИЕМ: достоинства и недостатки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A42DAE-CCD3-479F-2F04-CA0CABA98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294" y="1538753"/>
            <a:ext cx="11940988" cy="5184775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ДОСТОИНСТВА</a:t>
            </a:r>
            <a:r>
              <a:rPr lang="ru-RU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: </a:t>
            </a:r>
            <a:br>
              <a:rPr lang="ru-RU" sz="3200" dirty="0">
                <a:solidFill>
                  <a:srgbClr val="000000"/>
                </a:solidFill>
                <a:ea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ea typeface="Times New Roman" panose="02020603050405020304" pitchFamily="18" charset="0"/>
              </a:rPr>
              <a:t>-</a:t>
            </a:r>
            <a:r>
              <a:rPr lang="ru-RU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относительная простота метода</a:t>
            </a:r>
            <a:br>
              <a:rPr lang="ru-RU" sz="3200" dirty="0">
                <a:solidFill>
                  <a:srgbClr val="000000"/>
                </a:solidFill>
                <a:ea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ea typeface="Times New Roman" panose="02020603050405020304" pitchFamily="18" charset="0"/>
              </a:rPr>
              <a:t>-о</a:t>
            </a:r>
            <a:r>
              <a:rPr lang="ru-RU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тсутствие магнитного поля, что позволяет использовать инъекционные иглы в КТ-интервенционном кабинете</a:t>
            </a:r>
            <a:br>
              <a:rPr lang="ru-RU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-используется контрастное вещество на водной основе, обладающее меньшей вязкостью, чем жирорастворимый контраст при обычной </a:t>
            </a:r>
            <a:r>
              <a:rPr lang="ru-RU" sz="3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лимфангиографии</a:t>
            </a:r>
            <a:endParaRPr lang="ru-RU" sz="32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ru-RU" sz="32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НЕДОСТАТКИ</a:t>
            </a:r>
            <a:r>
              <a:rPr lang="ru-RU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:</a:t>
            </a:r>
            <a:br>
              <a:rPr lang="ru-RU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-ионизирующее излучение </a:t>
            </a:r>
            <a:br>
              <a:rPr lang="ru-RU" sz="3200" dirty="0">
                <a:solidFill>
                  <a:srgbClr val="000000"/>
                </a:solidFill>
                <a:ea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ea typeface="Times New Roman" panose="02020603050405020304" pitchFamily="18" charset="0"/>
              </a:rPr>
              <a:t>-</a:t>
            </a:r>
            <a:r>
              <a:rPr lang="ru-RU" sz="3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полуинвазивный</a:t>
            </a:r>
            <a:r>
              <a:rPr lang="ru-RU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характер</a:t>
            </a:r>
            <a:endParaRPr lang="ru-RU" sz="3200" dirty="0">
              <a:effectLst/>
              <a:ea typeface="Times New Roman" panose="02020603050405020304" pitchFamily="18" charset="0"/>
            </a:endParaRP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238847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C5CCDC-8FC8-D3A3-D198-2CB941CBC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FFE5E5"/>
          </a:solidFill>
        </p:spPr>
        <p:txBody>
          <a:bodyPr/>
          <a:lstStyle/>
          <a:p>
            <a:pPr algn="ctr"/>
            <a:r>
              <a:rPr lang="ru-RU" b="1" dirty="0"/>
              <a:t>МР- ЛИФАНГИОГРАФИЯ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969CC8-B1F7-0EA0-14F3-187458CB7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90688"/>
            <a:ext cx="11178988" cy="4802187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Нативная МР-</a:t>
            </a:r>
            <a:r>
              <a:rPr lang="ru-RU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лимфангиография</a:t>
            </a:r>
            <a:r>
              <a:rPr lang="ru-RU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проводится в режиме Т2-ВИ с </a:t>
            </a:r>
            <a:r>
              <a:rPr lang="ru-RU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жироподавлением</a:t>
            </a:r>
            <a:endParaRPr lang="ru-RU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Используется для первоначального обследования лимфатического русла грудной 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полости</a:t>
            </a:r>
            <a:r>
              <a:rPr lang="ru-RU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особенно перед планируемой эмболизацией грудных протоков</a:t>
            </a:r>
          </a:p>
          <a:p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МР-</a:t>
            </a:r>
            <a:r>
              <a:rPr lang="ru-RU" dirty="0" err="1">
                <a:solidFill>
                  <a:srgbClr val="000000"/>
                </a:solidFill>
                <a:ea typeface="Times New Roman" panose="02020603050405020304" pitchFamily="18" charset="0"/>
              </a:rPr>
              <a:t>лимфангиография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 л</a:t>
            </a:r>
            <a:r>
              <a:rPr lang="ru-RU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учше всего подходит для визуализации самого грудного протока и плеврального выпота</a:t>
            </a:r>
            <a:endParaRPr lang="ru-RU" dirty="0"/>
          </a:p>
          <a:p>
            <a:r>
              <a:rPr lang="ru-RU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Преимущества включают в себя неинвазивный характер, трехмерную визуализацию и отсутствие ионизирующего излучения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1790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706940-EB06-6EE0-AA07-23C9B9001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873" y="1578597"/>
            <a:ext cx="4694664" cy="3617871"/>
          </a:xfrm>
          <a:solidFill>
            <a:srgbClr val="FFD5D5"/>
          </a:solidFill>
        </p:spPr>
        <p:txBody>
          <a:bodyPr>
            <a:normAutofit fontScale="90000"/>
          </a:bodyPr>
          <a:lstStyle/>
          <a:p>
            <a:r>
              <a:rPr lang="ru-RU" sz="3600" dirty="0">
                <a:latin typeface="+mn-lt"/>
              </a:rPr>
              <a:t>Женщина, 56 лет. В анамнезе СКВ, ХСН и ХБП</a:t>
            </a:r>
            <a:br>
              <a:rPr lang="ru-RU" sz="3600" dirty="0">
                <a:latin typeface="+mn-lt"/>
              </a:rPr>
            </a:br>
            <a:r>
              <a:rPr lang="ru-RU" sz="3600" dirty="0">
                <a:latin typeface="+mn-lt"/>
              </a:rPr>
              <a:t>В плевральных полостях справа и слева определяется осумкованный плевральный выпот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A94ADA2-226C-F10F-317E-67F4E90D16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785" y="1578597"/>
            <a:ext cx="5735444" cy="478336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ADBDAE9-054C-9231-3285-91B975041B0E}"/>
              </a:ext>
            </a:extLst>
          </p:cNvPr>
          <p:cNvSpPr txBox="1"/>
          <p:nvPr/>
        </p:nvSpPr>
        <p:spPr>
          <a:xfrm>
            <a:off x="0" y="-100361"/>
            <a:ext cx="12192000" cy="1446550"/>
          </a:xfrm>
          <a:prstGeom prst="rect">
            <a:avLst/>
          </a:prstGeom>
          <a:solidFill>
            <a:srgbClr val="F6AEA8"/>
          </a:solidFill>
        </p:spPr>
        <p:txBody>
          <a:bodyPr wrap="square" rtlCol="0">
            <a:spAutoFit/>
          </a:bodyPr>
          <a:lstStyle/>
          <a:p>
            <a:r>
              <a:rPr lang="ru-RU" sz="4400" dirty="0"/>
              <a:t>МРТ ОГП, Т2ВИ, АКСИАЛЬНАЯ ПЛОСКОСТЬ</a:t>
            </a:r>
          </a:p>
          <a:p>
            <a:r>
              <a:rPr lang="ru-RU" sz="4400" dirty="0"/>
              <a:t>ДВУСТОРОННИЙ ВЫПОТНОЙ ПЛЕВРИТ</a:t>
            </a:r>
          </a:p>
        </p:txBody>
      </p:sp>
    </p:spTree>
    <p:extLst>
      <p:ext uri="{BB962C8B-B14F-4D97-AF65-F5344CB8AC3E}">
        <p14:creationId xmlns:p14="http://schemas.microsoft.com/office/powerpoint/2010/main" val="3321880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6CFB53-D8F7-4AF1-F85A-D91FE5CFD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43818"/>
          </a:xfrm>
          <a:solidFill>
            <a:srgbClr val="FFE5E5"/>
          </a:solidFill>
        </p:spPr>
        <p:txBody>
          <a:bodyPr/>
          <a:lstStyle/>
          <a:p>
            <a:pPr algn="ctr"/>
            <a:r>
              <a:rPr lang="ru-RU" b="1" dirty="0"/>
              <a:t>МР- ЛИМФАНГИОГРАФИЯ: достоинства и недостатки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D8EE13-F8DE-E0AB-582E-5360F8D6E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61" y="1449659"/>
            <a:ext cx="11909501" cy="5051502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0000"/>
                </a:solidFill>
              </a:rPr>
              <a:t>ДОСТОИНСТВА:</a:t>
            </a:r>
          </a:p>
          <a:p>
            <a:pPr marL="0" indent="0">
              <a:buNone/>
            </a:pPr>
            <a:r>
              <a:rPr lang="ru-RU" sz="3200" dirty="0">
                <a:solidFill>
                  <a:srgbClr val="000000"/>
                </a:solidFill>
              </a:rPr>
              <a:t>- Отсутствие ионизирующего излучения</a:t>
            </a:r>
          </a:p>
          <a:p>
            <a:pPr marL="0" indent="0">
              <a:buNone/>
            </a:pPr>
            <a:r>
              <a:rPr lang="ru-RU" sz="3200" dirty="0">
                <a:solidFill>
                  <a:srgbClr val="000000"/>
                </a:solidFill>
              </a:rPr>
              <a:t>- В некоторых случаях возможна визуализация патологического </a:t>
            </a:r>
            <a:r>
              <a:rPr lang="ru-RU" sz="3200" dirty="0" err="1">
                <a:solidFill>
                  <a:srgbClr val="000000"/>
                </a:solidFill>
              </a:rPr>
              <a:t>лимфотока</a:t>
            </a:r>
            <a:endParaRPr lang="ru-RU" sz="3200" dirty="0">
              <a:solidFill>
                <a:srgbClr val="000000"/>
              </a:solidFill>
            </a:endParaRPr>
          </a:p>
          <a:p>
            <a:r>
              <a:rPr lang="ru-RU" sz="3200" b="1" dirty="0">
                <a:solidFill>
                  <a:srgbClr val="000000"/>
                </a:solidFill>
              </a:rPr>
              <a:t>НЕДОСТАТКИ:</a:t>
            </a:r>
          </a:p>
          <a:p>
            <a:pPr marL="0" indent="0">
              <a:buNone/>
            </a:pPr>
            <a:r>
              <a:rPr lang="ru-RU" sz="3200" dirty="0"/>
              <a:t>- Затруднена визуализация лимфатических сосудов малого калибра</a:t>
            </a:r>
          </a:p>
          <a:p>
            <a:pPr marL="0" indent="0">
              <a:buNone/>
            </a:pPr>
            <a:r>
              <a:rPr lang="ru-RU" sz="3200" dirty="0"/>
              <a:t>- Затруднена визуализация лимфатического русла в послеоперационных исследованиях </a:t>
            </a:r>
            <a:r>
              <a:rPr lang="ru-RU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в связи с наличием артефактов от шовного материала и газа в полостях тела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486756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031BBC-33DB-26F9-CA12-D35EB7658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83112"/>
          </a:xfrm>
          <a:solidFill>
            <a:srgbClr val="FFE5E5"/>
          </a:solidFill>
        </p:spPr>
        <p:txBody>
          <a:bodyPr>
            <a:normAutofit/>
          </a:bodyPr>
          <a:lstStyle/>
          <a:p>
            <a:pPr algn="ctr"/>
            <a:r>
              <a:rPr lang="ru-RU" sz="4200" b="1" dirty="0"/>
              <a:t>МР- ЛИМФАНГИОГРАФИЯ С КОНТРАСТИРОВАНИЕМ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93A618-CC59-0301-C78E-37483F9004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812" y="1595718"/>
            <a:ext cx="11080375" cy="50023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>
                <a:solidFill>
                  <a:srgbClr val="000000"/>
                </a:solidFill>
                <a:ea typeface="Times New Roman" panose="02020603050405020304" pitchFamily="18" charset="0"/>
              </a:rPr>
              <a:t>М</a:t>
            </a:r>
            <a:r>
              <a:rPr lang="ru-RU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етодика контрастной МР-</a:t>
            </a:r>
            <a:r>
              <a:rPr lang="ru-RU" sz="3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лимфангиографии</a:t>
            </a:r>
            <a:r>
              <a:rPr lang="ru-RU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: </a:t>
            </a:r>
          </a:p>
          <a:p>
            <a:r>
              <a:rPr lang="ru-RU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Разведенное </a:t>
            </a:r>
            <a:r>
              <a:rPr lang="ru-RU" sz="3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гадолиниево</a:t>
            </a:r>
            <a:r>
              <a:rPr lang="ru-RU" sz="32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е</a:t>
            </a:r>
            <a:r>
              <a:rPr lang="ru-RU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контрастное вещество вводится в </a:t>
            </a:r>
            <a:r>
              <a:rPr lang="ru-RU" sz="32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паховые лимфатические узлы </a:t>
            </a:r>
            <a:r>
              <a:rPr lang="ru-RU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под контролем УЗИ</a:t>
            </a:r>
            <a:r>
              <a:rPr lang="en-US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или </a:t>
            </a:r>
            <a:r>
              <a:rPr lang="ru-RU" sz="32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внутрикожно</a:t>
            </a:r>
            <a:r>
              <a:rPr lang="ru-RU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в межпальцевые промежутки обеих стоп</a:t>
            </a:r>
            <a:endParaRPr lang="ru-RU" sz="3200" dirty="0">
              <a:effectLst/>
              <a:ea typeface="Times New Roman" panose="02020603050405020304" pitchFamily="18" charset="0"/>
            </a:endParaRPr>
          </a:p>
          <a:p>
            <a:r>
              <a:rPr lang="ru-RU" sz="3200" dirty="0">
                <a:solidFill>
                  <a:srgbClr val="000000"/>
                </a:solidFill>
                <a:ea typeface="Calibri" panose="020F0502020204030204" pitchFamily="34" charset="0"/>
              </a:rPr>
              <a:t>Проводится исследование</a:t>
            </a:r>
            <a:r>
              <a:rPr lang="ru-RU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в режиме Т1ВИ</a:t>
            </a:r>
          </a:p>
          <a:p>
            <a:r>
              <a:rPr lang="ru-RU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Этот метод используется для картирования лимфатических узлов и локализации патологического оттока лимфы</a:t>
            </a:r>
          </a:p>
          <a:p>
            <a:pPr marL="0" indent="0">
              <a:buNone/>
            </a:pPr>
            <a:endParaRPr lang="ru-RU" sz="32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endParaRPr lang="ru-RU" sz="32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9048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8D70AA-6941-A31D-42BF-B80C3115B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640540"/>
          </a:xfrm>
          <a:solidFill>
            <a:srgbClr val="FFE5E5"/>
          </a:solidFill>
        </p:spPr>
        <p:txBody>
          <a:bodyPr>
            <a:normAutofit/>
          </a:bodyPr>
          <a:lstStyle/>
          <a:p>
            <a:pPr algn="ctr"/>
            <a:r>
              <a:rPr lang="ru-RU" sz="4200" b="1" dirty="0"/>
              <a:t>МР- ЛИМФАНГИОГРАФИЯ С КОНТРАСТИРОВАНИЕМ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A6A9C6-58DE-E6CA-4F17-0E31192D5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518" y="1828799"/>
            <a:ext cx="11681011" cy="4536141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Для выполнения динамической МРТ, одновременно с введением контраста выполняется несколько коротких (по 20с) Т1-градиентных последовательностей, пока контрастное вещество не достигнет венозного угла </a:t>
            </a:r>
          </a:p>
          <a:p>
            <a:r>
              <a:rPr lang="ru-RU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При межпальцевом методе контрастирования пациенты совершают активные движения ногами в течение 3-5 минут от </a:t>
            </a:r>
            <a:r>
              <a:rPr lang="ru-RU" sz="3200" dirty="0">
                <a:solidFill>
                  <a:srgbClr val="000000"/>
                </a:solidFill>
                <a:ea typeface="Times New Roman" panose="02020603050405020304" pitchFamily="18" charset="0"/>
              </a:rPr>
              <a:t>ведения контраста и после этого проводится МРТ Т1ВИ</a:t>
            </a:r>
          </a:p>
          <a:p>
            <a:r>
              <a:rPr lang="ru-RU" sz="3200" dirty="0">
                <a:solidFill>
                  <a:srgbClr val="000000"/>
                </a:solidFill>
                <a:ea typeface="Times New Roman" panose="02020603050405020304" pitchFamily="18" charset="0"/>
              </a:rPr>
              <a:t>Вымывание контраста из лимфатических узлов обычно происходит через 15-30 минут</a:t>
            </a:r>
          </a:p>
          <a:p>
            <a:pPr marL="0" indent="0">
              <a:buNone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8677410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E13083-41B8-2D24-6E28-2457D88B1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516565"/>
          </a:xfrm>
          <a:solidFill>
            <a:srgbClr val="FFE5E5"/>
          </a:solidFill>
        </p:spPr>
        <p:txBody>
          <a:bodyPr>
            <a:normAutofit/>
          </a:bodyPr>
          <a:lstStyle/>
          <a:p>
            <a:pPr algn="ctr"/>
            <a:r>
              <a:rPr lang="ru-RU" sz="4400" b="1" dirty="0"/>
              <a:t>МР- ЛИМФАНГИОГРАФИЯ С КОНТРАСТИРОВАНИЕМ: достоинства и недостатки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95E056-78BB-F782-FD0B-6CDD930B9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788" y="1825625"/>
            <a:ext cx="9610166" cy="4351338"/>
          </a:xfrm>
        </p:spPr>
        <p:txBody>
          <a:bodyPr>
            <a:normAutofit/>
          </a:bodyPr>
          <a:lstStyle/>
          <a:p>
            <a:r>
              <a:rPr lang="ru-RU" sz="3200" b="1" dirty="0"/>
              <a:t>ДОСТОИНСТВА: </a:t>
            </a:r>
          </a:p>
          <a:p>
            <a:pPr marL="0" indent="0">
              <a:buNone/>
            </a:pPr>
            <a:r>
              <a:rPr lang="ru-RU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-По сравнению с нативной МРТ, контрастная МР-</a:t>
            </a:r>
            <a:r>
              <a:rPr lang="ru-RU" sz="3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лимфангиография</a:t>
            </a:r>
            <a:r>
              <a:rPr lang="ru-RU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позволяет оценить функцию лимфатической системы</a:t>
            </a:r>
          </a:p>
          <a:p>
            <a:r>
              <a:rPr lang="ru-RU" sz="3200" b="1" dirty="0">
                <a:solidFill>
                  <a:srgbClr val="000000"/>
                </a:solidFill>
                <a:ea typeface="Times New Roman" panose="02020603050405020304" pitchFamily="18" charset="0"/>
              </a:rPr>
              <a:t>НЕДОСТАТКИ:</a:t>
            </a:r>
          </a:p>
          <a:p>
            <a:pPr marL="0" indent="0">
              <a:buNone/>
            </a:pPr>
            <a:r>
              <a:rPr lang="ru-RU" sz="3200" dirty="0">
                <a:effectLst/>
                <a:ea typeface="Times New Roman" panose="02020603050405020304" pitchFamily="18" charset="0"/>
              </a:rPr>
              <a:t>-</a:t>
            </a:r>
            <a:r>
              <a:rPr lang="ru-RU" sz="3200" dirty="0" err="1">
                <a:effectLst/>
                <a:ea typeface="Times New Roman" panose="02020603050405020304" pitchFamily="18" charset="0"/>
              </a:rPr>
              <a:t>Полуинвазивный</a:t>
            </a:r>
            <a:r>
              <a:rPr lang="ru-RU" sz="3200" dirty="0">
                <a:effectLst/>
                <a:ea typeface="Times New Roman" panose="02020603050405020304" pitchFamily="18" charset="0"/>
              </a:rPr>
              <a:t> характер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0086250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ADB988-4F59-46C5-1828-14762B3E3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83833"/>
          </a:xfrm>
          <a:solidFill>
            <a:srgbClr val="FFE5E5"/>
          </a:solidFill>
        </p:spPr>
        <p:txBody>
          <a:bodyPr/>
          <a:lstStyle/>
          <a:p>
            <a:pPr algn="ctr"/>
            <a:r>
              <a:rPr lang="ru-RU" b="1" dirty="0"/>
              <a:t>ЛИМФОСЦИНТИГРАФИЯ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1518D2-6874-EAB4-8FAB-5FAFA1529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411" y="1891553"/>
            <a:ext cx="11116235" cy="4601322"/>
          </a:xfrm>
        </p:spPr>
        <p:txBody>
          <a:bodyPr/>
          <a:lstStyle/>
          <a:p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Проводится </a:t>
            </a:r>
            <a:r>
              <a:rPr lang="ru-RU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для оценки известных или предполагаемых нарушений лимфотока и для локализации </a:t>
            </a:r>
            <a:r>
              <a:rPr lang="ru-RU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сторожевых лимфатических узлов </a:t>
            </a:r>
            <a:r>
              <a:rPr lang="ru-RU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при </a:t>
            </a:r>
            <a:r>
              <a:rPr lang="ru-RU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стадировании</a:t>
            </a:r>
            <a:r>
              <a:rPr lang="ru-RU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ЗНО</a:t>
            </a:r>
          </a:p>
          <a:p>
            <a:r>
              <a:rPr lang="ru-RU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Методика основывается на введении РФП в межпальцевые промежутки конечностей</a:t>
            </a:r>
          </a:p>
          <a:p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Сцинтиграфия проводится через 10 минут после введения РФП и выполнения пациентом физических упражнений</a:t>
            </a:r>
          </a:p>
          <a:p>
            <a:r>
              <a:rPr lang="ru-RU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Отсроченная визуализация может быть выполнена от 30 минут до 4 часов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8349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EABC41-AC37-1C7A-DB03-CDA1806EE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9843"/>
          </a:xfrm>
          <a:solidFill>
            <a:srgbClr val="FFE5E5"/>
          </a:solidFill>
        </p:spPr>
        <p:txBody>
          <a:bodyPr>
            <a:normAutofit/>
          </a:bodyPr>
          <a:lstStyle/>
          <a:p>
            <a:pPr algn="ctr"/>
            <a:r>
              <a:rPr lang="ru-RU" b="1" dirty="0"/>
              <a:t>АКТУАЛЬНОСТЬ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A04A52-057F-B7F9-FE03-BE47AF36D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376" y="1416423"/>
            <a:ext cx="10901084" cy="5154706"/>
          </a:xfrm>
        </p:spPr>
        <p:txBody>
          <a:bodyPr>
            <a:noAutofit/>
          </a:bodyPr>
          <a:lstStyle/>
          <a:p>
            <a:r>
              <a: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Лимфатическая система играет важную роль в балансировании жидкости в организме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Лимфатическая система грудной полости</a:t>
            </a:r>
            <a:r>
              <a: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может быть подвержена патологическим изменениям в связи с различными процессами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послеоперационными осложнениями, ЗНО и сердечной недостаточностью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Визуализация лимфатических сосудов относительно сложна,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поэтому</a:t>
            </a:r>
            <a:r>
              <a: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эффективные методы все еще оптимизируются и разрабатываются</a:t>
            </a:r>
          </a:p>
          <a:p>
            <a:r>
              <a: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Стандартным методом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является </a:t>
            </a:r>
            <a:r>
              <a:rPr lang="ru-RU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лимфангиография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Дополнительные методы: КТ, МРТ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лимфосцинтиграфия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4139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DA1FAC-8CBA-6C99-0FB7-9E24881E1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706136"/>
          </a:xfrm>
          <a:solidFill>
            <a:srgbClr val="FFE5E5"/>
          </a:solidFill>
        </p:spPr>
        <p:txBody>
          <a:bodyPr/>
          <a:lstStyle/>
          <a:p>
            <a:pPr algn="ctr"/>
            <a:r>
              <a:rPr lang="ru-RU" b="1" dirty="0"/>
              <a:t>ЛИМФОСЦИНТИГРАФИЯ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EC7F2B-15C8-C453-B928-4FBBEF80B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729" y="2339788"/>
            <a:ext cx="11716871" cy="4016187"/>
          </a:xfrm>
        </p:spPr>
        <p:txBody>
          <a:bodyPr>
            <a:normAutofit/>
          </a:bodyPr>
          <a:lstStyle/>
          <a:p>
            <a:r>
              <a:rPr lang="ru-RU" sz="3200" dirty="0"/>
              <a:t>Используются РФП на основе </a:t>
            </a:r>
            <a:r>
              <a:rPr lang="ru-RU" sz="3200" b="0" i="0" dirty="0">
                <a:solidFill>
                  <a:srgbClr val="222222"/>
                </a:solidFill>
                <a:effectLst/>
              </a:rPr>
              <a:t>технеция </a:t>
            </a:r>
            <a:r>
              <a:rPr lang="ru-RU" sz="3200" b="0" i="0" baseline="30000" dirty="0">
                <a:solidFill>
                  <a:srgbClr val="222222"/>
                </a:solidFill>
                <a:effectLst/>
              </a:rPr>
              <a:t>99</a:t>
            </a:r>
            <a:r>
              <a:rPr lang="en-US" sz="3200" b="0" i="0" baseline="30000" dirty="0" err="1">
                <a:solidFill>
                  <a:srgbClr val="222222"/>
                </a:solidFill>
                <a:effectLst/>
              </a:rPr>
              <a:t>m</a:t>
            </a:r>
            <a:r>
              <a:rPr lang="en-US" sz="3200" b="0" i="0" dirty="0" err="1">
                <a:solidFill>
                  <a:srgbClr val="222222"/>
                </a:solidFill>
                <a:effectLst/>
              </a:rPr>
              <a:t>Tc</a:t>
            </a:r>
            <a:r>
              <a:rPr lang="en-US" sz="3200" b="0" i="0" dirty="0">
                <a:solidFill>
                  <a:srgbClr val="222222"/>
                </a:solidFill>
                <a:effectLst/>
              </a:rPr>
              <a:t> </a:t>
            </a:r>
            <a:r>
              <a:rPr lang="ru-RU" sz="3200" b="0" i="0" dirty="0">
                <a:solidFill>
                  <a:srgbClr val="222222"/>
                </a:solidFill>
                <a:effectLst/>
              </a:rPr>
              <a:t>:</a:t>
            </a:r>
            <a:r>
              <a:rPr lang="ru-RU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сернистый	 коллоид технеция 99m (</a:t>
            </a:r>
            <a:r>
              <a:rPr lang="ru-RU" sz="3200" baseline="30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99m</a:t>
            </a:r>
            <a:r>
              <a:rPr lang="ru-RU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Tc) или </a:t>
            </a:r>
            <a:r>
              <a:rPr lang="ru-RU" sz="3200" baseline="30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99m</a:t>
            </a:r>
            <a:r>
              <a:rPr lang="ru-RU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Tc-тилманоцепт (РФП </a:t>
            </a:r>
            <a:r>
              <a:rPr lang="ru-RU" sz="3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Lymphoseek</a:t>
            </a:r>
            <a:r>
              <a:rPr lang="ru-RU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) </a:t>
            </a:r>
            <a:endParaRPr lang="ru-RU" sz="3200" b="0" i="0" dirty="0">
              <a:solidFill>
                <a:srgbClr val="222222"/>
              </a:solidFill>
              <a:effectLst/>
            </a:endParaRPr>
          </a:p>
          <a:p>
            <a:r>
              <a:rPr lang="ru-RU" sz="3200" dirty="0">
                <a:solidFill>
                  <a:srgbClr val="222222"/>
                </a:solidFill>
              </a:rPr>
              <a:t>Стандартной методикой является </a:t>
            </a:r>
            <a:r>
              <a:rPr lang="ru-RU" sz="3200" i="1" dirty="0">
                <a:solidFill>
                  <a:srgbClr val="222222"/>
                </a:solidFill>
              </a:rPr>
              <a:t>планарная </a:t>
            </a:r>
            <a:r>
              <a:rPr lang="ru-RU" sz="3200" i="1" dirty="0" err="1">
                <a:solidFill>
                  <a:srgbClr val="222222"/>
                </a:solidFill>
              </a:rPr>
              <a:t>лимфосцинтиграфия</a:t>
            </a:r>
            <a:r>
              <a:rPr lang="ru-RU" sz="3200" dirty="0">
                <a:solidFill>
                  <a:srgbClr val="222222"/>
                </a:solidFill>
              </a:rPr>
              <a:t>, но </a:t>
            </a:r>
            <a:r>
              <a:rPr lang="ru-RU" sz="3200" dirty="0">
                <a:solidFill>
                  <a:srgbClr val="000000"/>
                </a:solidFill>
              </a:rPr>
              <a:t>для лучшей визуализации требуется проведение </a:t>
            </a:r>
            <a:r>
              <a:rPr lang="ru-RU" sz="32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ОФЭКТ / КТ</a:t>
            </a:r>
            <a:endParaRPr lang="ru-RU" sz="3200" i="1" dirty="0">
              <a:solidFill>
                <a:srgbClr val="222222"/>
              </a:solidFill>
            </a:endParaRP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6167658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720B4A-DF89-2AB7-462A-CEC66F7A6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505415"/>
          </a:xfrm>
          <a:solidFill>
            <a:srgbClr val="FFE5E5"/>
          </a:solidFill>
        </p:spPr>
        <p:txBody>
          <a:bodyPr>
            <a:normAutofit/>
          </a:bodyPr>
          <a:lstStyle/>
          <a:p>
            <a:pPr algn="ctr"/>
            <a:r>
              <a:rPr lang="ru-RU" sz="4800" b="1" dirty="0"/>
              <a:t>ЛИМФОСЦИНТИГРАФИЯ: достоинства и недостатки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F148F2-D677-209D-15FC-E08778DB2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341" y="1690688"/>
            <a:ext cx="11510683" cy="4802187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ДОСТОИНСТВА: </a:t>
            </a:r>
          </a:p>
          <a:p>
            <a:pPr marL="0" indent="0">
              <a:buNone/>
            </a:pPr>
            <a:r>
              <a:rPr lang="ru-RU" sz="3200" dirty="0">
                <a:solidFill>
                  <a:srgbClr val="000000"/>
                </a:solidFill>
                <a:ea typeface="Calibri" panose="020F0502020204030204" pitchFamily="34" charset="0"/>
              </a:rPr>
              <a:t>- П</a:t>
            </a:r>
            <a:r>
              <a:rPr lang="ru-RU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родолжительная и легко воспроизводимая визуализация лимфотока, возможность визуализации неизмененных лимфатических сосудов и узлов</a:t>
            </a:r>
          </a:p>
          <a:p>
            <a:r>
              <a:rPr lang="ru-RU" sz="3200" dirty="0">
                <a:solidFill>
                  <a:srgbClr val="000000"/>
                </a:solidFill>
                <a:ea typeface="Calibri" panose="020F0502020204030204" pitchFamily="34" charset="0"/>
              </a:rPr>
              <a:t>НЕДОСТАТКИ: </a:t>
            </a:r>
          </a:p>
          <a:p>
            <a:pPr marL="0" indent="0">
              <a:buNone/>
            </a:pPr>
            <a:r>
              <a:rPr lang="ru-RU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- </a:t>
            </a:r>
            <a:r>
              <a:rPr lang="ru-RU" sz="3200" dirty="0">
                <a:solidFill>
                  <a:srgbClr val="000000"/>
                </a:solidFill>
                <a:ea typeface="Calibri" panose="020F0502020204030204" pitchFamily="34" charset="0"/>
              </a:rPr>
              <a:t>Н</a:t>
            </a:r>
            <a:r>
              <a:rPr lang="ru-RU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изкое пространственное разрешение и ионизирующее излучение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6647845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1BB8D0-DA3E-7CAD-7B4C-9543457F3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470" y="1909482"/>
            <a:ext cx="7817221" cy="4845423"/>
          </a:xfrm>
          <a:solidFill>
            <a:srgbClr val="FFEBEB"/>
          </a:solidFill>
        </p:spPr>
        <p:txBody>
          <a:bodyPr>
            <a:noAutofit/>
          </a:bodyPr>
          <a:lstStyle/>
          <a:p>
            <a:r>
              <a:rPr lang="ru-RU" sz="2600" dirty="0">
                <a:latin typeface="+mn-lt"/>
              </a:rPr>
              <a:t>Женщина, 55 лет. </a:t>
            </a:r>
            <a:br>
              <a:rPr lang="ru-RU" sz="2600" dirty="0">
                <a:latin typeface="+mn-lt"/>
              </a:rPr>
            </a:br>
            <a:r>
              <a:rPr lang="ru-RU" sz="2600" dirty="0">
                <a:latin typeface="+mn-lt"/>
              </a:rPr>
              <a:t>  Через 10 минут после внутрикожного введения РФП- сернистого коллоида </a:t>
            </a:r>
            <a:r>
              <a:rPr lang="ru-RU" sz="2600" b="0" i="0" baseline="30000" dirty="0">
                <a:solidFill>
                  <a:srgbClr val="000000"/>
                </a:solidFill>
                <a:effectLst/>
                <a:latin typeface="+mn-lt"/>
              </a:rPr>
              <a:t>99m</a:t>
            </a:r>
            <a:r>
              <a:rPr lang="ru-RU" sz="2600" dirty="0">
                <a:latin typeface="+mn-lt"/>
              </a:rPr>
              <a:t>Tc в стопы </a:t>
            </a:r>
            <a:r>
              <a:rPr lang="ru-RU" sz="2600" u="sng" dirty="0">
                <a:latin typeface="+mn-lt"/>
              </a:rPr>
              <a:t>(фиолетовые стрелки)</a:t>
            </a:r>
            <a:br>
              <a:rPr lang="ru-RU" sz="2600" u="sng" dirty="0">
                <a:latin typeface="+mn-lt"/>
              </a:rPr>
            </a:br>
            <a:r>
              <a:rPr lang="ru-RU" sz="2600" dirty="0">
                <a:latin typeface="+mn-lt"/>
              </a:rPr>
              <a:t>  Нормальное накопление радиофармпрепарата в ЛУ:</a:t>
            </a:r>
            <a:br>
              <a:rPr lang="ru-RU" sz="2600" dirty="0">
                <a:latin typeface="+mn-lt"/>
              </a:rPr>
            </a:br>
            <a:r>
              <a:rPr lang="ru-RU" sz="2600" dirty="0">
                <a:latin typeface="+mn-lt"/>
              </a:rPr>
              <a:t>паховых </a:t>
            </a:r>
            <a:r>
              <a:rPr lang="ru-RU" sz="2600" u="sng" dirty="0">
                <a:latin typeface="+mn-lt"/>
              </a:rPr>
              <a:t>(зеленые стрелки), </a:t>
            </a:r>
            <a:br>
              <a:rPr lang="ru-RU" sz="2600" dirty="0">
                <a:latin typeface="+mn-lt"/>
              </a:rPr>
            </a:br>
            <a:r>
              <a:rPr lang="ru-RU" sz="2600" dirty="0">
                <a:latin typeface="+mn-lt"/>
              </a:rPr>
              <a:t>подвздошных </a:t>
            </a:r>
            <a:r>
              <a:rPr lang="ru-RU" sz="2600" u="sng" dirty="0">
                <a:latin typeface="+mn-lt"/>
              </a:rPr>
              <a:t>(синие стрелки), </a:t>
            </a:r>
            <a:br>
              <a:rPr lang="ru-RU" sz="2600" dirty="0">
                <a:latin typeface="+mn-lt"/>
              </a:rPr>
            </a:br>
            <a:r>
              <a:rPr lang="ru-RU" sz="2600" dirty="0">
                <a:latin typeface="+mn-lt"/>
              </a:rPr>
              <a:t>забрюшинных </a:t>
            </a:r>
            <a:r>
              <a:rPr lang="ru-RU" sz="2600" u="sng" dirty="0">
                <a:latin typeface="+mn-lt"/>
              </a:rPr>
              <a:t>(оранжевые стрелки)</a:t>
            </a:r>
            <a:br>
              <a:rPr lang="ru-RU" sz="2600" dirty="0">
                <a:latin typeface="+mn-lt"/>
              </a:rPr>
            </a:br>
            <a:r>
              <a:rPr lang="ru-RU" sz="2600" dirty="0">
                <a:latin typeface="+mn-lt"/>
              </a:rPr>
              <a:t>  Слабая визуализация печени </a:t>
            </a:r>
            <a:r>
              <a:rPr lang="ru-RU" sz="2600" u="sng" dirty="0">
                <a:latin typeface="+mn-lt"/>
              </a:rPr>
              <a:t>(желтая стрелка) </a:t>
            </a:r>
            <a:r>
              <a:rPr lang="ru-RU" sz="2600" dirty="0">
                <a:latin typeface="+mn-lt"/>
              </a:rPr>
              <a:t>указывает на связь между лимфатическими путями и венозным кровообращением</a:t>
            </a:r>
            <a:br>
              <a:rPr lang="ru-RU" sz="2600" dirty="0">
                <a:latin typeface="+mn-lt"/>
              </a:rPr>
            </a:br>
            <a:r>
              <a:rPr lang="ru-RU" sz="2600" dirty="0">
                <a:latin typeface="+mn-lt"/>
              </a:rPr>
              <a:t>  </a:t>
            </a:r>
            <a:r>
              <a:rPr lang="ru-RU" sz="2600" u="sng" dirty="0">
                <a:latin typeface="+mn-lt"/>
              </a:rPr>
              <a:t>Красная стрелка-</a:t>
            </a:r>
            <a:r>
              <a:rPr lang="ru-RU" sz="2600" dirty="0">
                <a:latin typeface="+mn-lt"/>
              </a:rPr>
              <a:t> соединение грудного протока с венозным углом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2F63A60-7933-77F9-FEE7-B680258BE5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668" y="0"/>
            <a:ext cx="3793677" cy="6858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120004-1F56-0DB7-49A4-E2243DE5F928}"/>
              </a:ext>
            </a:extLst>
          </p:cNvPr>
          <p:cNvSpPr txBox="1"/>
          <p:nvPr/>
        </p:nvSpPr>
        <p:spPr>
          <a:xfrm>
            <a:off x="0" y="0"/>
            <a:ext cx="7951694" cy="1661993"/>
          </a:xfrm>
          <a:prstGeom prst="rect">
            <a:avLst/>
          </a:prstGeom>
          <a:solidFill>
            <a:srgbClr val="F6AEA8"/>
          </a:solidFill>
        </p:spPr>
        <p:txBody>
          <a:bodyPr wrap="square" rtlCol="0">
            <a:spAutoFit/>
          </a:bodyPr>
          <a:lstStyle/>
          <a:p>
            <a:r>
              <a:rPr lang="ru-RU" sz="3400" dirty="0"/>
              <a:t>ЛИМФОСЦИНТИГРАФИЯ В ПЕРЕДНЕЙ ПРЯМОЙ ПРОЕКЦИИ. ОТЕК НИЖНИХ КОНЕЧНОСТЕЙ.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644BA3CF-E630-537B-FDAF-296EF4E58305}"/>
              </a:ext>
            </a:extLst>
          </p:cNvPr>
          <p:cNvSpPr/>
          <p:nvPr/>
        </p:nvSpPr>
        <p:spPr>
          <a:xfrm>
            <a:off x="263653" y="2505636"/>
            <a:ext cx="45719" cy="6275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0182915F-C1D5-C76A-1083-5E71FBC2D08C}"/>
              </a:ext>
            </a:extLst>
          </p:cNvPr>
          <p:cNvSpPr/>
          <p:nvPr/>
        </p:nvSpPr>
        <p:spPr>
          <a:xfrm>
            <a:off x="263653" y="3572436"/>
            <a:ext cx="45719" cy="6275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2E26F783-C409-CECD-3DA1-348A07A1AB1C}"/>
              </a:ext>
            </a:extLst>
          </p:cNvPr>
          <p:cNvSpPr/>
          <p:nvPr/>
        </p:nvSpPr>
        <p:spPr>
          <a:xfrm>
            <a:off x="263653" y="4970931"/>
            <a:ext cx="45719" cy="6275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82213F15-C4B9-4368-718E-0F5AD7A826BB}"/>
              </a:ext>
            </a:extLst>
          </p:cNvPr>
          <p:cNvSpPr/>
          <p:nvPr/>
        </p:nvSpPr>
        <p:spPr>
          <a:xfrm>
            <a:off x="263653" y="6087035"/>
            <a:ext cx="45719" cy="6275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70297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86044B-09A5-ED3F-F300-519FD8A85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538868"/>
          </a:xfrm>
          <a:solidFill>
            <a:srgbClr val="FFE5E5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ЛИМФАНГИОГРАФИЯ С ЙОДСОДЕРЖАЩИМ ЖИРОРАСТВОРИМЫМ КОНТРАСТНЫМ ВЕЩЕСТВОМ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09E4C5-897E-5D0E-7D2D-97ABC84B5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493" y="1690688"/>
            <a:ext cx="11259671" cy="4802187"/>
          </a:xfrm>
        </p:spPr>
        <p:txBody>
          <a:bodyPr>
            <a:normAutofit/>
          </a:bodyPr>
          <a:lstStyle/>
          <a:p>
            <a:r>
              <a:rPr lang="ru-RU" sz="28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Лимфангиография</a:t>
            </a:r>
            <a:r>
              <a:rPr lang="ru-RU" sz="28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с жирорастворимым контрастом остается стандартным методом во многих ЛПУ</a:t>
            </a:r>
          </a:p>
          <a:p>
            <a:r>
              <a:rPr lang="ru-RU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Основой метода является введение </a:t>
            </a:r>
            <a:r>
              <a:rPr lang="ru-RU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этиодизированного</a:t>
            </a:r>
            <a:r>
              <a:rPr lang="ru-RU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масла (</a:t>
            </a:r>
            <a:r>
              <a:rPr lang="ru-RU" dirty="0" err="1">
                <a:solidFill>
                  <a:srgbClr val="000000"/>
                </a:solidFill>
                <a:ea typeface="Calibri" panose="020F0502020204030204" pitchFamily="34" charset="0"/>
              </a:rPr>
              <a:t>Л</a:t>
            </a:r>
            <a:r>
              <a:rPr lang="ru-RU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ипиодол</a:t>
            </a:r>
            <a:r>
              <a:rPr lang="ru-RU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) в </a:t>
            </a:r>
            <a:r>
              <a:rPr lang="ru-RU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паховые лимфатические узлы </a:t>
            </a:r>
            <a:r>
              <a:rPr lang="ru-RU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под контролем УЗИ </a:t>
            </a:r>
            <a:r>
              <a:rPr lang="ru-RU" dirty="0">
                <a:solidFill>
                  <a:srgbClr val="000000"/>
                </a:solidFill>
                <a:ea typeface="Calibri" panose="020F0502020204030204" pitchFamily="34" charset="0"/>
              </a:rPr>
              <a:t>или в </a:t>
            </a:r>
            <a:r>
              <a:rPr lang="ru-RU" i="1" dirty="0">
                <a:solidFill>
                  <a:srgbClr val="000000"/>
                </a:solidFill>
                <a:ea typeface="Calibri" panose="020F0502020204030204" pitchFamily="34" charset="0"/>
              </a:rPr>
              <a:t>межпальцевые промежутки </a:t>
            </a:r>
            <a:r>
              <a:rPr lang="ru-RU" dirty="0">
                <a:solidFill>
                  <a:srgbClr val="000000"/>
                </a:solidFill>
                <a:ea typeface="Calibri" panose="020F0502020204030204" pitchFamily="34" charset="0"/>
              </a:rPr>
              <a:t>после выполнения небольших разрезов</a:t>
            </a:r>
          </a:p>
          <a:p>
            <a:r>
              <a:rPr lang="ru-RU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Для оценки распространения контраста по лимфатическим протокам проводится рентгеноскопия (до 1.5 часов) </a:t>
            </a:r>
          </a:p>
          <a:p>
            <a:r>
              <a:rPr lang="ru-RU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Отсроченная визуализация возможна через сутки и более, поскольку контрастное вещество остается в лимфатических узлах </a:t>
            </a:r>
            <a:r>
              <a:rPr lang="ru-RU" dirty="0">
                <a:solidFill>
                  <a:srgbClr val="000000"/>
                </a:solidFill>
                <a:ea typeface="Calibri" panose="020F0502020204030204" pitchFamily="34" charset="0"/>
              </a:rPr>
              <a:t>в течение длительного времени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4067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9724D4-A21F-C981-D165-4FBF62958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083" y="1249681"/>
            <a:ext cx="4697507" cy="5411096"/>
          </a:xfrm>
          <a:solidFill>
            <a:srgbClr val="FFEBEB"/>
          </a:solidFill>
        </p:spPr>
        <p:txBody>
          <a:bodyPr>
            <a:noAutofit/>
          </a:bodyPr>
          <a:lstStyle/>
          <a:p>
            <a:r>
              <a:rPr lang="ru-RU" sz="2600" dirty="0">
                <a:latin typeface="+mn-lt"/>
              </a:rPr>
              <a:t>Женщина, 72 года. Состояние после </a:t>
            </a:r>
            <a:r>
              <a:rPr lang="ru-RU" sz="2600" dirty="0" err="1">
                <a:latin typeface="+mn-lt"/>
              </a:rPr>
              <a:t>септальной</a:t>
            </a:r>
            <a:r>
              <a:rPr lang="ru-RU" sz="2600" dirty="0">
                <a:latin typeface="+mn-lt"/>
              </a:rPr>
              <a:t> </a:t>
            </a:r>
            <a:r>
              <a:rPr lang="ru-RU" sz="2600" dirty="0" err="1">
                <a:latin typeface="+mn-lt"/>
              </a:rPr>
              <a:t>миэктомии</a:t>
            </a:r>
            <a:r>
              <a:rPr lang="ru-RU" sz="2600" dirty="0">
                <a:latin typeface="+mn-lt"/>
              </a:rPr>
              <a:t>. Гипертрофическая кардиомиопатия в анамнезе. </a:t>
            </a:r>
            <a:br>
              <a:rPr lang="ru-RU" sz="2600" dirty="0">
                <a:latin typeface="+mn-lt"/>
              </a:rPr>
            </a:br>
            <a:r>
              <a:rPr lang="ru-RU" sz="2600" b="1" i="0" dirty="0">
                <a:solidFill>
                  <a:srgbClr val="000000"/>
                </a:solidFill>
                <a:effectLst/>
                <a:latin typeface="+mn-lt"/>
              </a:rPr>
              <a:t>A</a:t>
            </a:r>
            <a:r>
              <a:rPr lang="ru-RU" sz="2600" b="1" dirty="0">
                <a:solidFill>
                  <a:srgbClr val="000000"/>
                </a:solidFill>
                <a:latin typeface="+mn-lt"/>
              </a:rPr>
              <a:t>- </a:t>
            </a:r>
            <a:r>
              <a:rPr lang="ru-RU" sz="2600" dirty="0">
                <a:latin typeface="+mn-lt"/>
              </a:rPr>
              <a:t>сразу после введения контраста:</a:t>
            </a:r>
            <a:br>
              <a:rPr lang="ru-RU" sz="2600" dirty="0">
                <a:latin typeface="+mn-lt"/>
              </a:rPr>
            </a:br>
            <a:r>
              <a:rPr lang="ru-RU" sz="2600" dirty="0">
                <a:latin typeface="+mn-lt"/>
              </a:rPr>
              <a:t>контрастирование паховых лимфатических узлов</a:t>
            </a:r>
            <a:br>
              <a:rPr lang="ru-RU" sz="2600" b="1" dirty="0">
                <a:solidFill>
                  <a:srgbClr val="000000"/>
                </a:solidFill>
                <a:latin typeface="+mn-lt"/>
              </a:rPr>
            </a:br>
            <a:r>
              <a:rPr lang="ru-RU" sz="2600" b="1" i="0" dirty="0">
                <a:solidFill>
                  <a:srgbClr val="000000"/>
                </a:solidFill>
                <a:effectLst/>
                <a:latin typeface="+mn-lt"/>
              </a:rPr>
              <a:t>B</a:t>
            </a:r>
            <a:r>
              <a:rPr lang="ru-RU" sz="2600" b="1" dirty="0">
                <a:solidFill>
                  <a:srgbClr val="000000"/>
                </a:solidFill>
                <a:latin typeface="+mn-lt"/>
              </a:rPr>
              <a:t>- </a:t>
            </a:r>
            <a:r>
              <a:rPr lang="ru-RU" sz="2600" dirty="0">
                <a:latin typeface="+mn-lt"/>
              </a:rPr>
              <a:t>через 40 минут :</a:t>
            </a:r>
            <a:br>
              <a:rPr lang="ru-RU" sz="2600" dirty="0">
                <a:latin typeface="+mn-lt"/>
              </a:rPr>
            </a:br>
            <a:r>
              <a:rPr lang="ru-RU" sz="2600" dirty="0">
                <a:latin typeface="+mn-lt"/>
              </a:rPr>
              <a:t>контрастирование забрюшинных </a:t>
            </a:r>
            <a:r>
              <a:rPr lang="ru-RU" sz="2600" u="sng" dirty="0">
                <a:latin typeface="+mn-lt"/>
              </a:rPr>
              <a:t>(коричневая стрелка) </a:t>
            </a:r>
            <a:br>
              <a:rPr lang="ru-RU" sz="2600" u="sng" dirty="0">
                <a:latin typeface="+mn-lt"/>
              </a:rPr>
            </a:br>
            <a:r>
              <a:rPr lang="ru-RU" sz="2600" dirty="0">
                <a:latin typeface="+mn-lt"/>
              </a:rPr>
              <a:t>и подвздошных лимфатических узлов </a:t>
            </a:r>
            <a:r>
              <a:rPr lang="ru-RU" sz="2600" u="sng" dirty="0">
                <a:latin typeface="+mn-lt"/>
              </a:rPr>
              <a:t>(зеленые стрелки)</a:t>
            </a:r>
            <a:endParaRPr lang="ru-RU" sz="2400" dirty="0">
              <a:latin typeface="+mn-lt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7C38703-F7E7-F3F4-DBF7-A3CE1C8A27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953" y="1249680"/>
            <a:ext cx="7010400" cy="560832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1F99AF-C37C-E374-FF94-76F8A7C2CF10}"/>
              </a:ext>
            </a:extLst>
          </p:cNvPr>
          <p:cNvSpPr txBox="1"/>
          <p:nvPr/>
        </p:nvSpPr>
        <p:spPr>
          <a:xfrm>
            <a:off x="0" y="0"/>
            <a:ext cx="12102353" cy="1138773"/>
          </a:xfrm>
          <a:prstGeom prst="rect">
            <a:avLst/>
          </a:prstGeom>
          <a:solidFill>
            <a:srgbClr val="F6AEA8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/>
              <a:t>ЛИМФАНГИОГРАФИЯ В ПРЯМОЙ ПРОЕКЦИИ. </a:t>
            </a:r>
            <a:br>
              <a:rPr lang="ru-RU" sz="3400" b="1" dirty="0"/>
            </a:br>
            <a:r>
              <a:rPr lang="ru-RU" sz="3400" b="1" dirty="0"/>
              <a:t>ХИЛЕЗНЫЙ ВЫПОТ В ПОЛОСТЬ МАЛОГО ТАЗА</a:t>
            </a:r>
          </a:p>
        </p:txBody>
      </p:sp>
    </p:spTree>
    <p:extLst>
      <p:ext uri="{BB962C8B-B14F-4D97-AF65-F5344CB8AC3E}">
        <p14:creationId xmlns:p14="http://schemas.microsoft.com/office/powerpoint/2010/main" val="26360938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2AD2AE-28EC-AA78-68AE-9641A94D7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527716"/>
          </a:xfrm>
          <a:solidFill>
            <a:srgbClr val="FFE5E5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ЛИМФАНГИОГРАФИЯ С ЙОДСОДЕРЖАЩИМ ЖИРОРАСТВОРИМЫМ КОНТРАСТНЫМ ВЕЩЕСТВОМ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ABF73C-B119-63A1-615E-BD650A3F8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424" y="1783978"/>
            <a:ext cx="11470342" cy="4930587"/>
          </a:xfrm>
        </p:spPr>
        <p:txBody>
          <a:bodyPr>
            <a:noAutofit/>
          </a:bodyPr>
          <a:lstStyle/>
          <a:p>
            <a:r>
              <a:rPr lang="ru-RU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ДОСТОИНСТВА</a:t>
            </a:r>
            <a:r>
              <a:rPr lang="ru-RU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ru-RU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-</a:t>
            </a:r>
            <a:r>
              <a:rPr lang="ru-RU" kern="0" dirty="0">
                <a:solidFill>
                  <a:srgbClr val="000000"/>
                </a:solidFill>
                <a:ea typeface="Times New Roman" panose="02020603050405020304" pitchFamily="18" charset="0"/>
              </a:rPr>
              <a:t> Х</a:t>
            </a:r>
            <a:r>
              <a:rPr lang="ru-RU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орошая двумерная визуализация основных </a:t>
            </a:r>
            <a:r>
              <a:rPr lang="ru-RU" kern="0" dirty="0">
                <a:solidFill>
                  <a:srgbClr val="000000"/>
                </a:solidFill>
                <a:ea typeface="Times New Roman" panose="02020603050405020304" pitchFamily="18" charset="0"/>
              </a:rPr>
              <a:t>ЛУ</a:t>
            </a:r>
            <a:r>
              <a:rPr lang="ru-RU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kern="0" dirty="0">
                <a:solidFill>
                  <a:srgbClr val="000000"/>
                </a:solidFill>
                <a:ea typeface="Times New Roman" panose="02020603050405020304" pitchFamily="18" charset="0"/>
              </a:rPr>
              <a:t>- В</a:t>
            </a:r>
            <a:r>
              <a:rPr lang="ru-RU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озможность локализации мест истечения лимфы</a:t>
            </a:r>
          </a:p>
          <a:p>
            <a:r>
              <a:rPr lang="ru-RU" b="1" dirty="0"/>
              <a:t>НЕДОСТАТКИ</a:t>
            </a:r>
            <a:r>
              <a:rPr lang="ru-RU" dirty="0"/>
              <a:t>:</a:t>
            </a:r>
          </a:p>
          <a:p>
            <a:pPr marL="0" indent="0">
              <a:buNone/>
            </a:pPr>
            <a:r>
              <a:rPr lang="ru-RU" dirty="0"/>
              <a:t>- Высокая вероятность жировой эмболии сосудов малого круга кровообращения</a:t>
            </a:r>
          </a:p>
          <a:p>
            <a:pPr marL="0" indent="0">
              <a:buNone/>
            </a:pPr>
            <a:r>
              <a:rPr lang="ru-RU" dirty="0"/>
              <a:t>- Вероятность повреждения лимфатических сосудов и </a:t>
            </a:r>
            <a:r>
              <a:rPr lang="ru-RU" dirty="0" err="1"/>
              <a:t>экстравазация</a:t>
            </a:r>
            <a:r>
              <a:rPr lang="ru-RU" dirty="0"/>
              <a:t> контраста</a:t>
            </a:r>
          </a:p>
          <a:p>
            <a:pPr marL="0" indent="0">
              <a:buNone/>
            </a:pPr>
            <a:r>
              <a:rPr lang="ru-RU" dirty="0"/>
              <a:t>- Трудности в выполнении межпальцевого контрастирования</a:t>
            </a:r>
          </a:p>
          <a:p>
            <a:pPr marL="0" indent="0">
              <a:buNone/>
            </a:pPr>
            <a:r>
              <a:rPr lang="ru-RU" dirty="0"/>
              <a:t>- Высокая вероятность раневой инфекции</a:t>
            </a:r>
          </a:p>
        </p:txBody>
      </p:sp>
    </p:spTree>
    <p:extLst>
      <p:ext uri="{BB962C8B-B14F-4D97-AF65-F5344CB8AC3E}">
        <p14:creationId xmlns:p14="http://schemas.microsoft.com/office/powerpoint/2010/main" val="6685434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28E8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20BB78E-F975-43BE-8188-18F4D7095E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7357" y="2278326"/>
            <a:ext cx="9679258" cy="1271238"/>
          </a:xfrm>
          <a:noFill/>
        </p:spPr>
        <p:txBody>
          <a:bodyPr/>
          <a:lstStyle/>
          <a:p>
            <a:r>
              <a:rPr lang="ru-RU" b="1" u="sng" dirty="0"/>
              <a:t>СПАСИБО ЗА ВНИМАНИЕ!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5691100D-8B90-81D1-A553-FEB7470205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73868" y="4002563"/>
            <a:ext cx="5103541" cy="925551"/>
          </a:xfrm>
          <a:noFill/>
        </p:spPr>
        <p:txBody>
          <a:bodyPr>
            <a:normAutofit/>
          </a:bodyPr>
          <a:lstStyle/>
          <a:p>
            <a:r>
              <a:rPr lang="ru-RU" sz="2800" dirty="0"/>
              <a:t>КОНЕЦ 1 ЧАСТИ</a:t>
            </a:r>
            <a:br>
              <a:rPr lang="ru-RU" sz="2800" dirty="0"/>
            </a:br>
            <a:r>
              <a:rPr lang="ru-RU" sz="2800" dirty="0"/>
              <a:t>ПРОДОЛЖЕНИЕ СЛЕДУЕТ</a:t>
            </a:r>
          </a:p>
        </p:txBody>
      </p:sp>
    </p:spTree>
    <p:extLst>
      <p:ext uri="{BB962C8B-B14F-4D97-AF65-F5344CB8AC3E}">
        <p14:creationId xmlns:p14="http://schemas.microsoft.com/office/powerpoint/2010/main" val="944308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8BEAE8-6CE6-53F6-0E36-4C2CF0921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1" y="13539"/>
            <a:ext cx="12171999" cy="773673"/>
          </a:xfrm>
          <a:solidFill>
            <a:srgbClr val="FFE5E5"/>
          </a:solidFill>
        </p:spPr>
        <p:txBody>
          <a:bodyPr>
            <a:normAutofit/>
          </a:bodyPr>
          <a:lstStyle/>
          <a:p>
            <a:pPr algn="ctr"/>
            <a:r>
              <a:rPr lang="ru-RU" sz="4200" b="1" dirty="0"/>
              <a:t>АНАТОМИЯ ЛИМФАТИЧЕСКОЙ СИСТЕМЫ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BA76D1-9BB4-7AD5-4037-0C1C18A1F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68" y="770965"/>
            <a:ext cx="5599304" cy="502518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300" dirty="0"/>
              <a:t>АЦИНУСЫ</a:t>
            </a:r>
            <a:br>
              <a:rPr lang="ru-RU" sz="2300" dirty="0"/>
            </a:br>
            <a:br>
              <a:rPr lang="ru-RU" sz="2300" dirty="0"/>
            </a:br>
            <a:r>
              <a:rPr lang="ru-RU" sz="2300" dirty="0"/>
              <a:t>МЕЖДОЛЬКОВЫЕ ЛИМФАТИЧЕСКИЕ СОСУДЫ</a:t>
            </a:r>
            <a:br>
              <a:rPr lang="ru-RU" sz="2300" dirty="0"/>
            </a:br>
            <a:br>
              <a:rPr lang="ru-RU" sz="2300" dirty="0"/>
            </a:br>
            <a:r>
              <a:rPr lang="ru-RU" sz="2300" dirty="0"/>
              <a:t>ИНТРАПУЛЬМОНАЛЬНЫЕ ЛУ</a:t>
            </a:r>
            <a:br>
              <a:rPr lang="ru-RU" sz="2300" dirty="0"/>
            </a:br>
            <a:br>
              <a:rPr lang="ru-RU" sz="2300" dirty="0"/>
            </a:br>
            <a:r>
              <a:rPr lang="ru-RU" sz="2300" dirty="0"/>
              <a:t>БРОНХОПУЛЬМОНАЛЬНЫЕ ЛУ</a:t>
            </a:r>
            <a:br>
              <a:rPr lang="ru-RU" sz="2300" dirty="0"/>
            </a:br>
            <a:br>
              <a:rPr lang="ru-RU" sz="2300" dirty="0"/>
            </a:br>
            <a:r>
              <a:rPr lang="ru-RU" sz="2300" dirty="0"/>
              <a:t>ТРАХЕОБРОНХИАЛЬНЫЕ ЛУ</a:t>
            </a:r>
            <a:br>
              <a:rPr lang="ru-RU" sz="2300" dirty="0"/>
            </a:br>
            <a:br>
              <a:rPr lang="ru-RU" sz="2300" dirty="0"/>
            </a:br>
            <a:r>
              <a:rPr lang="ru-RU" sz="2300" dirty="0"/>
              <a:t>ПАРАТРАХЕАЛЬНЫЕ ЛУ</a:t>
            </a:r>
            <a:br>
              <a:rPr lang="ru-RU" sz="2300" dirty="0"/>
            </a:br>
            <a:br>
              <a:rPr lang="ru-RU" sz="2300" dirty="0"/>
            </a:br>
            <a:r>
              <a:rPr lang="ru-RU" sz="2300" dirty="0"/>
              <a:t>БРОНХОМЕДИАСТИНАЛЬНЫЕ ЛИМФАТИЧЕСКИЕ СТВОЛЫ</a:t>
            </a:r>
            <a:br>
              <a:rPr lang="ru-RU" sz="2300" dirty="0"/>
            </a:br>
            <a:r>
              <a:rPr lang="ru-RU" sz="2300" dirty="0"/>
              <a:t>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40FA370-F84F-5C62-041F-0EB26A48F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454" y="2645003"/>
            <a:ext cx="6606545" cy="4039598"/>
          </a:xfrm>
          <a:prstGeom prst="rect">
            <a:avLst/>
          </a:prstGeom>
        </p:spPr>
      </p:pic>
      <p:sp>
        <p:nvSpPr>
          <p:cNvPr id="24" name="Стрелка: вниз 23">
            <a:extLst>
              <a:ext uri="{FF2B5EF4-FFF2-40B4-BE49-F238E27FC236}">
                <a16:creationId xmlns:a16="http://schemas.microsoft.com/office/drawing/2014/main" id="{46EAFA45-40A6-C09E-BD75-CCD3B5CE9357}"/>
              </a:ext>
            </a:extLst>
          </p:cNvPr>
          <p:cNvSpPr/>
          <p:nvPr/>
        </p:nvSpPr>
        <p:spPr>
          <a:xfrm>
            <a:off x="2729343" y="1164637"/>
            <a:ext cx="136096" cy="264339"/>
          </a:xfrm>
          <a:prstGeom prst="downArrow">
            <a:avLst/>
          </a:prstGeom>
          <a:solidFill>
            <a:srgbClr val="FF9F9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: вниз 24">
            <a:extLst>
              <a:ext uri="{FF2B5EF4-FFF2-40B4-BE49-F238E27FC236}">
                <a16:creationId xmlns:a16="http://schemas.microsoft.com/office/drawing/2014/main" id="{855FB31D-AF60-C20C-05EA-59BBA09C493B}"/>
              </a:ext>
            </a:extLst>
          </p:cNvPr>
          <p:cNvSpPr/>
          <p:nvPr/>
        </p:nvSpPr>
        <p:spPr>
          <a:xfrm>
            <a:off x="2729343" y="2081909"/>
            <a:ext cx="170329" cy="234462"/>
          </a:xfrm>
          <a:prstGeom prst="downArrow">
            <a:avLst/>
          </a:prstGeom>
          <a:solidFill>
            <a:srgbClr val="FF9F9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: вниз 25">
            <a:extLst>
              <a:ext uri="{FF2B5EF4-FFF2-40B4-BE49-F238E27FC236}">
                <a16:creationId xmlns:a16="http://schemas.microsoft.com/office/drawing/2014/main" id="{C3D023FD-875A-9146-578F-4BEB193F1609}"/>
              </a:ext>
            </a:extLst>
          </p:cNvPr>
          <p:cNvSpPr/>
          <p:nvPr/>
        </p:nvSpPr>
        <p:spPr>
          <a:xfrm>
            <a:off x="2720785" y="2717137"/>
            <a:ext cx="155269" cy="208430"/>
          </a:xfrm>
          <a:prstGeom prst="downArrow">
            <a:avLst/>
          </a:prstGeom>
          <a:solidFill>
            <a:srgbClr val="FF9F9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: вниз 26">
            <a:extLst>
              <a:ext uri="{FF2B5EF4-FFF2-40B4-BE49-F238E27FC236}">
                <a16:creationId xmlns:a16="http://schemas.microsoft.com/office/drawing/2014/main" id="{925547E2-44C6-672A-FF80-7C825E3EC8ED}"/>
              </a:ext>
            </a:extLst>
          </p:cNvPr>
          <p:cNvSpPr/>
          <p:nvPr/>
        </p:nvSpPr>
        <p:spPr>
          <a:xfrm>
            <a:off x="2720784" y="3360359"/>
            <a:ext cx="144655" cy="207842"/>
          </a:xfrm>
          <a:prstGeom prst="downArrow">
            <a:avLst/>
          </a:prstGeom>
          <a:solidFill>
            <a:srgbClr val="FF9F9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: вниз 27">
            <a:extLst>
              <a:ext uri="{FF2B5EF4-FFF2-40B4-BE49-F238E27FC236}">
                <a16:creationId xmlns:a16="http://schemas.microsoft.com/office/drawing/2014/main" id="{4334CFCE-6460-EAAA-2575-3F75455D929C}"/>
              </a:ext>
            </a:extLst>
          </p:cNvPr>
          <p:cNvSpPr/>
          <p:nvPr/>
        </p:nvSpPr>
        <p:spPr>
          <a:xfrm>
            <a:off x="2720784" y="3950928"/>
            <a:ext cx="178888" cy="231373"/>
          </a:xfrm>
          <a:prstGeom prst="downArrow">
            <a:avLst/>
          </a:prstGeom>
          <a:solidFill>
            <a:srgbClr val="FF9F9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: вниз 28">
            <a:extLst>
              <a:ext uri="{FF2B5EF4-FFF2-40B4-BE49-F238E27FC236}">
                <a16:creationId xmlns:a16="http://schemas.microsoft.com/office/drawing/2014/main" id="{48648789-3D88-7D0B-245B-60F960710A02}"/>
              </a:ext>
            </a:extLst>
          </p:cNvPr>
          <p:cNvSpPr/>
          <p:nvPr/>
        </p:nvSpPr>
        <p:spPr>
          <a:xfrm>
            <a:off x="2729343" y="4621618"/>
            <a:ext cx="178888" cy="243869"/>
          </a:xfrm>
          <a:prstGeom prst="downArrow">
            <a:avLst/>
          </a:prstGeom>
          <a:solidFill>
            <a:srgbClr val="FF9F9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: вниз 29">
            <a:extLst>
              <a:ext uri="{FF2B5EF4-FFF2-40B4-BE49-F238E27FC236}">
                <a16:creationId xmlns:a16="http://schemas.microsoft.com/office/drawing/2014/main" id="{D2C29BC3-670C-EA75-02E3-2A509AC61E58}"/>
              </a:ext>
            </a:extLst>
          </p:cNvPr>
          <p:cNvSpPr/>
          <p:nvPr/>
        </p:nvSpPr>
        <p:spPr>
          <a:xfrm rot="2103060">
            <a:off x="707738" y="5463407"/>
            <a:ext cx="195449" cy="261349"/>
          </a:xfrm>
          <a:prstGeom prst="downArrow">
            <a:avLst/>
          </a:prstGeom>
          <a:solidFill>
            <a:srgbClr val="FF9F9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Стрелка: вниз 30">
            <a:extLst>
              <a:ext uri="{FF2B5EF4-FFF2-40B4-BE49-F238E27FC236}">
                <a16:creationId xmlns:a16="http://schemas.microsoft.com/office/drawing/2014/main" id="{1DC59B90-1438-D216-1952-B4CC43085B8E}"/>
              </a:ext>
            </a:extLst>
          </p:cNvPr>
          <p:cNvSpPr/>
          <p:nvPr/>
        </p:nvSpPr>
        <p:spPr>
          <a:xfrm rot="19808272">
            <a:off x="4726499" y="5458725"/>
            <a:ext cx="183619" cy="270716"/>
          </a:xfrm>
          <a:prstGeom prst="downArrow">
            <a:avLst/>
          </a:prstGeom>
          <a:solidFill>
            <a:srgbClr val="FF9F9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5FF599-918D-699A-9550-1D627A34C9E6}"/>
              </a:ext>
            </a:extLst>
          </p:cNvPr>
          <p:cNvSpPr txBox="1"/>
          <p:nvPr/>
        </p:nvSpPr>
        <p:spPr>
          <a:xfrm>
            <a:off x="41568" y="5703838"/>
            <a:ext cx="2523155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/>
              <a:t>ПРАВЫЙ ЛИМФАТИЧЕСКИЙ ПРОТОК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021D8D7-56EC-EF76-D33A-F28446DBC2A8}"/>
              </a:ext>
            </a:extLst>
          </p:cNvPr>
          <p:cNvSpPr txBox="1"/>
          <p:nvPr/>
        </p:nvSpPr>
        <p:spPr>
          <a:xfrm>
            <a:off x="3564967" y="5699369"/>
            <a:ext cx="2000487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300" dirty="0"/>
              <a:t>ЛЕВЫЙ ВЕНОЗНЫЙ УГОЛ</a:t>
            </a:r>
          </a:p>
        </p:txBody>
      </p:sp>
    </p:spTree>
    <p:extLst>
      <p:ext uri="{BB962C8B-B14F-4D97-AF65-F5344CB8AC3E}">
        <p14:creationId xmlns:p14="http://schemas.microsoft.com/office/powerpoint/2010/main" val="2181544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1CC147-557B-6B5A-2145-68F579366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96469"/>
          </a:xfrm>
          <a:solidFill>
            <a:srgbClr val="FFE5E5"/>
          </a:solidFill>
        </p:spPr>
        <p:txBody>
          <a:bodyPr/>
          <a:lstStyle/>
          <a:p>
            <a:pPr algn="ctr"/>
            <a:r>
              <a:rPr lang="ru-RU" b="1" dirty="0"/>
              <a:t>АНАТОМИЯ ЛИМФАТИЧЕСКОЙ СИСТЕМЫ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6AA76A-5648-0A1A-2E07-D56487653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23016"/>
            <a:ext cx="7853082" cy="5710517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Грудной проток отвечает за отток лимфы из левой верхней части тела и всей нижней 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половины</a:t>
            </a:r>
            <a:r>
              <a:rPr lang="ru-RU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тела</a:t>
            </a:r>
          </a:p>
          <a:p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Чаще это </a:t>
            </a:r>
            <a:r>
              <a:rPr lang="ru-RU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одиночный проток, восходящий справа, пересекающий срединную линию между Т</a:t>
            </a: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</a:t>
            </a:r>
            <a:r>
              <a:rPr lang="ru-RU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5 и Т</a:t>
            </a: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</a:t>
            </a:r>
            <a:r>
              <a:rPr lang="ru-RU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7 и впадающий в левый венозный угол </a:t>
            </a:r>
          </a:p>
          <a:p>
            <a:r>
              <a:rPr lang="ru-RU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Н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ижний конец грудного протока образует </a:t>
            </a:r>
            <a:r>
              <a:rPr lang="ru-RU" u="sng" dirty="0">
                <a:solidFill>
                  <a:srgbClr val="000000"/>
                </a:solidFill>
                <a:ea typeface="Times New Roman" panose="02020603050405020304" pitchFamily="18" charset="0"/>
              </a:rPr>
              <a:t>цистерну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, к которой подходят</a:t>
            </a:r>
            <a:r>
              <a:rPr lang="ru-RU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кишечный ствол, правый и левый поясничные стволы и </a:t>
            </a:r>
            <a:r>
              <a:rPr lang="ru-RU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ретроаортальные</a:t>
            </a:r>
            <a:r>
              <a:rPr lang="ru-RU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лимфатические узлы</a:t>
            </a:r>
          </a:p>
          <a:p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Д</a:t>
            </a:r>
            <a:r>
              <a:rPr lang="ru-RU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иаметр грудного протока составляет 0,5–2,0 мм </a:t>
            </a:r>
            <a:r>
              <a:rPr lang="ru-RU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краниально</a:t>
            </a:r>
            <a:r>
              <a:rPr lang="ru-RU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и 1,0–4,0 мм каудально</a:t>
            </a:r>
            <a:endParaRPr lang="ru-RU" dirty="0">
              <a:effectLst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C2288AB-2272-CBEC-FDD4-A18064C35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9669" y="1066799"/>
            <a:ext cx="5082331" cy="319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466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DC7ACF-DFA9-F758-FF37-5A3981979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69575"/>
          </a:xfrm>
          <a:solidFill>
            <a:srgbClr val="FFE5E5"/>
          </a:solidFill>
        </p:spPr>
        <p:txBody>
          <a:bodyPr/>
          <a:lstStyle/>
          <a:p>
            <a:pPr algn="ctr"/>
            <a:r>
              <a:rPr lang="ru-RU" b="1" dirty="0"/>
              <a:t>ПРИЧИНЫ НАРУШЕНИЯ ЛИМФОТОКА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C5156C-9591-B6E8-90BD-B3B4049E6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986118"/>
            <a:ext cx="4930589" cy="57846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effectLst/>
                <a:ea typeface="Times New Roman" panose="02020603050405020304" pitchFamily="18" charset="0"/>
              </a:rPr>
              <a:t>Нормальный лимфоток (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i</a:t>
            </a:r>
            <a:r>
              <a:rPr lang="en-US" dirty="0">
                <a:effectLst/>
                <a:ea typeface="Times New Roman" panose="02020603050405020304" pitchFamily="18" charset="0"/>
              </a:rPr>
              <a:t>)</a:t>
            </a:r>
            <a:r>
              <a:rPr lang="ru-RU" dirty="0">
                <a:effectLst/>
                <a:ea typeface="Times New Roman" panose="02020603050405020304" pitchFamily="18" charset="0"/>
              </a:rPr>
              <a:t> может быть нарушен вследствие:</a:t>
            </a:r>
          </a:p>
          <a:p>
            <a:r>
              <a:rPr lang="ru-RU" dirty="0">
                <a:effectLst/>
                <a:ea typeface="Times New Roman" panose="02020603050405020304" pitchFamily="18" charset="0"/>
              </a:rPr>
              <a:t>повышенной проницаемости сосудистой стенки (</a:t>
            </a:r>
            <a:r>
              <a:rPr lang="en-US" dirty="0">
                <a:effectLst/>
                <a:ea typeface="Times New Roman" panose="02020603050405020304" pitchFamily="18" charset="0"/>
              </a:rPr>
              <a:t>ii)</a:t>
            </a:r>
          </a:p>
          <a:p>
            <a:r>
              <a:rPr lang="ru-RU" dirty="0">
                <a:effectLst/>
                <a:ea typeface="Times New Roman" panose="02020603050405020304" pitchFamily="18" charset="0"/>
              </a:rPr>
              <a:t>травмы лимф. сосуда (</a:t>
            </a:r>
            <a:r>
              <a:rPr lang="en-US" dirty="0">
                <a:effectLst/>
                <a:ea typeface="Times New Roman" panose="02020603050405020304" pitchFamily="18" charset="0"/>
              </a:rPr>
              <a:t>iii)</a:t>
            </a:r>
            <a:endParaRPr lang="ru-RU" dirty="0">
              <a:effectLst/>
              <a:ea typeface="Times New Roman" panose="02020603050405020304" pitchFamily="18" charset="0"/>
            </a:endParaRPr>
          </a:p>
          <a:p>
            <a:r>
              <a:rPr lang="ru-RU" dirty="0">
                <a:ea typeface="Times New Roman" panose="02020603050405020304" pitchFamily="18" charset="0"/>
              </a:rPr>
              <a:t>з</a:t>
            </a:r>
            <a:r>
              <a:rPr lang="ru-RU" dirty="0">
                <a:effectLst/>
                <a:ea typeface="Times New Roman" panose="02020603050405020304" pitchFamily="18" charset="0"/>
              </a:rPr>
              <a:t>амедленного тока лимфы (</a:t>
            </a:r>
            <a:r>
              <a:rPr lang="en-US" dirty="0">
                <a:effectLst/>
                <a:ea typeface="Times New Roman" panose="02020603050405020304" pitchFamily="18" charset="0"/>
              </a:rPr>
              <a:t>iv)</a:t>
            </a:r>
            <a:endParaRPr lang="ru-RU" dirty="0">
              <a:effectLst/>
              <a:ea typeface="Times New Roman" panose="02020603050405020304" pitchFamily="18" charset="0"/>
            </a:endParaRPr>
          </a:p>
          <a:p>
            <a:r>
              <a:rPr lang="ru-RU" dirty="0">
                <a:ea typeface="Times New Roman" panose="02020603050405020304" pitchFamily="18" charset="0"/>
              </a:rPr>
              <a:t>о</a:t>
            </a:r>
            <a:r>
              <a:rPr lang="ru-RU" dirty="0">
                <a:effectLst/>
                <a:ea typeface="Times New Roman" panose="02020603050405020304" pitchFamily="18" charset="0"/>
              </a:rPr>
              <a:t>бструкции лимф. сосуда (</a:t>
            </a:r>
            <a:r>
              <a:rPr lang="en-US" dirty="0">
                <a:effectLst/>
                <a:ea typeface="Times New Roman" panose="02020603050405020304" pitchFamily="18" charset="0"/>
              </a:rPr>
              <a:t>v)</a:t>
            </a:r>
            <a:endParaRPr lang="ru-RU" dirty="0">
              <a:effectLst/>
              <a:ea typeface="Times New Roman" panose="02020603050405020304" pitchFamily="18" charset="0"/>
            </a:endParaRPr>
          </a:p>
          <a:p>
            <a:r>
              <a:rPr lang="ru-RU" dirty="0">
                <a:ea typeface="Times New Roman" panose="02020603050405020304" pitchFamily="18" charset="0"/>
              </a:rPr>
              <a:t>м</a:t>
            </a:r>
            <a:r>
              <a:rPr lang="ru-RU" dirty="0">
                <a:effectLst/>
                <a:ea typeface="Times New Roman" panose="02020603050405020304" pitchFamily="18" charset="0"/>
              </a:rPr>
              <a:t>альформации лимф. сосудов (</a:t>
            </a:r>
            <a:r>
              <a:rPr lang="en-US" dirty="0">
                <a:effectLst/>
                <a:ea typeface="Times New Roman" panose="02020603050405020304" pitchFamily="18" charset="0"/>
              </a:rPr>
              <a:t>vi)</a:t>
            </a:r>
            <a:endParaRPr lang="ru-RU" dirty="0">
              <a:effectLst/>
              <a:ea typeface="Times New Roman" panose="02020603050405020304" pitchFamily="18" charset="0"/>
            </a:endParaRPr>
          </a:p>
          <a:p>
            <a:r>
              <a:rPr lang="ru-RU" dirty="0">
                <a:ea typeface="Times New Roman" panose="02020603050405020304" pitchFamily="18" charset="0"/>
              </a:rPr>
              <a:t>перевязки </a:t>
            </a:r>
            <a:r>
              <a:rPr lang="ru-RU" dirty="0">
                <a:effectLst/>
                <a:ea typeface="Times New Roman" panose="02020603050405020304" pitchFamily="18" charset="0"/>
              </a:rPr>
              <a:t>лимф. сосудов (</a:t>
            </a:r>
            <a:r>
              <a:rPr lang="en-US" dirty="0">
                <a:effectLst/>
                <a:ea typeface="Times New Roman" panose="02020603050405020304" pitchFamily="18" charset="0"/>
              </a:rPr>
              <a:t>vii)</a:t>
            </a:r>
            <a:endParaRPr lang="ru-RU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81696B9-A8DD-B9AB-8F0D-0BE4B255F9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" t="51971"/>
          <a:stretch/>
        </p:blipFill>
        <p:spPr>
          <a:xfrm>
            <a:off x="4930588" y="2810850"/>
            <a:ext cx="7261413" cy="395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435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104646-245F-2D0A-4C28-13A888064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FFE5E5"/>
          </a:solidFill>
        </p:spPr>
        <p:txBody>
          <a:bodyPr/>
          <a:lstStyle/>
          <a:p>
            <a:pPr algn="ctr"/>
            <a:r>
              <a:rPr lang="ru-RU" b="1" dirty="0"/>
              <a:t>МЕТОДЫ ВИЗУАЛИЗАЦИИ ПАТОЛОГИИ ЛИМФАТИЧЕСКОЙ СИСТЕМЫ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2347E3-C069-8455-0A77-EBFCA4E3D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519" y="1973179"/>
            <a:ext cx="11213430" cy="4668252"/>
          </a:xfrm>
        </p:spPr>
        <p:txBody>
          <a:bodyPr>
            <a:normAutofit/>
          </a:bodyPr>
          <a:lstStyle/>
          <a:p>
            <a:r>
              <a:rPr lang="ru-RU" dirty="0"/>
              <a:t>Рентгенография </a:t>
            </a:r>
          </a:p>
          <a:p>
            <a:r>
              <a:rPr lang="ru-RU" dirty="0"/>
              <a:t>КТ нативная</a:t>
            </a:r>
          </a:p>
          <a:p>
            <a:r>
              <a:rPr lang="ru-RU" kern="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КТ- </a:t>
            </a:r>
            <a:r>
              <a:rPr lang="ru-RU" kern="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лимфангиография</a:t>
            </a:r>
            <a:r>
              <a:rPr lang="ru-RU" kern="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с КУ</a:t>
            </a:r>
            <a:endParaRPr lang="ru-RU" kern="100" dirty="0">
              <a:solidFill>
                <a:srgbClr val="1F3763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kern="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МР-</a:t>
            </a:r>
            <a:r>
              <a:rPr lang="ru-RU" kern="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лимфангиография</a:t>
            </a:r>
            <a:r>
              <a:rPr lang="ru-RU" kern="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нативная</a:t>
            </a:r>
            <a:endParaRPr lang="ru-RU" kern="100" dirty="0">
              <a:solidFill>
                <a:srgbClr val="1F3763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kern="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МР-</a:t>
            </a:r>
            <a:r>
              <a:rPr lang="ru-RU" kern="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лимфангиография</a:t>
            </a:r>
            <a:r>
              <a:rPr lang="ru-RU" kern="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с КУ</a:t>
            </a:r>
            <a:endParaRPr lang="ru-RU" kern="100" dirty="0">
              <a:solidFill>
                <a:srgbClr val="1F3763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kern="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Радионуклидные методы (</a:t>
            </a:r>
            <a:r>
              <a:rPr lang="ru-RU" kern="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Лимфосцинтиграфия</a:t>
            </a:r>
            <a:r>
              <a:rPr lang="ru-RU" kern="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, ОФЭКТ / КТ)</a:t>
            </a:r>
            <a:endParaRPr lang="ru-RU" kern="100" dirty="0">
              <a:solidFill>
                <a:srgbClr val="1F3763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kern="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Лимфангиография</a:t>
            </a:r>
            <a:r>
              <a:rPr lang="ru-RU" kern="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с йодсодержащим жирорастворимым контрастным веществом </a:t>
            </a:r>
            <a:endParaRPr lang="ru-RU" kern="100" dirty="0">
              <a:solidFill>
                <a:srgbClr val="1F3763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0230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0D5261-2201-A498-75EA-60F8117A3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FFE5E5"/>
          </a:solidFill>
        </p:spPr>
        <p:txBody>
          <a:bodyPr/>
          <a:lstStyle/>
          <a:p>
            <a:pPr algn="ctr"/>
            <a:r>
              <a:rPr lang="ru-RU" b="1" dirty="0"/>
              <a:t>РЕНТГЕНОГРАФИЯ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60DF5B-B101-8FB7-2728-A1600D525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256" y="2104757"/>
            <a:ext cx="10625488" cy="3988034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Обычно является начальным диагностическим методом</a:t>
            </a:r>
          </a:p>
          <a:p>
            <a:r>
              <a:rPr lang="ru-RU" sz="3600" dirty="0">
                <a:solidFill>
                  <a:srgbClr val="000000"/>
                </a:solidFill>
                <a:ea typeface="Times New Roman" panose="02020603050405020304" pitchFamily="18" charset="0"/>
              </a:rPr>
              <a:t>Имеет ограниченную диагностическую специфичность</a:t>
            </a:r>
          </a:p>
          <a:p>
            <a:r>
              <a:rPr lang="ru-RU" sz="3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Чаще всего на рентгенографии возможно визуализировать отек легких и плевральный выпот</a:t>
            </a:r>
          </a:p>
          <a:p>
            <a:pPr marL="0" indent="0">
              <a:buNone/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458715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3C7DDE-ADCC-2AB9-250F-D47A83BCA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11648"/>
          </a:xfrm>
          <a:solidFill>
            <a:srgbClr val="FFE5E5"/>
          </a:solidFill>
        </p:spPr>
        <p:txBody>
          <a:bodyPr/>
          <a:lstStyle/>
          <a:p>
            <a:pPr algn="ctr"/>
            <a:r>
              <a:rPr lang="ru-RU" b="1" dirty="0"/>
              <a:t>КТ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D4A228-F4FD-6716-2D2E-5885427C7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907" y="1519920"/>
            <a:ext cx="11456894" cy="5167752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Метод широко применяется для диагностики патологии органов грудной полости</a:t>
            </a:r>
          </a:p>
          <a:p>
            <a:r>
              <a:rPr lang="ru-RU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КТ относительно быстра, доступна и не ограничена противопоказаниями к МРТ</a:t>
            </a:r>
          </a:p>
          <a:p>
            <a:r>
              <a:rPr lang="ru-RU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КТ обеспечивает хорошее пространственное разрешение и анатомический обзор</a:t>
            </a:r>
          </a:p>
          <a:p>
            <a:r>
              <a:rPr lang="ru-RU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КТ позволяет выявить наличие патологий лимфатической системы и связанных с ними изменений паренхимы легких, а также локализовать уровень плеврального выпота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862476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1200329"/>
            <a:ext cx="12192000" cy="1515361"/>
          </a:xfrm>
          <a:solidFill>
            <a:srgbClr val="FFE5E5"/>
          </a:solidFill>
        </p:spPr>
        <p:txBody>
          <a:bodyPr>
            <a:noAutofit/>
          </a:bodyPr>
          <a:lstStyle/>
          <a:p>
            <a:r>
              <a:rPr lang="ru-RU" sz="2600" dirty="0">
                <a:latin typeface="+mn-lt"/>
              </a:rPr>
              <a:t>Мужчина, 65 лет</a:t>
            </a:r>
            <a:br>
              <a:rPr lang="ru-RU" sz="2600" dirty="0">
                <a:latin typeface="+mn-lt"/>
              </a:rPr>
            </a:br>
            <a:r>
              <a:rPr lang="ru-RU" sz="2600" b="1" dirty="0">
                <a:latin typeface="+mn-lt"/>
              </a:rPr>
              <a:t>А</a:t>
            </a:r>
            <a:r>
              <a:rPr lang="ru-RU" sz="2600" dirty="0">
                <a:latin typeface="+mn-lt"/>
              </a:rPr>
              <a:t>- расширенный грудной проток (стрелка) </a:t>
            </a:r>
            <a:br>
              <a:rPr lang="ru-RU" sz="2600" dirty="0">
                <a:latin typeface="+mn-lt"/>
              </a:rPr>
            </a:br>
            <a:r>
              <a:rPr lang="ru-RU" sz="2600" b="1" dirty="0">
                <a:latin typeface="+mn-lt"/>
              </a:rPr>
              <a:t>В</a:t>
            </a:r>
            <a:r>
              <a:rPr lang="ru-RU" sz="2600" dirty="0">
                <a:latin typeface="+mn-lt"/>
              </a:rPr>
              <a:t>- цистерна грудного протока (зеленая стрелка), </a:t>
            </a:r>
            <a:br>
              <a:rPr lang="ru-RU" sz="2600" dirty="0">
                <a:latin typeface="+mn-lt"/>
              </a:rPr>
            </a:br>
            <a:r>
              <a:rPr lang="ru-RU" sz="2600" dirty="0">
                <a:latin typeface="+mn-lt"/>
              </a:rPr>
              <a:t>правый поясничный лимфатический ствол (фиолетовая стрелка) 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ADFF6C87-CD45-ABF3-EA46-1541D05C4B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582" y="2720228"/>
            <a:ext cx="9058835" cy="41430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7B94E1-C4C0-5E61-57BA-CC5DA37C963D}"/>
              </a:ext>
            </a:extLst>
          </p:cNvPr>
          <p:cNvSpPr txBox="1"/>
          <p:nvPr/>
        </p:nvSpPr>
        <p:spPr>
          <a:xfrm>
            <a:off x="0" y="0"/>
            <a:ext cx="12192000" cy="1200329"/>
          </a:xfrm>
          <a:prstGeom prst="rect">
            <a:avLst/>
          </a:prstGeom>
          <a:solidFill>
            <a:srgbClr val="F6AEA8"/>
          </a:solidFill>
        </p:spPr>
        <p:txBody>
          <a:bodyPr wrap="square" rtlCol="0">
            <a:spAutoFit/>
          </a:bodyPr>
          <a:lstStyle/>
          <a:p>
            <a:r>
              <a:rPr lang="ru-RU" sz="3600" dirty="0"/>
              <a:t>КТ ОГП С КОНТРАСТНЫМ УСИЛЕНИЕМ, КОРОНАРНАЯ ПЛОСКОСТЬ, РАСШИРЕННЫЙ ГРУДНОЙ ПРОТОК</a:t>
            </a:r>
          </a:p>
        </p:txBody>
      </p:sp>
    </p:spTree>
    <p:extLst>
      <p:ext uri="{BB962C8B-B14F-4D97-AF65-F5344CB8AC3E}">
        <p14:creationId xmlns:p14="http://schemas.microsoft.com/office/powerpoint/2010/main" val="5421615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2839</TotalTime>
  <Words>1264</Words>
  <Application>Microsoft Office PowerPoint</Application>
  <PresentationFormat>Широкоэкранный</PresentationFormat>
  <Paragraphs>123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Тема Office</vt:lpstr>
      <vt:lpstr>РЕЗУЛЬТАТЫ ВИЗУАЛИЗАЦИИ ПАТОЛОГИЙ ЛИМФАТИЧЕСКОЙ СИСТЕМЫ ГРУДНОЙ КЛЕТКИ Часть 1</vt:lpstr>
      <vt:lpstr>АКТУАЛЬНОСТЬ</vt:lpstr>
      <vt:lpstr>АНАТОМИЯ ЛИМФАТИЧЕСКОЙ СИСТЕМЫ </vt:lpstr>
      <vt:lpstr>АНАТОМИЯ ЛИМФАТИЧЕСКОЙ СИСТЕМЫ</vt:lpstr>
      <vt:lpstr>ПРИЧИНЫ НАРУШЕНИЯ ЛИМФОТОКА</vt:lpstr>
      <vt:lpstr>МЕТОДЫ ВИЗУАЛИЗАЦИИ ПАТОЛОГИИ ЛИМФАТИЧЕСКОЙ СИСТЕМЫ </vt:lpstr>
      <vt:lpstr>РЕНТГЕНОГРАФИЯ </vt:lpstr>
      <vt:lpstr>КТ </vt:lpstr>
      <vt:lpstr>Мужчина, 65 лет А- расширенный грудной проток (стрелка)  В- цистерна грудного протока (зеленая стрелка),  правый поясничный лимфатический ствол (фиолетовая стрелка) </vt:lpstr>
      <vt:lpstr>КТ-ЛИМФАНГИОГРАФИЯ С КОНТРАСТИРОВАНИЕМ</vt:lpstr>
      <vt:lpstr>КТ-ЛИМФАНГИОГРАФИЯ С КОНТРАСТИРОВАНИЕМ</vt:lpstr>
      <vt:lpstr>КТ-ЛИМФАНГИОГРАФИЯ С КОНТРАСТИРОВАНИЕМ: достоинства и недостатки</vt:lpstr>
      <vt:lpstr>МР- ЛИФАНГИОГРАФИЯ</vt:lpstr>
      <vt:lpstr>Женщина, 56 лет. В анамнезе СКВ, ХСН и ХБП В плевральных полостях справа и слева определяется осумкованный плевральный выпот</vt:lpstr>
      <vt:lpstr>МР- ЛИМФАНГИОГРАФИЯ: достоинства и недостатки</vt:lpstr>
      <vt:lpstr>МР- ЛИМФАНГИОГРАФИЯ С КОНТРАСТИРОВАНИЕМ</vt:lpstr>
      <vt:lpstr>МР- ЛИМФАНГИОГРАФИЯ С КОНТРАСТИРОВАНИЕМ</vt:lpstr>
      <vt:lpstr>МР- ЛИМФАНГИОГРАФИЯ С КОНТРАСТИРОВАНИЕМ: достоинства и недостатки</vt:lpstr>
      <vt:lpstr>ЛИМФОСЦИНТИГРАФИЯ</vt:lpstr>
      <vt:lpstr>ЛИМФОСЦИНТИГРАФИЯ</vt:lpstr>
      <vt:lpstr>ЛИМФОСЦИНТИГРАФИЯ: достоинства и недостатки </vt:lpstr>
      <vt:lpstr>Женщина, 55 лет.    Через 10 минут после внутрикожного введения РФП- сернистого коллоида 99mTc в стопы (фиолетовые стрелки)   Нормальное накопление радиофармпрепарата в ЛУ: паховых (зеленые стрелки),  подвздошных (синие стрелки),  забрюшинных (оранжевые стрелки)   Слабая визуализация печени (желтая стрелка) указывает на связь между лимфатическими путями и венозным кровообращением   Красная стрелка- соединение грудного протока с венозным углом</vt:lpstr>
      <vt:lpstr>ЛИМФАНГИОГРАФИЯ С ЙОДСОДЕРЖАЩИМ ЖИРОРАСТВОРИМЫМ КОНТРАСТНЫМ ВЕЩЕСТВОМ</vt:lpstr>
      <vt:lpstr>Женщина, 72 года. Состояние после септальной миэктомии. Гипертрофическая кардиомиопатия в анамнезе.  A- сразу после введения контраста: контрастирование паховых лимфатических узлов B- через 40 минут : контрастирование забрюшинных (коричневая стрелка)  и подвздошных лимфатических узлов (зеленые стрелки)</vt:lpstr>
      <vt:lpstr>ЛИМФАНГИОГРАФИЯ С ЙОДСОДЕРЖАЩИМ ЖИРОРАСТВОРИМЫМ КОНТРАСТНЫМ ВЕЩЕСТВОМ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ВИЗУАЛИЗАЦИИ АНОМАЛИЙ ЛИМФАТИЧЕСКОЙ СИСТЕМЫ ГРУДНОЙ КЛЕТКИ</dc:title>
  <dc:creator>Владлен Бортницкий</dc:creator>
  <cp:lastModifiedBy>Владлен Бортницкий</cp:lastModifiedBy>
  <cp:revision>24</cp:revision>
  <dcterms:created xsi:type="dcterms:W3CDTF">2023-10-16T15:34:08Z</dcterms:created>
  <dcterms:modified xsi:type="dcterms:W3CDTF">2023-12-10T15:28:22Z</dcterms:modified>
</cp:coreProperties>
</file>