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69" r:id="rId5"/>
    <p:sldId id="270" r:id="rId6"/>
    <p:sldId id="257" r:id="rId7"/>
    <p:sldId id="258" r:id="rId8"/>
    <p:sldId id="261" r:id="rId9"/>
    <p:sldId id="259" r:id="rId10"/>
    <p:sldId id="260" r:id="rId11"/>
    <p:sldId id="262" r:id="rId12"/>
    <p:sldId id="286" r:id="rId13"/>
    <p:sldId id="287" r:id="rId14"/>
    <p:sldId id="288" r:id="rId15"/>
    <p:sldId id="265" r:id="rId16"/>
    <p:sldId id="274" r:id="rId17"/>
    <p:sldId id="275" r:id="rId18"/>
    <p:sldId id="273" r:id="rId19"/>
    <p:sldId id="271" r:id="rId20"/>
    <p:sldId id="272" r:id="rId21"/>
    <p:sldId id="264" r:id="rId22"/>
    <p:sldId id="279" r:id="rId23"/>
    <p:sldId id="276" r:id="rId24"/>
    <p:sldId id="277" r:id="rId25"/>
    <p:sldId id="278" r:id="rId26"/>
    <p:sldId id="280" r:id="rId27"/>
    <p:sldId id="283" r:id="rId28"/>
    <p:sldId id="281" r:id="rId29"/>
    <p:sldId id="282" r:id="rId30"/>
    <p:sldId id="28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24" autoAdjust="0"/>
  </p:normalViewPr>
  <p:slideViewPr>
    <p:cSldViewPr>
      <p:cViewPr>
        <p:scale>
          <a:sx n="70" d="100"/>
          <a:sy n="70" d="100"/>
        </p:scale>
        <p:origin x="-2280" y="-9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apps.who.int/iris/bitstream/handle/10665/331695/WHO-2019-nCov-IPC_PPE_use-2020.3-rus.pd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1071546"/>
            <a:ext cx="7406640" cy="1472184"/>
          </a:xfrm>
        </p:spPr>
        <p:txBody>
          <a:bodyPr anchor="ctr"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ОПЫТ РАБОТЫ ЧАСТНОЙ МЕДИЦИНСКОЙ ОРГАНИЗАЦИИ В УСЛОВИЯХ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COVID-19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4286256"/>
            <a:ext cx="7406640" cy="1752600"/>
          </a:xfrm>
        </p:spPr>
        <p:txBody>
          <a:bodyPr anchor="ctr">
            <a:norm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Семенов Игорь Юрьевич, главный врач ООО «4 СЕЗОНА», </a:t>
            </a:r>
          </a:p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врач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дерматовенеролог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косметолог, психиатр. </a:t>
            </a:r>
          </a:p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04.12.2020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ovid-19: не первый, не последн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2643182"/>
            <a:ext cx="2793226" cy="1643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85728"/>
            <a:ext cx="3738560" cy="170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42976" y="357166"/>
            <a:ext cx="3500462" cy="1714504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После 13.04.2020 в данный указ внесены  поясняющие корректировки, которые позволили нам и нашим коллегам на половину осуществлять свою деятельность.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285992"/>
            <a:ext cx="8072462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2928934"/>
            <a:ext cx="7715272" cy="1333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7498080" cy="785818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Что нам разрешили данные изменения, внесенные в Указ?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928670"/>
            <a:ext cx="6922606" cy="1285884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Осуществление всех медицинских услуг в рамках направлений деятельности, разрешенных действующей лицензией</a:t>
            </a: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Дерматовенерология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Косметология, Физиотерапия,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Медицинский массаж, Сестринское дело в косметологии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357290" y="3286124"/>
            <a:ext cx="7498080" cy="71437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Что осталось под запретом?</a:t>
            </a:r>
            <a:r>
              <a:rPr kumimoji="0" lang="ru-RU" sz="1800" b="0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1571604" y="3929066"/>
            <a:ext cx="6922606" cy="150019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Эстетические косметические процедуры 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(уходы за кожей лица и тела)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Работа салона (парикмахерские услуги, услуги мастеров маникюра и педикюра, работа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броу-мастеров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лаш-мейкеров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визажистов)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SPA-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зоны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пилинги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обертывания,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фито-бочки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спа-ритуалы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16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9458" name="Picture 2" descr="Салоны красоты, солярии и спа-салоны смогут открыться в Подмосковье с 3  июня - Вечерняя Моск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5214950"/>
            <a:ext cx="2035983" cy="1357322"/>
          </a:xfrm>
          <a:prstGeom prst="rect">
            <a:avLst/>
          </a:prstGeom>
          <a:noFill/>
        </p:spPr>
      </p:pic>
      <p:pic>
        <p:nvPicPr>
          <p:cNvPr id="19460" name="Picture 4" descr="В Орске из-за распространения коронавируса закрывают салоны красоты - Орск:  Orsk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5214950"/>
            <a:ext cx="2061546" cy="1357322"/>
          </a:xfrm>
          <a:prstGeom prst="rect">
            <a:avLst/>
          </a:prstGeom>
          <a:noFill/>
        </p:spPr>
      </p:pic>
      <p:pic>
        <p:nvPicPr>
          <p:cNvPr id="19462" name="Picture 6" descr="Профессия визажиста: описание, возможности повышения квалификации,  зарплата, плюсы и минусы професси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5214950"/>
            <a:ext cx="1657362" cy="1357322"/>
          </a:xfrm>
          <a:prstGeom prst="rect">
            <a:avLst/>
          </a:prstGeom>
          <a:noFill/>
        </p:spPr>
      </p:pic>
      <p:pic>
        <p:nvPicPr>
          <p:cNvPr id="19464" name="Picture 8" descr="LPG-массаж – противопоказания и принцип действия ЛПДЖИ-массаж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2214554"/>
            <a:ext cx="1312914" cy="1214446"/>
          </a:xfrm>
          <a:prstGeom prst="rect">
            <a:avLst/>
          </a:prstGeom>
          <a:noFill/>
        </p:spPr>
      </p:pic>
      <p:pic>
        <p:nvPicPr>
          <p:cNvPr id="19466" name="Picture 10" descr="Какие проблемы решают инъекции ботокса - Женский портал - TCH.u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2214554"/>
            <a:ext cx="3070487" cy="1214446"/>
          </a:xfrm>
          <a:prstGeom prst="rect">
            <a:avLst/>
          </a:prstGeom>
          <a:noFill/>
        </p:spPr>
      </p:pic>
      <p:pic>
        <p:nvPicPr>
          <p:cNvPr id="19468" name="Picture 12" descr="Прием врача-невролога амбулаторный лечебно-диагностический первичный от  компании Курортная поликлиника им. Н.И. Пирогова в городе Пятигорск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6858016" y="2214554"/>
            <a:ext cx="1823450" cy="1214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 descr="Footer Placeholder 4"/>
          <p:cNvSpPr txBox="1">
            <a:spLocks/>
          </p:cNvSpPr>
          <p:nvPr/>
        </p:nvSpPr>
        <p:spPr bwMode="auto">
          <a:xfrm>
            <a:off x="1044178" y="6580189"/>
            <a:ext cx="7471172" cy="1238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1"/>
            <a:r>
              <a:rPr lang="ru-RU" altLang="en-US" sz="800"/>
              <a:t>Скрининг, сортировка и первичные действия, ранее выявление пациентов с ТОРИ, меры инфекционного контроля.</a:t>
            </a:r>
          </a:p>
        </p:txBody>
      </p:sp>
      <p:sp>
        <p:nvSpPr>
          <p:cNvPr id="23555" name="Rectangle 2" descr="Content Placeholder 1"/>
          <p:cNvSpPr>
            <a:spLocks noGrp="1"/>
          </p:cNvSpPr>
          <p:nvPr>
            <p:ph type="body" idx="1"/>
          </p:nvPr>
        </p:nvSpPr>
        <p:spPr>
          <a:xfrm>
            <a:off x="857224" y="1571612"/>
            <a:ext cx="5946007" cy="4303712"/>
          </a:xfrm>
        </p:spPr>
        <p:txBody>
          <a:bodyPr>
            <a:normAutofit lnSpcReduction="10000"/>
          </a:bodyPr>
          <a:lstStyle/>
          <a:p>
            <a:pPr algn="just" eaLnBrk="1"/>
            <a:r>
              <a:rPr lang="en-US" altLang="en-US" sz="1800" dirty="0" err="1" smtClean="0">
                <a:latin typeface="Times New Roman" pitchFamily="18" charset="0"/>
                <a:cs typeface="Times New Roman" pitchFamily="18" charset="0"/>
              </a:rPr>
              <a:t>Выполнять</a:t>
            </a:r>
            <a:r>
              <a:rPr lang="en-US" alt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dirty="0" err="1" smtClean="0">
                <a:latin typeface="Times New Roman" pitchFamily="18" charset="0"/>
                <a:cs typeface="Times New Roman" pitchFamily="18" charset="0"/>
              </a:rPr>
              <a:t>процедуры</a:t>
            </a:r>
            <a:r>
              <a:rPr lang="en-US" altLang="en-US" sz="1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altLang="en-US" sz="1800" dirty="0" err="1" smtClean="0">
                <a:latin typeface="Times New Roman" pitchFamily="18" charset="0"/>
                <a:cs typeface="Times New Roman" pitchFamily="18" charset="0"/>
              </a:rPr>
              <a:t>хорошо</a:t>
            </a:r>
            <a:r>
              <a:rPr lang="en-US" alt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dirty="0" err="1" smtClean="0">
                <a:latin typeface="Times New Roman" pitchFamily="18" charset="0"/>
                <a:cs typeface="Times New Roman" pitchFamily="18" charset="0"/>
              </a:rPr>
              <a:t>проветриваемом</a:t>
            </a:r>
            <a:r>
              <a:rPr lang="en-US" alt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dirty="0" err="1" smtClean="0">
                <a:latin typeface="Times New Roman" pitchFamily="18" charset="0"/>
                <a:cs typeface="Times New Roman" pitchFamily="18" charset="0"/>
              </a:rPr>
              <a:t>помещении</a:t>
            </a:r>
            <a:endParaRPr lang="en-US" alt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/>
            <a:r>
              <a:rPr lang="en-US" altLang="en-US" sz="1800" dirty="0" err="1" smtClean="0">
                <a:latin typeface="Times New Roman" pitchFamily="18" charset="0"/>
                <a:cs typeface="Times New Roman" pitchFamily="18" charset="0"/>
              </a:rPr>
              <a:t>Использовать</a:t>
            </a:r>
            <a:r>
              <a:rPr lang="en-US" alt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dirty="0" err="1" smtClean="0">
                <a:latin typeface="Times New Roman" pitchFamily="18" charset="0"/>
                <a:cs typeface="Times New Roman" pitchFamily="18" charset="0"/>
              </a:rPr>
              <a:t>соответствующие</a:t>
            </a:r>
            <a:r>
              <a:rPr lang="en-US" altLang="en-US" sz="1800" dirty="0" smtClean="0">
                <a:latin typeface="Times New Roman" pitchFamily="18" charset="0"/>
                <a:cs typeface="Times New Roman" pitchFamily="18" charset="0"/>
              </a:rPr>
              <a:t> СИЗ:</a:t>
            </a:r>
          </a:p>
          <a:p>
            <a:pPr marL="752475" lvl="1" algn="just" eaLnBrk="1">
              <a:spcBef>
                <a:spcPts val="600"/>
              </a:spcBef>
              <a:buClr>
                <a:srgbClr val="000000"/>
              </a:buClr>
              <a:buFont typeface="Courier New" pitchFamily="49" charset="0"/>
              <a:buChar char="o"/>
            </a:pPr>
            <a:r>
              <a:rPr lang="en-US" altLang="en-US" sz="1800" dirty="0" err="1" smtClean="0">
                <a:latin typeface="Times New Roman" pitchFamily="18" charset="0"/>
                <a:cs typeface="Times New Roman" pitchFamily="18" charset="0"/>
              </a:rPr>
              <a:t>использовать</a:t>
            </a:r>
            <a:r>
              <a:rPr lang="en-US" alt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dirty="0" err="1" smtClean="0">
                <a:latin typeface="Times New Roman" pitchFamily="18" charset="0"/>
                <a:cs typeface="Times New Roman" pitchFamily="18" charset="0"/>
              </a:rPr>
              <a:t>противоаэрозольный</a:t>
            </a:r>
            <a:r>
              <a:rPr lang="en-US" alt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dirty="0" err="1" smtClean="0">
                <a:latin typeface="Times New Roman" pitchFamily="18" charset="0"/>
                <a:cs typeface="Times New Roman" pitchFamily="18" charset="0"/>
              </a:rPr>
              <a:t>респиратор</a:t>
            </a:r>
            <a:r>
              <a:rPr lang="en-US" altLang="en-US" sz="1800" dirty="0" smtClean="0">
                <a:latin typeface="Times New Roman" pitchFamily="18" charset="0"/>
                <a:cs typeface="Times New Roman" pitchFamily="18" charset="0"/>
              </a:rPr>
              <a:t> N95, FFP2 − </a:t>
            </a:r>
            <a:r>
              <a:rPr lang="en-US" altLang="en-US" sz="1800" dirty="0" err="1" smtClean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alt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dirty="0" err="1" smtClean="0">
                <a:latin typeface="Times New Roman" pitchFamily="18" charset="0"/>
                <a:cs typeface="Times New Roman" pitchFamily="18" charset="0"/>
              </a:rPr>
              <a:t>эквивалентный</a:t>
            </a:r>
            <a:r>
              <a:rPr lang="en-US" alt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dirty="0" err="1" smtClean="0">
                <a:latin typeface="Times New Roman" pitchFamily="18" charset="0"/>
                <a:cs typeface="Times New Roman" pitchFamily="18" charset="0"/>
              </a:rPr>
              <a:t>респиратор</a:t>
            </a:r>
            <a:r>
              <a:rPr lang="en-US" altLang="en-US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1800" dirty="0" err="1" smtClean="0">
                <a:latin typeface="Times New Roman" pitchFamily="18" charset="0"/>
                <a:cs typeface="Times New Roman" pitchFamily="18" charset="0"/>
              </a:rPr>
              <a:t>Проверка</a:t>
            </a:r>
            <a:r>
              <a:rPr lang="en-US" alt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dirty="0" err="1" smtClean="0">
                <a:latin typeface="Times New Roman" pitchFamily="18" charset="0"/>
                <a:cs typeface="Times New Roman" pitchFamily="18" charset="0"/>
              </a:rPr>
              <a:t>герметичность</a:t>
            </a:r>
            <a:r>
              <a:rPr lang="en-US" alt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1800" dirty="0" err="1" smtClean="0">
                <a:latin typeface="Times New Roman" pitchFamily="18" charset="0"/>
                <a:cs typeface="Times New Roman" pitchFamily="18" charset="0"/>
              </a:rPr>
              <a:t>чтобы</a:t>
            </a:r>
            <a:r>
              <a:rPr lang="en-US" alt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dirty="0" err="1" smtClean="0">
                <a:latin typeface="Times New Roman" pitchFamily="18" charset="0"/>
                <a:cs typeface="Times New Roman" pitchFamily="18" charset="0"/>
              </a:rPr>
              <a:t>убедиться</a:t>
            </a:r>
            <a:r>
              <a:rPr lang="en-US" altLang="en-US" sz="1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altLang="en-US" sz="1800" dirty="0" err="1" smtClean="0">
                <a:latin typeface="Times New Roman" pitchFamily="18" charset="0"/>
                <a:cs typeface="Times New Roman" pitchFamily="18" charset="0"/>
              </a:rPr>
              <a:t>отсутствии</a:t>
            </a:r>
            <a:r>
              <a:rPr lang="en-US" alt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dirty="0" err="1" smtClean="0">
                <a:latin typeface="Times New Roman" pitchFamily="18" charset="0"/>
                <a:cs typeface="Times New Roman" pitchFamily="18" charset="0"/>
              </a:rPr>
              <a:t>утечки</a:t>
            </a:r>
            <a:r>
              <a:rPr lang="en-US" altLang="en-US" sz="1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752475" lvl="1" algn="just" eaLnBrk="1">
              <a:spcBef>
                <a:spcPts val="600"/>
              </a:spcBef>
              <a:buClr>
                <a:srgbClr val="000000"/>
              </a:buClr>
              <a:buFont typeface="Courier New" pitchFamily="49" charset="0"/>
              <a:buChar char="o"/>
            </a:pPr>
            <a:r>
              <a:rPr lang="en-US" altLang="en-US" sz="1800" dirty="0" err="1" smtClean="0">
                <a:latin typeface="Times New Roman" pitchFamily="18" charset="0"/>
                <a:cs typeface="Times New Roman" pitchFamily="18" charset="0"/>
              </a:rPr>
              <a:t>защита</a:t>
            </a:r>
            <a:r>
              <a:rPr lang="en-US" alt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dirty="0" err="1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alt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dirty="0" err="1" smtClean="0">
                <a:latin typeface="Times New Roman" pitchFamily="18" charset="0"/>
                <a:cs typeface="Times New Roman" pitchFamily="18" charset="0"/>
              </a:rPr>
              <a:t>глаз</a:t>
            </a:r>
            <a:r>
              <a:rPr lang="en-US" altLang="en-US" sz="1800" dirty="0" smtClean="0">
                <a:latin typeface="Times New Roman" pitchFamily="18" charset="0"/>
                <a:cs typeface="Times New Roman" pitchFamily="18" charset="0"/>
              </a:rPr>
              <a:t> (т. е. </a:t>
            </a:r>
            <a:r>
              <a:rPr lang="en-US" altLang="en-US" sz="1800" dirty="0" err="1" smtClean="0">
                <a:latin typeface="Times New Roman" pitchFamily="18" charset="0"/>
                <a:cs typeface="Times New Roman" pitchFamily="18" charset="0"/>
              </a:rPr>
              <a:t>защитные</a:t>
            </a:r>
            <a:r>
              <a:rPr lang="en-US" alt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dirty="0" err="1" smtClean="0">
                <a:latin typeface="Times New Roman" pitchFamily="18" charset="0"/>
                <a:cs typeface="Times New Roman" pitchFamily="18" charset="0"/>
              </a:rPr>
              <a:t>очки</a:t>
            </a:r>
            <a:r>
              <a:rPr lang="en-US" alt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dirty="0" err="1" smtClean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alt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dirty="0" err="1" smtClean="0">
                <a:latin typeface="Times New Roman" pitchFamily="18" charset="0"/>
                <a:cs typeface="Times New Roman" pitchFamily="18" charset="0"/>
              </a:rPr>
              <a:t>защитный</a:t>
            </a:r>
            <a:r>
              <a:rPr lang="en-US" alt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dirty="0" err="1" smtClean="0">
                <a:latin typeface="Times New Roman" pitchFamily="18" charset="0"/>
                <a:cs typeface="Times New Roman" pitchFamily="18" charset="0"/>
              </a:rPr>
              <a:t>щиток</a:t>
            </a:r>
            <a:r>
              <a:rPr lang="en-US" alt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dirty="0" err="1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alt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dirty="0" err="1" smtClean="0">
                <a:latin typeface="Times New Roman" pitchFamily="18" charset="0"/>
                <a:cs typeface="Times New Roman" pitchFamily="18" charset="0"/>
              </a:rPr>
              <a:t>лица</a:t>
            </a:r>
            <a:r>
              <a:rPr lang="en-US" altLang="en-US" sz="1800" dirty="0" smtClean="0">
                <a:latin typeface="Times New Roman" pitchFamily="18" charset="0"/>
                <a:cs typeface="Times New Roman" pitchFamily="18" charset="0"/>
              </a:rPr>
              <a:t>), </a:t>
            </a:r>
          </a:p>
          <a:p>
            <a:pPr marL="752475" lvl="1" algn="just" eaLnBrk="1">
              <a:spcBef>
                <a:spcPts val="600"/>
              </a:spcBef>
              <a:buClr>
                <a:srgbClr val="000000"/>
              </a:buClr>
              <a:buFont typeface="Courier New" pitchFamily="49" charset="0"/>
              <a:buChar char="o"/>
            </a:pPr>
            <a:r>
              <a:rPr lang="en-US" altLang="en-US" sz="1800" dirty="0" err="1" smtClean="0">
                <a:latin typeface="Times New Roman" pitchFamily="18" charset="0"/>
                <a:cs typeface="Times New Roman" pitchFamily="18" charset="0"/>
              </a:rPr>
              <a:t>халат</a:t>
            </a:r>
            <a:r>
              <a:rPr lang="en-US" altLang="en-US" sz="1800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en-US" altLang="en-US" sz="1800" dirty="0" err="1" smtClean="0">
                <a:latin typeface="Times New Roman" pitchFamily="18" charset="0"/>
                <a:cs typeface="Times New Roman" pitchFamily="18" charset="0"/>
              </a:rPr>
              <a:t>длинными</a:t>
            </a:r>
            <a:r>
              <a:rPr lang="en-US" alt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dirty="0" err="1" smtClean="0">
                <a:latin typeface="Times New Roman" pitchFamily="18" charset="0"/>
                <a:cs typeface="Times New Roman" pitchFamily="18" charset="0"/>
              </a:rPr>
              <a:t>рукавами</a:t>
            </a:r>
            <a:endParaRPr lang="en-US" alt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752475" lvl="1" algn="just" eaLnBrk="1">
              <a:spcBef>
                <a:spcPts val="600"/>
              </a:spcBef>
              <a:buClr>
                <a:srgbClr val="000000"/>
              </a:buClr>
              <a:buFont typeface="Courier New" pitchFamily="49" charset="0"/>
              <a:buChar char="o"/>
            </a:pPr>
            <a:r>
              <a:rPr lang="en-US" altLang="en-US" sz="1800" dirty="0" err="1" smtClean="0">
                <a:latin typeface="Times New Roman" pitchFamily="18" charset="0"/>
                <a:cs typeface="Times New Roman" pitchFamily="18" charset="0"/>
              </a:rPr>
              <a:t>перчатки</a:t>
            </a:r>
            <a:r>
              <a:rPr lang="en-US" alt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/>
            <a:r>
              <a:rPr lang="en-US" altLang="en-US" sz="1800" dirty="0" err="1" smtClean="0">
                <a:latin typeface="Times New Roman" pitchFamily="18" charset="0"/>
                <a:cs typeface="Times New Roman" pitchFamily="18" charset="0"/>
              </a:rPr>
              <a:t>Ограничить</a:t>
            </a:r>
            <a:r>
              <a:rPr lang="en-US" alt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dirty="0" err="1" smtClean="0">
                <a:latin typeface="Times New Roman" pitchFamily="18" charset="0"/>
                <a:cs typeface="Times New Roman" pitchFamily="18" charset="0"/>
              </a:rPr>
              <a:t>число</a:t>
            </a:r>
            <a:r>
              <a:rPr lang="en-US" alt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dirty="0" err="1" smtClean="0">
                <a:latin typeface="Times New Roman" pitchFamily="18" charset="0"/>
                <a:cs typeface="Times New Roman" pitchFamily="18" charset="0"/>
              </a:rPr>
              <a:t>лиц</a:t>
            </a:r>
            <a:r>
              <a:rPr lang="en-US" alt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1800" dirty="0" err="1" smtClean="0">
                <a:latin typeface="Times New Roman" pitchFamily="18" charset="0"/>
                <a:cs typeface="Times New Roman" pitchFamily="18" charset="0"/>
              </a:rPr>
              <a:t>посещающих</a:t>
            </a:r>
            <a:r>
              <a:rPr lang="en-US" alt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dirty="0" err="1" smtClean="0">
                <a:latin typeface="Times New Roman" pitchFamily="18" charset="0"/>
                <a:cs typeface="Times New Roman" pitchFamily="18" charset="0"/>
              </a:rPr>
              <a:t>палату</a:t>
            </a:r>
            <a:r>
              <a:rPr lang="en-US" alt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dirty="0" err="1" smtClean="0"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alt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dirty="0" err="1" smtClean="0">
                <a:latin typeface="Times New Roman" pitchFamily="18" charset="0"/>
                <a:cs typeface="Times New Roman" pitchFamily="18" charset="0"/>
              </a:rPr>
              <a:t>помещение</a:t>
            </a:r>
            <a:r>
              <a:rPr lang="en-US" alt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1800" dirty="0" err="1" smtClean="0">
                <a:latin typeface="Times New Roman" pitchFamily="18" charset="0"/>
                <a:cs typeface="Times New Roman" pitchFamily="18" charset="0"/>
              </a:rPr>
              <a:t>строго</a:t>
            </a:r>
            <a:r>
              <a:rPr lang="en-US" alt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dirty="0" err="1" smtClean="0">
                <a:latin typeface="Times New Roman" pitchFamily="18" charset="0"/>
                <a:cs typeface="Times New Roman" pitchFamily="18" charset="0"/>
              </a:rPr>
              <a:t>необходимым</a:t>
            </a:r>
            <a:r>
              <a:rPr lang="en-US" alt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dirty="0" err="1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alt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dirty="0" err="1" smtClean="0">
                <a:latin typeface="Times New Roman" pitchFamily="18" charset="0"/>
                <a:cs typeface="Times New Roman" pitchFamily="18" charset="0"/>
              </a:rPr>
              <a:t>оказания</a:t>
            </a:r>
            <a:r>
              <a:rPr lang="en-US" alt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dirty="0" err="1" smtClean="0">
                <a:latin typeface="Times New Roman" pitchFamily="18" charset="0"/>
                <a:cs typeface="Times New Roman" pitchFamily="18" charset="0"/>
              </a:rPr>
              <a:t>помощи</a:t>
            </a:r>
            <a:r>
              <a:rPr lang="en-US" altLang="en-US" sz="1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altLang="en-US" sz="1800" dirty="0" err="1" smtClean="0">
                <a:latin typeface="Times New Roman" pitchFamily="18" charset="0"/>
                <a:cs typeface="Times New Roman" pitchFamily="18" charset="0"/>
              </a:rPr>
              <a:t>ухода</a:t>
            </a:r>
            <a:r>
              <a:rPr lang="en-US" alt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dirty="0" err="1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1800" dirty="0" err="1" smtClean="0">
                <a:latin typeface="Times New Roman" pitchFamily="18" charset="0"/>
                <a:cs typeface="Times New Roman" pitchFamily="18" charset="0"/>
              </a:rPr>
              <a:t>пациентом</a:t>
            </a:r>
            <a:r>
              <a:rPr lang="en-US" alt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556" name="Rectangle 3" descr="Text Placeholder 2"/>
          <p:cNvSpPr>
            <a:spLocks/>
          </p:cNvSpPr>
          <p:nvPr/>
        </p:nvSpPr>
        <p:spPr bwMode="auto">
          <a:xfrm>
            <a:off x="359569" y="1187451"/>
            <a:ext cx="6119813" cy="288925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  <a:effectLst/>
        </p:spPr>
        <p:txBody>
          <a:bodyPr lIns="0" tIns="0" rIns="0" bIns="0" anchor="ctr"/>
          <a:lstStyle/>
          <a:p>
            <a:pPr defTabSz="914400" eaLnBrk="1">
              <a:lnSpc>
                <a:spcPct val="110000"/>
              </a:lnSpc>
              <a:spcBef>
                <a:spcPts val="1000"/>
              </a:spcBef>
            </a:pPr>
            <a:endParaRPr lang="en-US" altLang="en-US" sz="1600">
              <a:latin typeface="Ebrima" pitchFamily="2" charset="0"/>
              <a:sym typeface="Ebrima" pitchFamily="2" charset="0"/>
            </a:endParaRPr>
          </a:p>
        </p:txBody>
      </p:sp>
      <p:sp>
        <p:nvSpPr>
          <p:cNvPr id="23557" name="Text Box 4" descr="Date Placeholder 3"/>
          <p:cNvSpPr txBox="1">
            <a:spLocks/>
          </p:cNvSpPr>
          <p:nvPr/>
        </p:nvSpPr>
        <p:spPr bwMode="auto">
          <a:xfrm>
            <a:off x="359569" y="6580188"/>
            <a:ext cx="592931" cy="1270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1"/>
            <a:r>
              <a:rPr lang="en-US" altLang="en-US" sz="800"/>
              <a:t>15/07/2020</a:t>
            </a:r>
          </a:p>
        </p:txBody>
      </p:sp>
      <p:sp>
        <p:nvSpPr>
          <p:cNvPr id="23558" name="Text Box 5" descr="Slide Number Placeholder 5"/>
          <p:cNvSpPr txBox="1">
            <a:spLocks/>
          </p:cNvSpPr>
          <p:nvPr/>
        </p:nvSpPr>
        <p:spPr bwMode="auto">
          <a:xfrm>
            <a:off x="8677077" y="6580188"/>
            <a:ext cx="102592" cy="123111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eaLnBrk="1"/>
            <a:fld id="{77809343-3210-4543-9DB3-EAFAA9A53391}" type="slidenum">
              <a:rPr lang="en-US" altLang="en-US" sz="800"/>
              <a:pPr algn="r" eaLnBrk="1"/>
              <a:t>12</a:t>
            </a:fld>
            <a:endParaRPr lang="en-US" altLang="en-US" sz="800"/>
          </a:p>
        </p:txBody>
      </p:sp>
      <p:sp>
        <p:nvSpPr>
          <p:cNvPr id="23559" name="Rectangle 6" descr="Text Placeholder 6"/>
          <p:cNvSpPr>
            <a:spLocks/>
          </p:cNvSpPr>
          <p:nvPr/>
        </p:nvSpPr>
        <p:spPr bwMode="auto">
          <a:xfrm>
            <a:off x="359569" y="6292851"/>
            <a:ext cx="8420100" cy="207963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  <a:effectLst/>
        </p:spPr>
        <p:txBody>
          <a:bodyPr lIns="0" tIns="0" rIns="0" bIns="0"/>
          <a:lstStyle/>
          <a:p>
            <a:pPr defTabSz="914400" eaLnBrk="1">
              <a:lnSpc>
                <a:spcPct val="99000"/>
              </a:lnSpc>
              <a:spcBef>
                <a:spcPts val="1000"/>
              </a:spcBef>
            </a:pPr>
            <a:r>
              <a:rPr lang="en-US" altLang="en-US" sz="800" u="sng">
                <a:solidFill>
                  <a:schemeClr val="accent1"/>
                </a:solidFill>
                <a:hlinkClick r:id="rId2"/>
              </a:rPr>
              <a:t>https://apps.who.int/iris/bitstream/handle/10665/331695/WHO-2019-nCov-IPC_PPE_use-2020.3-rus.pdf</a:t>
            </a:r>
            <a:endParaRPr lang="en-US" altLang="en-US" sz="800"/>
          </a:p>
        </p:txBody>
      </p:sp>
      <p:sp>
        <p:nvSpPr>
          <p:cNvPr id="23560" name="Rectangle 7" descr="Title 7"/>
          <p:cNvSpPr>
            <a:spLocks noGrp="1"/>
          </p:cNvSpPr>
          <p:nvPr>
            <p:ph type="title"/>
          </p:nvPr>
        </p:nvSpPr>
        <p:spPr>
          <a:xfrm>
            <a:off x="1428728" y="214290"/>
            <a:ext cx="7498080" cy="1143000"/>
          </a:xfrm>
        </p:spPr>
        <p:txBody>
          <a:bodyPr/>
          <a:lstStyle/>
          <a:p>
            <a:pPr algn="ctr" defTabSz="822325" eaLnBrk="1"/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Меры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предосторожности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защиты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воздушных</a:t>
            </a:r>
            <a:r>
              <a:rPr lang="en-US" altLang="en-US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500" dirty="0" err="1" smtClean="0">
                <a:latin typeface="Times New Roman" pitchFamily="18" charset="0"/>
                <a:cs typeface="Times New Roman" pitchFamily="18" charset="0"/>
              </a:rPr>
              <a:t>инфекций</a:t>
            </a:r>
            <a:r>
              <a:rPr lang="ru-RU" altLang="en-US" sz="2500" dirty="0" smtClean="0">
                <a:latin typeface="Times New Roman" pitchFamily="18" charset="0"/>
                <a:cs typeface="Times New Roman" pitchFamily="18" charset="0"/>
              </a:rPr>
              <a:t> (рекомендации ВОЗ)</a:t>
            </a:r>
            <a:endParaRPr lang="en-US" altLang="en-US" sz="25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61" name="Picture 8" descr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1610" y="1795464"/>
            <a:ext cx="1760934" cy="32654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 ОСОБЕННОСТЯМ  НОВОЙ  КОРОНАВИРУСНОЙ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ИНФЕКЦИИ  ОТНОСЯТСЯ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428736"/>
            <a:ext cx="6758006" cy="4781550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ВОЗМОЖНОСТЬ  БЕССИМПТОМНОГО  НОСИТЕЛЬСТВА</a:t>
            </a:r>
          </a:p>
          <a:p>
            <a:pPr marL="0" indent="0"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ПРОТЯЖЕННЫЙ  ИНКУБАЦИОННЫЙ  ПЕРИОД  (как  правило, называется  срок  до  14  дней),  В  ХОДЕ  КОТОРОГО ЧЕЛОВЕК  УЖЕ  МОЖЕТ  ОКАЗАТЬСЯ  СПОСОБНЫМ  ПЕРЕДАВАТЬ  ВИРУС  ОКРУЖАЮЩИМ </a:t>
            </a:r>
          </a:p>
          <a:p>
            <a:pPr marL="0" indent="0"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ДЛЯ ОБЕСПЕЧЕНИЯ  ЭПИДЕМИОЛОГИЧЕСКОЙ БЕЗОПАСНОСТИ,  ВАЖНО  ПОНИМАТЬ,  ЧТО  ПРИ  ТАКИХ ВХОДЯЩИХ  ФАКТОРАХ  ЛЮБОЙ  ЧЕЛОВЕК  ДОЛЖЕН РАССМАТРИВАТЬСЯ,  КАК  ПОТЕНЦИАЛЬНО ИНФИЦИРОВАННЫЙ,  ОСОБЕННО  В  УСЛОВИЯХ МЕДИЦИНСКОЙ  ОРГАНИЗАЦИИ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</a:pPr>
            <a:r>
              <a:rPr lang="ru-RU" sz="2000" b="1" dirty="0" smtClean="0">
                <a:latin typeface="Tahoma" pitchFamily="34" charset="0"/>
                <a:cs typeface="Tahoma" pitchFamily="34" charset="0"/>
              </a:rPr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285851" y="404813"/>
            <a:ext cx="7412061" cy="792162"/>
          </a:xfrm>
        </p:spPr>
        <p:txBody>
          <a:bodyPr/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МЕРОПРИЯТИЯ,  НАПРАВЛЕННЫЕ  НА   МЕХАНИЗМ</a:t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ПЕРЕДАЧИ   ВОЗБУДИТЕЛЯ  ИНФЕКЦИИ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7" y="1989138"/>
            <a:ext cx="7269185" cy="3816350"/>
          </a:xfrm>
        </p:spPr>
        <p:txBody>
          <a:bodyPr>
            <a:normAutofit fontScale="92500" lnSpcReduction="10000"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СОБЛЮДЕНИЕ  ПРАВИЛ  ЛИЧНОЙ  ГИГИЕНЫ</a:t>
            </a:r>
          </a:p>
          <a:p>
            <a:pPr>
              <a:buFont typeface="Wingdings" pitchFamily="2" charset="2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ИСПОЛЬЗОВАНИЕ  ОДНОРАЗОВЫХ  МЕДИЦИНСКИХ  МАСОК,</a:t>
            </a:r>
          </a:p>
          <a:p>
            <a:pPr>
              <a:buFont typeface="Wingdings" pitchFamily="2" charset="2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ИСПОЛЬЗОВАНИЕ  СРЕДСТВ  ИНДИВИДУАЛЬНОЙ  ЗАЩИТЫ</a:t>
            </a:r>
          </a:p>
          <a:p>
            <a:pPr>
              <a:buFont typeface="Wingdings" pitchFamily="2" charset="2"/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ДЛЯ  МЕДИЦИНСКИХ  РАБОТНИКОВ</a:t>
            </a:r>
          </a:p>
          <a:p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ПРОВЕДЕНИЕ  ДЕЗИНФЕКЦИОННЫХ  МЕРОПРИЯТИЙ</a:t>
            </a:r>
          </a:p>
          <a:p>
            <a:pPr>
              <a:buFont typeface="Wingdings" pitchFamily="2" charset="2"/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УТИЛИЗАЦИЯ  МЕДИЦИНСКИХ  ОТХОДОВ</a:t>
            </a:r>
          </a:p>
          <a:p>
            <a:pPr>
              <a:buFont typeface="Wingdings" pitchFamily="2" charset="2"/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ТРАНСПОРТИРОВКА  БОЛЬНЫХ  СПЕЦИАЛЬНЫМ  ТРАНСПОРТОМ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ow to Clean Your Salon, Spa, or Wellness Business in the Wake of COVID-19  | Mindbod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642918"/>
            <a:ext cx="7526230" cy="395127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00166" y="5000636"/>
            <a:ext cx="6786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Новые условия работы продиктовали внедрение новых правил санитарно-эпидемиологической обработки общих помещений, кабинетов для манипуляций и оказания услуг.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000240"/>
            <a:ext cx="5536613" cy="296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500166" y="571480"/>
            <a:ext cx="55721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 основу профилактических (превентивных) мер, которые являются обязательными, особенно в медицинских учреждениях, было взято постановление Правительства Красноярского края № 192-н от 05.04.2020, которое существенно облегчило нашу работу.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1604" y="5286388"/>
            <a:ext cx="6286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основании ниже указанных пунктов, были созданы чек листы, что ускорило принятие необходимых мер непосредственно на местах.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85728"/>
            <a:ext cx="781458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428736"/>
            <a:ext cx="7924809" cy="898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2500306"/>
            <a:ext cx="7274771" cy="93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3643314"/>
            <a:ext cx="7215238" cy="254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900-02-12-20-02-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892944" y="821512"/>
            <a:ext cx="3143270" cy="23574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57620" y="285728"/>
            <a:ext cx="47149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Кроме собственно  проведения противоэпидемических мероприятий, в режиме повышенной готовности, разработаны внутренние документы (журналы), фиксирующие их.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изображение_viber_2020-12-02_14-56-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3571876"/>
            <a:ext cx="2286016" cy="3048022"/>
          </a:xfrm>
          <a:prstGeom prst="rect">
            <a:avLst/>
          </a:prstGeom>
        </p:spPr>
      </p:pic>
      <p:pic>
        <p:nvPicPr>
          <p:cNvPr id="7" name="Рисунок 6" descr="изображение_viber_2020-12-02_14-56-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860" y="3071810"/>
            <a:ext cx="2357454" cy="31432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57752" y="1428736"/>
            <a:ext cx="40005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Внедрены в работу Приказы, Рекомендации и Памятки для сотрудников, как действовать в новой реальности. От соблюдения правил работы: от применения всех максимально доступных защитных мер до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алгоритмя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действия в случае выявления у себя или  клиента признаков вирусной инфекции.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ownloads\02-12-2020_10-33-10\IMG_0888-02-12-20-02-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69699" y="1187633"/>
            <a:ext cx="4929224" cy="369691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57818" y="642918"/>
            <a:ext cx="32861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Первое, с чем встречаются наши гости – надпись о необходимости соблюдения масочного режима.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(Указ губернатора Красноярского края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Усса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А.А. №118-уг от 12.05.2020)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9256" y="3643314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Проблема: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Антимасочники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Как отказ от маски вредит людям и доводит до полиц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4214818"/>
            <a:ext cx="3048022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57290" y="500042"/>
            <a:ext cx="7429552" cy="2071702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ООО «4 СЕЗОНА»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Комплексное предприятие Индустрии Красоты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(Медицинский центр + Салон красоты)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лицензия №  ЛО-24-01-002045 от 30.09.2013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Работает с 2002 года.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 обособленных подразделения, расположенные в центре г.Красноярска, на первой и второй линии, соответственно.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Babor, косметология, просп. Мира, 105, Красноярск, Россия — Яндекс.Кар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857496"/>
            <a:ext cx="3238522" cy="242889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214414" y="5715016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Институт красоты «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BABOR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&amp;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бутик, пр.Мира 105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0628" y="5786454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Wellness-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центр «4 СЕЗОНА», пр.Мира 52а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Picture 4" descr="4 Сезона, косметология, просп. Мира, 52А, Красноярск, Россия — Яндекс.Карт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857496"/>
            <a:ext cx="3286148" cy="24581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894-02-12-20-02-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616125" y="1169769"/>
            <a:ext cx="4786314" cy="35897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0628" y="857232"/>
            <a:ext cx="35719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 администраторов наших центров, кроме привычных компьютеров, телефонов, кассовых аппаратов и терминалов безналичной оплаты товаров и услуг, появился еще один электронный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гаджет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Аппарат бесконтактного измерения температуры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(обязательный к использованию не только всеми сотрудниками, но и для измерения температуры тела всех входящих гостей)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0896-02-12-20-02-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643438" y="928671"/>
            <a:ext cx="4000528" cy="30003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7290" y="1071546"/>
            <a:ext cx="31432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 вот ко всем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санитайзерам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дезинфицирующим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спреям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наружным кожным антисептикам, наши пациенты привыкли очень быстро, и первое, что происходит после измерения температуры тела – обязательная обработка рук.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4643446"/>
            <a:ext cx="7116453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14290"/>
            <a:ext cx="4143404" cy="2486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857496"/>
            <a:ext cx="4429157" cy="2453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643570" y="2214554"/>
            <a:ext cx="3143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Когда, уже было разрешено вернуться к работе специалистам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бьюти-направления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за основу были взяты рекомендации  Федеральной службы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Роспотребнадзора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5918" y="857232"/>
            <a:ext cx="64294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Кроме оказания услуг, в наших центрах представлены различные косметологические средства для наружного ухода за лицом, волосами и телом. Кремы, сыворотки, средства для очищения и ухода.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Реализация их осуществляется по рекомендации специалиста.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0" name="AutoShape 4" descr="Wellness-центр &quot;4 сезона&quot; и Институт красоты Babor в Красноярск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2" name="Picture 6" descr="Wellness-центр &quot;4 сезона&quot; и Институт красоты Babor в Красноярск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571744"/>
            <a:ext cx="5903323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85728"/>
            <a:ext cx="6495167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изображение_viber_2020-12-02_15-55-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2666995"/>
            <a:ext cx="2714644" cy="3619525"/>
          </a:xfrm>
          <a:prstGeom prst="rect">
            <a:avLst/>
          </a:prstGeom>
        </p:spPr>
      </p:pic>
      <p:pic>
        <p:nvPicPr>
          <p:cNvPr id="5" name="Рисунок 4" descr="изображение_viber_2020-12-02_15-58-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2666971"/>
            <a:ext cx="2714644" cy="361952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571480"/>
            <a:ext cx="64294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Когда 8 месяцев назад мы столкнулись практически с полной блокадой оказания услуг и очной продажи товаров, а клиенты  (пациенты) в самоизоляции, панике и фобии от всего происходящего и непривычного, то спасением для всей индустрии красивого бизнеса стала возможность реализации косметической продукции путем бесконтактной оплаты и безопасной доставки.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4643446"/>
            <a:ext cx="7758105" cy="843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928934"/>
            <a:ext cx="4914793" cy="1169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7" name="Picture 5" descr="Насколько популярны интернет-магазины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2428868"/>
            <a:ext cx="2787824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901-02-12-20-02-3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46196" y="571480"/>
            <a:ext cx="3254894" cy="57864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2976" y="357166"/>
            <a:ext cx="33575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Весна 2020, ну и все последующее время стало возможностью ближе общаться с нашими гостями,  которые остались в изоляции.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5918" y="1500174"/>
            <a:ext cx="335758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 многих изменилась жизненная ситуация, кто-то был вынужден отказаться от привычного уклада жизни, кто-то потерял или поменял работу, изменились финансовые приоритеты.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Люди болеют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covid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оказываются по контакту в изоляции.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414" y="3318570"/>
            <a:ext cx="378621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Решение: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 нашей стороны и по нашей инициативе стать ближе и активнее развивать общение в социальных сетях, сайт,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инстаграмм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Информирование о процедурах, интересных событиях, о новинках  и т.п.(прямые эфиры), консалтинговые услуги.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Активно вели заказ товара и безналичную оплату через интернет и безопасную доставку с соблюдением всех мер.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Увеличили  вложения в рекламу в соц.сетях и на сайте, маркетинг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медиа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сфере стал на первое место.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571480"/>
            <a:ext cx="7406640" cy="854524"/>
          </a:xfrm>
        </p:spPr>
        <p:txBody>
          <a:bodyPr anchor="t"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Человек – существо социальное.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1500174"/>
            <a:ext cx="7835268" cy="122174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Если нет среды реального общения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Есть среда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on-line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On-line ou online? | Como Escreve?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357430"/>
            <a:ext cx="6934200" cy="3638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Как продавать через Интернет? Как открыть онлайн-магазин? - YouTub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4500570"/>
            <a:ext cx="3556024" cy="200026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85852" y="285728"/>
            <a:ext cx="7215238" cy="4071966"/>
          </a:xfrm>
        </p:spPr>
        <p:txBody>
          <a:bodyPr anchor="t">
            <a:normAutofit fontScale="90000"/>
          </a:bodyPr>
          <a:lstStyle/>
          <a:p>
            <a:pPr marL="342900" indent="-342900">
              <a:lnSpc>
                <a:spcPct val="15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Наши цели и задачи на время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covid-19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«удержаться на плаву» путем: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Предоставления качественных услуг, не смотря на общую финансовую нестабильность всего рынка, и индустрии красоты в частности.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Максимально стараться избежать повышения цен на товары и услуги, не смотря на рост курса иностранной валюты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 Сохранить штат сотрудников, избежать увольнений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4. Удержать имеющихся и привлечь новых клиентов, путем предоставления нового УТП, расширения перечня услуг, процедур и товаров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5. Оказывать информационные и консалтинговые услуги, учитывая высокий опыт работы специалистов, их уровень и профессиональные навыки 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4" name="Picture 4" descr="Популярность телемедицины среди врачей растет — MIBS +  HealthCareBusinessNew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4500570"/>
            <a:ext cx="3339124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359898"/>
            <a:ext cx="7696224" cy="711648"/>
          </a:xfrm>
        </p:spPr>
        <p:txBody>
          <a:bodyPr anchor="t"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Сравнение двух одинаковых периодов 2019 и 2020 года (01.04 – 01.12):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142976" y="1428736"/>
            <a:ext cx="7406640" cy="4786346"/>
          </a:xfrm>
        </p:spPr>
        <p:txBody>
          <a:bodyPr>
            <a:normAutofit/>
          </a:bodyPr>
          <a:lstStyle/>
          <a:p>
            <a:pPr marL="370332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Продажи товаров в 2020 уменьшились на 13%, по сравнению с 2019</a:t>
            </a:r>
          </a:p>
          <a:p>
            <a:pPr marL="370332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Но в 2020 на 32% было больше продаж через интернет заказы, чем при приходе в клинику. Люди активно в </a:t>
            </a: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on-line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70332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Рост цен на товары и услуги (учитывая стоимость расходных материалов) удалось сдерживать в течение всего 2020</a:t>
            </a:r>
          </a:p>
          <a:p>
            <a:pPr marL="370332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Средний чек клиента уменьшился в 2020 по разным позициям на 30 – 45%</a:t>
            </a:r>
          </a:p>
          <a:p>
            <a:pPr marL="370332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Расходы основных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топовых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клиентов уменьшились на 45 – 65%</a:t>
            </a:r>
          </a:p>
          <a:p>
            <a:pPr marL="370332" indent="-342900">
              <a:buFont typeface="Wingdings 2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Расходы клиники в 2020 году выросли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дез.средства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на33%</a:t>
            </a:r>
          </a:p>
          <a:p>
            <a:pPr marL="370332" indent="-342900">
              <a:buFont typeface="Wingdings 2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Расходы клиники в 2020 выросли на рекламу и продвижение в соц.сетях</a:t>
            </a:r>
          </a:p>
          <a:p>
            <a:pPr marL="370332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целом люди стали тратить меньше, но приходить чаще.</a:t>
            </a:r>
          </a:p>
          <a:p>
            <a:pPr marL="370332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Люди вкладывают в себя деньги (нет путешествий, нет сложных и больших покупок, в натуре человека «порадовать себя через покупку» (хоть что то))</a:t>
            </a:r>
          </a:p>
          <a:p>
            <a:pPr marL="370332" indent="-342900"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Люди стали радовать себя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спа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массажи, процедуры по коррекции тела, уходы за волосами ) </a:t>
            </a:r>
          </a:p>
          <a:p>
            <a:pPr marL="370332" indent="-342900">
              <a:buFont typeface="Wingdings 2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Сохраняется непредсказуемость рынка и сложность планирования доход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расход</a:t>
            </a:r>
          </a:p>
          <a:p>
            <a:pPr marL="370332" indent="-342900">
              <a:buAutoNum type="arabicPeriod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70332" indent="-342900">
              <a:buAutoNum type="arabicPeriod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70332" indent="-342900">
              <a:buAutoNum type="arabicPeriod"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370332" indent="-342900">
              <a:buAutoNum type="arabicPeriod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214414" y="500042"/>
            <a:ext cx="7406640" cy="854524"/>
          </a:xfrm>
        </p:spPr>
        <p:txBody>
          <a:bodyPr anchor="ctr"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Общие данные работы предприятия индустрии красоты: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214414" y="1214422"/>
            <a:ext cx="7429552" cy="5286412"/>
          </a:xfrm>
        </p:spPr>
        <p:txBody>
          <a:bodyPr>
            <a:normAutofit fontScale="92500" lnSpcReduction="10000"/>
          </a:bodyPr>
          <a:lstStyle/>
          <a:p>
            <a:pPr marL="370332" indent="-342900">
              <a:buAutoNum type="arabicPeriod"/>
            </a:pP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Количество сотрудников: 43 человека.</a:t>
            </a:r>
          </a:p>
          <a:p>
            <a:pPr marL="370332" indent="-342900">
              <a:buAutoNum type="arabicPeriod"/>
            </a:pP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общего числа сотрудников в двух центрах: медицинские работники (врачи – 8 человек, средний </a:t>
            </a:r>
            <a:r>
              <a:rPr lang="ru-RU" sz="1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мед.персонал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9 человек)</a:t>
            </a:r>
          </a:p>
          <a:p>
            <a:pPr marL="370332" indent="-342900">
              <a:buAutoNum type="arabicPeriod"/>
            </a:pP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Врачи: </a:t>
            </a:r>
            <a:r>
              <a:rPr lang="ru-RU" sz="17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дерматовенерологи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косметологи, физиотерапевты.</a:t>
            </a:r>
          </a:p>
          <a:p>
            <a:pPr marL="370332" indent="-342900">
              <a:buAutoNum type="arabicPeriod"/>
            </a:pP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Средний медицинский персонал: медицинские сестры по массажу, медицинские сестры по косметологии.</a:t>
            </a:r>
          </a:p>
          <a:p>
            <a:pPr marL="370332" indent="-342900">
              <a:buAutoNum type="arabicPeriod"/>
            </a:pP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Немедицинские специальности (парикмахеры – 2, мастера маникюра, педикюра – 6, администраторы - 7).</a:t>
            </a:r>
          </a:p>
          <a:p>
            <a:pPr marL="370332" indent="-342900">
              <a:buAutoNum type="arabicPeriod"/>
            </a:pP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Средний возраст сотрудников – 30 – 50 лет.</a:t>
            </a:r>
          </a:p>
          <a:p>
            <a:pPr marL="370332" indent="-342900">
              <a:buAutoNum type="arabicPeriod"/>
            </a:pP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Средний непрерывный стаж сотрудников на предприятии – от 3 до 12 лет.</a:t>
            </a:r>
          </a:p>
          <a:p>
            <a:pPr marL="370332" indent="-342900">
              <a:buAutoNum type="arabicPeriod"/>
            </a:pP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2012 года было принято решение партнерских отношений с российским</a:t>
            </a:r>
            <a:r>
              <a:rPr lang="en-US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представительством мирового бренда «</a:t>
            </a:r>
            <a:r>
              <a:rPr lang="en-US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BABOR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Германия</a:t>
            </a:r>
            <a:r>
              <a:rPr lang="en-US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ныне франшиза, что накладывает определенные обязательства. </a:t>
            </a:r>
          </a:p>
          <a:p>
            <a:pPr marL="370332" indent="-342900">
              <a:buAutoNum type="arabicPeriod"/>
            </a:pP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Финансовые показатели и прочие данные – коммерческая информация, которую не имею права разглашать. </a:t>
            </a:r>
          </a:p>
          <a:p>
            <a:pPr marL="370332" indent="-342900">
              <a:lnSpc>
                <a:spcPct val="110000"/>
              </a:lnSpc>
              <a:buFont typeface="Wingdings 2"/>
              <a:buAutoNum type="arabicPeriod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Источник финансирование: наличные и безналичные средства, в том числе оказание медицинских услуг пациентам согласно договорам ДМС. </a:t>
            </a:r>
            <a:r>
              <a:rPr lang="ru-RU" sz="1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Компания работает на полной самоокупаемости, иных дотаций , в т.ч. со стороны государства нет.</a:t>
            </a:r>
          </a:p>
          <a:p>
            <a:pPr marL="370332" indent="-342900">
              <a:lnSpc>
                <a:spcPct val="110000"/>
              </a:lnSpc>
              <a:buAutoNum type="arabicPeriod"/>
            </a:pPr>
            <a:endParaRPr lang="ru-RU" sz="17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70332" indent="-342900">
              <a:buAutoNum type="arabicPeriod"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70332" indent="-342900">
              <a:buAutoNum type="arabicPeriod"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70332" indent="-342900">
              <a:buAutoNum type="arabicPeriod"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14414" y="1500174"/>
            <a:ext cx="7504960" cy="917278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2976" y="1285860"/>
            <a:ext cx="735811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Основными нашими клиентами (пациентами) являются физические лица, «априори» расцениваются как здоровые люди, учитывая такие  направления работы, как «анти-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age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терапия, эстетическая медицина,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спа-процедуры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процедуры салона красоты.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Преимущественно женщины, средний возраст от 35 до 55 лет.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данным анализа посещаемости, в разные годы: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55 – 75% это постоянные клиенты, посещающие оба центра.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задачи управляющего звена компании: </a:t>
            </a:r>
          </a:p>
          <a:p>
            <a:pPr algn="just">
              <a:buFont typeface="Arial" pitchFamily="34" charset="0"/>
              <a:buChar char="•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Вести по ним учет и аналитику, с целью возможности планирования доходов и расходов, </a:t>
            </a:r>
          </a:p>
          <a:p>
            <a:pPr algn="just">
              <a:buFont typeface="Arial" pitchFamily="34" charset="0"/>
              <a:buChar char="•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Максимально задействовать маркетинговые инструменты и отслеживать их эффективность.</a:t>
            </a:r>
          </a:p>
          <a:p>
            <a:pPr algn="just">
              <a:buFont typeface="Arial" pitchFamily="34" charset="0"/>
              <a:buChar char="•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Первичного клиента переводить в постоянного, работая не только над постоянным улучшением качества услуг, но и повышая стандарты сервиса.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71604" y="500042"/>
            <a:ext cx="69670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Клиенты предприятий индустрии красоты.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42976" y="1285860"/>
            <a:ext cx="735811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Основными нашими клиентами (пациентами) являются физические лица. 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Преимущественно женщины, средний возраст от 35 до 55 лет. 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данным анализа посещаемости, в разные годы: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55 – 85% это постоянные клиенты, посещающие оба центра.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Поэтому, основные задачи управляющего звена компании: 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Вести по ним учет и аналитику, с целью возможности планирования доходов и расходов, </a:t>
            </a:r>
          </a:p>
          <a:p>
            <a:pPr algn="just">
              <a:buFont typeface="Arial" pitchFamily="34" charset="0"/>
              <a:buChar char="•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Максимально задействовать маркетинговые инструменты и отслеживать их эффективность.</a:t>
            </a:r>
          </a:p>
          <a:p>
            <a:pPr algn="just">
              <a:buFont typeface="Arial" pitchFamily="34" charset="0"/>
              <a:buChar char="•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Первичного клиента переводить в постоянного, работая не только над постоянным улучшением качества услуг, но и повышая стандарты сервиса.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71604" y="500042"/>
            <a:ext cx="69670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Откуда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«Пандемия касается каждого».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3422144" cy="4800600"/>
          </a:xfrm>
        </p:spPr>
        <p:txBody>
          <a:bodyPr>
            <a:normAutofit lnSpcReduction="10000"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Еще а марте 2020 нам казалось, что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коронавирус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«где-то там», что Москва – «далеко», Европа и США с их ужасающими цифрами заболевших и умерших – вообще «не в нашей реальности», и нас это не коснется.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27.03.2020 – Указ Губернатора Красноярского края А.А.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Усса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«О дополнительных мерах, направленных на предупреждение распространения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инфекции, вызванной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2019-nCoV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на территории Красноярского края»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28.03.2020 – «Жизнь по новым правилам»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8" name="AutoShape 4" descr="Указ Губернатора Красноярского края от 27.05.2020 № 131-уг ∙ Официальное  опубликование правовых актов ∙ Официальный интернет-портал правовой  информа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Указ Губернатора Красноярского края от 27.05.2020 № 131-уг ∙ Официальное  опубликование правовых актов ∙ Официальный интернет-портал правовой  информа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А.Усс расширил перечень предприятий, которые могут работать во время режима  самоизоляции - Столица 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285860"/>
            <a:ext cx="3470101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Указ Губернатора Красноярского края А.А.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Усса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«О дополнительных мерах, направленных на предупреждение распространения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инфекции, вызванной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2019-nCoV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на территории Красноярского края» от 27.03.2020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57818" y="1714488"/>
            <a:ext cx="3136392" cy="4800600"/>
          </a:xfrm>
        </p:spPr>
        <p:txBody>
          <a:bodyPr>
            <a:normAutofit lnSpcReduction="10000"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Пункт 2.3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28 марта по 05 апреля «…приостановить работу салонов красоты, косметических,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спа-салонов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…и иных объектов, в которых оказываются подобные услуги, предусматривающие очное присутствие граждан»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Результат: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28.03.2020  - 05.04.2020 мы были полностью закрыты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Эмоции: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Паника, консультации с коллегами из других городов, где ограничительные меры уже действовали, и т.д.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Указ Губернатора Красноярского края № 71-уг от 27.03.2020 &quot;О дополнительных  мерах, направленных на предупреждение распространения коронавирусной  инфекции, вызванной 2019-nCo V&quot; - Муниципальные новости - Новости,  объявления, события - Красноярский край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571612"/>
            <a:ext cx="3282729" cy="48090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Указ Губернатора Красноярского края А.А.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Усса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«О внесении изменений в указ «Об ограничении посещения общественных мест гражданами (самоизоляция) на территории Красноярского края» от 31.03.2020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447800"/>
            <a:ext cx="3500462" cy="4800600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Практически следом 31.03.2020 мы помним издается указ о самоизоляции.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Чуть позже запускается процесс оформления пропусков для сотрудников тех предприятий, которым разрешено осуществление деятельности, и объяснительных для всех граждан, которым необходимо перемещаться на длительные расстояния (по городу, на дачи,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т.д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Губернатор Красноярского края А.Усс внёс изменения в Указ о самоизоляции  граждан - Столица 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428736"/>
            <a:ext cx="3477631" cy="5270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Указ Губернатора Красноярского края А.А.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Усса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«О дополнительных мерах, направленных на предупреждение распространения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инфекции, вызванной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2019-nCoV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на территории Красноярского края» от 05.04.2020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571612"/>
            <a:ext cx="3286148" cy="4800600"/>
          </a:xfrm>
        </p:spPr>
        <p:txBody>
          <a:bodyPr>
            <a:normAutofit fontScale="92500" lnSpcReduction="10000"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Спустя неделю,  05.04.2020, в данный «Указ» были внесены дополнения, которые, к сожалению, полной ясности для нас и наших коллег, не внесли.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Согласно пункту 2.1.2,  с 06.04.20 допускается работа «медицинских организаций и организаций», однако, «прочие услуги (работа салона,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спа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процедуры,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уходовые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процедуры) - запрещены», по факту для нас остаются доступны: консультации, оказание неотложной помощи, узкие перечень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мед.услуг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Результат: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06.04.2020  - 13.04.2020 мы были в дежурном режиме работы, но по факту – деятельность не осуществляли. 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Усс подписал новый указ. Некоторым компаниям разрешат работать, в детсадах  открываются дежурные группы | Проспект Мира | Красноярск - новости и  истории о жизни в Сибири и Красноярск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500174"/>
            <a:ext cx="3786214" cy="505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648</TotalTime>
  <Words>1828</Words>
  <Application>Microsoft Office PowerPoint</Application>
  <PresentationFormat>Экран (4:3)</PresentationFormat>
  <Paragraphs>146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Солнцестояние</vt:lpstr>
      <vt:lpstr>ОПЫТ РАБОТЫ ЧАСТНОЙ МЕДИЦИНСКОЙ ОРГАНИЗАЦИИ В УСЛОВИЯХ COVID-19</vt:lpstr>
      <vt:lpstr>ООО «4 СЕЗОНА» Комплексное предприятие Индустрии Красоты (Медицинский центр + Салон красоты) лицензия №  ЛО-24-01-002045 от 30.09.2013 Работает с 2002 года. 2 обособленных подразделения, расположенные в центре г.Красноярска, на первой и второй линии, соответственно. </vt:lpstr>
      <vt:lpstr>Общие данные работы предприятия индустрии красоты:</vt:lpstr>
      <vt:lpstr>Презентация PowerPoint</vt:lpstr>
      <vt:lpstr>Презентация PowerPoint</vt:lpstr>
      <vt:lpstr>«Пандемия касается каждого».</vt:lpstr>
      <vt:lpstr>Указ Губернатора Красноярского края А.А. Усса «О дополнительных мерах, направленных на предупреждение распространения коронавирусной инфекции, вызванной 2019-nCoV, на территории Красноярского края» от 27.03.2020</vt:lpstr>
      <vt:lpstr>Указ Губернатора Красноярского края А.А. Усса «О внесении изменений в указ «Об ограничении посещения общественных мест гражданами (самоизоляция) на территории Красноярского края» от 31.03.2020</vt:lpstr>
      <vt:lpstr>Указ Губернатора Красноярского края А.А. Усса «О дополнительных мерах, направленных на предупреждение распространения коронавирусной инфекции, вызванной 2019-nCoV, на территории Красноярского края» от 05.04.2020</vt:lpstr>
      <vt:lpstr>После 13.04.2020 в данный указ внесены  поясняющие корректировки, которые позволили нам и нашим коллегам на половину осуществлять свою деятельность.</vt:lpstr>
      <vt:lpstr>Что нам разрешили данные изменения, внесенные в Указ?</vt:lpstr>
      <vt:lpstr>Меры предосторожности для защиты от воздушных инфекций (рекомендации ВОЗ)</vt:lpstr>
      <vt:lpstr>К  ОСОБЕННОСТЯМ  НОВОЙ  КОРОНАВИРУСНОЙ ИНФЕКЦИИ  ОТНОСЯТСЯ</vt:lpstr>
      <vt:lpstr>МЕРОПРИЯТИЯ,  НАПРАВЛЕННЫЕ  НА   МЕХАНИЗМ   ПЕРЕДАЧИ   ВОЗБУДИТЕЛЯ  ИНФЕКЦИИ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Человек – существо социальное.</vt:lpstr>
      <vt:lpstr> Наши цели и задачи на время covid-19 «удержаться на плаву» путем: 1. Предоставления качественных услуг, не смотря на общую финансовую нестабильность всего рынка, и индустрии красоты в частности. 2. Максимально стараться избежать повышения цен на товары и услуги, не смотря на рост курса иностранной валюты 3. Сохранить штат сотрудников, избежать увольнений 4. Удержать имеющихся и привлечь новых клиентов, путем предоставления нового УТП, расширения перечня услуг, процедур и товаров 5. Оказывать информационные и консалтинговые услуги, учитывая высокий опыт работы специалистов, их уровень и профессиональные навыки      </vt:lpstr>
      <vt:lpstr>Сравнение двух одинаковых периодов 2019 и 2020 года (01.04 – 01.12):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РАБОТЫ ЧАСТНОЙ МЕДИЦИНСКОЙ ОРГАНИЗАЦИИ В УСЛОВИЯХ COVID-19</dc:title>
  <dc:creator>user</dc:creator>
  <cp:lastModifiedBy>ЮрьеваЕА</cp:lastModifiedBy>
  <cp:revision>131</cp:revision>
  <dcterms:created xsi:type="dcterms:W3CDTF">2020-12-02T02:17:14Z</dcterms:created>
  <dcterms:modified xsi:type="dcterms:W3CDTF">2020-12-04T02:11:04Z</dcterms:modified>
</cp:coreProperties>
</file>