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mv" ContentType="video/x-ms-wm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30"/>
  </p:notes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90" r:id="rId16"/>
    <p:sldId id="287" r:id="rId17"/>
    <p:sldId id="271" r:id="rId18"/>
    <p:sldId id="272" r:id="rId19"/>
    <p:sldId id="273" r:id="rId20"/>
    <p:sldId id="274" r:id="rId21"/>
    <p:sldId id="275" r:id="rId22"/>
    <p:sldId id="276" r:id="rId23"/>
    <p:sldId id="292" r:id="rId24"/>
    <p:sldId id="277" r:id="rId25"/>
    <p:sldId id="278" r:id="rId26"/>
    <p:sldId id="279" r:id="rId27"/>
    <p:sldId id="280" r:id="rId28"/>
    <p:sldId id="281" r:id="rId29"/>
  </p:sldIdLst>
  <p:sldSz cx="9144000" cy="5143500" type="screen16x9"/>
  <p:notesSz cx="6858000" cy="9144000"/>
  <p:embeddedFontLst>
    <p:embeddedFont>
      <p:font typeface="Palanquin Dark" panose="020B0604020202020204" charset="0"/>
      <p:regular r:id="rId31"/>
      <p:bold r:id="rId32"/>
    </p:embeddedFont>
    <p:embeddedFont>
      <p:font typeface="Rubik" panose="020B0604020202020204" charset="-79"/>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6EEBA24-259E-4FFE-BCD2-74CBB62D965C}">
  <a:tblStyle styleId="{C6EEBA24-259E-4FFE-BCD2-74CBB62D965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589" autoAdjust="0"/>
  </p:normalViewPr>
  <p:slideViewPr>
    <p:cSldViewPr snapToGrid="0">
      <p:cViewPr varScale="1">
        <p:scale>
          <a:sx n="100" d="100"/>
          <a:sy n="100" d="100"/>
        </p:scale>
        <p:origin x="1104"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317992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ubs.rsna.org/doi/10.1148/rg.2021200118#v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8c21c68ef9_0_1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8c21c68ef9_0_1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dirty="0" smtClean="0">
                <a:latin typeface="Rubik"/>
                <a:ea typeface="Rubik"/>
                <a:cs typeface="Rubik"/>
                <a:sym typeface="Rubik"/>
              </a:rPr>
              <a:t>Перекрут </a:t>
            </a:r>
            <a:r>
              <a:rPr lang="en" sz="1100" b="1" dirty="0" smtClean="0">
                <a:latin typeface="Rubik"/>
                <a:ea typeface="Rubik"/>
                <a:cs typeface="Rubik"/>
                <a:sym typeface="Rubik"/>
              </a:rPr>
              <a:t>предатков</a:t>
            </a:r>
            <a:r>
              <a:rPr lang="en" sz="1100" dirty="0" smtClean="0">
                <a:latin typeface="Rubik"/>
                <a:ea typeface="Rubik"/>
                <a:cs typeface="Rubik"/>
                <a:sym typeface="Rubik"/>
              </a:rPr>
              <a:t> матки</a:t>
            </a:r>
            <a:r>
              <a:rPr lang="ru-RU" sz="1100" dirty="0" smtClean="0">
                <a:latin typeface="Rubik"/>
                <a:ea typeface="Rubik"/>
                <a:cs typeface="Rubik"/>
                <a:sym typeface="Rubik"/>
              </a:rPr>
              <a:t> = описка: надо </a:t>
            </a:r>
            <a:r>
              <a:rPr lang="ru-RU" sz="1100" b="1" dirty="0" err="1" smtClean="0">
                <a:latin typeface="Rubik"/>
                <a:ea typeface="Rubik"/>
                <a:cs typeface="Rubik"/>
                <a:sym typeface="Rubik"/>
              </a:rPr>
              <a:t>прИдатков</a:t>
            </a:r>
            <a:r>
              <a:rPr lang="ru-RU" sz="1100" b="1" dirty="0" smtClean="0">
                <a:latin typeface="Rubik"/>
                <a:ea typeface="Rubik"/>
                <a:cs typeface="Rubik"/>
                <a:sym typeface="Rubik"/>
              </a:rPr>
              <a:t> +</a:t>
            </a:r>
            <a:endParaRPr b="1" dirty="0"/>
          </a:p>
        </p:txBody>
      </p:sp>
    </p:spTree>
    <p:extLst>
      <p:ext uri="{BB962C8B-B14F-4D97-AF65-F5344CB8AC3E}">
        <p14:creationId xmlns:p14="http://schemas.microsoft.com/office/powerpoint/2010/main" val="2410972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118483dd68f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118483dd68f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dirty="0">
                <a:solidFill>
                  <a:schemeClr val="dk1"/>
                </a:solidFill>
                <a:highlight>
                  <a:srgbClr val="FFFFFF"/>
                </a:highlight>
              </a:rPr>
              <a:t>Axial </a:t>
            </a:r>
            <a:r>
              <a:rPr lang="en" sz="1050" dirty="0" smtClean="0">
                <a:solidFill>
                  <a:schemeClr val="dk1"/>
                </a:solidFill>
                <a:highlight>
                  <a:srgbClr val="FFFFFF"/>
                </a:highlight>
              </a:rPr>
              <a:t>contrast-enhanced </a:t>
            </a:r>
            <a:r>
              <a:rPr lang="en" sz="1050" dirty="0">
                <a:solidFill>
                  <a:schemeClr val="dk1"/>
                </a:solidFill>
                <a:highlight>
                  <a:srgbClr val="FFFFFF"/>
                </a:highlight>
              </a:rPr>
              <a:t>CT image shows a right adnexal mass (solid arrow) with intrinsic high attenuation, adnexal soft tissue (dashed arrow), and surrounding free </a:t>
            </a:r>
            <a:r>
              <a:rPr lang="en" sz="1050" dirty="0" smtClean="0">
                <a:solidFill>
                  <a:schemeClr val="dk1"/>
                </a:solidFill>
                <a:highlight>
                  <a:srgbClr val="FFFFFF"/>
                </a:highlight>
              </a:rPr>
              <a:t>fluid-оригинал</a:t>
            </a:r>
            <a:endParaRPr lang="ru-RU" sz="1050" dirty="0" smtClean="0">
              <a:solidFill>
                <a:schemeClr val="dk1"/>
              </a:solidFill>
              <a:highlight>
                <a:srgbClr val="FFFFFF"/>
              </a:highlight>
            </a:endParaRPr>
          </a:p>
          <a:p>
            <a:pPr marL="0" lvl="0" indent="0" algn="l" rtl="0">
              <a:spcBef>
                <a:spcPts val="0"/>
              </a:spcBef>
              <a:spcAft>
                <a:spcPts val="0"/>
              </a:spcAft>
              <a:buNone/>
            </a:pPr>
            <a:endParaRPr lang="ru-RU" sz="1050" b="1" dirty="0" smtClean="0">
              <a:solidFill>
                <a:schemeClr val="dk1"/>
              </a:solidFill>
              <a:highlight>
                <a:srgbClr val="FFFFFF"/>
              </a:highlight>
            </a:endParaRPr>
          </a:p>
          <a:p>
            <a:pPr marL="0" lvl="0" indent="0" algn="l" rtl="0">
              <a:spcBef>
                <a:spcPts val="0"/>
              </a:spcBef>
              <a:spcAft>
                <a:spcPts val="0"/>
              </a:spcAft>
              <a:buNone/>
            </a:pPr>
            <a:r>
              <a:rPr lang="ru-RU" sz="1050" b="0" dirty="0" smtClean="0">
                <a:solidFill>
                  <a:schemeClr val="dk1"/>
                </a:solidFill>
                <a:highlight>
                  <a:srgbClr val="FFFFFF"/>
                </a:highlight>
              </a:rPr>
              <a:t>Текст</a:t>
            </a:r>
            <a:r>
              <a:rPr lang="ru-RU" sz="1050" b="0" baseline="0" dirty="0" smtClean="0">
                <a:solidFill>
                  <a:schemeClr val="dk1"/>
                </a:solidFill>
                <a:highlight>
                  <a:srgbClr val="FFFFFF"/>
                </a:highlight>
              </a:rPr>
              <a:t> к первому рисунку искажён в переводе. Вот как предлагает Яндекс-переводчик: </a:t>
            </a:r>
            <a:r>
              <a:rPr lang="ru-RU" sz="1050" b="0" baseline="0" dirty="0" err="1" smtClean="0">
                <a:solidFill>
                  <a:schemeClr val="dk1"/>
                </a:solidFill>
                <a:highlight>
                  <a:srgbClr val="FFFFFF"/>
                </a:highlight>
              </a:rPr>
              <a:t>КТс</a:t>
            </a:r>
            <a:r>
              <a:rPr lang="ru-RU" sz="1050" b="0" baseline="0" dirty="0" smtClean="0">
                <a:solidFill>
                  <a:schemeClr val="dk1"/>
                </a:solidFill>
                <a:highlight>
                  <a:srgbClr val="FFFFFF"/>
                </a:highlight>
              </a:rPr>
              <a:t> осевым контрастированием показывает массу правого придатка (сплошная стрелка) с присущим ей высоким ослаблением, мягкие ткани придатка (пунктирная стрелка) и окружающую свободную жидкость. (О кисте нет речи)+</a:t>
            </a:r>
            <a:endParaRPr b="0" dirty="0"/>
          </a:p>
        </p:txBody>
      </p:sp>
    </p:spTree>
    <p:extLst>
      <p:ext uri="{BB962C8B-B14F-4D97-AF65-F5344CB8AC3E}">
        <p14:creationId xmlns:p14="http://schemas.microsoft.com/office/powerpoint/2010/main" val="1643952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1186cf7d1b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1186cf7d1b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p:txBody>
      </p:sp>
    </p:spTree>
    <p:extLst>
      <p:ext uri="{BB962C8B-B14F-4D97-AF65-F5344CB8AC3E}">
        <p14:creationId xmlns:p14="http://schemas.microsoft.com/office/powerpoint/2010/main" val="1887890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118483dd68f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118483dd68f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44014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1186cf7d1bb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1186cf7d1bb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Axial contrast-enhanced CT image shows a cystic pelvic mass (solid arrow) with a smooth wall, and a triangle of adnexal soft tissue (dashed arrow)- </a:t>
            </a:r>
            <a:r>
              <a:rPr lang="en" dirty="0" smtClean="0"/>
              <a:t>оригинал</a:t>
            </a:r>
            <a:endParaRPr lang="ru-RU" dirty="0" smtClean="0"/>
          </a:p>
          <a:p>
            <a:pPr marL="0" lvl="0" indent="0" algn="l" rtl="0">
              <a:spcBef>
                <a:spcPts val="0"/>
              </a:spcBef>
              <a:spcAft>
                <a:spcPts val="0"/>
              </a:spcAft>
              <a:buNone/>
            </a:pPr>
            <a:endParaRPr lang="ru-RU" dirty="0" smtClean="0"/>
          </a:p>
          <a:p>
            <a:pPr marL="0" lvl="0" indent="0" algn="l" rtl="0">
              <a:spcBef>
                <a:spcPts val="0"/>
              </a:spcBef>
              <a:spcAft>
                <a:spcPts val="0"/>
              </a:spcAft>
              <a:buNone/>
            </a:pPr>
            <a:r>
              <a:rPr lang="ru-RU" dirty="0" smtClean="0"/>
              <a:t>Так перевёл Яндекс: КТ-изображение показывает кистозную массу малого таза (сплошная стрелка) с гладкой стенкой и треугольником придаточных мягких тканей (пунктирная стрелка),</a:t>
            </a:r>
            <a:r>
              <a:rPr lang="ru-RU" baseline="0" dirty="0" smtClean="0"/>
              <a:t> </a:t>
            </a:r>
            <a:r>
              <a:rPr lang="ru-RU" dirty="0" smtClean="0"/>
              <a:t>матку (U), </a:t>
            </a:r>
            <a:r>
              <a:rPr lang="ru-RU" sz="1100" b="0" i="0" u="none" strike="noStrike" cap="none" dirty="0" smtClean="0">
                <a:solidFill>
                  <a:srgbClr val="000000"/>
                </a:solidFill>
                <a:effectLst/>
                <a:latin typeface="Arial"/>
                <a:ea typeface="Arial"/>
                <a:cs typeface="Arial"/>
                <a:sym typeface="Arial"/>
              </a:rPr>
              <a:t>смещённую вправо и нормальный левый яичник ( изогнутая стрелка). +</a:t>
            </a:r>
            <a:endParaRPr lang="ru-RU" dirty="0" smtClean="0"/>
          </a:p>
        </p:txBody>
      </p:sp>
    </p:spTree>
    <p:extLst>
      <p:ext uri="{BB962C8B-B14F-4D97-AF65-F5344CB8AC3E}">
        <p14:creationId xmlns:p14="http://schemas.microsoft.com/office/powerpoint/2010/main" val="2171284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1186cf7d1b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1186cf7d1b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latin typeface="Rubik"/>
                <a:ea typeface="Rubik"/>
                <a:cs typeface="Rubik"/>
                <a:sym typeface="Rubik"/>
              </a:rPr>
              <a:t>Определяется объемное округлое образование правого яичника</a:t>
            </a:r>
            <a:r>
              <a:rPr lang="ru-RU" dirty="0" smtClean="0">
                <a:latin typeface="Rubik"/>
                <a:ea typeface="Rubik"/>
                <a:cs typeface="Rubik"/>
                <a:sym typeface="Rubik"/>
              </a:rPr>
              <a:t>… = ошибка редактирования вами перевода: правый яичник смещён и сдавлен кистой.</a:t>
            </a:r>
            <a:r>
              <a:rPr lang="ru-RU" baseline="0" dirty="0" smtClean="0">
                <a:latin typeface="Rubik"/>
                <a:ea typeface="Rubik"/>
                <a:cs typeface="Rubik"/>
                <a:sym typeface="Rubik"/>
              </a:rPr>
              <a:t> Вот</a:t>
            </a:r>
            <a:r>
              <a:rPr lang="ru-RU" sz="1100" b="0" i="0" u="none" strike="noStrike" cap="none" dirty="0" smtClean="0">
                <a:solidFill>
                  <a:srgbClr val="000000"/>
                </a:solidFill>
                <a:effectLst/>
                <a:latin typeface="Arial"/>
                <a:ea typeface="Arial"/>
                <a:cs typeface="Arial"/>
                <a:sym typeface="Arial"/>
              </a:rPr>
              <a:t> перевод оригинала: МР-изображение показывает </a:t>
            </a:r>
            <a:r>
              <a:rPr lang="ru-RU" sz="1100" b="1" i="0" u="none" strike="noStrike" cap="none" dirty="0" smtClean="0">
                <a:solidFill>
                  <a:srgbClr val="000000"/>
                </a:solidFill>
                <a:effectLst/>
                <a:latin typeface="Arial"/>
                <a:ea typeface="Arial"/>
                <a:cs typeface="Arial"/>
                <a:sym typeface="Arial"/>
              </a:rPr>
              <a:t>ткань яичника (наконечник стрелы), растянутую вокруг доброкачественной тонкостенной кисты </a:t>
            </a:r>
            <a:r>
              <a:rPr lang="ru-RU" sz="1100" b="0" i="0" u="none" strike="noStrike" cap="none" dirty="0" smtClean="0">
                <a:solidFill>
                  <a:srgbClr val="000000"/>
                </a:solidFill>
                <a:effectLst/>
                <a:latin typeface="Arial"/>
                <a:ea typeface="Arial"/>
                <a:cs typeface="Arial"/>
                <a:sym typeface="Arial"/>
              </a:rPr>
              <a:t>без нарушения стенок.+</a:t>
            </a:r>
            <a:endParaRPr dirty="0"/>
          </a:p>
        </p:txBody>
      </p:sp>
    </p:spTree>
    <p:extLst>
      <p:ext uri="{BB962C8B-B14F-4D97-AF65-F5344CB8AC3E}">
        <p14:creationId xmlns:p14="http://schemas.microsoft.com/office/powerpoint/2010/main" val="3474819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118483dd68f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118483dd68f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Adhesions related to malignant lesions and </a:t>
            </a:r>
            <a:r>
              <a:rPr lang="en" dirty="0" smtClean="0"/>
              <a:t>endometriosis </a:t>
            </a:r>
            <a:r>
              <a:rPr lang="en" dirty="0"/>
              <a:t>are believed to be protective- </a:t>
            </a:r>
            <a:r>
              <a:rPr lang="en" dirty="0" smtClean="0"/>
              <a:t>оригинал</a:t>
            </a:r>
            <a:r>
              <a:rPr lang="ru-RU" dirty="0" smtClean="0"/>
              <a:t>  </a:t>
            </a:r>
          </a:p>
          <a:p>
            <a:pPr marL="0" lvl="0" indent="0" algn="l" rtl="0">
              <a:spcBef>
                <a:spcPts val="0"/>
              </a:spcBef>
              <a:spcAft>
                <a:spcPts val="0"/>
              </a:spcAft>
              <a:buNone/>
            </a:pPr>
            <a:r>
              <a:rPr lang="ru-RU" dirty="0" smtClean="0"/>
              <a:t>Перевод:</a:t>
            </a:r>
            <a:r>
              <a:rPr lang="ru-RU" baseline="0" dirty="0" smtClean="0"/>
              <a:t> </a:t>
            </a:r>
            <a:r>
              <a:rPr lang="ru-RU" dirty="0" smtClean="0"/>
              <a:t>Считается, что спайки, связанные со злокачественными поражениями и </a:t>
            </a:r>
            <a:r>
              <a:rPr lang="ru-RU" dirty="0" err="1" smtClean="0"/>
              <a:t>эндометриозом</a:t>
            </a:r>
            <a:r>
              <a:rPr lang="ru-RU" dirty="0" smtClean="0"/>
              <a:t>, являются защитными (</a:t>
            </a:r>
            <a:r>
              <a:rPr lang="ru-RU" b="1" dirty="0" smtClean="0"/>
              <a:t>не пролиферация, а спайки</a:t>
            </a:r>
            <a:r>
              <a:rPr lang="ru-RU" dirty="0" smtClean="0"/>
              <a:t>)+</a:t>
            </a:r>
          </a:p>
          <a:p>
            <a:pPr marL="0" lvl="0" indent="0" algn="l" rtl="0">
              <a:spcBef>
                <a:spcPts val="0"/>
              </a:spcBef>
              <a:spcAft>
                <a:spcPts val="0"/>
              </a:spcAft>
              <a:buNone/>
            </a:pPr>
            <a:endParaRPr lang="ru-RU" dirty="0" smtClean="0"/>
          </a:p>
          <a:p>
            <a:pPr marL="0" lvl="0" indent="0" algn="l" rtl="0">
              <a:spcBef>
                <a:spcPts val="0"/>
              </a:spcBef>
              <a:spcAft>
                <a:spcPts val="0"/>
              </a:spcAft>
              <a:buNone/>
            </a:pPr>
            <a:r>
              <a:rPr lang="ru-RU" b="0" dirty="0" smtClean="0"/>
              <a:t>В</a:t>
            </a:r>
            <a:r>
              <a:rPr lang="ru-RU" b="0" baseline="0" dirty="0" smtClean="0"/>
              <a:t> слайде под названием «Факторы риска»  характеристика тератом неуместна, надо слайд поделить на два.+</a:t>
            </a:r>
            <a:endParaRPr b="0" dirty="0"/>
          </a:p>
        </p:txBody>
      </p:sp>
    </p:spTree>
    <p:extLst>
      <p:ext uri="{BB962C8B-B14F-4D97-AF65-F5344CB8AC3E}">
        <p14:creationId xmlns:p14="http://schemas.microsoft.com/office/powerpoint/2010/main" val="1846771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118483dd68f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118483dd68f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Adhesions related to malignant lesions and </a:t>
            </a:r>
            <a:r>
              <a:rPr lang="en" dirty="0" smtClean="0"/>
              <a:t>endometriosis </a:t>
            </a:r>
            <a:r>
              <a:rPr lang="en" dirty="0"/>
              <a:t>are believed to be protective- </a:t>
            </a:r>
            <a:r>
              <a:rPr lang="en" dirty="0" smtClean="0"/>
              <a:t>оригинал</a:t>
            </a:r>
            <a:r>
              <a:rPr lang="ru-RU" dirty="0" smtClean="0"/>
              <a:t>  </a:t>
            </a:r>
          </a:p>
          <a:p>
            <a:pPr marL="0" lvl="0" indent="0" algn="l" rtl="0">
              <a:spcBef>
                <a:spcPts val="0"/>
              </a:spcBef>
              <a:spcAft>
                <a:spcPts val="0"/>
              </a:spcAft>
              <a:buNone/>
            </a:pPr>
            <a:r>
              <a:rPr lang="ru-RU" dirty="0" smtClean="0"/>
              <a:t>Перевод:</a:t>
            </a:r>
            <a:r>
              <a:rPr lang="ru-RU" baseline="0" dirty="0" smtClean="0"/>
              <a:t> </a:t>
            </a:r>
            <a:r>
              <a:rPr lang="ru-RU" dirty="0" smtClean="0"/>
              <a:t>Считается, что спайки, связанные со злокачественными поражениями и </a:t>
            </a:r>
            <a:r>
              <a:rPr lang="ru-RU" dirty="0" err="1" smtClean="0"/>
              <a:t>эндометриозом</a:t>
            </a:r>
            <a:r>
              <a:rPr lang="ru-RU" dirty="0" smtClean="0"/>
              <a:t>, являются защитными (</a:t>
            </a:r>
            <a:r>
              <a:rPr lang="ru-RU" b="1" dirty="0" smtClean="0"/>
              <a:t>не пролиферация, а спайки</a:t>
            </a:r>
            <a:r>
              <a:rPr lang="ru-RU" dirty="0" smtClean="0"/>
              <a:t>)+</a:t>
            </a:r>
          </a:p>
          <a:p>
            <a:pPr marL="0" lvl="0" indent="0" algn="l" rtl="0">
              <a:spcBef>
                <a:spcPts val="0"/>
              </a:spcBef>
              <a:spcAft>
                <a:spcPts val="0"/>
              </a:spcAft>
              <a:buNone/>
            </a:pPr>
            <a:endParaRPr lang="ru-RU" dirty="0" smtClean="0"/>
          </a:p>
          <a:p>
            <a:pPr marL="0" lvl="0" indent="0" algn="l" rtl="0">
              <a:spcBef>
                <a:spcPts val="0"/>
              </a:spcBef>
              <a:spcAft>
                <a:spcPts val="0"/>
              </a:spcAft>
              <a:buNone/>
            </a:pPr>
            <a:r>
              <a:rPr lang="ru-RU" b="0" dirty="0" smtClean="0"/>
              <a:t>В</a:t>
            </a:r>
            <a:r>
              <a:rPr lang="ru-RU" b="0" baseline="0" dirty="0" smtClean="0"/>
              <a:t> слайде под названием «Факторы риска»  характеристика тератом неуместна, надо слайд поделить на два.+</a:t>
            </a:r>
            <a:endParaRPr b="0" dirty="0"/>
          </a:p>
        </p:txBody>
      </p:sp>
    </p:spTree>
    <p:extLst>
      <p:ext uri="{BB962C8B-B14F-4D97-AF65-F5344CB8AC3E}">
        <p14:creationId xmlns:p14="http://schemas.microsoft.com/office/powerpoint/2010/main" val="1500370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1186cf7d1bb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1186cf7d1bb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p:txBody>
      </p:sp>
    </p:spTree>
    <p:extLst>
      <p:ext uri="{BB962C8B-B14F-4D97-AF65-F5344CB8AC3E}">
        <p14:creationId xmlns:p14="http://schemas.microsoft.com/office/powerpoint/2010/main" val="743897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186cf7d1bb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1186cf7d1bb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9429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1186cf7d1bb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1186cf7d1bb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4044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17e8356da1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117e8356da1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smtClean="0">
                <a:latin typeface="Rubik"/>
                <a:ea typeface="Rubik"/>
                <a:cs typeface="Rubik"/>
                <a:sym typeface="Rubik"/>
              </a:rPr>
              <a:t>В</a:t>
            </a:r>
            <a:r>
              <a:rPr lang="en" dirty="0" smtClean="0">
                <a:latin typeface="Rubik"/>
                <a:ea typeface="Rubik"/>
                <a:cs typeface="Rubik"/>
                <a:sym typeface="Rubik"/>
              </a:rPr>
              <a:t>оспаление параметральной клетчатки</a:t>
            </a:r>
            <a:r>
              <a:rPr lang="en" dirty="0" smtClean="0">
                <a:solidFill>
                  <a:srgbClr val="FF0000"/>
                </a:solidFill>
                <a:latin typeface="Rubik"/>
                <a:ea typeface="Rubik"/>
                <a:cs typeface="Rubik"/>
                <a:sym typeface="Rubik"/>
              </a:rPr>
              <a:t>(???),</a:t>
            </a:r>
            <a:r>
              <a:rPr lang="ru-RU" dirty="0" smtClean="0">
                <a:solidFill>
                  <a:srgbClr val="FF0000"/>
                </a:solidFill>
                <a:latin typeface="Rubik"/>
                <a:ea typeface="Rubik"/>
                <a:cs typeface="Rubik"/>
                <a:sym typeface="Rubik"/>
              </a:rPr>
              <a:t> = Воспаление окружающей клетчатки, если по-русски+</a:t>
            </a:r>
          </a:p>
          <a:p>
            <a:pPr marL="0" lvl="0" indent="0" algn="l" rtl="0">
              <a:spcBef>
                <a:spcPts val="0"/>
              </a:spcBef>
              <a:spcAft>
                <a:spcPts val="0"/>
              </a:spcAft>
              <a:buNone/>
            </a:pPr>
            <a:endParaRPr lang="ru-RU" dirty="0" smtClean="0">
              <a:solidFill>
                <a:srgbClr val="FF0000"/>
              </a:solidFill>
              <a:latin typeface="Rubik"/>
              <a:cs typeface="Rubik"/>
              <a:sym typeface="Rubik"/>
            </a:endParaRPr>
          </a:p>
          <a:p>
            <a:pPr marL="0" lvl="0" indent="0" algn="l" rtl="0">
              <a:spcBef>
                <a:spcPts val="0"/>
              </a:spcBef>
              <a:spcAft>
                <a:spcPts val="0"/>
              </a:spcAft>
              <a:buNone/>
            </a:pPr>
            <a:r>
              <a:rPr lang="en" dirty="0" smtClean="0">
                <a:latin typeface="Rubik"/>
                <a:ea typeface="Rubik"/>
                <a:cs typeface="Rubik"/>
                <a:sym typeface="Rubik"/>
              </a:rPr>
              <a:t>наличие доброкачественного образование</a:t>
            </a:r>
            <a:r>
              <a:rPr lang="ru-RU" dirty="0" smtClean="0">
                <a:latin typeface="Rubik"/>
                <a:ea typeface="Rubik"/>
                <a:cs typeface="Rubik"/>
                <a:sym typeface="Rubik"/>
              </a:rPr>
              <a:t> =</a:t>
            </a:r>
            <a:r>
              <a:rPr lang="ru-RU" baseline="0" dirty="0" smtClean="0">
                <a:latin typeface="Rubik"/>
                <a:ea typeface="Rubik"/>
                <a:cs typeface="Rubik"/>
                <a:sym typeface="Rubik"/>
              </a:rPr>
              <a:t> </a:t>
            </a:r>
            <a:r>
              <a:rPr lang="ru-RU" b="1" baseline="0" dirty="0" smtClean="0">
                <a:latin typeface="Rubik"/>
                <a:ea typeface="Rubik"/>
                <a:cs typeface="Rubik"/>
                <a:sym typeface="Rubik"/>
              </a:rPr>
              <a:t>образование</a:t>
            </a:r>
            <a:r>
              <a:rPr lang="ru-RU" baseline="0" dirty="0" smtClean="0">
                <a:latin typeface="Rubik"/>
                <a:ea typeface="Rubik"/>
                <a:cs typeface="Rubik"/>
                <a:sym typeface="Rubik"/>
              </a:rPr>
              <a:t> надо поставить в родительный падеж+</a:t>
            </a:r>
            <a:endParaRPr dirty="0"/>
          </a:p>
        </p:txBody>
      </p:sp>
    </p:spTree>
    <p:extLst>
      <p:ext uri="{BB962C8B-B14F-4D97-AF65-F5344CB8AC3E}">
        <p14:creationId xmlns:p14="http://schemas.microsoft.com/office/powerpoint/2010/main" val="4279670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1187e494b5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1187e494b5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smtClean="0"/>
              <a:t>Таблицы в статьях, если кликнуть по ним, имеют функцию «перевод текста картинки», дальше есть варианты: скопировать картинку (мне не удалось), сохранить картинку как (мне не удалось), захват экрана (это я и сделал, сохранил картинку и вставил в слайд). Захват</a:t>
            </a:r>
            <a:r>
              <a:rPr lang="ru-RU" baseline="0" dirty="0" smtClean="0"/>
              <a:t> экрана есть на каждой клавиатуре (кнопка </a:t>
            </a:r>
            <a:r>
              <a:rPr lang="en-US" baseline="0" dirty="0" smtClean="0"/>
              <a:t>print screen</a:t>
            </a:r>
            <a:r>
              <a:rPr lang="ru-RU" baseline="0" dirty="0" smtClean="0"/>
              <a:t> в верхнем ряду справа</a:t>
            </a:r>
            <a:r>
              <a:rPr lang="en-US" baseline="0" dirty="0" smtClean="0"/>
              <a:t>)</a:t>
            </a:r>
            <a:r>
              <a:rPr lang="ru-RU" baseline="0" dirty="0" smtClean="0"/>
              <a:t>.</a:t>
            </a:r>
            <a:r>
              <a:rPr lang="ru-RU" dirty="0" smtClean="0"/>
              <a:t> Пользуйтесь рекомендацией на здоровье.+</a:t>
            </a:r>
            <a:endParaRPr dirty="0"/>
          </a:p>
        </p:txBody>
      </p:sp>
    </p:spTree>
    <p:extLst>
      <p:ext uri="{BB962C8B-B14F-4D97-AF65-F5344CB8AC3E}">
        <p14:creationId xmlns:p14="http://schemas.microsoft.com/office/powerpoint/2010/main" val="314937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1186cf7d1bb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1186cf7d1bb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latin typeface="Rubik"/>
                <a:ea typeface="Rubik"/>
                <a:cs typeface="Rubik"/>
                <a:sym typeface="Rubik"/>
              </a:rPr>
              <a:t>Это связывают с большей подвижностью подвздошной кишки и ее взаиморасположении с правым яичником </a:t>
            </a:r>
            <a:r>
              <a:rPr lang="ru-RU" dirty="0" smtClean="0">
                <a:latin typeface="Rubik"/>
                <a:ea typeface="Rubik"/>
                <a:cs typeface="Rubik"/>
                <a:sym typeface="Rubik"/>
              </a:rPr>
              <a:t>= </a:t>
            </a:r>
            <a:r>
              <a:rPr lang="ru-RU" b="1" dirty="0" smtClean="0">
                <a:latin typeface="Rubik"/>
                <a:ea typeface="Rubik"/>
                <a:cs typeface="Rubik"/>
                <a:sym typeface="Rubik"/>
              </a:rPr>
              <a:t>взаиморасположении:</a:t>
            </a:r>
            <a:r>
              <a:rPr lang="ru-RU" dirty="0" smtClean="0">
                <a:latin typeface="Rubik"/>
                <a:ea typeface="Rubik"/>
                <a:cs typeface="Rubik"/>
                <a:sym typeface="Rubik"/>
              </a:rPr>
              <a:t> использован неправильный падеж, нужен творительный (Это связывают с </a:t>
            </a:r>
            <a:r>
              <a:rPr lang="ru-RU" b="1" dirty="0" smtClean="0">
                <a:latin typeface="Rubik"/>
                <a:ea typeface="Rubik"/>
                <a:cs typeface="Rubik"/>
                <a:sym typeface="Rubik"/>
              </a:rPr>
              <a:t>кем? чем? </a:t>
            </a:r>
            <a:r>
              <a:rPr lang="ru-RU" b="0" baseline="0" dirty="0" smtClean="0">
                <a:latin typeface="Rubik"/>
                <a:ea typeface="Rubik"/>
                <a:cs typeface="Rubik"/>
                <a:sym typeface="Rubik"/>
              </a:rPr>
              <a:t> большей подвижностью… и её </a:t>
            </a:r>
            <a:r>
              <a:rPr lang="ru-RU" b="1" dirty="0" smtClean="0">
                <a:latin typeface="Rubik"/>
                <a:ea typeface="Rubik"/>
                <a:cs typeface="Rubik"/>
                <a:sym typeface="Rubik"/>
              </a:rPr>
              <a:t>кем? чем? взаиморасположением…</a:t>
            </a:r>
            <a:r>
              <a:rPr lang="ru-RU" b="0" dirty="0" smtClean="0">
                <a:latin typeface="Rubik"/>
                <a:ea typeface="Rubik"/>
                <a:cs typeface="Rubik"/>
                <a:sym typeface="Rubik"/>
              </a:rPr>
              <a: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099494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1187e494b5c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1187e494b5c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Не знаю как назвать </a:t>
            </a:r>
            <a:r>
              <a:rPr lang="en" dirty="0" smtClean="0"/>
              <a:t>слайд</a:t>
            </a:r>
            <a:r>
              <a:rPr lang="ru-RU" dirty="0" smtClean="0"/>
              <a:t> = назовите, как в</a:t>
            </a:r>
            <a:r>
              <a:rPr lang="ru-RU" baseline="0" dirty="0" smtClean="0"/>
              <a:t> статье: «особенности визуализации»</a:t>
            </a:r>
            <a:endParaRPr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dirty="0"/>
              <a:t>Переводить алгоритм</a:t>
            </a:r>
            <a:r>
              <a:rPr lang="en" dirty="0" smtClean="0"/>
              <a:t>?</a:t>
            </a:r>
            <a:r>
              <a:rPr lang="ru-RU" dirty="0" smtClean="0"/>
              <a:t> = переведите и разместите отдельным слайдом,</a:t>
            </a:r>
            <a:r>
              <a:rPr lang="ru-RU" baseline="0" dirty="0" smtClean="0"/>
              <a:t> здесь много текста, в малом формате нечитабельно. Я вам сделал </a:t>
            </a:r>
            <a:r>
              <a:rPr lang="ru-RU" baseline="0" dirty="0" err="1" smtClean="0"/>
              <a:t>автоперевод</a:t>
            </a:r>
            <a:r>
              <a:rPr lang="ru-RU" baseline="0" dirty="0" smtClean="0"/>
              <a:t> в дополнительном слайде 22 с подправленным заголовком, только текст там надо немного привести в чувство, чай, не в Гарварде. Попрактикуйте.+</a:t>
            </a:r>
            <a:endParaRPr lang="ru-RU"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894275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187e494b5c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1187e494b5c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latin typeface="Rubik"/>
                <a:ea typeface="Rubik"/>
                <a:cs typeface="Rubik"/>
                <a:sym typeface="Rubik"/>
              </a:rPr>
              <a:t>Недостатками при УЗИ является человеческий фактор</a:t>
            </a:r>
            <a:r>
              <a:rPr lang="ru-RU" dirty="0" smtClean="0">
                <a:latin typeface="Rubik"/>
                <a:ea typeface="Rubik"/>
                <a:cs typeface="Rubik"/>
                <a:sym typeface="Rubik"/>
              </a:rPr>
              <a:t> = здесь нет ошибки, но лучше использовать сочетание «зависимость от оператора»+</a:t>
            </a:r>
            <a:endParaRPr dirty="0"/>
          </a:p>
        </p:txBody>
      </p:sp>
    </p:spTree>
    <p:extLst>
      <p:ext uri="{BB962C8B-B14F-4D97-AF65-F5344CB8AC3E}">
        <p14:creationId xmlns:p14="http://schemas.microsoft.com/office/powerpoint/2010/main" val="2424878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1195c2434c3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1195c2434c3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48250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119a5fb0d89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119a5fb0d89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p:txBody>
      </p:sp>
    </p:spTree>
    <p:extLst>
      <p:ext uri="{BB962C8B-B14F-4D97-AF65-F5344CB8AC3E}">
        <p14:creationId xmlns:p14="http://schemas.microsoft.com/office/powerpoint/2010/main" val="18188742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119dadfb92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119dadfb92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932775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119dadfb920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119dadfb920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8786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18030a6bf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118030a6bf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dirty="0" smtClean="0">
                <a:latin typeface="Rubik"/>
                <a:ea typeface="Rubik"/>
                <a:cs typeface="Rubik"/>
                <a:sym typeface="Rubik"/>
              </a:rPr>
              <a:t>Вспомнить основные клинические</a:t>
            </a:r>
            <a:r>
              <a:rPr lang="ru-RU" sz="1100" dirty="0" smtClean="0">
                <a:latin typeface="Rubik"/>
                <a:ea typeface="Rubik"/>
                <a:cs typeface="Rubik"/>
                <a:sym typeface="Rubik"/>
              </a:rPr>
              <a:t>… = не лучший оборот, лучше </a:t>
            </a:r>
            <a:r>
              <a:rPr lang="ru-RU" sz="1100" b="1" dirty="0" smtClean="0">
                <a:latin typeface="Rubik"/>
                <a:ea typeface="Rubik"/>
                <a:cs typeface="Rubik"/>
                <a:sym typeface="Rubik"/>
              </a:rPr>
              <a:t>обобщить,</a:t>
            </a:r>
            <a:r>
              <a:rPr lang="ru-RU" sz="1100" b="1" baseline="0" dirty="0" smtClean="0">
                <a:latin typeface="Rubik"/>
                <a:ea typeface="Rubik"/>
                <a:cs typeface="Rubik"/>
                <a:sym typeface="Rubik"/>
              </a:rPr>
              <a:t> напомнить +</a:t>
            </a:r>
          </a:p>
          <a:p>
            <a:pPr marL="0" lvl="0" indent="0" algn="l" rtl="0">
              <a:spcBef>
                <a:spcPts val="0"/>
              </a:spcBef>
              <a:spcAft>
                <a:spcPts val="0"/>
              </a:spcAft>
              <a:buNone/>
            </a:pPr>
            <a:endParaRPr lang="ru-RU" sz="1100" b="1" baseline="0" dirty="0" smtClean="0">
              <a:latin typeface="Rubik"/>
              <a:cs typeface="Rubik"/>
              <a:sym typeface="Rubik"/>
            </a:endParaRPr>
          </a:p>
          <a:p>
            <a:pPr marL="0" lvl="0" indent="0" algn="l" rtl="0">
              <a:spcBef>
                <a:spcPts val="0"/>
              </a:spcBef>
              <a:spcAft>
                <a:spcPts val="0"/>
              </a:spcAft>
              <a:buNone/>
            </a:pPr>
            <a:r>
              <a:rPr lang="en" sz="1100" dirty="0" smtClean="0">
                <a:latin typeface="Rubik"/>
                <a:ea typeface="Rubik"/>
                <a:cs typeface="Rubik"/>
                <a:sym typeface="Rubik"/>
              </a:rPr>
              <a:t>Обсудить дифференциальные диагнозы</a:t>
            </a:r>
            <a:r>
              <a:rPr lang="ru-RU" sz="1100" dirty="0" smtClean="0">
                <a:latin typeface="Rubik"/>
                <a:ea typeface="Rubik"/>
                <a:cs typeface="Rubik"/>
                <a:sym typeface="Rubik"/>
              </a:rPr>
              <a:t>… = то же самое, лучше </a:t>
            </a:r>
            <a:r>
              <a:rPr lang="ru-RU" sz="1100" b="1" dirty="0" smtClean="0">
                <a:latin typeface="Rubik"/>
                <a:ea typeface="Rubik"/>
                <a:cs typeface="Rubik"/>
                <a:sym typeface="Rubik"/>
              </a:rPr>
              <a:t>критерии дифференциальной диагностики+</a:t>
            </a:r>
            <a:endParaRPr b="1" dirty="0"/>
          </a:p>
        </p:txBody>
      </p:sp>
    </p:spTree>
    <p:extLst>
      <p:ext uri="{BB962C8B-B14F-4D97-AF65-F5344CB8AC3E}">
        <p14:creationId xmlns:p14="http://schemas.microsoft.com/office/powerpoint/2010/main" val="701992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17e8356da1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17e8356da1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latin typeface="Rubik"/>
                <a:ea typeface="Rubik"/>
                <a:cs typeface="Rubik"/>
                <a:sym typeface="Rubik"/>
              </a:rPr>
              <a:t>снижается  венозный и лимфатический оттоки, </a:t>
            </a:r>
            <a:r>
              <a:rPr lang="ru-RU" dirty="0" smtClean="0">
                <a:latin typeface="Rubik"/>
                <a:ea typeface="Rubik"/>
                <a:cs typeface="Rubik"/>
                <a:sym typeface="Rubik"/>
              </a:rPr>
              <a:t>а также</a:t>
            </a:r>
            <a:r>
              <a:rPr lang="en" dirty="0" smtClean="0">
                <a:latin typeface="Rubik"/>
                <a:ea typeface="Rubik"/>
                <a:cs typeface="Rubik"/>
                <a:sym typeface="Rubik"/>
              </a:rPr>
              <a:t> артериальный кровоток</a:t>
            </a:r>
            <a:r>
              <a:rPr lang="ru-RU" dirty="0" smtClean="0">
                <a:latin typeface="Rubik"/>
                <a:ea typeface="Rubik"/>
                <a:cs typeface="Rubik"/>
                <a:sym typeface="Rubik"/>
              </a:rPr>
              <a:t> = сравните с переводом оригинала:</a:t>
            </a:r>
            <a:r>
              <a:rPr lang="ru-RU" baseline="0" dirty="0" smtClean="0">
                <a:latin typeface="Rubik"/>
                <a:ea typeface="Rubik"/>
                <a:cs typeface="Rubik"/>
                <a:sym typeface="Rubik"/>
              </a:rPr>
              <a:t> </a:t>
            </a:r>
            <a:r>
              <a:rPr lang="ru-RU" sz="1100" b="0" i="0" u="none" strike="noStrike" cap="none" dirty="0" smtClean="0">
                <a:solidFill>
                  <a:srgbClr val="000000"/>
                </a:solidFill>
                <a:effectLst/>
                <a:latin typeface="Arial"/>
                <a:ea typeface="Arial"/>
                <a:cs typeface="Arial"/>
                <a:sym typeface="Arial"/>
              </a:rPr>
              <a:t> вызывая прерывание перфузии, которая первоначально обусловлена венозным и лимфатическим застоем, а затем вызвана нарушением артериального кровотока+</a:t>
            </a:r>
          </a:p>
          <a:p>
            <a:pPr marL="0" lvl="0" indent="0" algn="l" rtl="0">
              <a:spcBef>
                <a:spcPts val="0"/>
              </a:spcBef>
              <a:spcAft>
                <a:spcPts val="0"/>
              </a:spcAft>
              <a:buNone/>
            </a:pPr>
            <a:endParaRPr lang="ru-RU" sz="1100" b="0" i="0" u="none" strike="noStrike" cap="none" dirty="0" smtClean="0">
              <a:solidFill>
                <a:srgbClr val="000000"/>
              </a:solidFill>
              <a:effectLst/>
              <a:latin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74810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1185dd7c8dc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1185dd7c8d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1759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18483dd68f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118483dd68f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17111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118483dd68f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118483dd68f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b="1" dirty="0">
                <a:solidFill>
                  <a:schemeClr val="dk1"/>
                </a:solidFill>
                <a:highlight>
                  <a:srgbClr val="FFFFFF"/>
                </a:highlight>
              </a:rPr>
              <a:t>Figure 2b.</a:t>
            </a:r>
            <a:r>
              <a:rPr lang="en" sz="1050" dirty="0">
                <a:solidFill>
                  <a:schemeClr val="dk1"/>
                </a:solidFill>
                <a:highlight>
                  <a:srgbClr val="FFFFFF"/>
                </a:highlight>
              </a:rPr>
              <a:t> Adnexal torsion in a 41-year-old woman who presented with right-sided loin pain. (a) Focused transvaginal US image depicts an enlarged right ovary </a:t>
            </a:r>
            <a:r>
              <a:rPr lang="en" sz="1050" i="1" dirty="0">
                <a:solidFill>
                  <a:schemeClr val="dk1"/>
                </a:solidFill>
                <a:highlight>
                  <a:srgbClr val="FFFFFF"/>
                </a:highlight>
              </a:rPr>
              <a:t>(RO)</a:t>
            </a:r>
            <a:r>
              <a:rPr lang="en" sz="1050" dirty="0">
                <a:solidFill>
                  <a:schemeClr val="dk1"/>
                </a:solidFill>
                <a:highlight>
                  <a:srgbClr val="FFFFFF"/>
                </a:highlight>
              </a:rPr>
              <a:t> measuring 7 cm in length, with increased central echogenicity and normal follicles (arrowhead) within. (b) US image shows a whirlpool (curved arrow) with twisted hypoechoic vessels, which was confirmed as being continuous with the ovary and uterus at dynamic US assessment (see </a:t>
            </a:r>
            <a:r>
              <a:rPr lang="en" sz="1050" dirty="0">
                <a:solidFill>
                  <a:srgbClr val="AC012B"/>
                </a:solidFill>
                <a:highlight>
                  <a:srgbClr val="FFFFFF"/>
                </a:highlight>
                <a:uFill>
                  <a:noFill/>
                </a:u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Movie 1</a:t>
            </a:r>
            <a:r>
              <a:rPr lang="en" sz="1050" dirty="0">
                <a:solidFill>
                  <a:schemeClr val="dk1"/>
                </a:solidFill>
                <a:highlight>
                  <a:srgbClr val="FFFFFF"/>
                </a:highlight>
              </a:rPr>
              <a:t>). Findings of subsequent MRI (not shown), ordered because the medical history was not believed to be convincing for torsion, confirmed a twisted pedicle. оригинал</a:t>
            </a:r>
            <a:endParaRPr dirty="0"/>
          </a:p>
        </p:txBody>
      </p:sp>
    </p:spTree>
    <p:extLst>
      <p:ext uri="{BB962C8B-B14F-4D97-AF65-F5344CB8AC3E}">
        <p14:creationId xmlns:p14="http://schemas.microsoft.com/office/powerpoint/2010/main" val="1754059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18483dd68f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118483dd68f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smtClean="0"/>
              <a:t>В презентациях </a:t>
            </a:r>
            <a:r>
              <a:rPr lang="en-US" dirty="0" smtClean="0"/>
              <a:t>MS Office </a:t>
            </a:r>
            <a:r>
              <a:rPr lang="ru-RU" dirty="0" smtClean="0"/>
              <a:t>видео вставляется только в родных форматах: </a:t>
            </a:r>
            <a:r>
              <a:rPr lang="en-US" dirty="0" err="1" smtClean="0"/>
              <a:t>wmv</a:t>
            </a:r>
            <a:r>
              <a:rPr lang="en-US" dirty="0" smtClean="0"/>
              <a:t>, </a:t>
            </a:r>
            <a:r>
              <a:rPr lang="ru-RU" dirty="0" smtClean="0"/>
              <a:t>например; </a:t>
            </a:r>
            <a:r>
              <a:rPr lang="en-US" dirty="0" err="1" smtClean="0"/>
              <a:t>avi</a:t>
            </a:r>
            <a:r>
              <a:rPr lang="en-US" dirty="0" smtClean="0"/>
              <a:t>,</a:t>
            </a:r>
            <a:r>
              <a:rPr lang="en-US" baseline="0" dirty="0" smtClean="0"/>
              <a:t> mp4 </a:t>
            </a:r>
            <a:r>
              <a:rPr lang="ru-RU" baseline="0" dirty="0" smtClean="0"/>
              <a:t>и другие не будут воспроизводится</a:t>
            </a:r>
          </a:p>
          <a:p>
            <a:pPr marL="0" lvl="0" indent="0" algn="l" rtl="0">
              <a:spcBef>
                <a:spcPts val="0"/>
              </a:spcBef>
              <a:spcAft>
                <a:spcPts val="0"/>
              </a:spcAft>
              <a:buNone/>
            </a:pPr>
            <a:r>
              <a:rPr lang="ru-RU" baseline="0" dirty="0" smtClean="0"/>
              <a:t> На всякий случай сделал это для вас на будущее. Пошаговая инструкция такая: скачать видео (есть ссылка под видео в статье). Если не скачивается, попробовать открыть статью через </a:t>
            </a:r>
            <a:r>
              <a:rPr lang="en-US" baseline="0" dirty="0" smtClean="0"/>
              <a:t>VPN</a:t>
            </a:r>
            <a:r>
              <a:rPr lang="hy-AM" baseline="0" dirty="0" smtClean="0"/>
              <a:t>,</a:t>
            </a:r>
            <a:r>
              <a:rPr lang="ru-RU" baseline="0" dirty="0" smtClean="0"/>
              <a:t> если не получается, есть видео редакторы с функцией </a:t>
            </a:r>
            <a:r>
              <a:rPr lang="ru-RU" baseline="0" dirty="0" err="1" smtClean="0"/>
              <a:t>скринсейвера</a:t>
            </a:r>
            <a:r>
              <a:rPr lang="ru-RU" baseline="0" dirty="0" smtClean="0"/>
              <a:t> (я так и сделал, в программе </a:t>
            </a:r>
            <a:r>
              <a:rPr lang="en-US" baseline="0" dirty="0" err="1" smtClean="0"/>
              <a:t>Aimersoft</a:t>
            </a:r>
            <a:r>
              <a:rPr lang="en-US" baseline="0" dirty="0" smtClean="0"/>
              <a:t> Video Converter</a:t>
            </a:r>
            <a:r>
              <a:rPr lang="ru-RU" baseline="0" dirty="0" smtClean="0"/>
              <a:t>, в этой же программе перекодировал </a:t>
            </a:r>
            <a:r>
              <a:rPr lang="en-US" baseline="0" dirty="0" smtClean="0"/>
              <a:t>mp4 </a:t>
            </a:r>
            <a:r>
              <a:rPr lang="ru-RU" baseline="0" dirty="0" smtClean="0"/>
              <a:t>в </a:t>
            </a:r>
            <a:r>
              <a:rPr lang="en-US" baseline="0" dirty="0" err="1" smtClean="0"/>
              <a:t>wmv</a:t>
            </a:r>
            <a:r>
              <a:rPr lang="en-US" baseline="0" dirty="0" smtClean="0"/>
              <a:t> </a:t>
            </a:r>
            <a:r>
              <a:rPr lang="ru-RU" baseline="0" dirty="0" smtClean="0"/>
              <a:t>и вставил в презентацию)</a:t>
            </a:r>
          </a:p>
          <a:p>
            <a:pPr marL="0" lvl="0" indent="0" algn="l" rtl="0">
              <a:spcBef>
                <a:spcPts val="0"/>
              </a:spcBef>
              <a:spcAft>
                <a:spcPts val="0"/>
              </a:spcAft>
              <a:buNone/>
            </a:pPr>
            <a:r>
              <a:rPr lang="ru-RU" baseline="0" dirty="0" smtClean="0"/>
              <a:t>Спасибо))))</a:t>
            </a:r>
          </a:p>
          <a:p>
            <a:pPr marL="0" lvl="0" indent="0" algn="l" rtl="0">
              <a:spcBef>
                <a:spcPts val="0"/>
              </a:spcBef>
              <a:spcAft>
                <a:spcPts val="0"/>
              </a:spcAft>
              <a:buNone/>
            </a:pPr>
            <a:endParaRPr lang="ru-RU" baseline="0" dirty="0" smtClean="0"/>
          </a:p>
        </p:txBody>
      </p:sp>
    </p:spTree>
    <p:extLst>
      <p:ext uri="{BB962C8B-B14F-4D97-AF65-F5344CB8AC3E}">
        <p14:creationId xmlns:p14="http://schemas.microsoft.com/office/powerpoint/2010/main" val="4073491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118483dd68f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118483dd68f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4287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8" y="379"/>
            <a:ext cx="9142514" cy="5146141"/>
            <a:chOff x="-8" y="379"/>
            <a:chExt cx="9142514" cy="5146141"/>
          </a:xfrm>
        </p:grpSpPr>
        <p:sp>
          <p:nvSpPr>
            <p:cNvPr id="10" name="Google Shape;10;p2"/>
            <p:cNvSpPr/>
            <p:nvPr/>
          </p:nvSpPr>
          <p:spPr>
            <a:xfrm>
              <a:off x="-8" y="2090"/>
              <a:ext cx="9138317" cy="5142716"/>
            </a:xfrm>
            <a:custGeom>
              <a:avLst/>
              <a:gdLst/>
              <a:ahLst/>
              <a:cxnLst/>
              <a:rect l="l" t="t" r="r" b="b"/>
              <a:pathLst>
                <a:path w="285751" h="160735" extrusionOk="0">
                  <a:moveTo>
                    <a:pt x="1" y="0"/>
                  </a:moveTo>
                  <a:lnTo>
                    <a:pt x="1" y="160734"/>
                  </a:lnTo>
                  <a:lnTo>
                    <a:pt x="285751" y="160734"/>
                  </a:lnTo>
                  <a:lnTo>
                    <a:pt x="285751" y="0"/>
                  </a:lnTo>
                  <a:close/>
                </a:path>
              </a:pathLst>
            </a:custGeom>
            <a:gradFill>
              <a:gsLst>
                <a:gs pos="0">
                  <a:schemeClr val="lt1"/>
                </a:gs>
                <a:gs pos="65000">
                  <a:schemeClr val="accent1"/>
                </a:gs>
                <a:gs pos="100000">
                  <a:schemeClr val="accen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 y="739369"/>
              <a:ext cx="7891673" cy="4407151"/>
            </a:xfrm>
            <a:custGeom>
              <a:avLst/>
              <a:gdLst/>
              <a:ahLst/>
              <a:cxnLst/>
              <a:rect l="l" t="t" r="r" b="b"/>
              <a:pathLst>
                <a:path w="246769" h="137745" extrusionOk="0">
                  <a:moveTo>
                    <a:pt x="0" y="1"/>
                  </a:moveTo>
                  <a:lnTo>
                    <a:pt x="0" y="137744"/>
                  </a:lnTo>
                  <a:lnTo>
                    <a:pt x="48863" y="137744"/>
                  </a:lnTo>
                  <a:cubicBezTo>
                    <a:pt x="52899" y="135018"/>
                    <a:pt x="56602" y="132124"/>
                    <a:pt x="59817" y="129338"/>
                  </a:cubicBezTo>
                  <a:cubicBezTo>
                    <a:pt x="73462" y="117515"/>
                    <a:pt x="86475" y="103109"/>
                    <a:pt x="104394" y="98013"/>
                  </a:cubicBezTo>
                  <a:cubicBezTo>
                    <a:pt x="108425" y="96865"/>
                    <a:pt x="112610" y="96320"/>
                    <a:pt x="116815" y="96320"/>
                  </a:cubicBezTo>
                  <a:cubicBezTo>
                    <a:pt x="130409" y="96320"/>
                    <a:pt x="144224" y="102019"/>
                    <a:pt x="153817" y="111503"/>
                  </a:cubicBezTo>
                  <a:cubicBezTo>
                    <a:pt x="160949" y="118563"/>
                    <a:pt x="165366" y="127909"/>
                    <a:pt x="168509" y="137744"/>
                  </a:cubicBezTo>
                  <a:lnTo>
                    <a:pt x="246769" y="137744"/>
                  </a:lnTo>
                  <a:cubicBezTo>
                    <a:pt x="237601" y="135446"/>
                    <a:pt x="228374" y="133315"/>
                    <a:pt x="219599" y="129350"/>
                  </a:cubicBezTo>
                  <a:cubicBezTo>
                    <a:pt x="203645" y="122183"/>
                    <a:pt x="195370" y="106490"/>
                    <a:pt x="185559" y="92905"/>
                  </a:cubicBezTo>
                  <a:cubicBezTo>
                    <a:pt x="174891" y="78130"/>
                    <a:pt x="161223" y="67747"/>
                    <a:pt x="144578" y="60330"/>
                  </a:cubicBezTo>
                  <a:cubicBezTo>
                    <a:pt x="123992" y="51126"/>
                    <a:pt x="102882" y="50507"/>
                    <a:pt x="80796" y="48638"/>
                  </a:cubicBezTo>
                  <a:cubicBezTo>
                    <a:pt x="58233" y="46733"/>
                    <a:pt x="35016" y="41316"/>
                    <a:pt x="17550" y="26040"/>
                  </a:cubicBezTo>
                  <a:cubicBezTo>
                    <a:pt x="9835" y="19277"/>
                    <a:pt x="3739" y="10026"/>
                    <a:pt x="0" y="1"/>
                  </a:cubicBezTo>
                  <a:close/>
                </a:path>
              </a:pathLst>
            </a:custGeom>
            <a:gradFill>
              <a:gsLst>
                <a:gs pos="0">
                  <a:schemeClr val="lt1"/>
                </a:gs>
                <a:gs pos="63000">
                  <a:schemeClr val="accent1"/>
                </a:gs>
                <a:gs pos="100000">
                  <a:schemeClr val="accent3"/>
                </a:gs>
              </a:gsLst>
              <a:path path="circle">
                <a:fillToRect l="50000" t="50000" r="50000" b="50000"/>
              </a:path>
              <a:tileRect/>
            </a:gradFill>
            <a:ln>
              <a:noFill/>
            </a:ln>
            <a:effectLst>
              <a:outerShdw blurRad="771525" algn="bl" rotWithShape="0">
                <a:schemeClr val="accent2">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962339" y="379"/>
              <a:ext cx="6179815" cy="2015173"/>
            </a:xfrm>
            <a:custGeom>
              <a:avLst/>
              <a:gdLst/>
              <a:ahLst/>
              <a:cxnLst/>
              <a:rect l="l" t="t" r="r" b="b"/>
              <a:pathLst>
                <a:path w="193240" h="62984" extrusionOk="0">
                  <a:moveTo>
                    <a:pt x="11681" y="0"/>
                  </a:moveTo>
                  <a:cubicBezTo>
                    <a:pt x="9716" y="6537"/>
                    <a:pt x="6025" y="12430"/>
                    <a:pt x="4299" y="19121"/>
                  </a:cubicBezTo>
                  <a:cubicBezTo>
                    <a:pt x="1" y="35719"/>
                    <a:pt x="11574" y="53769"/>
                    <a:pt x="26992" y="60257"/>
                  </a:cubicBezTo>
                  <a:cubicBezTo>
                    <a:pt x="30979" y="61935"/>
                    <a:pt x="35144" y="62668"/>
                    <a:pt x="39367" y="62668"/>
                  </a:cubicBezTo>
                  <a:cubicBezTo>
                    <a:pt x="55764" y="62668"/>
                    <a:pt x="73049" y="51616"/>
                    <a:pt x="84297" y="41874"/>
                  </a:cubicBezTo>
                  <a:cubicBezTo>
                    <a:pt x="97525" y="30420"/>
                    <a:pt x="110157" y="16431"/>
                    <a:pt x="127564" y="11490"/>
                  </a:cubicBezTo>
                  <a:cubicBezTo>
                    <a:pt x="131476" y="10379"/>
                    <a:pt x="135536" y="9850"/>
                    <a:pt x="139617" y="9850"/>
                  </a:cubicBezTo>
                  <a:cubicBezTo>
                    <a:pt x="152811" y="9850"/>
                    <a:pt x="166220" y="15374"/>
                    <a:pt x="175523" y="24586"/>
                  </a:cubicBezTo>
                  <a:cubicBezTo>
                    <a:pt x="185524" y="34480"/>
                    <a:pt x="190024" y="49030"/>
                    <a:pt x="193239" y="62984"/>
                  </a:cubicBezTo>
                  <a:lnTo>
                    <a:pt x="193239" y="0"/>
                  </a:lnTo>
                  <a:close/>
                </a:path>
              </a:pathLst>
            </a:custGeom>
            <a:gradFill>
              <a:gsLst>
                <a:gs pos="0">
                  <a:schemeClr val="lt1"/>
                </a:gs>
                <a:gs pos="58999">
                  <a:schemeClr val="accent1"/>
                </a:gs>
                <a:gs pos="70000">
                  <a:schemeClr val="accent1"/>
                </a:gs>
                <a:gs pos="100000">
                  <a:schemeClr val="accent3"/>
                </a:gs>
              </a:gsLst>
              <a:lin ang="0" scaled="0"/>
            </a:gradFill>
            <a:ln>
              <a:noFill/>
            </a:ln>
            <a:effectLst>
              <a:outerShdw blurRad="571500" dist="9525" dir="5400000" algn="bl" rotWithShape="0">
                <a:schemeClr val="accent2">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974038" y="1328652"/>
              <a:ext cx="2168468" cy="3595758"/>
            </a:xfrm>
            <a:custGeom>
              <a:avLst/>
              <a:gdLst/>
              <a:ahLst/>
              <a:cxnLst/>
              <a:rect l="l" t="t" r="r" b="b"/>
              <a:pathLst>
                <a:path w="67807" h="112385" extrusionOk="0">
                  <a:moveTo>
                    <a:pt x="29070" y="1"/>
                  </a:moveTo>
                  <a:cubicBezTo>
                    <a:pt x="26384" y="1"/>
                    <a:pt x="23570" y="742"/>
                    <a:pt x="20646" y="2443"/>
                  </a:cubicBezTo>
                  <a:cubicBezTo>
                    <a:pt x="11538" y="7753"/>
                    <a:pt x="4680" y="17480"/>
                    <a:pt x="3335" y="28053"/>
                  </a:cubicBezTo>
                  <a:cubicBezTo>
                    <a:pt x="1" y="54402"/>
                    <a:pt x="19420" y="69618"/>
                    <a:pt x="37029" y="85477"/>
                  </a:cubicBezTo>
                  <a:cubicBezTo>
                    <a:pt x="44923" y="92597"/>
                    <a:pt x="50793" y="102788"/>
                    <a:pt x="59746" y="108611"/>
                  </a:cubicBezTo>
                  <a:cubicBezTo>
                    <a:pt x="62187" y="110182"/>
                    <a:pt x="64902" y="111468"/>
                    <a:pt x="67795" y="112385"/>
                  </a:cubicBezTo>
                  <a:lnTo>
                    <a:pt x="67795" y="39959"/>
                  </a:lnTo>
                  <a:lnTo>
                    <a:pt x="67807" y="39959"/>
                  </a:lnTo>
                  <a:cubicBezTo>
                    <a:pt x="67402" y="39328"/>
                    <a:pt x="67021" y="38721"/>
                    <a:pt x="66628" y="38114"/>
                  </a:cubicBezTo>
                  <a:cubicBezTo>
                    <a:pt x="60294" y="28125"/>
                    <a:pt x="53234" y="18028"/>
                    <a:pt x="45399" y="9158"/>
                  </a:cubicBezTo>
                  <a:cubicBezTo>
                    <a:pt x="40796" y="3956"/>
                    <a:pt x="35276" y="1"/>
                    <a:pt x="29070" y="1"/>
                  </a:cubicBezTo>
                  <a:close/>
                </a:path>
              </a:pathLst>
            </a:custGeom>
            <a:gradFill>
              <a:gsLst>
                <a:gs pos="0">
                  <a:schemeClr val="lt1"/>
                </a:gs>
                <a:gs pos="24000">
                  <a:schemeClr val="accent1"/>
                </a:gs>
                <a:gs pos="100000">
                  <a:schemeClr val="accent2"/>
                </a:gs>
              </a:gsLst>
              <a:lin ang="2698631" scaled="0"/>
            </a:gradFill>
            <a:ln>
              <a:noFill/>
            </a:ln>
            <a:effectLst>
              <a:outerShdw blurRad="471488" algn="bl" rotWithShape="0">
                <a:schemeClr val="accent2">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867574" y="2713747"/>
              <a:ext cx="16022" cy="13982"/>
            </a:xfrm>
            <a:custGeom>
              <a:avLst/>
              <a:gdLst/>
              <a:ahLst/>
              <a:cxnLst/>
              <a:rect l="l" t="t" r="r" b="b"/>
              <a:pathLst>
                <a:path w="501" h="437" extrusionOk="0">
                  <a:moveTo>
                    <a:pt x="347" y="1"/>
                  </a:moveTo>
                  <a:cubicBezTo>
                    <a:pt x="279" y="1"/>
                    <a:pt x="150" y="29"/>
                    <a:pt x="1" y="38"/>
                  </a:cubicBezTo>
                  <a:cubicBezTo>
                    <a:pt x="96" y="240"/>
                    <a:pt x="132" y="371"/>
                    <a:pt x="215" y="431"/>
                  </a:cubicBezTo>
                  <a:cubicBezTo>
                    <a:pt x="223" y="435"/>
                    <a:pt x="233" y="436"/>
                    <a:pt x="244" y="436"/>
                  </a:cubicBezTo>
                  <a:cubicBezTo>
                    <a:pt x="304" y="436"/>
                    <a:pt x="411" y="391"/>
                    <a:pt x="501" y="371"/>
                  </a:cubicBezTo>
                  <a:cubicBezTo>
                    <a:pt x="477" y="252"/>
                    <a:pt x="477" y="121"/>
                    <a:pt x="394" y="14"/>
                  </a:cubicBezTo>
                  <a:cubicBezTo>
                    <a:pt x="387" y="5"/>
                    <a:pt x="371" y="1"/>
                    <a:pt x="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9113180" y="2750733"/>
              <a:ext cx="15254" cy="16413"/>
            </a:xfrm>
            <a:custGeom>
              <a:avLst/>
              <a:gdLst/>
              <a:ahLst/>
              <a:cxnLst/>
              <a:rect l="l" t="t" r="r" b="b"/>
              <a:pathLst>
                <a:path w="477" h="513" extrusionOk="0">
                  <a:moveTo>
                    <a:pt x="381" y="1"/>
                  </a:moveTo>
                  <a:cubicBezTo>
                    <a:pt x="262" y="25"/>
                    <a:pt x="131" y="25"/>
                    <a:pt x="24" y="108"/>
                  </a:cubicBezTo>
                  <a:cubicBezTo>
                    <a:pt x="0" y="132"/>
                    <a:pt x="36" y="299"/>
                    <a:pt x="60" y="513"/>
                  </a:cubicBezTo>
                  <a:cubicBezTo>
                    <a:pt x="250" y="418"/>
                    <a:pt x="381" y="370"/>
                    <a:pt x="441" y="287"/>
                  </a:cubicBezTo>
                  <a:cubicBezTo>
                    <a:pt x="476" y="239"/>
                    <a:pt x="417" y="108"/>
                    <a:pt x="3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39900" y="251050"/>
              <a:ext cx="2516100" cy="2516100"/>
            </a:xfrm>
            <a:prstGeom prst="ellipse">
              <a:avLst/>
            </a:prstGeom>
            <a:gradFill>
              <a:gsLst>
                <a:gs pos="0">
                  <a:srgbClr val="FFFFFF">
                    <a:alpha val="0"/>
                  </a:srgbClr>
                </a:gs>
                <a:gs pos="50000">
                  <a:srgbClr val="FFFFFF">
                    <a:alpha val="0"/>
                  </a:srgbClr>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775500" y="2542300"/>
              <a:ext cx="1655400" cy="1655400"/>
            </a:xfrm>
            <a:prstGeom prst="ellipse">
              <a:avLst/>
            </a:prstGeom>
            <a:gradFill>
              <a:gsLst>
                <a:gs pos="0">
                  <a:srgbClr val="FFFFFF">
                    <a:alpha val="0"/>
                  </a:srgbClr>
                </a:gs>
                <a:gs pos="50000">
                  <a:srgbClr val="FFFFFF">
                    <a:alpha val="0"/>
                  </a:srgbClr>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2125950" y="1498913"/>
            <a:ext cx="4892100" cy="1929300"/>
          </a:xfrm>
          <a:prstGeom prst="rect">
            <a:avLst/>
          </a:prstGeom>
        </p:spPr>
        <p:txBody>
          <a:bodyPr spcFirstLastPara="1" wrap="square" lIns="91425" tIns="91425" rIns="91425" bIns="91425" anchor="b" anchorCtr="0">
            <a:noAutofit/>
          </a:bodyPr>
          <a:lstStyle>
            <a:lvl1pPr lvl="0">
              <a:spcBef>
                <a:spcPts val="0"/>
              </a:spcBef>
              <a:spcAft>
                <a:spcPts val="0"/>
              </a:spcAft>
              <a:buSzPts val="6000"/>
              <a:buNone/>
              <a:defRPr sz="6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9" name="Google Shape;19;p2"/>
          <p:cNvSpPr txBox="1">
            <a:spLocks noGrp="1"/>
          </p:cNvSpPr>
          <p:nvPr>
            <p:ph type="subTitle" idx="1"/>
          </p:nvPr>
        </p:nvSpPr>
        <p:spPr>
          <a:xfrm>
            <a:off x="2125950" y="3365575"/>
            <a:ext cx="2633400" cy="740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20" name="Google Shape;20;p2"/>
          <p:cNvSpPr txBox="1">
            <a:spLocks noGrp="1"/>
          </p:cNvSpPr>
          <p:nvPr>
            <p:ph type="subTitle" idx="2"/>
          </p:nvPr>
        </p:nvSpPr>
        <p:spPr>
          <a:xfrm>
            <a:off x="2125950" y="1037225"/>
            <a:ext cx="2231100" cy="484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4"/>
              </a:buClr>
              <a:buSzPts val="2400"/>
              <a:buNone/>
              <a:defRPr sz="2400">
                <a:solidFill>
                  <a:schemeClr val="accent4"/>
                </a:solidFill>
              </a:defRPr>
            </a:lvl1pPr>
            <a:lvl2pPr lvl="1" algn="ctr" rtl="0">
              <a:lnSpc>
                <a:spcPct val="100000"/>
              </a:lnSpc>
              <a:spcBef>
                <a:spcPts val="0"/>
              </a:spcBef>
              <a:spcAft>
                <a:spcPts val="0"/>
              </a:spcAft>
              <a:buClr>
                <a:schemeClr val="accent4"/>
              </a:buClr>
              <a:buSzPts val="2400"/>
              <a:buNone/>
              <a:defRPr sz="2400">
                <a:solidFill>
                  <a:schemeClr val="accent4"/>
                </a:solidFill>
              </a:defRPr>
            </a:lvl2pPr>
            <a:lvl3pPr lvl="2" algn="ctr" rtl="0">
              <a:lnSpc>
                <a:spcPct val="100000"/>
              </a:lnSpc>
              <a:spcBef>
                <a:spcPts val="0"/>
              </a:spcBef>
              <a:spcAft>
                <a:spcPts val="0"/>
              </a:spcAft>
              <a:buClr>
                <a:schemeClr val="accent4"/>
              </a:buClr>
              <a:buSzPts val="2400"/>
              <a:buNone/>
              <a:defRPr sz="2400">
                <a:solidFill>
                  <a:schemeClr val="accent4"/>
                </a:solidFill>
              </a:defRPr>
            </a:lvl3pPr>
            <a:lvl4pPr lvl="3" algn="ctr" rtl="0">
              <a:lnSpc>
                <a:spcPct val="100000"/>
              </a:lnSpc>
              <a:spcBef>
                <a:spcPts val="0"/>
              </a:spcBef>
              <a:spcAft>
                <a:spcPts val="0"/>
              </a:spcAft>
              <a:buClr>
                <a:schemeClr val="accent4"/>
              </a:buClr>
              <a:buSzPts val="2400"/>
              <a:buNone/>
              <a:defRPr sz="2400">
                <a:solidFill>
                  <a:schemeClr val="accent4"/>
                </a:solidFill>
              </a:defRPr>
            </a:lvl4pPr>
            <a:lvl5pPr lvl="4" algn="ctr" rtl="0">
              <a:lnSpc>
                <a:spcPct val="100000"/>
              </a:lnSpc>
              <a:spcBef>
                <a:spcPts val="0"/>
              </a:spcBef>
              <a:spcAft>
                <a:spcPts val="0"/>
              </a:spcAft>
              <a:buClr>
                <a:schemeClr val="accent4"/>
              </a:buClr>
              <a:buSzPts val="2400"/>
              <a:buNone/>
              <a:defRPr sz="2400">
                <a:solidFill>
                  <a:schemeClr val="accent4"/>
                </a:solidFill>
              </a:defRPr>
            </a:lvl5pPr>
            <a:lvl6pPr lvl="5" algn="ctr" rtl="0">
              <a:lnSpc>
                <a:spcPct val="100000"/>
              </a:lnSpc>
              <a:spcBef>
                <a:spcPts val="0"/>
              </a:spcBef>
              <a:spcAft>
                <a:spcPts val="0"/>
              </a:spcAft>
              <a:buClr>
                <a:schemeClr val="accent4"/>
              </a:buClr>
              <a:buSzPts val="2400"/>
              <a:buNone/>
              <a:defRPr sz="2400">
                <a:solidFill>
                  <a:schemeClr val="accent4"/>
                </a:solidFill>
              </a:defRPr>
            </a:lvl6pPr>
            <a:lvl7pPr lvl="6" algn="ctr" rtl="0">
              <a:lnSpc>
                <a:spcPct val="100000"/>
              </a:lnSpc>
              <a:spcBef>
                <a:spcPts val="0"/>
              </a:spcBef>
              <a:spcAft>
                <a:spcPts val="0"/>
              </a:spcAft>
              <a:buClr>
                <a:schemeClr val="accent4"/>
              </a:buClr>
              <a:buSzPts val="2400"/>
              <a:buNone/>
              <a:defRPr sz="2400">
                <a:solidFill>
                  <a:schemeClr val="accent4"/>
                </a:solidFill>
              </a:defRPr>
            </a:lvl7pPr>
            <a:lvl8pPr lvl="7" algn="ctr" rtl="0">
              <a:lnSpc>
                <a:spcPct val="100000"/>
              </a:lnSpc>
              <a:spcBef>
                <a:spcPts val="0"/>
              </a:spcBef>
              <a:spcAft>
                <a:spcPts val="0"/>
              </a:spcAft>
              <a:buClr>
                <a:schemeClr val="accent4"/>
              </a:buClr>
              <a:buSzPts val="2400"/>
              <a:buNone/>
              <a:defRPr sz="2400">
                <a:solidFill>
                  <a:schemeClr val="accent4"/>
                </a:solidFill>
              </a:defRPr>
            </a:lvl8pPr>
            <a:lvl9pPr lvl="8" algn="ctr" rtl="0">
              <a:lnSpc>
                <a:spcPct val="100000"/>
              </a:lnSpc>
              <a:spcBef>
                <a:spcPts val="0"/>
              </a:spcBef>
              <a:spcAft>
                <a:spcPts val="0"/>
              </a:spcAft>
              <a:buClr>
                <a:schemeClr val="accent4"/>
              </a:buClr>
              <a:buSzPts val="2400"/>
              <a:buNone/>
              <a:defRPr sz="2400">
                <a:solidFill>
                  <a:schemeClr val="accent4"/>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2">
  <p:cSld name="ONE_COLUMN_TEXT_1">
    <p:spTree>
      <p:nvGrpSpPr>
        <p:cNvPr id="1" name="Shape 162"/>
        <p:cNvGrpSpPr/>
        <p:nvPr/>
      </p:nvGrpSpPr>
      <p:grpSpPr>
        <a:xfrm>
          <a:off x="0" y="0"/>
          <a:ext cx="0" cy="0"/>
          <a:chOff x="0" y="0"/>
          <a:chExt cx="0" cy="0"/>
        </a:xfrm>
      </p:grpSpPr>
      <p:grpSp>
        <p:nvGrpSpPr>
          <p:cNvPr id="163" name="Google Shape;163;p15"/>
          <p:cNvGrpSpPr/>
          <p:nvPr/>
        </p:nvGrpSpPr>
        <p:grpSpPr>
          <a:xfrm>
            <a:off x="1467" y="159"/>
            <a:ext cx="9141067" cy="5143182"/>
            <a:chOff x="92" y="390"/>
            <a:chExt cx="9141067" cy="5143182"/>
          </a:xfrm>
        </p:grpSpPr>
        <p:sp>
          <p:nvSpPr>
            <p:cNvPr id="164" name="Google Shape;164;p15"/>
            <p:cNvSpPr/>
            <p:nvPr/>
          </p:nvSpPr>
          <p:spPr>
            <a:xfrm>
              <a:off x="2842" y="390"/>
              <a:ext cx="9138317" cy="5142716"/>
            </a:xfrm>
            <a:custGeom>
              <a:avLst/>
              <a:gdLst/>
              <a:ahLst/>
              <a:cxnLst/>
              <a:rect l="l" t="t" r="r" b="b"/>
              <a:pathLst>
                <a:path w="285751" h="160735" extrusionOk="0">
                  <a:moveTo>
                    <a:pt x="1" y="0"/>
                  </a:moveTo>
                  <a:lnTo>
                    <a:pt x="1" y="160734"/>
                  </a:lnTo>
                  <a:lnTo>
                    <a:pt x="285751" y="160734"/>
                  </a:lnTo>
                  <a:lnTo>
                    <a:pt x="285751" y="0"/>
                  </a:lnTo>
                  <a:close/>
                </a:path>
              </a:pathLst>
            </a:custGeom>
            <a:gradFill>
              <a:gsLst>
                <a:gs pos="0">
                  <a:srgbClr val="FFFFFF"/>
                </a:gs>
                <a:gs pos="65000">
                  <a:srgbClr val="E4F8F9"/>
                </a:gs>
                <a:gs pos="100000">
                  <a:srgbClr val="C7EDF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5"/>
            <p:cNvSpPr/>
            <p:nvPr/>
          </p:nvSpPr>
          <p:spPr>
            <a:xfrm flipH="1">
              <a:off x="5534049" y="2349"/>
              <a:ext cx="3607101" cy="2152776"/>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gradFill>
              <a:gsLst>
                <a:gs pos="0">
                  <a:srgbClr val="FFFFFF"/>
                </a:gs>
                <a:gs pos="31000">
                  <a:srgbClr val="FFFFFF"/>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5"/>
            <p:cNvSpPr/>
            <p:nvPr/>
          </p:nvSpPr>
          <p:spPr>
            <a:xfrm>
              <a:off x="394150" y="409575"/>
              <a:ext cx="2521800" cy="2522100"/>
            </a:xfrm>
            <a:prstGeom prst="ellipse">
              <a:avLst/>
            </a:prstGeom>
            <a:gradFill>
              <a:gsLst>
                <a:gs pos="0">
                  <a:srgbClr val="FFFFFF">
                    <a:alpha val="0"/>
                  </a:srgbClr>
                </a:gs>
                <a:gs pos="50000">
                  <a:srgbClr val="FFFFFF">
                    <a:alpha val="0"/>
                  </a:srgbClr>
                </a:gs>
                <a:gs pos="100000">
                  <a:srgbClr val="FFFFFF"/>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5"/>
            <p:cNvSpPr/>
            <p:nvPr/>
          </p:nvSpPr>
          <p:spPr>
            <a:xfrm>
              <a:off x="7252150" y="3228975"/>
              <a:ext cx="1493100" cy="1493400"/>
            </a:xfrm>
            <a:prstGeom prst="ellipse">
              <a:avLst/>
            </a:prstGeom>
            <a:gradFill>
              <a:gsLst>
                <a:gs pos="0">
                  <a:srgbClr val="FFFFFF">
                    <a:alpha val="0"/>
                  </a:srgbClr>
                </a:gs>
                <a:gs pos="50000">
                  <a:srgbClr val="FFFFFF">
                    <a:alpha val="0"/>
                  </a:srgbClr>
                </a:gs>
                <a:gs pos="100000">
                  <a:srgbClr val="FFFFFF"/>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 name="Google Shape;168;p15"/>
            <p:cNvGrpSpPr/>
            <p:nvPr/>
          </p:nvGrpSpPr>
          <p:grpSpPr>
            <a:xfrm rot="5400000" flipH="1">
              <a:off x="1182987" y="211204"/>
              <a:ext cx="3749473" cy="6115263"/>
              <a:chOff x="2597675" y="1705125"/>
              <a:chExt cx="359200" cy="571600"/>
            </a:xfrm>
          </p:grpSpPr>
          <p:sp>
            <p:nvSpPr>
              <p:cNvPr id="169" name="Google Shape;169;p15"/>
              <p:cNvSpPr/>
              <p:nvPr/>
            </p:nvSpPr>
            <p:spPr>
              <a:xfrm>
                <a:off x="2598025" y="1705125"/>
                <a:ext cx="358850" cy="571600"/>
              </a:xfrm>
              <a:custGeom>
                <a:avLst/>
                <a:gdLst/>
                <a:ahLst/>
                <a:cxnLst/>
                <a:rect l="l" t="t" r="r" b="b"/>
                <a:pathLst>
                  <a:path w="14354" h="22864" extrusionOk="0">
                    <a:moveTo>
                      <a:pt x="7154" y="1"/>
                    </a:moveTo>
                    <a:cubicBezTo>
                      <a:pt x="4545" y="1"/>
                      <a:pt x="1938" y="984"/>
                      <a:pt x="1" y="2750"/>
                    </a:cubicBezTo>
                    <a:lnTo>
                      <a:pt x="1" y="22864"/>
                    </a:lnTo>
                    <a:lnTo>
                      <a:pt x="14131" y="22864"/>
                    </a:lnTo>
                    <a:cubicBezTo>
                      <a:pt x="13838" y="22055"/>
                      <a:pt x="13377" y="21301"/>
                      <a:pt x="12791" y="20674"/>
                    </a:cubicBezTo>
                    <a:cubicBezTo>
                      <a:pt x="11885" y="19739"/>
                      <a:pt x="10671" y="19084"/>
                      <a:pt x="10030" y="17954"/>
                    </a:cubicBezTo>
                    <a:cubicBezTo>
                      <a:pt x="9193" y="16517"/>
                      <a:pt x="9458" y="14662"/>
                      <a:pt x="10169" y="13155"/>
                    </a:cubicBezTo>
                    <a:cubicBezTo>
                      <a:pt x="10881" y="11649"/>
                      <a:pt x="11982" y="10366"/>
                      <a:pt x="12861" y="8957"/>
                    </a:cubicBezTo>
                    <a:cubicBezTo>
                      <a:pt x="13712" y="7520"/>
                      <a:pt x="14354" y="5832"/>
                      <a:pt x="13963" y="4214"/>
                    </a:cubicBezTo>
                    <a:cubicBezTo>
                      <a:pt x="13447" y="1955"/>
                      <a:pt x="11132" y="546"/>
                      <a:pt x="8844" y="141"/>
                    </a:cubicBezTo>
                    <a:cubicBezTo>
                      <a:pt x="8285" y="47"/>
                      <a:pt x="7720" y="1"/>
                      <a:pt x="7154" y="1"/>
                    </a:cubicBezTo>
                    <a:close/>
                  </a:path>
                </a:pathLst>
              </a:custGeom>
              <a:gradFill>
                <a:gsLst>
                  <a:gs pos="0">
                    <a:srgbClr val="FFFFFF"/>
                  </a:gs>
                  <a:gs pos="31000">
                    <a:srgbClr val="FFFFFF"/>
                  </a:gs>
                  <a:gs pos="100000">
                    <a:srgbClr val="FFFFFF">
                      <a:alpha val="0"/>
                    </a:srgbClr>
                  </a:gs>
                </a:gsLst>
                <a:path path="circle">
                  <a:fillToRect l="50000" t="50000" r="50000" b="50000"/>
                </a:path>
                <a:tileRect/>
              </a:gradFill>
              <a:ln>
                <a:noFill/>
              </a:ln>
              <a:effectLst>
                <a:outerShdw blurRad="357188" algn="bl" rotWithShape="0">
                  <a:srgbClr val="C7EDF0">
                    <a:alpha val="3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5"/>
              <p:cNvSpPr/>
              <p:nvPr/>
            </p:nvSpPr>
            <p:spPr>
              <a:xfrm>
                <a:off x="2597675" y="1883900"/>
                <a:ext cx="197050" cy="392825"/>
              </a:xfrm>
              <a:custGeom>
                <a:avLst/>
                <a:gdLst/>
                <a:ahLst/>
                <a:cxnLst/>
                <a:rect l="l" t="t" r="r" b="b"/>
                <a:pathLst>
                  <a:path w="7882" h="15713" extrusionOk="0">
                    <a:moveTo>
                      <a:pt x="3114" y="0"/>
                    </a:moveTo>
                    <a:cubicBezTo>
                      <a:pt x="2037" y="0"/>
                      <a:pt x="957" y="254"/>
                      <a:pt x="1" y="732"/>
                    </a:cubicBezTo>
                    <a:lnTo>
                      <a:pt x="1" y="15713"/>
                    </a:lnTo>
                    <a:lnTo>
                      <a:pt x="7882" y="15713"/>
                    </a:lnTo>
                    <a:cubicBezTo>
                      <a:pt x="7756" y="14862"/>
                      <a:pt x="7393" y="14025"/>
                      <a:pt x="6780" y="13411"/>
                    </a:cubicBezTo>
                    <a:cubicBezTo>
                      <a:pt x="6194" y="12811"/>
                      <a:pt x="5413" y="12393"/>
                      <a:pt x="4994" y="11654"/>
                    </a:cubicBezTo>
                    <a:cubicBezTo>
                      <a:pt x="4450" y="10733"/>
                      <a:pt x="4618" y="9505"/>
                      <a:pt x="5078" y="8529"/>
                    </a:cubicBezTo>
                    <a:cubicBezTo>
                      <a:pt x="5552" y="7553"/>
                      <a:pt x="6264" y="6716"/>
                      <a:pt x="6822" y="5795"/>
                    </a:cubicBezTo>
                    <a:cubicBezTo>
                      <a:pt x="7379" y="4875"/>
                      <a:pt x="7798" y="3773"/>
                      <a:pt x="7547" y="2726"/>
                    </a:cubicBezTo>
                    <a:cubicBezTo>
                      <a:pt x="7198" y="1262"/>
                      <a:pt x="5706" y="341"/>
                      <a:pt x="4213" y="90"/>
                    </a:cubicBezTo>
                    <a:cubicBezTo>
                      <a:pt x="3851" y="30"/>
                      <a:pt x="3483" y="0"/>
                      <a:pt x="3114" y="0"/>
                    </a:cubicBezTo>
                    <a:close/>
                  </a:path>
                </a:pathLst>
              </a:custGeom>
              <a:gradFill>
                <a:gsLst>
                  <a:gs pos="0">
                    <a:srgbClr val="FFFFFF"/>
                  </a:gs>
                  <a:gs pos="31000">
                    <a:srgbClr val="FFFFFF"/>
                  </a:gs>
                  <a:gs pos="100000">
                    <a:srgbClr val="FFFFFF">
                      <a:alpha val="0"/>
                    </a:srgbClr>
                  </a:gs>
                </a:gsLst>
                <a:path path="circle">
                  <a:fillToRect l="50000" t="50000" r="50000" b="50000"/>
                </a:path>
                <a:tileRect/>
              </a:gradFill>
              <a:ln>
                <a:noFill/>
              </a:ln>
              <a:effectLst>
                <a:outerShdw blurRad="300038" algn="bl" rotWithShape="0">
                  <a:srgbClr val="C7EDF0">
                    <a:alpha val="4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5"/>
              <p:cNvSpPr/>
              <p:nvPr/>
            </p:nvSpPr>
            <p:spPr>
              <a:xfrm>
                <a:off x="2598025" y="2010625"/>
                <a:ext cx="90000" cy="265750"/>
              </a:xfrm>
              <a:custGeom>
                <a:avLst/>
                <a:gdLst/>
                <a:ahLst/>
                <a:cxnLst/>
                <a:rect l="l" t="t" r="r" b="b"/>
                <a:pathLst>
                  <a:path w="3600" h="10630" extrusionOk="0">
                    <a:moveTo>
                      <a:pt x="1" y="1"/>
                    </a:moveTo>
                    <a:lnTo>
                      <a:pt x="1" y="10630"/>
                    </a:lnTo>
                    <a:lnTo>
                      <a:pt x="3599" y="10630"/>
                    </a:lnTo>
                    <a:cubicBezTo>
                      <a:pt x="2902" y="9946"/>
                      <a:pt x="2023" y="9318"/>
                      <a:pt x="1716" y="8412"/>
                    </a:cubicBezTo>
                    <a:cubicBezTo>
                      <a:pt x="1423" y="7575"/>
                      <a:pt x="1674" y="6640"/>
                      <a:pt x="2051" y="5817"/>
                    </a:cubicBezTo>
                    <a:cubicBezTo>
                      <a:pt x="2414" y="4994"/>
                      <a:pt x="2902" y="4227"/>
                      <a:pt x="3111" y="3362"/>
                    </a:cubicBezTo>
                    <a:cubicBezTo>
                      <a:pt x="3320" y="2484"/>
                      <a:pt x="3181" y="1465"/>
                      <a:pt x="2470" y="894"/>
                    </a:cubicBezTo>
                    <a:cubicBezTo>
                      <a:pt x="1772" y="363"/>
                      <a:pt x="740" y="405"/>
                      <a:pt x="1" y="1"/>
                    </a:cubicBezTo>
                    <a:close/>
                  </a:path>
                </a:pathLst>
              </a:custGeom>
              <a:gradFill>
                <a:gsLst>
                  <a:gs pos="0">
                    <a:srgbClr val="FFFFFF"/>
                  </a:gs>
                  <a:gs pos="31000">
                    <a:srgbClr val="FFFFFF"/>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2" name="Google Shape;172;p15"/>
          <p:cNvSpPr/>
          <p:nvPr/>
        </p:nvSpPr>
        <p:spPr>
          <a:xfrm>
            <a:off x="0" y="1037175"/>
            <a:ext cx="9144000" cy="3069300"/>
          </a:xfrm>
          <a:prstGeom prst="rect">
            <a:avLst/>
          </a:prstGeom>
          <a:solidFill>
            <a:schemeClr val="lt1"/>
          </a:solidFill>
          <a:ln>
            <a:noFill/>
          </a:ln>
          <a:effectLst>
            <a:outerShdw blurRad="385763" algn="bl" rotWithShape="0">
              <a:schemeClr val="accent3">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5"/>
          <p:cNvSpPr txBox="1">
            <a:spLocks noGrp="1"/>
          </p:cNvSpPr>
          <p:nvPr>
            <p:ph type="title"/>
          </p:nvPr>
        </p:nvSpPr>
        <p:spPr>
          <a:xfrm>
            <a:off x="5285400" y="1708225"/>
            <a:ext cx="3145500" cy="5760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4" name="Google Shape;174;p15"/>
          <p:cNvSpPr txBox="1">
            <a:spLocks noGrp="1"/>
          </p:cNvSpPr>
          <p:nvPr>
            <p:ph type="subTitle" idx="1"/>
          </p:nvPr>
        </p:nvSpPr>
        <p:spPr>
          <a:xfrm>
            <a:off x="5285400" y="2329450"/>
            <a:ext cx="3145500" cy="12345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cSld name="ONE_COLUMN_TEXT_1_1">
    <p:spTree>
      <p:nvGrpSpPr>
        <p:cNvPr id="1" name="Shape 175"/>
        <p:cNvGrpSpPr/>
        <p:nvPr/>
      </p:nvGrpSpPr>
      <p:grpSpPr>
        <a:xfrm>
          <a:off x="0" y="0"/>
          <a:ext cx="0" cy="0"/>
          <a:chOff x="0" y="0"/>
          <a:chExt cx="0" cy="0"/>
        </a:xfrm>
      </p:grpSpPr>
      <p:grpSp>
        <p:nvGrpSpPr>
          <p:cNvPr id="176" name="Google Shape;176;p16"/>
          <p:cNvGrpSpPr/>
          <p:nvPr/>
        </p:nvGrpSpPr>
        <p:grpSpPr>
          <a:xfrm>
            <a:off x="1402" y="-1"/>
            <a:ext cx="9141195" cy="5143502"/>
            <a:chOff x="2842" y="390"/>
            <a:chExt cx="9141195" cy="5143502"/>
          </a:xfrm>
        </p:grpSpPr>
        <p:sp>
          <p:nvSpPr>
            <p:cNvPr id="177" name="Google Shape;177;p16"/>
            <p:cNvSpPr/>
            <p:nvPr/>
          </p:nvSpPr>
          <p:spPr>
            <a:xfrm>
              <a:off x="2842" y="390"/>
              <a:ext cx="9138317" cy="5142716"/>
            </a:xfrm>
            <a:custGeom>
              <a:avLst/>
              <a:gdLst/>
              <a:ahLst/>
              <a:cxnLst/>
              <a:rect l="l" t="t" r="r" b="b"/>
              <a:pathLst>
                <a:path w="285751" h="160735" extrusionOk="0">
                  <a:moveTo>
                    <a:pt x="1" y="0"/>
                  </a:moveTo>
                  <a:lnTo>
                    <a:pt x="1" y="160734"/>
                  </a:lnTo>
                  <a:lnTo>
                    <a:pt x="285751" y="160734"/>
                  </a:lnTo>
                  <a:lnTo>
                    <a:pt x="285751" y="0"/>
                  </a:lnTo>
                  <a:close/>
                </a:path>
              </a:pathLst>
            </a:custGeom>
            <a:gradFill>
              <a:gsLst>
                <a:gs pos="0">
                  <a:srgbClr val="FFFFFF"/>
                </a:gs>
                <a:gs pos="65000">
                  <a:srgbClr val="E4F8F9"/>
                </a:gs>
                <a:gs pos="100000">
                  <a:srgbClr val="C7EDF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6"/>
            <p:cNvSpPr/>
            <p:nvPr/>
          </p:nvSpPr>
          <p:spPr>
            <a:xfrm>
              <a:off x="4072629" y="400"/>
              <a:ext cx="5065578" cy="5143492"/>
            </a:xfrm>
            <a:custGeom>
              <a:avLst/>
              <a:gdLst/>
              <a:ahLst/>
              <a:cxnLst/>
              <a:rect l="l" t="t" r="r" b="b"/>
              <a:pathLst>
                <a:path w="22235" h="22577" extrusionOk="0">
                  <a:moveTo>
                    <a:pt x="3376" y="0"/>
                  </a:moveTo>
                  <a:cubicBezTo>
                    <a:pt x="3976" y="503"/>
                    <a:pt x="4590" y="1074"/>
                    <a:pt x="4813" y="1828"/>
                  </a:cubicBezTo>
                  <a:cubicBezTo>
                    <a:pt x="5287" y="3376"/>
                    <a:pt x="4004" y="4869"/>
                    <a:pt x="2958" y="6096"/>
                  </a:cubicBezTo>
                  <a:cubicBezTo>
                    <a:pt x="1340" y="8007"/>
                    <a:pt x="1" y="10546"/>
                    <a:pt x="768" y="12917"/>
                  </a:cubicBezTo>
                  <a:cubicBezTo>
                    <a:pt x="1061" y="13824"/>
                    <a:pt x="1633" y="14605"/>
                    <a:pt x="2330" y="15260"/>
                  </a:cubicBezTo>
                  <a:cubicBezTo>
                    <a:pt x="3614" y="16453"/>
                    <a:pt x="5360" y="17207"/>
                    <a:pt x="7085" y="17207"/>
                  </a:cubicBezTo>
                  <a:cubicBezTo>
                    <a:pt x="7739" y="17207"/>
                    <a:pt x="8390" y="17098"/>
                    <a:pt x="9012" y="16864"/>
                  </a:cubicBezTo>
                  <a:cubicBezTo>
                    <a:pt x="10281" y="16376"/>
                    <a:pt x="11355" y="15428"/>
                    <a:pt x="12554" y="14800"/>
                  </a:cubicBezTo>
                  <a:cubicBezTo>
                    <a:pt x="13205" y="14463"/>
                    <a:pt x="13969" y="14239"/>
                    <a:pt x="14698" y="14239"/>
                  </a:cubicBezTo>
                  <a:cubicBezTo>
                    <a:pt x="15328" y="14239"/>
                    <a:pt x="15933" y="14406"/>
                    <a:pt x="16418" y="14814"/>
                  </a:cubicBezTo>
                  <a:cubicBezTo>
                    <a:pt x="17994" y="16139"/>
                    <a:pt x="17158" y="18775"/>
                    <a:pt x="18022" y="20644"/>
                  </a:cubicBezTo>
                  <a:cubicBezTo>
                    <a:pt x="18639" y="21912"/>
                    <a:pt x="20050" y="22576"/>
                    <a:pt x="21479" y="22576"/>
                  </a:cubicBezTo>
                  <a:cubicBezTo>
                    <a:pt x="21732" y="22576"/>
                    <a:pt x="21985" y="22555"/>
                    <a:pt x="22235" y="22514"/>
                  </a:cubicBezTo>
                  <a:lnTo>
                    <a:pt x="22235" y="11731"/>
                  </a:lnTo>
                  <a:cubicBezTo>
                    <a:pt x="21968" y="11816"/>
                    <a:pt x="21686" y="11853"/>
                    <a:pt x="21405" y="11853"/>
                  </a:cubicBezTo>
                  <a:cubicBezTo>
                    <a:pt x="21319" y="11853"/>
                    <a:pt x="21232" y="11849"/>
                    <a:pt x="21147" y="11843"/>
                  </a:cubicBezTo>
                  <a:cubicBezTo>
                    <a:pt x="19403" y="11703"/>
                    <a:pt x="17855" y="10322"/>
                    <a:pt x="17436" y="8607"/>
                  </a:cubicBezTo>
                  <a:cubicBezTo>
                    <a:pt x="17255" y="7909"/>
                    <a:pt x="17255" y="7184"/>
                    <a:pt x="17074" y="6487"/>
                  </a:cubicBezTo>
                  <a:cubicBezTo>
                    <a:pt x="16879" y="5789"/>
                    <a:pt x="16460" y="5092"/>
                    <a:pt x="15763" y="4869"/>
                  </a:cubicBezTo>
                  <a:cubicBezTo>
                    <a:pt x="15584" y="4809"/>
                    <a:pt x="15400" y="4788"/>
                    <a:pt x="15213" y="4788"/>
                  </a:cubicBezTo>
                  <a:cubicBezTo>
                    <a:pt x="14833" y="4788"/>
                    <a:pt x="14440" y="4873"/>
                    <a:pt x="14047" y="4882"/>
                  </a:cubicBezTo>
                  <a:cubicBezTo>
                    <a:pt x="14004" y="4884"/>
                    <a:pt x="13962" y="4885"/>
                    <a:pt x="13919" y="4885"/>
                  </a:cubicBezTo>
                  <a:cubicBezTo>
                    <a:pt x="11743" y="4885"/>
                    <a:pt x="9903" y="2456"/>
                    <a:pt x="10546" y="363"/>
                  </a:cubicBezTo>
                  <a:cubicBezTo>
                    <a:pt x="10588" y="238"/>
                    <a:pt x="10630" y="126"/>
                    <a:pt x="10685" y="0"/>
                  </a:cubicBezTo>
                  <a:close/>
                </a:path>
              </a:pathLst>
            </a:custGeom>
            <a:gradFill>
              <a:gsLst>
                <a:gs pos="0">
                  <a:srgbClr val="FFFFFF"/>
                </a:gs>
                <a:gs pos="31000">
                  <a:srgbClr val="FFFFFF"/>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6"/>
            <p:cNvSpPr/>
            <p:nvPr/>
          </p:nvSpPr>
          <p:spPr>
            <a:xfrm>
              <a:off x="5612325" y="6250"/>
              <a:ext cx="3531694" cy="4203004"/>
            </a:xfrm>
            <a:custGeom>
              <a:avLst/>
              <a:gdLst/>
              <a:ahLst/>
              <a:cxnLst/>
              <a:rect l="l" t="t" r="r" b="b"/>
              <a:pathLst>
                <a:path w="16823" h="20087" extrusionOk="0">
                  <a:moveTo>
                    <a:pt x="1" y="0"/>
                  </a:moveTo>
                  <a:cubicBezTo>
                    <a:pt x="1" y="0"/>
                    <a:pt x="2428" y="1088"/>
                    <a:pt x="2009" y="4185"/>
                  </a:cubicBezTo>
                  <a:cubicBezTo>
                    <a:pt x="1591" y="7295"/>
                    <a:pt x="1619" y="9165"/>
                    <a:pt x="5022" y="9820"/>
                  </a:cubicBezTo>
                  <a:cubicBezTo>
                    <a:pt x="8426" y="10490"/>
                    <a:pt x="9054" y="12819"/>
                    <a:pt x="8984" y="14061"/>
                  </a:cubicBezTo>
                  <a:cubicBezTo>
                    <a:pt x="8914" y="15297"/>
                    <a:pt x="9619" y="20087"/>
                    <a:pt x="16730" y="20087"/>
                  </a:cubicBezTo>
                  <a:cubicBezTo>
                    <a:pt x="16761" y="20087"/>
                    <a:pt x="16792" y="20087"/>
                    <a:pt x="16823" y="20086"/>
                  </a:cubicBezTo>
                  <a:lnTo>
                    <a:pt x="16823" y="6389"/>
                  </a:lnTo>
                  <a:lnTo>
                    <a:pt x="10644" y="1423"/>
                  </a:lnTo>
                  <a:lnTo>
                    <a:pt x="6626" y="28"/>
                  </a:lnTo>
                  <a:lnTo>
                    <a:pt x="1" y="0"/>
                  </a:lnTo>
                  <a:close/>
                </a:path>
              </a:pathLst>
            </a:custGeom>
            <a:gradFill>
              <a:gsLst>
                <a:gs pos="0">
                  <a:srgbClr val="FFFFFF"/>
                </a:gs>
                <a:gs pos="31000">
                  <a:srgbClr val="FFFFFF"/>
                </a:gs>
                <a:gs pos="100000">
                  <a:srgbClr val="FFFFFF">
                    <a:alpha val="0"/>
                  </a:srgbClr>
                </a:gs>
              </a:gsLst>
              <a:path path="circle">
                <a:fillToRect l="50000" t="50000" r="50000" b="50000"/>
              </a:path>
              <a:tileRect/>
            </a:gradFill>
            <a:ln>
              <a:noFill/>
            </a:ln>
            <a:effectLst>
              <a:outerShdw blurRad="371475" algn="bl" rotWithShape="0">
                <a:srgbClr val="C7EDF0">
                  <a:alpha val="4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6"/>
            <p:cNvSpPr/>
            <p:nvPr/>
          </p:nvSpPr>
          <p:spPr>
            <a:xfrm>
              <a:off x="6838948" y="3325"/>
              <a:ext cx="2305089" cy="2210890"/>
            </a:xfrm>
            <a:custGeom>
              <a:avLst/>
              <a:gdLst/>
              <a:ahLst/>
              <a:cxnLst/>
              <a:rect l="l" t="t" r="r" b="b"/>
              <a:pathLst>
                <a:path w="12345" h="11854" extrusionOk="0">
                  <a:moveTo>
                    <a:pt x="781" y="0"/>
                  </a:moveTo>
                  <a:cubicBezTo>
                    <a:pt x="726" y="126"/>
                    <a:pt x="698" y="238"/>
                    <a:pt x="642" y="363"/>
                  </a:cubicBezTo>
                  <a:cubicBezTo>
                    <a:pt x="0" y="2451"/>
                    <a:pt x="1829" y="4886"/>
                    <a:pt x="3998" y="4886"/>
                  </a:cubicBezTo>
                  <a:cubicBezTo>
                    <a:pt x="4046" y="4886"/>
                    <a:pt x="4095" y="4885"/>
                    <a:pt x="4143" y="4882"/>
                  </a:cubicBezTo>
                  <a:cubicBezTo>
                    <a:pt x="4519" y="4864"/>
                    <a:pt x="4908" y="4785"/>
                    <a:pt x="5285" y="4785"/>
                  </a:cubicBezTo>
                  <a:cubicBezTo>
                    <a:pt x="5480" y="4785"/>
                    <a:pt x="5673" y="4806"/>
                    <a:pt x="5859" y="4868"/>
                  </a:cubicBezTo>
                  <a:cubicBezTo>
                    <a:pt x="6556" y="5078"/>
                    <a:pt x="6975" y="5789"/>
                    <a:pt x="7156" y="6487"/>
                  </a:cubicBezTo>
                  <a:cubicBezTo>
                    <a:pt x="7351" y="7184"/>
                    <a:pt x="7351" y="7923"/>
                    <a:pt x="7532" y="8621"/>
                  </a:cubicBezTo>
                  <a:cubicBezTo>
                    <a:pt x="7965" y="10308"/>
                    <a:pt x="9513" y="11703"/>
                    <a:pt x="11257" y="11843"/>
                  </a:cubicBezTo>
                  <a:cubicBezTo>
                    <a:pt x="11350" y="11850"/>
                    <a:pt x="11443" y="11853"/>
                    <a:pt x="11535" y="11853"/>
                  </a:cubicBezTo>
                  <a:cubicBezTo>
                    <a:pt x="11800" y="11853"/>
                    <a:pt x="12058" y="11825"/>
                    <a:pt x="12317" y="11773"/>
                  </a:cubicBezTo>
                  <a:lnTo>
                    <a:pt x="12317" y="1116"/>
                  </a:lnTo>
                  <a:cubicBezTo>
                    <a:pt x="12345" y="489"/>
                    <a:pt x="11857" y="0"/>
                    <a:pt x="11243" y="0"/>
                  </a:cubicBezTo>
                  <a:close/>
                </a:path>
              </a:pathLst>
            </a:custGeom>
            <a:gradFill>
              <a:gsLst>
                <a:gs pos="0">
                  <a:srgbClr val="FFFFFF"/>
                </a:gs>
                <a:gs pos="31000">
                  <a:srgbClr val="FFFFFF"/>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6"/>
            <p:cNvSpPr/>
            <p:nvPr/>
          </p:nvSpPr>
          <p:spPr>
            <a:xfrm rot="10800000" flipH="1">
              <a:off x="2850" y="1504981"/>
              <a:ext cx="5964978" cy="3638119"/>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gradFill>
              <a:gsLst>
                <a:gs pos="0">
                  <a:srgbClr val="FFFFFF">
                    <a:alpha val="0"/>
                  </a:srgbClr>
                </a:gs>
                <a:gs pos="50000">
                  <a:srgbClr val="FFFFFF">
                    <a:alpha val="0"/>
                  </a:srgbClr>
                </a:gs>
                <a:gs pos="100000">
                  <a:srgbClr val="FFFFFF"/>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6"/>
            <p:cNvSpPr/>
            <p:nvPr/>
          </p:nvSpPr>
          <p:spPr>
            <a:xfrm>
              <a:off x="452475" y="539396"/>
              <a:ext cx="1648500" cy="1648500"/>
            </a:xfrm>
            <a:prstGeom prst="ellipse">
              <a:avLst/>
            </a:prstGeom>
            <a:gradFill>
              <a:gsLst>
                <a:gs pos="0">
                  <a:srgbClr val="FFFFFF">
                    <a:alpha val="0"/>
                  </a:srgbClr>
                </a:gs>
                <a:gs pos="50000">
                  <a:srgbClr val="FFFFFF">
                    <a:alpha val="0"/>
                  </a:srgbClr>
                </a:gs>
                <a:gs pos="100000">
                  <a:srgbClr val="FFFFFF"/>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 name="Google Shape;183;p16"/>
          <p:cNvSpPr txBox="1">
            <a:spLocks noGrp="1"/>
          </p:cNvSpPr>
          <p:nvPr>
            <p:ph type="title"/>
          </p:nvPr>
        </p:nvSpPr>
        <p:spPr>
          <a:xfrm>
            <a:off x="713100" y="445025"/>
            <a:ext cx="7717800" cy="502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184"/>
        <p:cNvGrpSpPr/>
        <p:nvPr/>
      </p:nvGrpSpPr>
      <p:grpSpPr>
        <a:xfrm>
          <a:off x="0" y="0"/>
          <a:ext cx="0" cy="0"/>
          <a:chOff x="0" y="0"/>
          <a:chExt cx="0" cy="0"/>
        </a:xfrm>
      </p:grpSpPr>
      <p:grpSp>
        <p:nvGrpSpPr>
          <p:cNvPr id="185" name="Google Shape;185;p17"/>
          <p:cNvGrpSpPr/>
          <p:nvPr/>
        </p:nvGrpSpPr>
        <p:grpSpPr>
          <a:xfrm>
            <a:off x="2842" y="256"/>
            <a:ext cx="9138317" cy="5142987"/>
            <a:chOff x="2842" y="390"/>
            <a:chExt cx="9138317" cy="5142987"/>
          </a:xfrm>
        </p:grpSpPr>
        <p:sp>
          <p:nvSpPr>
            <p:cNvPr id="186" name="Google Shape;186;p17"/>
            <p:cNvSpPr/>
            <p:nvPr/>
          </p:nvSpPr>
          <p:spPr>
            <a:xfrm>
              <a:off x="2842" y="390"/>
              <a:ext cx="9138317" cy="5142716"/>
            </a:xfrm>
            <a:custGeom>
              <a:avLst/>
              <a:gdLst/>
              <a:ahLst/>
              <a:cxnLst/>
              <a:rect l="l" t="t" r="r" b="b"/>
              <a:pathLst>
                <a:path w="285751" h="160735" extrusionOk="0">
                  <a:moveTo>
                    <a:pt x="1" y="0"/>
                  </a:moveTo>
                  <a:lnTo>
                    <a:pt x="1" y="160734"/>
                  </a:lnTo>
                  <a:lnTo>
                    <a:pt x="285751" y="160734"/>
                  </a:lnTo>
                  <a:lnTo>
                    <a:pt x="285751" y="0"/>
                  </a:lnTo>
                  <a:close/>
                </a:path>
              </a:pathLst>
            </a:custGeom>
            <a:gradFill>
              <a:gsLst>
                <a:gs pos="0">
                  <a:srgbClr val="FFFFFF"/>
                </a:gs>
                <a:gs pos="65000">
                  <a:srgbClr val="E4F8F9"/>
                </a:gs>
                <a:gs pos="100000">
                  <a:srgbClr val="C7EDF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 name="Google Shape;187;p17"/>
            <p:cNvGrpSpPr/>
            <p:nvPr/>
          </p:nvGrpSpPr>
          <p:grpSpPr>
            <a:xfrm rot="-5400000">
              <a:off x="4211660" y="213893"/>
              <a:ext cx="3749366" cy="6109604"/>
              <a:chOff x="2597675" y="1705125"/>
              <a:chExt cx="359200" cy="571600"/>
            </a:xfrm>
          </p:grpSpPr>
          <p:sp>
            <p:nvSpPr>
              <p:cNvPr id="188" name="Google Shape;188;p17"/>
              <p:cNvSpPr/>
              <p:nvPr/>
            </p:nvSpPr>
            <p:spPr>
              <a:xfrm>
                <a:off x="2598025" y="1705125"/>
                <a:ext cx="358850" cy="571600"/>
              </a:xfrm>
              <a:custGeom>
                <a:avLst/>
                <a:gdLst/>
                <a:ahLst/>
                <a:cxnLst/>
                <a:rect l="l" t="t" r="r" b="b"/>
                <a:pathLst>
                  <a:path w="14354" h="22864" extrusionOk="0">
                    <a:moveTo>
                      <a:pt x="7154" y="1"/>
                    </a:moveTo>
                    <a:cubicBezTo>
                      <a:pt x="4545" y="1"/>
                      <a:pt x="1938" y="984"/>
                      <a:pt x="1" y="2750"/>
                    </a:cubicBezTo>
                    <a:lnTo>
                      <a:pt x="1" y="22864"/>
                    </a:lnTo>
                    <a:lnTo>
                      <a:pt x="14131" y="22864"/>
                    </a:lnTo>
                    <a:cubicBezTo>
                      <a:pt x="13838" y="22055"/>
                      <a:pt x="13377" y="21301"/>
                      <a:pt x="12791" y="20674"/>
                    </a:cubicBezTo>
                    <a:cubicBezTo>
                      <a:pt x="11885" y="19739"/>
                      <a:pt x="10671" y="19084"/>
                      <a:pt x="10030" y="17954"/>
                    </a:cubicBezTo>
                    <a:cubicBezTo>
                      <a:pt x="9193" y="16517"/>
                      <a:pt x="9458" y="14662"/>
                      <a:pt x="10169" y="13155"/>
                    </a:cubicBezTo>
                    <a:cubicBezTo>
                      <a:pt x="10881" y="11649"/>
                      <a:pt x="11982" y="10366"/>
                      <a:pt x="12861" y="8957"/>
                    </a:cubicBezTo>
                    <a:cubicBezTo>
                      <a:pt x="13712" y="7520"/>
                      <a:pt x="14354" y="5832"/>
                      <a:pt x="13963" y="4214"/>
                    </a:cubicBezTo>
                    <a:cubicBezTo>
                      <a:pt x="13447" y="1955"/>
                      <a:pt x="11132" y="546"/>
                      <a:pt x="8844" y="141"/>
                    </a:cubicBezTo>
                    <a:cubicBezTo>
                      <a:pt x="8285" y="47"/>
                      <a:pt x="7720" y="1"/>
                      <a:pt x="7154" y="1"/>
                    </a:cubicBezTo>
                    <a:close/>
                  </a:path>
                </a:pathLst>
              </a:custGeom>
              <a:gradFill>
                <a:gsLst>
                  <a:gs pos="0">
                    <a:srgbClr val="FFFFFF"/>
                  </a:gs>
                  <a:gs pos="31000">
                    <a:srgbClr val="FFFFFF"/>
                  </a:gs>
                  <a:gs pos="100000">
                    <a:srgbClr val="FFFFFF">
                      <a:alpha val="0"/>
                    </a:srgbClr>
                  </a:gs>
                </a:gsLst>
                <a:path path="circle">
                  <a:fillToRect l="50000" t="50000" r="50000" b="50000"/>
                </a:path>
                <a:tileRect/>
              </a:gradFill>
              <a:ln>
                <a:noFill/>
              </a:ln>
              <a:effectLst>
                <a:outerShdw blurRad="357188" algn="bl" rotWithShape="0">
                  <a:srgbClr val="C7EDF0">
                    <a:alpha val="3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7"/>
              <p:cNvSpPr/>
              <p:nvPr/>
            </p:nvSpPr>
            <p:spPr>
              <a:xfrm>
                <a:off x="2597675" y="1883900"/>
                <a:ext cx="197050" cy="392825"/>
              </a:xfrm>
              <a:custGeom>
                <a:avLst/>
                <a:gdLst/>
                <a:ahLst/>
                <a:cxnLst/>
                <a:rect l="l" t="t" r="r" b="b"/>
                <a:pathLst>
                  <a:path w="7882" h="15713" extrusionOk="0">
                    <a:moveTo>
                      <a:pt x="3114" y="0"/>
                    </a:moveTo>
                    <a:cubicBezTo>
                      <a:pt x="2037" y="0"/>
                      <a:pt x="957" y="254"/>
                      <a:pt x="1" y="732"/>
                    </a:cubicBezTo>
                    <a:lnTo>
                      <a:pt x="1" y="15713"/>
                    </a:lnTo>
                    <a:lnTo>
                      <a:pt x="7882" y="15713"/>
                    </a:lnTo>
                    <a:cubicBezTo>
                      <a:pt x="7756" y="14862"/>
                      <a:pt x="7393" y="14025"/>
                      <a:pt x="6780" y="13411"/>
                    </a:cubicBezTo>
                    <a:cubicBezTo>
                      <a:pt x="6194" y="12811"/>
                      <a:pt x="5413" y="12393"/>
                      <a:pt x="4994" y="11654"/>
                    </a:cubicBezTo>
                    <a:cubicBezTo>
                      <a:pt x="4450" y="10733"/>
                      <a:pt x="4618" y="9505"/>
                      <a:pt x="5078" y="8529"/>
                    </a:cubicBezTo>
                    <a:cubicBezTo>
                      <a:pt x="5552" y="7553"/>
                      <a:pt x="6264" y="6716"/>
                      <a:pt x="6822" y="5795"/>
                    </a:cubicBezTo>
                    <a:cubicBezTo>
                      <a:pt x="7379" y="4875"/>
                      <a:pt x="7798" y="3773"/>
                      <a:pt x="7547" y="2726"/>
                    </a:cubicBezTo>
                    <a:cubicBezTo>
                      <a:pt x="7198" y="1262"/>
                      <a:pt x="5706" y="341"/>
                      <a:pt x="4213" y="90"/>
                    </a:cubicBezTo>
                    <a:cubicBezTo>
                      <a:pt x="3851" y="30"/>
                      <a:pt x="3483" y="0"/>
                      <a:pt x="3114" y="0"/>
                    </a:cubicBezTo>
                    <a:close/>
                  </a:path>
                </a:pathLst>
              </a:custGeom>
              <a:gradFill>
                <a:gsLst>
                  <a:gs pos="0">
                    <a:srgbClr val="FFFFFF"/>
                  </a:gs>
                  <a:gs pos="31000">
                    <a:srgbClr val="FFFFFF"/>
                  </a:gs>
                  <a:gs pos="100000">
                    <a:srgbClr val="FFFFFF">
                      <a:alpha val="0"/>
                    </a:srgbClr>
                  </a:gs>
                </a:gsLst>
                <a:path path="circle">
                  <a:fillToRect l="50000" t="50000" r="50000" b="50000"/>
                </a:path>
                <a:tileRect/>
              </a:gradFill>
              <a:ln>
                <a:noFill/>
              </a:ln>
              <a:effectLst>
                <a:outerShdw blurRad="300038" algn="bl" rotWithShape="0">
                  <a:srgbClr val="C7EDF0">
                    <a:alpha val="4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7"/>
              <p:cNvSpPr/>
              <p:nvPr/>
            </p:nvSpPr>
            <p:spPr>
              <a:xfrm>
                <a:off x="2598025" y="2010625"/>
                <a:ext cx="90000" cy="265750"/>
              </a:xfrm>
              <a:custGeom>
                <a:avLst/>
                <a:gdLst/>
                <a:ahLst/>
                <a:cxnLst/>
                <a:rect l="l" t="t" r="r" b="b"/>
                <a:pathLst>
                  <a:path w="3600" h="10630" extrusionOk="0">
                    <a:moveTo>
                      <a:pt x="1" y="1"/>
                    </a:moveTo>
                    <a:lnTo>
                      <a:pt x="1" y="10630"/>
                    </a:lnTo>
                    <a:lnTo>
                      <a:pt x="3599" y="10630"/>
                    </a:lnTo>
                    <a:cubicBezTo>
                      <a:pt x="2902" y="9946"/>
                      <a:pt x="2023" y="9318"/>
                      <a:pt x="1716" y="8412"/>
                    </a:cubicBezTo>
                    <a:cubicBezTo>
                      <a:pt x="1423" y="7575"/>
                      <a:pt x="1674" y="6640"/>
                      <a:pt x="2051" y="5817"/>
                    </a:cubicBezTo>
                    <a:cubicBezTo>
                      <a:pt x="2414" y="4994"/>
                      <a:pt x="2902" y="4227"/>
                      <a:pt x="3111" y="3362"/>
                    </a:cubicBezTo>
                    <a:cubicBezTo>
                      <a:pt x="3320" y="2484"/>
                      <a:pt x="3181" y="1465"/>
                      <a:pt x="2470" y="894"/>
                    </a:cubicBezTo>
                    <a:cubicBezTo>
                      <a:pt x="1772" y="363"/>
                      <a:pt x="740" y="405"/>
                      <a:pt x="1" y="1"/>
                    </a:cubicBezTo>
                    <a:close/>
                  </a:path>
                </a:pathLst>
              </a:custGeom>
              <a:gradFill>
                <a:gsLst>
                  <a:gs pos="0">
                    <a:srgbClr val="FFFFFF"/>
                  </a:gs>
                  <a:gs pos="31000">
                    <a:srgbClr val="FFFFFF"/>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17"/>
            <p:cNvSpPr/>
            <p:nvPr/>
          </p:nvSpPr>
          <p:spPr>
            <a:xfrm>
              <a:off x="5068" y="1509"/>
              <a:ext cx="3214386" cy="2305869"/>
            </a:xfrm>
            <a:custGeom>
              <a:avLst/>
              <a:gdLst/>
              <a:ahLst/>
              <a:cxnLst/>
              <a:rect l="l" t="t" r="r" b="b"/>
              <a:pathLst>
                <a:path w="40578" h="29109" extrusionOk="0">
                  <a:moveTo>
                    <a:pt x="1" y="0"/>
                  </a:moveTo>
                  <a:lnTo>
                    <a:pt x="1" y="19947"/>
                  </a:lnTo>
                  <a:cubicBezTo>
                    <a:pt x="706" y="19708"/>
                    <a:pt x="1427" y="19554"/>
                    <a:pt x="2152" y="19554"/>
                  </a:cubicBezTo>
                  <a:cubicBezTo>
                    <a:pt x="2402" y="19554"/>
                    <a:pt x="2652" y="19573"/>
                    <a:pt x="2902" y="19612"/>
                  </a:cubicBezTo>
                  <a:cubicBezTo>
                    <a:pt x="4729" y="19877"/>
                    <a:pt x="6208" y="21202"/>
                    <a:pt x="7393" y="22625"/>
                  </a:cubicBezTo>
                  <a:cubicBezTo>
                    <a:pt x="8565" y="24062"/>
                    <a:pt x="9555" y="25652"/>
                    <a:pt x="10950" y="26851"/>
                  </a:cubicBezTo>
                  <a:cubicBezTo>
                    <a:pt x="12798" y="28416"/>
                    <a:pt x="15213" y="29108"/>
                    <a:pt x="17656" y="29108"/>
                  </a:cubicBezTo>
                  <a:cubicBezTo>
                    <a:pt x="18828" y="29108"/>
                    <a:pt x="20007" y="28949"/>
                    <a:pt x="21133" y="28651"/>
                  </a:cubicBezTo>
                  <a:cubicBezTo>
                    <a:pt x="23923" y="27897"/>
                    <a:pt x="26573" y="26293"/>
                    <a:pt x="28093" y="23838"/>
                  </a:cubicBezTo>
                  <a:cubicBezTo>
                    <a:pt x="29614" y="21370"/>
                    <a:pt x="29767" y="18022"/>
                    <a:pt x="28107" y="15679"/>
                  </a:cubicBezTo>
                  <a:cubicBezTo>
                    <a:pt x="27047" y="14172"/>
                    <a:pt x="25387" y="13196"/>
                    <a:pt x="24076" y="11884"/>
                  </a:cubicBezTo>
                  <a:cubicBezTo>
                    <a:pt x="22793" y="10587"/>
                    <a:pt x="21844" y="8537"/>
                    <a:pt x="22709" y="6919"/>
                  </a:cubicBezTo>
                  <a:cubicBezTo>
                    <a:pt x="23365" y="5663"/>
                    <a:pt x="24885" y="5092"/>
                    <a:pt x="26308" y="5078"/>
                  </a:cubicBezTo>
                  <a:cubicBezTo>
                    <a:pt x="27730" y="5078"/>
                    <a:pt x="29097" y="5524"/>
                    <a:pt x="30492" y="5845"/>
                  </a:cubicBezTo>
                  <a:cubicBezTo>
                    <a:pt x="31488" y="6073"/>
                    <a:pt x="32547" y="6212"/>
                    <a:pt x="33594" y="6212"/>
                  </a:cubicBezTo>
                  <a:cubicBezTo>
                    <a:pt x="35743" y="6212"/>
                    <a:pt x="37836" y="5626"/>
                    <a:pt x="39196" y="4031"/>
                  </a:cubicBezTo>
                  <a:cubicBezTo>
                    <a:pt x="40145" y="2916"/>
                    <a:pt x="40563" y="1465"/>
                    <a:pt x="40577" y="0"/>
                  </a:cubicBezTo>
                  <a:close/>
                </a:path>
              </a:pathLst>
            </a:custGeom>
            <a:gradFill>
              <a:gsLst>
                <a:gs pos="0">
                  <a:srgbClr val="FFFFFF"/>
                </a:gs>
                <a:gs pos="31000">
                  <a:srgbClr val="FFFFFF"/>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7"/>
            <p:cNvSpPr/>
            <p:nvPr/>
          </p:nvSpPr>
          <p:spPr>
            <a:xfrm>
              <a:off x="6910425" y="1158521"/>
              <a:ext cx="1648500" cy="1648500"/>
            </a:xfrm>
            <a:prstGeom prst="ellipse">
              <a:avLst/>
            </a:prstGeom>
            <a:gradFill>
              <a:gsLst>
                <a:gs pos="0">
                  <a:srgbClr val="FFFFFF">
                    <a:alpha val="0"/>
                  </a:srgbClr>
                </a:gs>
                <a:gs pos="50000">
                  <a:srgbClr val="FFFFFF">
                    <a:alpha val="0"/>
                  </a:srgbClr>
                </a:gs>
                <a:gs pos="100000">
                  <a:srgbClr val="FFFFFF"/>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7"/>
            <p:cNvSpPr/>
            <p:nvPr/>
          </p:nvSpPr>
          <p:spPr>
            <a:xfrm>
              <a:off x="519150" y="2082453"/>
              <a:ext cx="2700300" cy="2700300"/>
            </a:xfrm>
            <a:prstGeom prst="ellipse">
              <a:avLst/>
            </a:prstGeom>
            <a:gradFill>
              <a:gsLst>
                <a:gs pos="0">
                  <a:srgbClr val="FFFFFF">
                    <a:alpha val="0"/>
                  </a:srgbClr>
                </a:gs>
                <a:gs pos="50000">
                  <a:srgbClr val="FFFFFF">
                    <a:alpha val="0"/>
                  </a:srgbClr>
                </a:gs>
                <a:gs pos="100000">
                  <a:srgbClr val="FFFFFF"/>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7"/>
            <p:cNvSpPr/>
            <p:nvPr/>
          </p:nvSpPr>
          <p:spPr>
            <a:xfrm>
              <a:off x="6551125" y="900673"/>
              <a:ext cx="960000" cy="960000"/>
            </a:xfrm>
            <a:prstGeom prst="ellipse">
              <a:avLst/>
            </a:prstGeom>
            <a:gradFill>
              <a:gsLst>
                <a:gs pos="0">
                  <a:srgbClr val="FFFFFF">
                    <a:alpha val="0"/>
                  </a:srgbClr>
                </a:gs>
                <a:gs pos="50000">
                  <a:srgbClr val="FFFFFF">
                    <a:alpha val="0"/>
                  </a:srgbClr>
                </a:gs>
                <a:gs pos="100000">
                  <a:srgbClr val="FFFFFF"/>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 name="Google Shape;195;p17"/>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6" name="Google Shape;196;p17"/>
          <p:cNvSpPr txBox="1">
            <a:spLocks noGrp="1"/>
          </p:cNvSpPr>
          <p:nvPr>
            <p:ph type="subTitle" idx="1"/>
          </p:nvPr>
        </p:nvSpPr>
        <p:spPr>
          <a:xfrm>
            <a:off x="1409000" y="1687513"/>
            <a:ext cx="2377500" cy="4662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000">
                <a:latin typeface="Palanquin Dark"/>
                <a:ea typeface="Palanquin Dark"/>
                <a:cs typeface="Palanquin Dark"/>
                <a:sym typeface="Palanquin Dark"/>
              </a:defRPr>
            </a:lvl1pPr>
            <a:lvl2pPr lvl="1" algn="ctr" rtl="0">
              <a:spcBef>
                <a:spcPts val="0"/>
              </a:spcBef>
              <a:spcAft>
                <a:spcPts val="0"/>
              </a:spcAft>
              <a:buNone/>
              <a:defRPr sz="2000">
                <a:latin typeface="Palanquin Dark"/>
                <a:ea typeface="Palanquin Dark"/>
                <a:cs typeface="Palanquin Dark"/>
                <a:sym typeface="Palanquin Dark"/>
              </a:defRPr>
            </a:lvl2pPr>
            <a:lvl3pPr lvl="2" algn="ctr" rtl="0">
              <a:spcBef>
                <a:spcPts val="0"/>
              </a:spcBef>
              <a:spcAft>
                <a:spcPts val="0"/>
              </a:spcAft>
              <a:buNone/>
              <a:defRPr sz="2000">
                <a:latin typeface="Palanquin Dark"/>
                <a:ea typeface="Palanquin Dark"/>
                <a:cs typeface="Palanquin Dark"/>
                <a:sym typeface="Palanquin Dark"/>
              </a:defRPr>
            </a:lvl3pPr>
            <a:lvl4pPr lvl="3" algn="ctr" rtl="0">
              <a:spcBef>
                <a:spcPts val="0"/>
              </a:spcBef>
              <a:spcAft>
                <a:spcPts val="0"/>
              </a:spcAft>
              <a:buNone/>
              <a:defRPr sz="2000">
                <a:latin typeface="Palanquin Dark"/>
                <a:ea typeface="Palanquin Dark"/>
                <a:cs typeface="Palanquin Dark"/>
                <a:sym typeface="Palanquin Dark"/>
              </a:defRPr>
            </a:lvl4pPr>
            <a:lvl5pPr lvl="4" algn="ctr" rtl="0">
              <a:spcBef>
                <a:spcPts val="0"/>
              </a:spcBef>
              <a:spcAft>
                <a:spcPts val="0"/>
              </a:spcAft>
              <a:buNone/>
              <a:defRPr sz="2000">
                <a:latin typeface="Palanquin Dark"/>
                <a:ea typeface="Palanquin Dark"/>
                <a:cs typeface="Palanquin Dark"/>
                <a:sym typeface="Palanquin Dark"/>
              </a:defRPr>
            </a:lvl5pPr>
            <a:lvl6pPr lvl="5" algn="ctr" rtl="0">
              <a:spcBef>
                <a:spcPts val="0"/>
              </a:spcBef>
              <a:spcAft>
                <a:spcPts val="0"/>
              </a:spcAft>
              <a:buNone/>
              <a:defRPr sz="2000">
                <a:latin typeface="Palanquin Dark"/>
                <a:ea typeface="Palanquin Dark"/>
                <a:cs typeface="Palanquin Dark"/>
                <a:sym typeface="Palanquin Dark"/>
              </a:defRPr>
            </a:lvl6pPr>
            <a:lvl7pPr lvl="6" algn="ctr" rtl="0">
              <a:spcBef>
                <a:spcPts val="0"/>
              </a:spcBef>
              <a:spcAft>
                <a:spcPts val="0"/>
              </a:spcAft>
              <a:buNone/>
              <a:defRPr sz="2000">
                <a:latin typeface="Palanquin Dark"/>
                <a:ea typeface="Palanquin Dark"/>
                <a:cs typeface="Palanquin Dark"/>
                <a:sym typeface="Palanquin Dark"/>
              </a:defRPr>
            </a:lvl7pPr>
            <a:lvl8pPr lvl="7" algn="ctr" rtl="0">
              <a:spcBef>
                <a:spcPts val="0"/>
              </a:spcBef>
              <a:spcAft>
                <a:spcPts val="0"/>
              </a:spcAft>
              <a:buNone/>
              <a:defRPr sz="2000">
                <a:latin typeface="Palanquin Dark"/>
                <a:ea typeface="Palanquin Dark"/>
                <a:cs typeface="Palanquin Dark"/>
                <a:sym typeface="Palanquin Dark"/>
              </a:defRPr>
            </a:lvl8pPr>
            <a:lvl9pPr lvl="8" algn="ctr" rtl="0">
              <a:spcBef>
                <a:spcPts val="0"/>
              </a:spcBef>
              <a:spcAft>
                <a:spcPts val="0"/>
              </a:spcAft>
              <a:buNone/>
              <a:defRPr sz="2000">
                <a:latin typeface="Palanquin Dark"/>
                <a:ea typeface="Palanquin Dark"/>
                <a:cs typeface="Palanquin Dark"/>
                <a:sym typeface="Palanquin Dark"/>
              </a:defRPr>
            </a:lvl9pPr>
          </a:lstStyle>
          <a:p>
            <a:endParaRPr/>
          </a:p>
        </p:txBody>
      </p:sp>
      <p:sp>
        <p:nvSpPr>
          <p:cNvPr id="197" name="Google Shape;197;p17"/>
          <p:cNvSpPr txBox="1">
            <a:spLocks noGrp="1"/>
          </p:cNvSpPr>
          <p:nvPr>
            <p:ph type="subTitle" idx="2"/>
          </p:nvPr>
        </p:nvSpPr>
        <p:spPr>
          <a:xfrm>
            <a:off x="1409000" y="2065570"/>
            <a:ext cx="2377500" cy="731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198" name="Google Shape;198;p17"/>
          <p:cNvSpPr txBox="1">
            <a:spLocks noGrp="1"/>
          </p:cNvSpPr>
          <p:nvPr>
            <p:ph type="subTitle" idx="3"/>
          </p:nvPr>
        </p:nvSpPr>
        <p:spPr>
          <a:xfrm>
            <a:off x="1409000" y="3258075"/>
            <a:ext cx="2377500" cy="4662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000">
                <a:latin typeface="Palanquin Dark"/>
                <a:ea typeface="Palanquin Dark"/>
                <a:cs typeface="Palanquin Dark"/>
                <a:sym typeface="Palanquin Dark"/>
              </a:defRPr>
            </a:lvl1pPr>
            <a:lvl2pPr lvl="1" algn="ctr" rtl="0">
              <a:spcBef>
                <a:spcPts val="0"/>
              </a:spcBef>
              <a:spcAft>
                <a:spcPts val="0"/>
              </a:spcAft>
              <a:buNone/>
              <a:defRPr sz="2000">
                <a:latin typeface="Palanquin Dark"/>
                <a:ea typeface="Palanquin Dark"/>
                <a:cs typeface="Palanquin Dark"/>
                <a:sym typeface="Palanquin Dark"/>
              </a:defRPr>
            </a:lvl2pPr>
            <a:lvl3pPr lvl="2" algn="ctr" rtl="0">
              <a:spcBef>
                <a:spcPts val="0"/>
              </a:spcBef>
              <a:spcAft>
                <a:spcPts val="0"/>
              </a:spcAft>
              <a:buNone/>
              <a:defRPr sz="2000">
                <a:latin typeface="Palanquin Dark"/>
                <a:ea typeface="Palanquin Dark"/>
                <a:cs typeface="Palanquin Dark"/>
                <a:sym typeface="Palanquin Dark"/>
              </a:defRPr>
            </a:lvl3pPr>
            <a:lvl4pPr lvl="3" algn="ctr" rtl="0">
              <a:spcBef>
                <a:spcPts val="0"/>
              </a:spcBef>
              <a:spcAft>
                <a:spcPts val="0"/>
              </a:spcAft>
              <a:buNone/>
              <a:defRPr sz="2000">
                <a:latin typeface="Palanquin Dark"/>
                <a:ea typeface="Palanquin Dark"/>
                <a:cs typeface="Palanquin Dark"/>
                <a:sym typeface="Palanquin Dark"/>
              </a:defRPr>
            </a:lvl4pPr>
            <a:lvl5pPr lvl="4" algn="ctr" rtl="0">
              <a:spcBef>
                <a:spcPts val="0"/>
              </a:spcBef>
              <a:spcAft>
                <a:spcPts val="0"/>
              </a:spcAft>
              <a:buNone/>
              <a:defRPr sz="2000">
                <a:latin typeface="Palanquin Dark"/>
                <a:ea typeface="Palanquin Dark"/>
                <a:cs typeface="Palanquin Dark"/>
                <a:sym typeface="Palanquin Dark"/>
              </a:defRPr>
            </a:lvl5pPr>
            <a:lvl6pPr lvl="5" algn="ctr" rtl="0">
              <a:spcBef>
                <a:spcPts val="0"/>
              </a:spcBef>
              <a:spcAft>
                <a:spcPts val="0"/>
              </a:spcAft>
              <a:buNone/>
              <a:defRPr sz="2000">
                <a:latin typeface="Palanquin Dark"/>
                <a:ea typeface="Palanquin Dark"/>
                <a:cs typeface="Palanquin Dark"/>
                <a:sym typeface="Palanquin Dark"/>
              </a:defRPr>
            </a:lvl6pPr>
            <a:lvl7pPr lvl="6" algn="ctr" rtl="0">
              <a:spcBef>
                <a:spcPts val="0"/>
              </a:spcBef>
              <a:spcAft>
                <a:spcPts val="0"/>
              </a:spcAft>
              <a:buNone/>
              <a:defRPr sz="2000">
                <a:latin typeface="Palanquin Dark"/>
                <a:ea typeface="Palanquin Dark"/>
                <a:cs typeface="Palanquin Dark"/>
                <a:sym typeface="Palanquin Dark"/>
              </a:defRPr>
            </a:lvl7pPr>
            <a:lvl8pPr lvl="7" algn="ctr" rtl="0">
              <a:spcBef>
                <a:spcPts val="0"/>
              </a:spcBef>
              <a:spcAft>
                <a:spcPts val="0"/>
              </a:spcAft>
              <a:buNone/>
              <a:defRPr sz="2000">
                <a:latin typeface="Palanquin Dark"/>
                <a:ea typeface="Palanquin Dark"/>
                <a:cs typeface="Palanquin Dark"/>
                <a:sym typeface="Palanquin Dark"/>
              </a:defRPr>
            </a:lvl8pPr>
            <a:lvl9pPr lvl="8" algn="ctr" rtl="0">
              <a:spcBef>
                <a:spcPts val="0"/>
              </a:spcBef>
              <a:spcAft>
                <a:spcPts val="0"/>
              </a:spcAft>
              <a:buNone/>
              <a:defRPr sz="2000">
                <a:latin typeface="Palanquin Dark"/>
                <a:ea typeface="Palanquin Dark"/>
                <a:cs typeface="Palanquin Dark"/>
                <a:sym typeface="Palanquin Dark"/>
              </a:defRPr>
            </a:lvl9pPr>
          </a:lstStyle>
          <a:p>
            <a:endParaRPr/>
          </a:p>
        </p:txBody>
      </p:sp>
      <p:sp>
        <p:nvSpPr>
          <p:cNvPr id="199" name="Google Shape;199;p17"/>
          <p:cNvSpPr txBox="1">
            <a:spLocks noGrp="1"/>
          </p:cNvSpPr>
          <p:nvPr>
            <p:ph type="subTitle" idx="4"/>
          </p:nvPr>
        </p:nvSpPr>
        <p:spPr>
          <a:xfrm>
            <a:off x="1409000" y="3628700"/>
            <a:ext cx="2377500" cy="731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200" name="Google Shape;200;p17"/>
          <p:cNvSpPr txBox="1">
            <a:spLocks noGrp="1"/>
          </p:cNvSpPr>
          <p:nvPr>
            <p:ph type="subTitle" idx="5"/>
          </p:nvPr>
        </p:nvSpPr>
        <p:spPr>
          <a:xfrm>
            <a:off x="5371200" y="1687513"/>
            <a:ext cx="2377500" cy="4662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000">
                <a:latin typeface="Palanquin Dark"/>
                <a:ea typeface="Palanquin Dark"/>
                <a:cs typeface="Palanquin Dark"/>
                <a:sym typeface="Palanquin Dark"/>
              </a:defRPr>
            </a:lvl1pPr>
            <a:lvl2pPr lvl="1" algn="ctr" rtl="0">
              <a:spcBef>
                <a:spcPts val="0"/>
              </a:spcBef>
              <a:spcAft>
                <a:spcPts val="0"/>
              </a:spcAft>
              <a:buNone/>
              <a:defRPr sz="2000">
                <a:latin typeface="Palanquin Dark"/>
                <a:ea typeface="Palanquin Dark"/>
                <a:cs typeface="Palanquin Dark"/>
                <a:sym typeface="Palanquin Dark"/>
              </a:defRPr>
            </a:lvl2pPr>
            <a:lvl3pPr lvl="2" algn="ctr" rtl="0">
              <a:spcBef>
                <a:spcPts val="0"/>
              </a:spcBef>
              <a:spcAft>
                <a:spcPts val="0"/>
              </a:spcAft>
              <a:buNone/>
              <a:defRPr sz="2000">
                <a:latin typeface="Palanquin Dark"/>
                <a:ea typeface="Palanquin Dark"/>
                <a:cs typeface="Palanquin Dark"/>
                <a:sym typeface="Palanquin Dark"/>
              </a:defRPr>
            </a:lvl3pPr>
            <a:lvl4pPr lvl="3" algn="ctr" rtl="0">
              <a:spcBef>
                <a:spcPts val="0"/>
              </a:spcBef>
              <a:spcAft>
                <a:spcPts val="0"/>
              </a:spcAft>
              <a:buNone/>
              <a:defRPr sz="2000">
                <a:latin typeface="Palanquin Dark"/>
                <a:ea typeface="Palanquin Dark"/>
                <a:cs typeface="Palanquin Dark"/>
                <a:sym typeface="Palanquin Dark"/>
              </a:defRPr>
            </a:lvl4pPr>
            <a:lvl5pPr lvl="4" algn="ctr" rtl="0">
              <a:spcBef>
                <a:spcPts val="0"/>
              </a:spcBef>
              <a:spcAft>
                <a:spcPts val="0"/>
              </a:spcAft>
              <a:buNone/>
              <a:defRPr sz="2000">
                <a:latin typeface="Palanquin Dark"/>
                <a:ea typeface="Palanquin Dark"/>
                <a:cs typeface="Palanquin Dark"/>
                <a:sym typeface="Palanquin Dark"/>
              </a:defRPr>
            </a:lvl5pPr>
            <a:lvl6pPr lvl="5" algn="ctr" rtl="0">
              <a:spcBef>
                <a:spcPts val="0"/>
              </a:spcBef>
              <a:spcAft>
                <a:spcPts val="0"/>
              </a:spcAft>
              <a:buNone/>
              <a:defRPr sz="2000">
                <a:latin typeface="Palanquin Dark"/>
                <a:ea typeface="Palanquin Dark"/>
                <a:cs typeface="Palanquin Dark"/>
                <a:sym typeface="Palanquin Dark"/>
              </a:defRPr>
            </a:lvl6pPr>
            <a:lvl7pPr lvl="6" algn="ctr" rtl="0">
              <a:spcBef>
                <a:spcPts val="0"/>
              </a:spcBef>
              <a:spcAft>
                <a:spcPts val="0"/>
              </a:spcAft>
              <a:buNone/>
              <a:defRPr sz="2000">
                <a:latin typeface="Palanquin Dark"/>
                <a:ea typeface="Palanquin Dark"/>
                <a:cs typeface="Palanquin Dark"/>
                <a:sym typeface="Palanquin Dark"/>
              </a:defRPr>
            </a:lvl7pPr>
            <a:lvl8pPr lvl="7" algn="ctr" rtl="0">
              <a:spcBef>
                <a:spcPts val="0"/>
              </a:spcBef>
              <a:spcAft>
                <a:spcPts val="0"/>
              </a:spcAft>
              <a:buNone/>
              <a:defRPr sz="2000">
                <a:latin typeface="Palanquin Dark"/>
                <a:ea typeface="Palanquin Dark"/>
                <a:cs typeface="Palanquin Dark"/>
                <a:sym typeface="Palanquin Dark"/>
              </a:defRPr>
            </a:lvl8pPr>
            <a:lvl9pPr lvl="8" algn="ctr" rtl="0">
              <a:spcBef>
                <a:spcPts val="0"/>
              </a:spcBef>
              <a:spcAft>
                <a:spcPts val="0"/>
              </a:spcAft>
              <a:buNone/>
              <a:defRPr sz="2000">
                <a:latin typeface="Palanquin Dark"/>
                <a:ea typeface="Palanquin Dark"/>
                <a:cs typeface="Palanquin Dark"/>
                <a:sym typeface="Palanquin Dark"/>
              </a:defRPr>
            </a:lvl9pPr>
          </a:lstStyle>
          <a:p>
            <a:endParaRPr/>
          </a:p>
        </p:txBody>
      </p:sp>
      <p:sp>
        <p:nvSpPr>
          <p:cNvPr id="201" name="Google Shape;201;p17"/>
          <p:cNvSpPr txBox="1">
            <a:spLocks noGrp="1"/>
          </p:cNvSpPr>
          <p:nvPr>
            <p:ph type="subTitle" idx="6"/>
          </p:nvPr>
        </p:nvSpPr>
        <p:spPr>
          <a:xfrm>
            <a:off x="5371200" y="2065570"/>
            <a:ext cx="2377500" cy="731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202" name="Google Shape;202;p17"/>
          <p:cNvSpPr txBox="1">
            <a:spLocks noGrp="1"/>
          </p:cNvSpPr>
          <p:nvPr>
            <p:ph type="subTitle" idx="7"/>
          </p:nvPr>
        </p:nvSpPr>
        <p:spPr>
          <a:xfrm>
            <a:off x="5371200" y="3258075"/>
            <a:ext cx="2377500" cy="4662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000">
                <a:latin typeface="Palanquin Dark"/>
                <a:ea typeface="Palanquin Dark"/>
                <a:cs typeface="Palanquin Dark"/>
                <a:sym typeface="Palanquin Dark"/>
              </a:defRPr>
            </a:lvl1pPr>
            <a:lvl2pPr lvl="1" algn="ctr" rtl="0">
              <a:spcBef>
                <a:spcPts val="0"/>
              </a:spcBef>
              <a:spcAft>
                <a:spcPts val="0"/>
              </a:spcAft>
              <a:buNone/>
              <a:defRPr sz="2000">
                <a:latin typeface="Palanquin Dark"/>
                <a:ea typeface="Palanquin Dark"/>
                <a:cs typeface="Palanquin Dark"/>
                <a:sym typeface="Palanquin Dark"/>
              </a:defRPr>
            </a:lvl2pPr>
            <a:lvl3pPr lvl="2" algn="ctr" rtl="0">
              <a:spcBef>
                <a:spcPts val="0"/>
              </a:spcBef>
              <a:spcAft>
                <a:spcPts val="0"/>
              </a:spcAft>
              <a:buNone/>
              <a:defRPr sz="2000">
                <a:latin typeface="Palanquin Dark"/>
                <a:ea typeface="Palanquin Dark"/>
                <a:cs typeface="Palanquin Dark"/>
                <a:sym typeface="Palanquin Dark"/>
              </a:defRPr>
            </a:lvl3pPr>
            <a:lvl4pPr lvl="3" algn="ctr" rtl="0">
              <a:spcBef>
                <a:spcPts val="0"/>
              </a:spcBef>
              <a:spcAft>
                <a:spcPts val="0"/>
              </a:spcAft>
              <a:buNone/>
              <a:defRPr sz="2000">
                <a:latin typeface="Palanquin Dark"/>
                <a:ea typeface="Palanquin Dark"/>
                <a:cs typeface="Palanquin Dark"/>
                <a:sym typeface="Palanquin Dark"/>
              </a:defRPr>
            </a:lvl4pPr>
            <a:lvl5pPr lvl="4" algn="ctr" rtl="0">
              <a:spcBef>
                <a:spcPts val="0"/>
              </a:spcBef>
              <a:spcAft>
                <a:spcPts val="0"/>
              </a:spcAft>
              <a:buNone/>
              <a:defRPr sz="2000">
                <a:latin typeface="Palanquin Dark"/>
                <a:ea typeface="Palanquin Dark"/>
                <a:cs typeface="Palanquin Dark"/>
                <a:sym typeface="Palanquin Dark"/>
              </a:defRPr>
            </a:lvl5pPr>
            <a:lvl6pPr lvl="5" algn="ctr" rtl="0">
              <a:spcBef>
                <a:spcPts val="0"/>
              </a:spcBef>
              <a:spcAft>
                <a:spcPts val="0"/>
              </a:spcAft>
              <a:buNone/>
              <a:defRPr sz="2000">
                <a:latin typeface="Palanquin Dark"/>
                <a:ea typeface="Palanquin Dark"/>
                <a:cs typeface="Palanquin Dark"/>
                <a:sym typeface="Palanquin Dark"/>
              </a:defRPr>
            </a:lvl6pPr>
            <a:lvl7pPr lvl="6" algn="ctr" rtl="0">
              <a:spcBef>
                <a:spcPts val="0"/>
              </a:spcBef>
              <a:spcAft>
                <a:spcPts val="0"/>
              </a:spcAft>
              <a:buNone/>
              <a:defRPr sz="2000">
                <a:latin typeface="Palanquin Dark"/>
                <a:ea typeface="Palanquin Dark"/>
                <a:cs typeface="Palanquin Dark"/>
                <a:sym typeface="Palanquin Dark"/>
              </a:defRPr>
            </a:lvl7pPr>
            <a:lvl8pPr lvl="7" algn="ctr" rtl="0">
              <a:spcBef>
                <a:spcPts val="0"/>
              </a:spcBef>
              <a:spcAft>
                <a:spcPts val="0"/>
              </a:spcAft>
              <a:buNone/>
              <a:defRPr sz="2000">
                <a:latin typeface="Palanquin Dark"/>
                <a:ea typeface="Palanquin Dark"/>
                <a:cs typeface="Palanquin Dark"/>
                <a:sym typeface="Palanquin Dark"/>
              </a:defRPr>
            </a:lvl8pPr>
            <a:lvl9pPr lvl="8" algn="ctr" rtl="0">
              <a:spcBef>
                <a:spcPts val="0"/>
              </a:spcBef>
              <a:spcAft>
                <a:spcPts val="0"/>
              </a:spcAft>
              <a:buNone/>
              <a:defRPr sz="2000">
                <a:latin typeface="Palanquin Dark"/>
                <a:ea typeface="Palanquin Dark"/>
                <a:cs typeface="Palanquin Dark"/>
                <a:sym typeface="Palanquin Dark"/>
              </a:defRPr>
            </a:lvl9pPr>
          </a:lstStyle>
          <a:p>
            <a:endParaRPr/>
          </a:p>
        </p:txBody>
      </p:sp>
      <p:sp>
        <p:nvSpPr>
          <p:cNvPr id="203" name="Google Shape;203;p17"/>
          <p:cNvSpPr txBox="1">
            <a:spLocks noGrp="1"/>
          </p:cNvSpPr>
          <p:nvPr>
            <p:ph type="subTitle" idx="8"/>
          </p:nvPr>
        </p:nvSpPr>
        <p:spPr>
          <a:xfrm>
            <a:off x="5371200" y="3628700"/>
            <a:ext cx="2377500" cy="731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5">
    <p:spTree>
      <p:nvGrpSpPr>
        <p:cNvPr id="1" name="Shape 204"/>
        <p:cNvGrpSpPr/>
        <p:nvPr/>
      </p:nvGrpSpPr>
      <p:grpSpPr>
        <a:xfrm>
          <a:off x="0" y="0"/>
          <a:ext cx="0" cy="0"/>
          <a:chOff x="0" y="0"/>
          <a:chExt cx="0" cy="0"/>
        </a:xfrm>
      </p:grpSpPr>
      <p:grpSp>
        <p:nvGrpSpPr>
          <p:cNvPr id="205" name="Google Shape;205;p18"/>
          <p:cNvGrpSpPr/>
          <p:nvPr/>
        </p:nvGrpSpPr>
        <p:grpSpPr>
          <a:xfrm>
            <a:off x="743" y="-1321"/>
            <a:ext cx="9142514" cy="5146141"/>
            <a:chOff x="-8" y="379"/>
            <a:chExt cx="9142514" cy="5146141"/>
          </a:xfrm>
        </p:grpSpPr>
        <p:sp>
          <p:nvSpPr>
            <p:cNvPr id="206" name="Google Shape;206;p18"/>
            <p:cNvSpPr/>
            <p:nvPr/>
          </p:nvSpPr>
          <p:spPr>
            <a:xfrm>
              <a:off x="-8" y="2090"/>
              <a:ext cx="9138317" cy="5142716"/>
            </a:xfrm>
            <a:custGeom>
              <a:avLst/>
              <a:gdLst/>
              <a:ahLst/>
              <a:cxnLst/>
              <a:rect l="l" t="t" r="r" b="b"/>
              <a:pathLst>
                <a:path w="285751" h="160735" extrusionOk="0">
                  <a:moveTo>
                    <a:pt x="1" y="0"/>
                  </a:moveTo>
                  <a:lnTo>
                    <a:pt x="1" y="160734"/>
                  </a:lnTo>
                  <a:lnTo>
                    <a:pt x="285751" y="160734"/>
                  </a:lnTo>
                  <a:lnTo>
                    <a:pt x="285751" y="0"/>
                  </a:lnTo>
                  <a:close/>
                </a:path>
              </a:pathLst>
            </a:custGeom>
            <a:gradFill>
              <a:gsLst>
                <a:gs pos="0">
                  <a:srgbClr val="FFFFFF"/>
                </a:gs>
                <a:gs pos="65000">
                  <a:srgbClr val="E4F8F9"/>
                </a:gs>
                <a:gs pos="100000">
                  <a:srgbClr val="C7EDF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8"/>
            <p:cNvSpPr/>
            <p:nvPr/>
          </p:nvSpPr>
          <p:spPr>
            <a:xfrm>
              <a:off x="-4" y="739369"/>
              <a:ext cx="7891673" cy="4407151"/>
            </a:xfrm>
            <a:custGeom>
              <a:avLst/>
              <a:gdLst/>
              <a:ahLst/>
              <a:cxnLst/>
              <a:rect l="l" t="t" r="r" b="b"/>
              <a:pathLst>
                <a:path w="246769" h="137745" extrusionOk="0">
                  <a:moveTo>
                    <a:pt x="0" y="1"/>
                  </a:moveTo>
                  <a:lnTo>
                    <a:pt x="0" y="137744"/>
                  </a:lnTo>
                  <a:lnTo>
                    <a:pt x="48863" y="137744"/>
                  </a:lnTo>
                  <a:cubicBezTo>
                    <a:pt x="52899" y="135018"/>
                    <a:pt x="56602" y="132124"/>
                    <a:pt x="59817" y="129338"/>
                  </a:cubicBezTo>
                  <a:cubicBezTo>
                    <a:pt x="73462" y="117515"/>
                    <a:pt x="86475" y="103109"/>
                    <a:pt x="104394" y="98013"/>
                  </a:cubicBezTo>
                  <a:cubicBezTo>
                    <a:pt x="108425" y="96865"/>
                    <a:pt x="112610" y="96320"/>
                    <a:pt x="116815" y="96320"/>
                  </a:cubicBezTo>
                  <a:cubicBezTo>
                    <a:pt x="130409" y="96320"/>
                    <a:pt x="144224" y="102019"/>
                    <a:pt x="153817" y="111503"/>
                  </a:cubicBezTo>
                  <a:cubicBezTo>
                    <a:pt x="160949" y="118563"/>
                    <a:pt x="165366" y="127909"/>
                    <a:pt x="168509" y="137744"/>
                  </a:cubicBezTo>
                  <a:lnTo>
                    <a:pt x="246769" y="137744"/>
                  </a:lnTo>
                  <a:cubicBezTo>
                    <a:pt x="237601" y="135446"/>
                    <a:pt x="228374" y="133315"/>
                    <a:pt x="219599" y="129350"/>
                  </a:cubicBezTo>
                  <a:cubicBezTo>
                    <a:pt x="203645" y="122183"/>
                    <a:pt x="195370" y="106490"/>
                    <a:pt x="185559" y="92905"/>
                  </a:cubicBezTo>
                  <a:cubicBezTo>
                    <a:pt x="174891" y="78130"/>
                    <a:pt x="161223" y="67747"/>
                    <a:pt x="144578" y="60330"/>
                  </a:cubicBezTo>
                  <a:cubicBezTo>
                    <a:pt x="123992" y="51126"/>
                    <a:pt x="102882" y="50507"/>
                    <a:pt x="80796" y="48638"/>
                  </a:cubicBezTo>
                  <a:cubicBezTo>
                    <a:pt x="58233" y="46733"/>
                    <a:pt x="35016" y="41316"/>
                    <a:pt x="17550" y="26040"/>
                  </a:cubicBezTo>
                  <a:cubicBezTo>
                    <a:pt x="9835" y="19277"/>
                    <a:pt x="3739" y="10026"/>
                    <a:pt x="0" y="1"/>
                  </a:cubicBezTo>
                  <a:close/>
                </a:path>
              </a:pathLst>
            </a:custGeom>
            <a:gradFill>
              <a:gsLst>
                <a:gs pos="0">
                  <a:srgbClr val="FFFFFF"/>
                </a:gs>
                <a:gs pos="63000">
                  <a:srgbClr val="E4F8F9"/>
                </a:gs>
                <a:gs pos="100000">
                  <a:srgbClr val="AAE3E8"/>
                </a:gs>
              </a:gsLst>
              <a:path path="circle">
                <a:fillToRect l="50000" t="50000" r="50000" b="50000"/>
              </a:path>
              <a:tileRect/>
            </a:gradFill>
            <a:ln>
              <a:noFill/>
            </a:ln>
            <a:effectLst>
              <a:outerShdw blurRad="771525" algn="bl" rotWithShape="0">
                <a:srgbClr val="C7EDF0">
                  <a:alpha val="2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8"/>
            <p:cNvSpPr/>
            <p:nvPr/>
          </p:nvSpPr>
          <p:spPr>
            <a:xfrm>
              <a:off x="2962339" y="379"/>
              <a:ext cx="6179815" cy="2015173"/>
            </a:xfrm>
            <a:custGeom>
              <a:avLst/>
              <a:gdLst/>
              <a:ahLst/>
              <a:cxnLst/>
              <a:rect l="l" t="t" r="r" b="b"/>
              <a:pathLst>
                <a:path w="193240" h="62984" extrusionOk="0">
                  <a:moveTo>
                    <a:pt x="11681" y="0"/>
                  </a:moveTo>
                  <a:cubicBezTo>
                    <a:pt x="9716" y="6537"/>
                    <a:pt x="6025" y="12430"/>
                    <a:pt x="4299" y="19121"/>
                  </a:cubicBezTo>
                  <a:cubicBezTo>
                    <a:pt x="1" y="35719"/>
                    <a:pt x="11574" y="53769"/>
                    <a:pt x="26992" y="60257"/>
                  </a:cubicBezTo>
                  <a:cubicBezTo>
                    <a:pt x="30979" y="61935"/>
                    <a:pt x="35144" y="62668"/>
                    <a:pt x="39367" y="62668"/>
                  </a:cubicBezTo>
                  <a:cubicBezTo>
                    <a:pt x="55764" y="62668"/>
                    <a:pt x="73049" y="51616"/>
                    <a:pt x="84297" y="41874"/>
                  </a:cubicBezTo>
                  <a:cubicBezTo>
                    <a:pt x="97525" y="30420"/>
                    <a:pt x="110157" y="16431"/>
                    <a:pt x="127564" y="11490"/>
                  </a:cubicBezTo>
                  <a:cubicBezTo>
                    <a:pt x="131476" y="10379"/>
                    <a:pt x="135536" y="9850"/>
                    <a:pt x="139617" y="9850"/>
                  </a:cubicBezTo>
                  <a:cubicBezTo>
                    <a:pt x="152811" y="9850"/>
                    <a:pt x="166220" y="15374"/>
                    <a:pt x="175523" y="24586"/>
                  </a:cubicBezTo>
                  <a:cubicBezTo>
                    <a:pt x="185524" y="34480"/>
                    <a:pt x="190024" y="49030"/>
                    <a:pt x="193239" y="62984"/>
                  </a:cubicBezTo>
                  <a:lnTo>
                    <a:pt x="193239" y="0"/>
                  </a:lnTo>
                  <a:close/>
                </a:path>
              </a:pathLst>
            </a:custGeom>
            <a:gradFill>
              <a:gsLst>
                <a:gs pos="0">
                  <a:srgbClr val="FFFFFF"/>
                </a:gs>
                <a:gs pos="58999">
                  <a:srgbClr val="E4F8F9"/>
                </a:gs>
                <a:gs pos="70000">
                  <a:srgbClr val="E4F8F9"/>
                </a:gs>
                <a:gs pos="100000">
                  <a:srgbClr val="AAE3E8"/>
                </a:gs>
              </a:gsLst>
              <a:lin ang="0" scaled="0"/>
            </a:gradFill>
            <a:ln>
              <a:noFill/>
            </a:ln>
            <a:effectLst>
              <a:outerShdw blurRad="571500" dist="9525" dir="5400000" algn="bl" rotWithShape="0">
                <a:srgbClr val="C7EDF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8"/>
            <p:cNvSpPr/>
            <p:nvPr/>
          </p:nvSpPr>
          <p:spPr>
            <a:xfrm>
              <a:off x="6974038" y="1328652"/>
              <a:ext cx="2168468" cy="3595758"/>
            </a:xfrm>
            <a:custGeom>
              <a:avLst/>
              <a:gdLst/>
              <a:ahLst/>
              <a:cxnLst/>
              <a:rect l="l" t="t" r="r" b="b"/>
              <a:pathLst>
                <a:path w="67807" h="112385" extrusionOk="0">
                  <a:moveTo>
                    <a:pt x="29070" y="1"/>
                  </a:moveTo>
                  <a:cubicBezTo>
                    <a:pt x="26384" y="1"/>
                    <a:pt x="23570" y="742"/>
                    <a:pt x="20646" y="2443"/>
                  </a:cubicBezTo>
                  <a:cubicBezTo>
                    <a:pt x="11538" y="7753"/>
                    <a:pt x="4680" y="17480"/>
                    <a:pt x="3335" y="28053"/>
                  </a:cubicBezTo>
                  <a:cubicBezTo>
                    <a:pt x="1" y="54402"/>
                    <a:pt x="19420" y="69618"/>
                    <a:pt x="37029" y="85477"/>
                  </a:cubicBezTo>
                  <a:cubicBezTo>
                    <a:pt x="44923" y="92597"/>
                    <a:pt x="50793" y="102788"/>
                    <a:pt x="59746" y="108611"/>
                  </a:cubicBezTo>
                  <a:cubicBezTo>
                    <a:pt x="62187" y="110182"/>
                    <a:pt x="64902" y="111468"/>
                    <a:pt x="67795" y="112385"/>
                  </a:cubicBezTo>
                  <a:lnTo>
                    <a:pt x="67795" y="39959"/>
                  </a:lnTo>
                  <a:lnTo>
                    <a:pt x="67807" y="39959"/>
                  </a:lnTo>
                  <a:cubicBezTo>
                    <a:pt x="67402" y="39328"/>
                    <a:pt x="67021" y="38721"/>
                    <a:pt x="66628" y="38114"/>
                  </a:cubicBezTo>
                  <a:cubicBezTo>
                    <a:pt x="60294" y="28125"/>
                    <a:pt x="53234" y="18028"/>
                    <a:pt x="45399" y="9158"/>
                  </a:cubicBezTo>
                  <a:cubicBezTo>
                    <a:pt x="40796" y="3956"/>
                    <a:pt x="35276" y="1"/>
                    <a:pt x="29070" y="1"/>
                  </a:cubicBezTo>
                  <a:close/>
                </a:path>
              </a:pathLst>
            </a:custGeom>
            <a:gradFill>
              <a:gsLst>
                <a:gs pos="0">
                  <a:srgbClr val="FFFFFF"/>
                </a:gs>
                <a:gs pos="24000">
                  <a:srgbClr val="E4F8F9"/>
                </a:gs>
                <a:gs pos="100000">
                  <a:srgbClr val="C7EDF0"/>
                </a:gs>
              </a:gsLst>
              <a:lin ang="2698631" scaled="0"/>
            </a:gradFill>
            <a:ln>
              <a:noFill/>
            </a:ln>
            <a:effectLst>
              <a:outerShdw blurRad="471488" algn="bl" rotWithShape="0">
                <a:srgbClr val="C7EDF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8"/>
            <p:cNvSpPr/>
            <p:nvPr/>
          </p:nvSpPr>
          <p:spPr>
            <a:xfrm>
              <a:off x="8867574" y="2713747"/>
              <a:ext cx="16022" cy="13982"/>
            </a:xfrm>
            <a:custGeom>
              <a:avLst/>
              <a:gdLst/>
              <a:ahLst/>
              <a:cxnLst/>
              <a:rect l="l" t="t" r="r" b="b"/>
              <a:pathLst>
                <a:path w="501" h="437" extrusionOk="0">
                  <a:moveTo>
                    <a:pt x="347" y="1"/>
                  </a:moveTo>
                  <a:cubicBezTo>
                    <a:pt x="279" y="1"/>
                    <a:pt x="150" y="29"/>
                    <a:pt x="1" y="38"/>
                  </a:cubicBezTo>
                  <a:cubicBezTo>
                    <a:pt x="96" y="240"/>
                    <a:pt x="132" y="371"/>
                    <a:pt x="215" y="431"/>
                  </a:cubicBezTo>
                  <a:cubicBezTo>
                    <a:pt x="223" y="435"/>
                    <a:pt x="233" y="436"/>
                    <a:pt x="244" y="436"/>
                  </a:cubicBezTo>
                  <a:cubicBezTo>
                    <a:pt x="304" y="436"/>
                    <a:pt x="411" y="391"/>
                    <a:pt x="501" y="371"/>
                  </a:cubicBezTo>
                  <a:cubicBezTo>
                    <a:pt x="477" y="252"/>
                    <a:pt x="477" y="121"/>
                    <a:pt x="394" y="14"/>
                  </a:cubicBezTo>
                  <a:cubicBezTo>
                    <a:pt x="387" y="5"/>
                    <a:pt x="371" y="1"/>
                    <a:pt x="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8"/>
            <p:cNvSpPr/>
            <p:nvPr/>
          </p:nvSpPr>
          <p:spPr>
            <a:xfrm>
              <a:off x="9113180" y="2750733"/>
              <a:ext cx="15254" cy="16413"/>
            </a:xfrm>
            <a:custGeom>
              <a:avLst/>
              <a:gdLst/>
              <a:ahLst/>
              <a:cxnLst/>
              <a:rect l="l" t="t" r="r" b="b"/>
              <a:pathLst>
                <a:path w="477" h="513" extrusionOk="0">
                  <a:moveTo>
                    <a:pt x="381" y="1"/>
                  </a:moveTo>
                  <a:cubicBezTo>
                    <a:pt x="262" y="25"/>
                    <a:pt x="131" y="25"/>
                    <a:pt x="24" y="108"/>
                  </a:cubicBezTo>
                  <a:cubicBezTo>
                    <a:pt x="0" y="132"/>
                    <a:pt x="36" y="299"/>
                    <a:pt x="60" y="513"/>
                  </a:cubicBezTo>
                  <a:cubicBezTo>
                    <a:pt x="250" y="418"/>
                    <a:pt x="381" y="370"/>
                    <a:pt x="441" y="287"/>
                  </a:cubicBezTo>
                  <a:cubicBezTo>
                    <a:pt x="476" y="239"/>
                    <a:pt x="417" y="108"/>
                    <a:pt x="3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8"/>
            <p:cNvSpPr/>
            <p:nvPr/>
          </p:nvSpPr>
          <p:spPr>
            <a:xfrm>
              <a:off x="239900" y="251050"/>
              <a:ext cx="2516100" cy="2516100"/>
            </a:xfrm>
            <a:prstGeom prst="ellipse">
              <a:avLst/>
            </a:prstGeom>
            <a:gradFill>
              <a:gsLst>
                <a:gs pos="0">
                  <a:srgbClr val="FFFFFF">
                    <a:alpha val="0"/>
                  </a:srgbClr>
                </a:gs>
                <a:gs pos="50000">
                  <a:srgbClr val="FFFFFF">
                    <a:alpha val="0"/>
                  </a:srgbClr>
                </a:gs>
                <a:gs pos="100000">
                  <a:srgbClr val="FFFFFF"/>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8"/>
            <p:cNvSpPr/>
            <p:nvPr/>
          </p:nvSpPr>
          <p:spPr>
            <a:xfrm>
              <a:off x="6775500" y="2542300"/>
              <a:ext cx="1655400" cy="1655400"/>
            </a:xfrm>
            <a:prstGeom prst="ellipse">
              <a:avLst/>
            </a:prstGeom>
            <a:gradFill>
              <a:gsLst>
                <a:gs pos="0">
                  <a:srgbClr val="FFFFFF">
                    <a:alpha val="0"/>
                  </a:srgbClr>
                </a:gs>
                <a:gs pos="50000">
                  <a:srgbClr val="FFFFFF">
                    <a:alpha val="0"/>
                  </a:srgbClr>
                </a:gs>
                <a:gs pos="100000">
                  <a:srgbClr val="FFFFFF"/>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 name="Google Shape;214;p18"/>
          <p:cNvSpPr/>
          <p:nvPr/>
        </p:nvSpPr>
        <p:spPr>
          <a:xfrm>
            <a:off x="4580550" y="-75"/>
            <a:ext cx="4572000" cy="5143500"/>
          </a:xfrm>
          <a:prstGeom prst="rect">
            <a:avLst/>
          </a:prstGeom>
          <a:solidFill>
            <a:schemeClr val="lt1"/>
          </a:solidFill>
          <a:ln>
            <a:noFill/>
          </a:ln>
          <a:effectLst>
            <a:outerShdw blurRad="457200" algn="bl" rotWithShape="0">
              <a:schemeClr val="accent3">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8"/>
          <p:cNvSpPr txBox="1">
            <a:spLocks noGrp="1"/>
          </p:cNvSpPr>
          <p:nvPr>
            <p:ph type="title"/>
          </p:nvPr>
        </p:nvSpPr>
        <p:spPr>
          <a:xfrm>
            <a:off x="713100" y="3057713"/>
            <a:ext cx="2724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16" name="Google Shape;216;p18"/>
          <p:cNvSpPr txBox="1">
            <a:spLocks noGrp="1"/>
          </p:cNvSpPr>
          <p:nvPr>
            <p:ph type="subTitle" idx="1"/>
          </p:nvPr>
        </p:nvSpPr>
        <p:spPr>
          <a:xfrm>
            <a:off x="5303700" y="964250"/>
            <a:ext cx="3127200" cy="685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17" name="Google Shape;217;p18"/>
          <p:cNvSpPr txBox="1">
            <a:spLocks noGrp="1"/>
          </p:cNvSpPr>
          <p:nvPr>
            <p:ph type="subTitle" idx="2"/>
          </p:nvPr>
        </p:nvSpPr>
        <p:spPr>
          <a:xfrm>
            <a:off x="5303700" y="2414200"/>
            <a:ext cx="3127200" cy="685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18" name="Google Shape;218;p18"/>
          <p:cNvSpPr txBox="1">
            <a:spLocks noGrp="1"/>
          </p:cNvSpPr>
          <p:nvPr>
            <p:ph type="subTitle" idx="3"/>
          </p:nvPr>
        </p:nvSpPr>
        <p:spPr>
          <a:xfrm>
            <a:off x="5303700" y="3880200"/>
            <a:ext cx="3127200" cy="685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19" name="Google Shape;219;p18"/>
          <p:cNvSpPr txBox="1">
            <a:spLocks noGrp="1"/>
          </p:cNvSpPr>
          <p:nvPr>
            <p:ph type="title" idx="4" hasCustomPrompt="1"/>
          </p:nvPr>
        </p:nvSpPr>
        <p:spPr>
          <a:xfrm>
            <a:off x="4219900" y="894463"/>
            <a:ext cx="7041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000"/>
              <a:buNone/>
              <a:defRPr sz="3000" b="0">
                <a:solidFill>
                  <a:schemeClr val="accent6"/>
                </a:solidFill>
              </a:defRPr>
            </a:lvl1pPr>
            <a:lvl2pPr lvl="1" algn="ctr" rtl="0">
              <a:spcBef>
                <a:spcPts val="0"/>
              </a:spcBef>
              <a:spcAft>
                <a:spcPts val="0"/>
              </a:spcAft>
              <a:buClr>
                <a:schemeClr val="accent6"/>
              </a:buClr>
              <a:buSzPts val="3000"/>
              <a:buNone/>
              <a:defRPr sz="3000" b="0">
                <a:solidFill>
                  <a:schemeClr val="accent6"/>
                </a:solidFill>
              </a:defRPr>
            </a:lvl2pPr>
            <a:lvl3pPr lvl="2" algn="ctr" rtl="0">
              <a:spcBef>
                <a:spcPts val="0"/>
              </a:spcBef>
              <a:spcAft>
                <a:spcPts val="0"/>
              </a:spcAft>
              <a:buClr>
                <a:schemeClr val="accent6"/>
              </a:buClr>
              <a:buSzPts val="3000"/>
              <a:buNone/>
              <a:defRPr sz="3000" b="0">
                <a:solidFill>
                  <a:schemeClr val="accent6"/>
                </a:solidFill>
              </a:defRPr>
            </a:lvl3pPr>
            <a:lvl4pPr lvl="3" algn="ctr" rtl="0">
              <a:spcBef>
                <a:spcPts val="0"/>
              </a:spcBef>
              <a:spcAft>
                <a:spcPts val="0"/>
              </a:spcAft>
              <a:buClr>
                <a:schemeClr val="accent6"/>
              </a:buClr>
              <a:buSzPts val="3000"/>
              <a:buNone/>
              <a:defRPr sz="3000" b="0">
                <a:solidFill>
                  <a:schemeClr val="accent6"/>
                </a:solidFill>
              </a:defRPr>
            </a:lvl4pPr>
            <a:lvl5pPr lvl="4" algn="ctr" rtl="0">
              <a:spcBef>
                <a:spcPts val="0"/>
              </a:spcBef>
              <a:spcAft>
                <a:spcPts val="0"/>
              </a:spcAft>
              <a:buClr>
                <a:schemeClr val="accent6"/>
              </a:buClr>
              <a:buSzPts val="3000"/>
              <a:buNone/>
              <a:defRPr sz="3000" b="0">
                <a:solidFill>
                  <a:schemeClr val="accent6"/>
                </a:solidFill>
              </a:defRPr>
            </a:lvl5pPr>
            <a:lvl6pPr lvl="5" algn="ctr" rtl="0">
              <a:spcBef>
                <a:spcPts val="0"/>
              </a:spcBef>
              <a:spcAft>
                <a:spcPts val="0"/>
              </a:spcAft>
              <a:buClr>
                <a:schemeClr val="accent6"/>
              </a:buClr>
              <a:buSzPts val="3000"/>
              <a:buNone/>
              <a:defRPr sz="3000" b="0">
                <a:solidFill>
                  <a:schemeClr val="accent6"/>
                </a:solidFill>
              </a:defRPr>
            </a:lvl6pPr>
            <a:lvl7pPr lvl="6" algn="ctr" rtl="0">
              <a:spcBef>
                <a:spcPts val="0"/>
              </a:spcBef>
              <a:spcAft>
                <a:spcPts val="0"/>
              </a:spcAft>
              <a:buClr>
                <a:schemeClr val="accent6"/>
              </a:buClr>
              <a:buSzPts val="3000"/>
              <a:buNone/>
              <a:defRPr sz="3000" b="0">
                <a:solidFill>
                  <a:schemeClr val="accent6"/>
                </a:solidFill>
              </a:defRPr>
            </a:lvl7pPr>
            <a:lvl8pPr lvl="7" algn="ctr" rtl="0">
              <a:spcBef>
                <a:spcPts val="0"/>
              </a:spcBef>
              <a:spcAft>
                <a:spcPts val="0"/>
              </a:spcAft>
              <a:buClr>
                <a:schemeClr val="accent6"/>
              </a:buClr>
              <a:buSzPts val="3000"/>
              <a:buNone/>
              <a:defRPr sz="3000" b="0">
                <a:solidFill>
                  <a:schemeClr val="accent6"/>
                </a:solidFill>
              </a:defRPr>
            </a:lvl8pPr>
            <a:lvl9pPr lvl="8" algn="ctr" rtl="0">
              <a:spcBef>
                <a:spcPts val="0"/>
              </a:spcBef>
              <a:spcAft>
                <a:spcPts val="0"/>
              </a:spcAft>
              <a:buClr>
                <a:schemeClr val="accent6"/>
              </a:buClr>
              <a:buSzPts val="3000"/>
              <a:buNone/>
              <a:defRPr sz="3000" b="0">
                <a:solidFill>
                  <a:schemeClr val="accent6"/>
                </a:solidFill>
              </a:defRPr>
            </a:lvl9pPr>
          </a:lstStyle>
          <a:p>
            <a:r>
              <a:t>xx%</a:t>
            </a:r>
          </a:p>
        </p:txBody>
      </p:sp>
      <p:sp>
        <p:nvSpPr>
          <p:cNvPr id="220" name="Google Shape;220;p18"/>
          <p:cNvSpPr txBox="1">
            <a:spLocks noGrp="1"/>
          </p:cNvSpPr>
          <p:nvPr>
            <p:ph type="title" idx="5" hasCustomPrompt="1"/>
          </p:nvPr>
        </p:nvSpPr>
        <p:spPr>
          <a:xfrm>
            <a:off x="4219900" y="2370600"/>
            <a:ext cx="7041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000"/>
              <a:buNone/>
              <a:defRPr sz="3000" b="0">
                <a:solidFill>
                  <a:schemeClr val="accent6"/>
                </a:solidFill>
              </a:defRPr>
            </a:lvl1pPr>
            <a:lvl2pPr lvl="1" algn="ctr" rtl="0">
              <a:spcBef>
                <a:spcPts val="0"/>
              </a:spcBef>
              <a:spcAft>
                <a:spcPts val="0"/>
              </a:spcAft>
              <a:buClr>
                <a:schemeClr val="accent6"/>
              </a:buClr>
              <a:buSzPts val="3000"/>
              <a:buNone/>
              <a:defRPr sz="3000" b="0">
                <a:solidFill>
                  <a:schemeClr val="accent6"/>
                </a:solidFill>
              </a:defRPr>
            </a:lvl2pPr>
            <a:lvl3pPr lvl="2" algn="ctr" rtl="0">
              <a:spcBef>
                <a:spcPts val="0"/>
              </a:spcBef>
              <a:spcAft>
                <a:spcPts val="0"/>
              </a:spcAft>
              <a:buClr>
                <a:schemeClr val="accent6"/>
              </a:buClr>
              <a:buSzPts val="3000"/>
              <a:buNone/>
              <a:defRPr sz="3000" b="0">
                <a:solidFill>
                  <a:schemeClr val="accent6"/>
                </a:solidFill>
              </a:defRPr>
            </a:lvl3pPr>
            <a:lvl4pPr lvl="3" algn="ctr" rtl="0">
              <a:spcBef>
                <a:spcPts val="0"/>
              </a:spcBef>
              <a:spcAft>
                <a:spcPts val="0"/>
              </a:spcAft>
              <a:buClr>
                <a:schemeClr val="accent6"/>
              </a:buClr>
              <a:buSzPts val="3000"/>
              <a:buNone/>
              <a:defRPr sz="3000" b="0">
                <a:solidFill>
                  <a:schemeClr val="accent6"/>
                </a:solidFill>
              </a:defRPr>
            </a:lvl4pPr>
            <a:lvl5pPr lvl="4" algn="ctr" rtl="0">
              <a:spcBef>
                <a:spcPts val="0"/>
              </a:spcBef>
              <a:spcAft>
                <a:spcPts val="0"/>
              </a:spcAft>
              <a:buClr>
                <a:schemeClr val="accent6"/>
              </a:buClr>
              <a:buSzPts val="3000"/>
              <a:buNone/>
              <a:defRPr sz="3000" b="0">
                <a:solidFill>
                  <a:schemeClr val="accent6"/>
                </a:solidFill>
              </a:defRPr>
            </a:lvl5pPr>
            <a:lvl6pPr lvl="5" algn="ctr" rtl="0">
              <a:spcBef>
                <a:spcPts val="0"/>
              </a:spcBef>
              <a:spcAft>
                <a:spcPts val="0"/>
              </a:spcAft>
              <a:buClr>
                <a:schemeClr val="accent6"/>
              </a:buClr>
              <a:buSzPts val="3000"/>
              <a:buNone/>
              <a:defRPr sz="3000" b="0">
                <a:solidFill>
                  <a:schemeClr val="accent6"/>
                </a:solidFill>
              </a:defRPr>
            </a:lvl6pPr>
            <a:lvl7pPr lvl="6" algn="ctr" rtl="0">
              <a:spcBef>
                <a:spcPts val="0"/>
              </a:spcBef>
              <a:spcAft>
                <a:spcPts val="0"/>
              </a:spcAft>
              <a:buClr>
                <a:schemeClr val="accent6"/>
              </a:buClr>
              <a:buSzPts val="3000"/>
              <a:buNone/>
              <a:defRPr sz="3000" b="0">
                <a:solidFill>
                  <a:schemeClr val="accent6"/>
                </a:solidFill>
              </a:defRPr>
            </a:lvl7pPr>
            <a:lvl8pPr lvl="7" algn="ctr" rtl="0">
              <a:spcBef>
                <a:spcPts val="0"/>
              </a:spcBef>
              <a:spcAft>
                <a:spcPts val="0"/>
              </a:spcAft>
              <a:buClr>
                <a:schemeClr val="accent6"/>
              </a:buClr>
              <a:buSzPts val="3000"/>
              <a:buNone/>
              <a:defRPr sz="3000" b="0">
                <a:solidFill>
                  <a:schemeClr val="accent6"/>
                </a:solidFill>
              </a:defRPr>
            </a:lvl8pPr>
            <a:lvl9pPr lvl="8" algn="ctr" rtl="0">
              <a:spcBef>
                <a:spcPts val="0"/>
              </a:spcBef>
              <a:spcAft>
                <a:spcPts val="0"/>
              </a:spcAft>
              <a:buClr>
                <a:schemeClr val="accent6"/>
              </a:buClr>
              <a:buSzPts val="3000"/>
              <a:buNone/>
              <a:defRPr sz="3000" b="0">
                <a:solidFill>
                  <a:schemeClr val="accent6"/>
                </a:solidFill>
              </a:defRPr>
            </a:lvl9pPr>
          </a:lstStyle>
          <a:p>
            <a:r>
              <a:t>xx%</a:t>
            </a:r>
          </a:p>
        </p:txBody>
      </p:sp>
      <p:sp>
        <p:nvSpPr>
          <p:cNvPr id="221" name="Google Shape;221;p18"/>
          <p:cNvSpPr txBox="1">
            <a:spLocks noGrp="1"/>
          </p:cNvSpPr>
          <p:nvPr>
            <p:ph type="title" idx="6" hasCustomPrompt="1"/>
          </p:nvPr>
        </p:nvSpPr>
        <p:spPr>
          <a:xfrm>
            <a:off x="4219900" y="3781213"/>
            <a:ext cx="7041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000"/>
              <a:buNone/>
              <a:defRPr sz="3000" b="0">
                <a:solidFill>
                  <a:schemeClr val="accent6"/>
                </a:solidFill>
              </a:defRPr>
            </a:lvl1pPr>
            <a:lvl2pPr lvl="1" algn="ctr" rtl="0">
              <a:spcBef>
                <a:spcPts val="0"/>
              </a:spcBef>
              <a:spcAft>
                <a:spcPts val="0"/>
              </a:spcAft>
              <a:buClr>
                <a:schemeClr val="accent6"/>
              </a:buClr>
              <a:buSzPts val="3000"/>
              <a:buNone/>
              <a:defRPr sz="3000" b="0">
                <a:solidFill>
                  <a:schemeClr val="accent6"/>
                </a:solidFill>
              </a:defRPr>
            </a:lvl2pPr>
            <a:lvl3pPr lvl="2" algn="ctr" rtl="0">
              <a:spcBef>
                <a:spcPts val="0"/>
              </a:spcBef>
              <a:spcAft>
                <a:spcPts val="0"/>
              </a:spcAft>
              <a:buClr>
                <a:schemeClr val="accent6"/>
              </a:buClr>
              <a:buSzPts val="3000"/>
              <a:buNone/>
              <a:defRPr sz="3000" b="0">
                <a:solidFill>
                  <a:schemeClr val="accent6"/>
                </a:solidFill>
              </a:defRPr>
            </a:lvl3pPr>
            <a:lvl4pPr lvl="3" algn="ctr" rtl="0">
              <a:spcBef>
                <a:spcPts val="0"/>
              </a:spcBef>
              <a:spcAft>
                <a:spcPts val="0"/>
              </a:spcAft>
              <a:buClr>
                <a:schemeClr val="accent6"/>
              </a:buClr>
              <a:buSzPts val="3000"/>
              <a:buNone/>
              <a:defRPr sz="3000" b="0">
                <a:solidFill>
                  <a:schemeClr val="accent6"/>
                </a:solidFill>
              </a:defRPr>
            </a:lvl4pPr>
            <a:lvl5pPr lvl="4" algn="ctr" rtl="0">
              <a:spcBef>
                <a:spcPts val="0"/>
              </a:spcBef>
              <a:spcAft>
                <a:spcPts val="0"/>
              </a:spcAft>
              <a:buClr>
                <a:schemeClr val="accent6"/>
              </a:buClr>
              <a:buSzPts val="3000"/>
              <a:buNone/>
              <a:defRPr sz="3000" b="0">
                <a:solidFill>
                  <a:schemeClr val="accent6"/>
                </a:solidFill>
              </a:defRPr>
            </a:lvl5pPr>
            <a:lvl6pPr lvl="5" algn="ctr" rtl="0">
              <a:spcBef>
                <a:spcPts val="0"/>
              </a:spcBef>
              <a:spcAft>
                <a:spcPts val="0"/>
              </a:spcAft>
              <a:buClr>
                <a:schemeClr val="accent6"/>
              </a:buClr>
              <a:buSzPts val="3000"/>
              <a:buNone/>
              <a:defRPr sz="3000" b="0">
                <a:solidFill>
                  <a:schemeClr val="accent6"/>
                </a:solidFill>
              </a:defRPr>
            </a:lvl6pPr>
            <a:lvl7pPr lvl="6" algn="ctr" rtl="0">
              <a:spcBef>
                <a:spcPts val="0"/>
              </a:spcBef>
              <a:spcAft>
                <a:spcPts val="0"/>
              </a:spcAft>
              <a:buClr>
                <a:schemeClr val="accent6"/>
              </a:buClr>
              <a:buSzPts val="3000"/>
              <a:buNone/>
              <a:defRPr sz="3000" b="0">
                <a:solidFill>
                  <a:schemeClr val="accent6"/>
                </a:solidFill>
              </a:defRPr>
            </a:lvl7pPr>
            <a:lvl8pPr lvl="7" algn="ctr" rtl="0">
              <a:spcBef>
                <a:spcPts val="0"/>
              </a:spcBef>
              <a:spcAft>
                <a:spcPts val="0"/>
              </a:spcAft>
              <a:buClr>
                <a:schemeClr val="accent6"/>
              </a:buClr>
              <a:buSzPts val="3000"/>
              <a:buNone/>
              <a:defRPr sz="3000" b="0">
                <a:solidFill>
                  <a:schemeClr val="accent6"/>
                </a:solidFill>
              </a:defRPr>
            </a:lvl8pPr>
            <a:lvl9pPr lvl="8" algn="ctr" rtl="0">
              <a:spcBef>
                <a:spcPts val="0"/>
              </a:spcBef>
              <a:spcAft>
                <a:spcPts val="0"/>
              </a:spcAft>
              <a:buClr>
                <a:schemeClr val="accent6"/>
              </a:buClr>
              <a:buSzPts val="3000"/>
              <a:buNone/>
              <a:defRPr sz="3000" b="0">
                <a:solidFill>
                  <a:schemeClr val="accent6"/>
                </a:solidFill>
              </a:defRPr>
            </a:lvl9pPr>
          </a:lstStyle>
          <a:p>
            <a:r>
              <a:t>xx%</a:t>
            </a:r>
          </a:p>
        </p:txBody>
      </p:sp>
      <p:sp>
        <p:nvSpPr>
          <p:cNvPr id="222" name="Google Shape;222;p18"/>
          <p:cNvSpPr txBox="1">
            <a:spLocks noGrp="1"/>
          </p:cNvSpPr>
          <p:nvPr>
            <p:ph type="subTitle" idx="7"/>
          </p:nvPr>
        </p:nvSpPr>
        <p:spPr>
          <a:xfrm>
            <a:off x="5303700" y="577500"/>
            <a:ext cx="3127200" cy="466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000">
                <a:latin typeface="Palanquin Dark"/>
                <a:ea typeface="Palanquin Dark"/>
                <a:cs typeface="Palanquin Dark"/>
                <a:sym typeface="Palanquin Dark"/>
              </a:defRPr>
            </a:lvl1pPr>
            <a:lvl2pPr lvl="1" rtl="0">
              <a:spcBef>
                <a:spcPts val="0"/>
              </a:spcBef>
              <a:spcAft>
                <a:spcPts val="0"/>
              </a:spcAft>
              <a:buNone/>
              <a:defRPr sz="2000">
                <a:latin typeface="Palanquin Dark"/>
                <a:ea typeface="Palanquin Dark"/>
                <a:cs typeface="Palanquin Dark"/>
                <a:sym typeface="Palanquin Dark"/>
              </a:defRPr>
            </a:lvl2pPr>
            <a:lvl3pPr lvl="2" rtl="0">
              <a:spcBef>
                <a:spcPts val="0"/>
              </a:spcBef>
              <a:spcAft>
                <a:spcPts val="0"/>
              </a:spcAft>
              <a:buNone/>
              <a:defRPr sz="2000">
                <a:latin typeface="Palanquin Dark"/>
                <a:ea typeface="Palanquin Dark"/>
                <a:cs typeface="Palanquin Dark"/>
                <a:sym typeface="Palanquin Dark"/>
              </a:defRPr>
            </a:lvl3pPr>
            <a:lvl4pPr lvl="3" rtl="0">
              <a:spcBef>
                <a:spcPts val="0"/>
              </a:spcBef>
              <a:spcAft>
                <a:spcPts val="0"/>
              </a:spcAft>
              <a:buNone/>
              <a:defRPr sz="2000">
                <a:latin typeface="Palanquin Dark"/>
                <a:ea typeface="Palanquin Dark"/>
                <a:cs typeface="Palanquin Dark"/>
                <a:sym typeface="Palanquin Dark"/>
              </a:defRPr>
            </a:lvl4pPr>
            <a:lvl5pPr lvl="4" rtl="0">
              <a:spcBef>
                <a:spcPts val="0"/>
              </a:spcBef>
              <a:spcAft>
                <a:spcPts val="0"/>
              </a:spcAft>
              <a:buNone/>
              <a:defRPr sz="2000">
                <a:latin typeface="Palanquin Dark"/>
                <a:ea typeface="Palanquin Dark"/>
                <a:cs typeface="Palanquin Dark"/>
                <a:sym typeface="Palanquin Dark"/>
              </a:defRPr>
            </a:lvl5pPr>
            <a:lvl6pPr lvl="5" rtl="0">
              <a:spcBef>
                <a:spcPts val="0"/>
              </a:spcBef>
              <a:spcAft>
                <a:spcPts val="0"/>
              </a:spcAft>
              <a:buNone/>
              <a:defRPr sz="2000">
                <a:latin typeface="Palanquin Dark"/>
                <a:ea typeface="Palanquin Dark"/>
                <a:cs typeface="Palanquin Dark"/>
                <a:sym typeface="Palanquin Dark"/>
              </a:defRPr>
            </a:lvl6pPr>
            <a:lvl7pPr lvl="6" rtl="0">
              <a:spcBef>
                <a:spcPts val="0"/>
              </a:spcBef>
              <a:spcAft>
                <a:spcPts val="0"/>
              </a:spcAft>
              <a:buNone/>
              <a:defRPr sz="2000">
                <a:latin typeface="Palanquin Dark"/>
                <a:ea typeface="Palanquin Dark"/>
                <a:cs typeface="Palanquin Dark"/>
                <a:sym typeface="Palanquin Dark"/>
              </a:defRPr>
            </a:lvl7pPr>
            <a:lvl8pPr lvl="7" rtl="0">
              <a:spcBef>
                <a:spcPts val="0"/>
              </a:spcBef>
              <a:spcAft>
                <a:spcPts val="0"/>
              </a:spcAft>
              <a:buNone/>
              <a:defRPr sz="2000">
                <a:latin typeface="Palanquin Dark"/>
                <a:ea typeface="Palanquin Dark"/>
                <a:cs typeface="Palanquin Dark"/>
                <a:sym typeface="Palanquin Dark"/>
              </a:defRPr>
            </a:lvl8pPr>
            <a:lvl9pPr lvl="8" rtl="0">
              <a:spcBef>
                <a:spcPts val="0"/>
              </a:spcBef>
              <a:spcAft>
                <a:spcPts val="0"/>
              </a:spcAft>
              <a:buNone/>
              <a:defRPr sz="2000">
                <a:latin typeface="Palanquin Dark"/>
                <a:ea typeface="Palanquin Dark"/>
                <a:cs typeface="Palanquin Dark"/>
                <a:sym typeface="Palanquin Dark"/>
              </a:defRPr>
            </a:lvl9pPr>
          </a:lstStyle>
          <a:p>
            <a:endParaRPr/>
          </a:p>
        </p:txBody>
      </p:sp>
      <p:sp>
        <p:nvSpPr>
          <p:cNvPr id="223" name="Google Shape;223;p18"/>
          <p:cNvSpPr txBox="1">
            <a:spLocks noGrp="1"/>
          </p:cNvSpPr>
          <p:nvPr>
            <p:ph type="subTitle" idx="8"/>
          </p:nvPr>
        </p:nvSpPr>
        <p:spPr>
          <a:xfrm>
            <a:off x="5303700" y="2036975"/>
            <a:ext cx="3127200" cy="466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000">
                <a:latin typeface="Palanquin Dark"/>
                <a:ea typeface="Palanquin Dark"/>
                <a:cs typeface="Palanquin Dark"/>
                <a:sym typeface="Palanquin Dark"/>
              </a:defRPr>
            </a:lvl1pPr>
            <a:lvl2pPr lvl="1" rtl="0">
              <a:spcBef>
                <a:spcPts val="0"/>
              </a:spcBef>
              <a:spcAft>
                <a:spcPts val="0"/>
              </a:spcAft>
              <a:buNone/>
              <a:defRPr sz="2000">
                <a:latin typeface="Palanquin Dark"/>
                <a:ea typeface="Palanquin Dark"/>
                <a:cs typeface="Palanquin Dark"/>
                <a:sym typeface="Palanquin Dark"/>
              </a:defRPr>
            </a:lvl2pPr>
            <a:lvl3pPr lvl="2" rtl="0">
              <a:spcBef>
                <a:spcPts val="0"/>
              </a:spcBef>
              <a:spcAft>
                <a:spcPts val="0"/>
              </a:spcAft>
              <a:buNone/>
              <a:defRPr sz="2000">
                <a:latin typeface="Palanquin Dark"/>
                <a:ea typeface="Palanquin Dark"/>
                <a:cs typeface="Palanquin Dark"/>
                <a:sym typeface="Palanquin Dark"/>
              </a:defRPr>
            </a:lvl3pPr>
            <a:lvl4pPr lvl="3" rtl="0">
              <a:spcBef>
                <a:spcPts val="0"/>
              </a:spcBef>
              <a:spcAft>
                <a:spcPts val="0"/>
              </a:spcAft>
              <a:buNone/>
              <a:defRPr sz="2000">
                <a:latin typeface="Palanquin Dark"/>
                <a:ea typeface="Palanquin Dark"/>
                <a:cs typeface="Palanquin Dark"/>
                <a:sym typeface="Palanquin Dark"/>
              </a:defRPr>
            </a:lvl4pPr>
            <a:lvl5pPr lvl="4" rtl="0">
              <a:spcBef>
                <a:spcPts val="0"/>
              </a:spcBef>
              <a:spcAft>
                <a:spcPts val="0"/>
              </a:spcAft>
              <a:buNone/>
              <a:defRPr sz="2000">
                <a:latin typeface="Palanquin Dark"/>
                <a:ea typeface="Palanquin Dark"/>
                <a:cs typeface="Palanquin Dark"/>
                <a:sym typeface="Palanquin Dark"/>
              </a:defRPr>
            </a:lvl5pPr>
            <a:lvl6pPr lvl="5" rtl="0">
              <a:spcBef>
                <a:spcPts val="0"/>
              </a:spcBef>
              <a:spcAft>
                <a:spcPts val="0"/>
              </a:spcAft>
              <a:buNone/>
              <a:defRPr sz="2000">
                <a:latin typeface="Palanquin Dark"/>
                <a:ea typeface="Palanquin Dark"/>
                <a:cs typeface="Palanquin Dark"/>
                <a:sym typeface="Palanquin Dark"/>
              </a:defRPr>
            </a:lvl6pPr>
            <a:lvl7pPr lvl="6" rtl="0">
              <a:spcBef>
                <a:spcPts val="0"/>
              </a:spcBef>
              <a:spcAft>
                <a:spcPts val="0"/>
              </a:spcAft>
              <a:buNone/>
              <a:defRPr sz="2000">
                <a:latin typeface="Palanquin Dark"/>
                <a:ea typeface="Palanquin Dark"/>
                <a:cs typeface="Palanquin Dark"/>
                <a:sym typeface="Palanquin Dark"/>
              </a:defRPr>
            </a:lvl7pPr>
            <a:lvl8pPr lvl="7" rtl="0">
              <a:spcBef>
                <a:spcPts val="0"/>
              </a:spcBef>
              <a:spcAft>
                <a:spcPts val="0"/>
              </a:spcAft>
              <a:buNone/>
              <a:defRPr sz="2000">
                <a:latin typeface="Palanquin Dark"/>
                <a:ea typeface="Palanquin Dark"/>
                <a:cs typeface="Palanquin Dark"/>
                <a:sym typeface="Palanquin Dark"/>
              </a:defRPr>
            </a:lvl8pPr>
            <a:lvl9pPr lvl="8" rtl="0">
              <a:spcBef>
                <a:spcPts val="0"/>
              </a:spcBef>
              <a:spcAft>
                <a:spcPts val="0"/>
              </a:spcAft>
              <a:buNone/>
              <a:defRPr sz="2000">
                <a:latin typeface="Palanquin Dark"/>
                <a:ea typeface="Palanquin Dark"/>
                <a:cs typeface="Palanquin Dark"/>
                <a:sym typeface="Palanquin Dark"/>
              </a:defRPr>
            </a:lvl9pPr>
          </a:lstStyle>
          <a:p>
            <a:endParaRPr/>
          </a:p>
        </p:txBody>
      </p:sp>
      <p:sp>
        <p:nvSpPr>
          <p:cNvPr id="224" name="Google Shape;224;p18"/>
          <p:cNvSpPr txBox="1">
            <a:spLocks noGrp="1"/>
          </p:cNvSpPr>
          <p:nvPr>
            <p:ph type="subTitle" idx="9"/>
          </p:nvPr>
        </p:nvSpPr>
        <p:spPr>
          <a:xfrm>
            <a:off x="5303700" y="3493450"/>
            <a:ext cx="3127200" cy="466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000">
                <a:latin typeface="Palanquin Dark"/>
                <a:ea typeface="Palanquin Dark"/>
                <a:cs typeface="Palanquin Dark"/>
                <a:sym typeface="Palanquin Dark"/>
              </a:defRPr>
            </a:lvl1pPr>
            <a:lvl2pPr lvl="1" rtl="0">
              <a:spcBef>
                <a:spcPts val="0"/>
              </a:spcBef>
              <a:spcAft>
                <a:spcPts val="0"/>
              </a:spcAft>
              <a:buNone/>
              <a:defRPr sz="2000">
                <a:latin typeface="Palanquin Dark"/>
                <a:ea typeface="Palanquin Dark"/>
                <a:cs typeface="Palanquin Dark"/>
                <a:sym typeface="Palanquin Dark"/>
              </a:defRPr>
            </a:lvl2pPr>
            <a:lvl3pPr lvl="2" rtl="0">
              <a:spcBef>
                <a:spcPts val="0"/>
              </a:spcBef>
              <a:spcAft>
                <a:spcPts val="0"/>
              </a:spcAft>
              <a:buNone/>
              <a:defRPr sz="2000">
                <a:latin typeface="Palanquin Dark"/>
                <a:ea typeface="Palanquin Dark"/>
                <a:cs typeface="Palanquin Dark"/>
                <a:sym typeface="Palanquin Dark"/>
              </a:defRPr>
            </a:lvl3pPr>
            <a:lvl4pPr lvl="3" rtl="0">
              <a:spcBef>
                <a:spcPts val="0"/>
              </a:spcBef>
              <a:spcAft>
                <a:spcPts val="0"/>
              </a:spcAft>
              <a:buNone/>
              <a:defRPr sz="2000">
                <a:latin typeface="Palanquin Dark"/>
                <a:ea typeface="Palanquin Dark"/>
                <a:cs typeface="Palanquin Dark"/>
                <a:sym typeface="Palanquin Dark"/>
              </a:defRPr>
            </a:lvl4pPr>
            <a:lvl5pPr lvl="4" rtl="0">
              <a:spcBef>
                <a:spcPts val="0"/>
              </a:spcBef>
              <a:spcAft>
                <a:spcPts val="0"/>
              </a:spcAft>
              <a:buNone/>
              <a:defRPr sz="2000">
                <a:latin typeface="Palanquin Dark"/>
                <a:ea typeface="Palanquin Dark"/>
                <a:cs typeface="Palanquin Dark"/>
                <a:sym typeface="Palanquin Dark"/>
              </a:defRPr>
            </a:lvl5pPr>
            <a:lvl6pPr lvl="5" rtl="0">
              <a:spcBef>
                <a:spcPts val="0"/>
              </a:spcBef>
              <a:spcAft>
                <a:spcPts val="0"/>
              </a:spcAft>
              <a:buNone/>
              <a:defRPr sz="2000">
                <a:latin typeface="Palanquin Dark"/>
                <a:ea typeface="Palanquin Dark"/>
                <a:cs typeface="Palanquin Dark"/>
                <a:sym typeface="Palanquin Dark"/>
              </a:defRPr>
            </a:lvl6pPr>
            <a:lvl7pPr lvl="6" rtl="0">
              <a:spcBef>
                <a:spcPts val="0"/>
              </a:spcBef>
              <a:spcAft>
                <a:spcPts val="0"/>
              </a:spcAft>
              <a:buNone/>
              <a:defRPr sz="2000">
                <a:latin typeface="Palanquin Dark"/>
                <a:ea typeface="Palanquin Dark"/>
                <a:cs typeface="Palanquin Dark"/>
                <a:sym typeface="Palanquin Dark"/>
              </a:defRPr>
            </a:lvl7pPr>
            <a:lvl8pPr lvl="7" rtl="0">
              <a:spcBef>
                <a:spcPts val="0"/>
              </a:spcBef>
              <a:spcAft>
                <a:spcPts val="0"/>
              </a:spcAft>
              <a:buNone/>
              <a:defRPr sz="2000">
                <a:latin typeface="Palanquin Dark"/>
                <a:ea typeface="Palanquin Dark"/>
                <a:cs typeface="Palanquin Dark"/>
                <a:sym typeface="Palanquin Dark"/>
              </a:defRPr>
            </a:lvl8pPr>
            <a:lvl9pPr lvl="8" rtl="0">
              <a:spcBef>
                <a:spcPts val="0"/>
              </a:spcBef>
              <a:spcAft>
                <a:spcPts val="0"/>
              </a:spcAft>
              <a:buNone/>
              <a:defRPr sz="2000">
                <a:latin typeface="Palanquin Dark"/>
                <a:ea typeface="Palanquin Dark"/>
                <a:cs typeface="Palanquin Dark"/>
                <a:sym typeface="Palanquin Dark"/>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4"/>
        <p:cNvGrpSpPr/>
        <p:nvPr/>
      </p:nvGrpSpPr>
      <p:grpSpPr>
        <a:xfrm>
          <a:off x="0" y="0"/>
          <a:ext cx="0" cy="0"/>
          <a:chOff x="0" y="0"/>
          <a:chExt cx="0" cy="0"/>
        </a:xfrm>
      </p:grpSpPr>
      <p:grpSp>
        <p:nvGrpSpPr>
          <p:cNvPr id="35" name="Google Shape;35;p4"/>
          <p:cNvGrpSpPr/>
          <p:nvPr/>
        </p:nvGrpSpPr>
        <p:grpSpPr>
          <a:xfrm>
            <a:off x="2842" y="390"/>
            <a:ext cx="9141195" cy="5143502"/>
            <a:chOff x="2842" y="390"/>
            <a:chExt cx="9141195" cy="5143502"/>
          </a:xfrm>
        </p:grpSpPr>
        <p:sp>
          <p:nvSpPr>
            <p:cNvPr id="36" name="Google Shape;36;p4"/>
            <p:cNvSpPr/>
            <p:nvPr/>
          </p:nvSpPr>
          <p:spPr>
            <a:xfrm>
              <a:off x="2842" y="390"/>
              <a:ext cx="9138317" cy="5142716"/>
            </a:xfrm>
            <a:custGeom>
              <a:avLst/>
              <a:gdLst/>
              <a:ahLst/>
              <a:cxnLst/>
              <a:rect l="l" t="t" r="r" b="b"/>
              <a:pathLst>
                <a:path w="285751" h="160735" extrusionOk="0">
                  <a:moveTo>
                    <a:pt x="1" y="0"/>
                  </a:moveTo>
                  <a:lnTo>
                    <a:pt x="1" y="160734"/>
                  </a:lnTo>
                  <a:lnTo>
                    <a:pt x="285751" y="160734"/>
                  </a:lnTo>
                  <a:lnTo>
                    <a:pt x="285751" y="0"/>
                  </a:lnTo>
                  <a:close/>
                </a:path>
              </a:pathLst>
            </a:custGeom>
            <a:gradFill>
              <a:gsLst>
                <a:gs pos="0">
                  <a:schemeClr val="lt1"/>
                </a:gs>
                <a:gs pos="65000">
                  <a:schemeClr val="accent1"/>
                </a:gs>
                <a:gs pos="100000">
                  <a:schemeClr val="accen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4072629" y="400"/>
              <a:ext cx="5065578" cy="5143492"/>
            </a:xfrm>
            <a:custGeom>
              <a:avLst/>
              <a:gdLst/>
              <a:ahLst/>
              <a:cxnLst/>
              <a:rect l="l" t="t" r="r" b="b"/>
              <a:pathLst>
                <a:path w="22235" h="22577" extrusionOk="0">
                  <a:moveTo>
                    <a:pt x="3376" y="0"/>
                  </a:moveTo>
                  <a:cubicBezTo>
                    <a:pt x="3976" y="503"/>
                    <a:pt x="4590" y="1074"/>
                    <a:pt x="4813" y="1828"/>
                  </a:cubicBezTo>
                  <a:cubicBezTo>
                    <a:pt x="5287" y="3376"/>
                    <a:pt x="4004" y="4869"/>
                    <a:pt x="2958" y="6096"/>
                  </a:cubicBezTo>
                  <a:cubicBezTo>
                    <a:pt x="1340" y="8007"/>
                    <a:pt x="1" y="10546"/>
                    <a:pt x="768" y="12917"/>
                  </a:cubicBezTo>
                  <a:cubicBezTo>
                    <a:pt x="1061" y="13824"/>
                    <a:pt x="1633" y="14605"/>
                    <a:pt x="2330" y="15260"/>
                  </a:cubicBezTo>
                  <a:cubicBezTo>
                    <a:pt x="3614" y="16453"/>
                    <a:pt x="5360" y="17207"/>
                    <a:pt x="7085" y="17207"/>
                  </a:cubicBezTo>
                  <a:cubicBezTo>
                    <a:pt x="7739" y="17207"/>
                    <a:pt x="8390" y="17098"/>
                    <a:pt x="9012" y="16864"/>
                  </a:cubicBezTo>
                  <a:cubicBezTo>
                    <a:pt x="10281" y="16376"/>
                    <a:pt x="11355" y="15428"/>
                    <a:pt x="12554" y="14800"/>
                  </a:cubicBezTo>
                  <a:cubicBezTo>
                    <a:pt x="13205" y="14463"/>
                    <a:pt x="13969" y="14239"/>
                    <a:pt x="14698" y="14239"/>
                  </a:cubicBezTo>
                  <a:cubicBezTo>
                    <a:pt x="15328" y="14239"/>
                    <a:pt x="15933" y="14406"/>
                    <a:pt x="16418" y="14814"/>
                  </a:cubicBezTo>
                  <a:cubicBezTo>
                    <a:pt x="17994" y="16139"/>
                    <a:pt x="17158" y="18775"/>
                    <a:pt x="18022" y="20644"/>
                  </a:cubicBezTo>
                  <a:cubicBezTo>
                    <a:pt x="18639" y="21912"/>
                    <a:pt x="20050" y="22576"/>
                    <a:pt x="21479" y="22576"/>
                  </a:cubicBezTo>
                  <a:cubicBezTo>
                    <a:pt x="21732" y="22576"/>
                    <a:pt x="21985" y="22555"/>
                    <a:pt x="22235" y="22514"/>
                  </a:cubicBezTo>
                  <a:lnTo>
                    <a:pt x="22235" y="11731"/>
                  </a:lnTo>
                  <a:cubicBezTo>
                    <a:pt x="21968" y="11816"/>
                    <a:pt x="21686" y="11853"/>
                    <a:pt x="21405" y="11853"/>
                  </a:cubicBezTo>
                  <a:cubicBezTo>
                    <a:pt x="21319" y="11853"/>
                    <a:pt x="21232" y="11849"/>
                    <a:pt x="21147" y="11843"/>
                  </a:cubicBezTo>
                  <a:cubicBezTo>
                    <a:pt x="19403" y="11703"/>
                    <a:pt x="17855" y="10322"/>
                    <a:pt x="17436" y="8607"/>
                  </a:cubicBezTo>
                  <a:cubicBezTo>
                    <a:pt x="17255" y="7909"/>
                    <a:pt x="17255" y="7184"/>
                    <a:pt x="17074" y="6487"/>
                  </a:cubicBezTo>
                  <a:cubicBezTo>
                    <a:pt x="16879" y="5789"/>
                    <a:pt x="16460" y="5092"/>
                    <a:pt x="15763" y="4869"/>
                  </a:cubicBezTo>
                  <a:cubicBezTo>
                    <a:pt x="15584" y="4809"/>
                    <a:pt x="15400" y="4788"/>
                    <a:pt x="15213" y="4788"/>
                  </a:cubicBezTo>
                  <a:cubicBezTo>
                    <a:pt x="14833" y="4788"/>
                    <a:pt x="14440" y="4873"/>
                    <a:pt x="14047" y="4882"/>
                  </a:cubicBezTo>
                  <a:cubicBezTo>
                    <a:pt x="14004" y="4884"/>
                    <a:pt x="13962" y="4885"/>
                    <a:pt x="13919" y="4885"/>
                  </a:cubicBezTo>
                  <a:cubicBezTo>
                    <a:pt x="11743" y="4885"/>
                    <a:pt x="9903" y="2456"/>
                    <a:pt x="10546" y="363"/>
                  </a:cubicBezTo>
                  <a:cubicBezTo>
                    <a:pt x="10588" y="238"/>
                    <a:pt x="10630" y="126"/>
                    <a:pt x="10685" y="0"/>
                  </a:cubicBezTo>
                  <a:close/>
                </a:path>
              </a:pathLst>
            </a:custGeom>
            <a:gradFill>
              <a:gsLst>
                <a:gs pos="0">
                  <a:schemeClr val="lt1"/>
                </a:gs>
                <a:gs pos="31000">
                  <a:srgbClr val="FFFFFF"/>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5612325" y="6250"/>
              <a:ext cx="3531694" cy="4203004"/>
            </a:xfrm>
            <a:custGeom>
              <a:avLst/>
              <a:gdLst/>
              <a:ahLst/>
              <a:cxnLst/>
              <a:rect l="l" t="t" r="r" b="b"/>
              <a:pathLst>
                <a:path w="16823" h="20087" extrusionOk="0">
                  <a:moveTo>
                    <a:pt x="1" y="0"/>
                  </a:moveTo>
                  <a:cubicBezTo>
                    <a:pt x="1" y="0"/>
                    <a:pt x="2428" y="1088"/>
                    <a:pt x="2009" y="4185"/>
                  </a:cubicBezTo>
                  <a:cubicBezTo>
                    <a:pt x="1591" y="7295"/>
                    <a:pt x="1619" y="9165"/>
                    <a:pt x="5022" y="9820"/>
                  </a:cubicBezTo>
                  <a:cubicBezTo>
                    <a:pt x="8426" y="10490"/>
                    <a:pt x="9054" y="12819"/>
                    <a:pt x="8984" y="14061"/>
                  </a:cubicBezTo>
                  <a:cubicBezTo>
                    <a:pt x="8914" y="15297"/>
                    <a:pt x="9619" y="20087"/>
                    <a:pt x="16730" y="20087"/>
                  </a:cubicBezTo>
                  <a:cubicBezTo>
                    <a:pt x="16761" y="20087"/>
                    <a:pt x="16792" y="20087"/>
                    <a:pt x="16823" y="20086"/>
                  </a:cubicBezTo>
                  <a:lnTo>
                    <a:pt x="16823" y="6389"/>
                  </a:lnTo>
                  <a:lnTo>
                    <a:pt x="10644" y="1423"/>
                  </a:lnTo>
                  <a:lnTo>
                    <a:pt x="6626" y="28"/>
                  </a:lnTo>
                  <a:lnTo>
                    <a:pt x="1" y="0"/>
                  </a:lnTo>
                  <a:close/>
                </a:path>
              </a:pathLst>
            </a:custGeom>
            <a:gradFill>
              <a:gsLst>
                <a:gs pos="0">
                  <a:schemeClr val="lt1"/>
                </a:gs>
                <a:gs pos="31000">
                  <a:srgbClr val="FFFFFF"/>
                </a:gs>
                <a:gs pos="100000">
                  <a:srgbClr val="FFFFFF">
                    <a:alpha val="0"/>
                  </a:srgbClr>
                </a:gs>
              </a:gsLst>
              <a:path path="circle">
                <a:fillToRect l="50000" t="50000" r="50000" b="50000"/>
              </a:path>
              <a:tileRect/>
            </a:gradFill>
            <a:ln>
              <a:noFill/>
            </a:ln>
            <a:effectLst>
              <a:outerShdw blurRad="371475" algn="bl" rotWithShape="0">
                <a:schemeClr val="accent2">
                  <a:alpha val="4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6838948" y="3325"/>
              <a:ext cx="2305089" cy="2210890"/>
            </a:xfrm>
            <a:custGeom>
              <a:avLst/>
              <a:gdLst/>
              <a:ahLst/>
              <a:cxnLst/>
              <a:rect l="l" t="t" r="r" b="b"/>
              <a:pathLst>
                <a:path w="12345" h="11854" extrusionOk="0">
                  <a:moveTo>
                    <a:pt x="781" y="0"/>
                  </a:moveTo>
                  <a:cubicBezTo>
                    <a:pt x="726" y="126"/>
                    <a:pt x="698" y="238"/>
                    <a:pt x="642" y="363"/>
                  </a:cubicBezTo>
                  <a:cubicBezTo>
                    <a:pt x="0" y="2451"/>
                    <a:pt x="1829" y="4886"/>
                    <a:pt x="3998" y="4886"/>
                  </a:cubicBezTo>
                  <a:cubicBezTo>
                    <a:pt x="4046" y="4886"/>
                    <a:pt x="4095" y="4885"/>
                    <a:pt x="4143" y="4882"/>
                  </a:cubicBezTo>
                  <a:cubicBezTo>
                    <a:pt x="4519" y="4864"/>
                    <a:pt x="4908" y="4785"/>
                    <a:pt x="5285" y="4785"/>
                  </a:cubicBezTo>
                  <a:cubicBezTo>
                    <a:pt x="5480" y="4785"/>
                    <a:pt x="5673" y="4806"/>
                    <a:pt x="5859" y="4868"/>
                  </a:cubicBezTo>
                  <a:cubicBezTo>
                    <a:pt x="6556" y="5078"/>
                    <a:pt x="6975" y="5789"/>
                    <a:pt x="7156" y="6487"/>
                  </a:cubicBezTo>
                  <a:cubicBezTo>
                    <a:pt x="7351" y="7184"/>
                    <a:pt x="7351" y="7923"/>
                    <a:pt x="7532" y="8621"/>
                  </a:cubicBezTo>
                  <a:cubicBezTo>
                    <a:pt x="7965" y="10308"/>
                    <a:pt x="9513" y="11703"/>
                    <a:pt x="11257" y="11843"/>
                  </a:cubicBezTo>
                  <a:cubicBezTo>
                    <a:pt x="11350" y="11850"/>
                    <a:pt x="11443" y="11853"/>
                    <a:pt x="11535" y="11853"/>
                  </a:cubicBezTo>
                  <a:cubicBezTo>
                    <a:pt x="11800" y="11853"/>
                    <a:pt x="12058" y="11825"/>
                    <a:pt x="12317" y="11773"/>
                  </a:cubicBezTo>
                  <a:lnTo>
                    <a:pt x="12317" y="1116"/>
                  </a:lnTo>
                  <a:cubicBezTo>
                    <a:pt x="12345" y="489"/>
                    <a:pt x="11857" y="0"/>
                    <a:pt x="11243" y="0"/>
                  </a:cubicBezTo>
                  <a:close/>
                </a:path>
              </a:pathLst>
            </a:custGeom>
            <a:gradFill>
              <a:gsLst>
                <a:gs pos="0">
                  <a:schemeClr val="lt1"/>
                </a:gs>
                <a:gs pos="31000">
                  <a:srgbClr val="FFFFFF"/>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rot="10800000" flipH="1">
              <a:off x="2850" y="1504981"/>
              <a:ext cx="5964978" cy="3638119"/>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gradFill>
              <a:gsLst>
                <a:gs pos="0">
                  <a:srgbClr val="FFFFFF">
                    <a:alpha val="0"/>
                  </a:srgbClr>
                </a:gs>
                <a:gs pos="50000">
                  <a:srgbClr val="FFFFFF">
                    <a:alpha val="0"/>
                  </a:srgbClr>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452475" y="539396"/>
              <a:ext cx="1648500" cy="1648500"/>
            </a:xfrm>
            <a:prstGeom prst="ellipse">
              <a:avLst/>
            </a:prstGeom>
            <a:gradFill>
              <a:gsLst>
                <a:gs pos="0">
                  <a:srgbClr val="FFFFFF">
                    <a:alpha val="0"/>
                  </a:srgbClr>
                </a:gs>
                <a:gs pos="50000">
                  <a:srgbClr val="FFFFFF">
                    <a:alpha val="0"/>
                  </a:srgbClr>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42;p4"/>
          <p:cNvSpPr txBox="1">
            <a:spLocks noGrp="1"/>
          </p:cNvSpPr>
          <p:nvPr>
            <p:ph type="title"/>
          </p:nvPr>
        </p:nvSpPr>
        <p:spPr>
          <a:xfrm>
            <a:off x="713100" y="445025"/>
            <a:ext cx="7717800" cy="5028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3" name="Google Shape;43;p4"/>
          <p:cNvSpPr txBox="1">
            <a:spLocks noGrp="1"/>
          </p:cNvSpPr>
          <p:nvPr>
            <p:ph type="body" idx="1"/>
          </p:nvPr>
        </p:nvSpPr>
        <p:spPr>
          <a:xfrm>
            <a:off x="713100" y="1152475"/>
            <a:ext cx="7717800" cy="34164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4"/>
        <p:cNvGrpSpPr/>
        <p:nvPr/>
      </p:nvGrpSpPr>
      <p:grpSpPr>
        <a:xfrm>
          <a:off x="0" y="0"/>
          <a:ext cx="0" cy="0"/>
          <a:chOff x="0" y="0"/>
          <a:chExt cx="0" cy="0"/>
        </a:xfrm>
      </p:grpSpPr>
      <p:grpSp>
        <p:nvGrpSpPr>
          <p:cNvPr id="45" name="Google Shape;45;p5"/>
          <p:cNvGrpSpPr/>
          <p:nvPr/>
        </p:nvGrpSpPr>
        <p:grpSpPr>
          <a:xfrm>
            <a:off x="2842" y="390"/>
            <a:ext cx="9138317" cy="5142987"/>
            <a:chOff x="2842" y="390"/>
            <a:chExt cx="9138317" cy="5142987"/>
          </a:xfrm>
        </p:grpSpPr>
        <p:sp>
          <p:nvSpPr>
            <p:cNvPr id="46" name="Google Shape;46;p5"/>
            <p:cNvSpPr/>
            <p:nvPr/>
          </p:nvSpPr>
          <p:spPr>
            <a:xfrm>
              <a:off x="2842" y="390"/>
              <a:ext cx="9138317" cy="5142716"/>
            </a:xfrm>
            <a:custGeom>
              <a:avLst/>
              <a:gdLst/>
              <a:ahLst/>
              <a:cxnLst/>
              <a:rect l="l" t="t" r="r" b="b"/>
              <a:pathLst>
                <a:path w="285751" h="160735" extrusionOk="0">
                  <a:moveTo>
                    <a:pt x="1" y="0"/>
                  </a:moveTo>
                  <a:lnTo>
                    <a:pt x="1" y="160734"/>
                  </a:lnTo>
                  <a:lnTo>
                    <a:pt x="285751" y="160734"/>
                  </a:lnTo>
                  <a:lnTo>
                    <a:pt x="285751" y="0"/>
                  </a:lnTo>
                  <a:close/>
                </a:path>
              </a:pathLst>
            </a:custGeom>
            <a:gradFill>
              <a:gsLst>
                <a:gs pos="0">
                  <a:schemeClr val="lt1"/>
                </a:gs>
                <a:gs pos="65000">
                  <a:schemeClr val="accent1"/>
                </a:gs>
                <a:gs pos="100000">
                  <a:schemeClr val="accen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5"/>
            <p:cNvGrpSpPr/>
            <p:nvPr/>
          </p:nvGrpSpPr>
          <p:grpSpPr>
            <a:xfrm rot="-5400000">
              <a:off x="4211660" y="213893"/>
              <a:ext cx="3749366" cy="6109604"/>
              <a:chOff x="2597675" y="1705125"/>
              <a:chExt cx="359200" cy="571600"/>
            </a:xfrm>
          </p:grpSpPr>
          <p:sp>
            <p:nvSpPr>
              <p:cNvPr id="48" name="Google Shape;48;p5"/>
              <p:cNvSpPr/>
              <p:nvPr/>
            </p:nvSpPr>
            <p:spPr>
              <a:xfrm>
                <a:off x="2598025" y="1705125"/>
                <a:ext cx="358850" cy="571600"/>
              </a:xfrm>
              <a:custGeom>
                <a:avLst/>
                <a:gdLst/>
                <a:ahLst/>
                <a:cxnLst/>
                <a:rect l="l" t="t" r="r" b="b"/>
                <a:pathLst>
                  <a:path w="14354" h="22864" extrusionOk="0">
                    <a:moveTo>
                      <a:pt x="7154" y="1"/>
                    </a:moveTo>
                    <a:cubicBezTo>
                      <a:pt x="4545" y="1"/>
                      <a:pt x="1938" y="984"/>
                      <a:pt x="1" y="2750"/>
                    </a:cubicBezTo>
                    <a:lnTo>
                      <a:pt x="1" y="22864"/>
                    </a:lnTo>
                    <a:lnTo>
                      <a:pt x="14131" y="22864"/>
                    </a:lnTo>
                    <a:cubicBezTo>
                      <a:pt x="13838" y="22055"/>
                      <a:pt x="13377" y="21301"/>
                      <a:pt x="12791" y="20674"/>
                    </a:cubicBezTo>
                    <a:cubicBezTo>
                      <a:pt x="11885" y="19739"/>
                      <a:pt x="10671" y="19084"/>
                      <a:pt x="10030" y="17954"/>
                    </a:cubicBezTo>
                    <a:cubicBezTo>
                      <a:pt x="9193" y="16517"/>
                      <a:pt x="9458" y="14662"/>
                      <a:pt x="10169" y="13155"/>
                    </a:cubicBezTo>
                    <a:cubicBezTo>
                      <a:pt x="10881" y="11649"/>
                      <a:pt x="11982" y="10366"/>
                      <a:pt x="12861" y="8957"/>
                    </a:cubicBezTo>
                    <a:cubicBezTo>
                      <a:pt x="13712" y="7520"/>
                      <a:pt x="14354" y="5832"/>
                      <a:pt x="13963" y="4214"/>
                    </a:cubicBezTo>
                    <a:cubicBezTo>
                      <a:pt x="13447" y="1955"/>
                      <a:pt x="11132" y="546"/>
                      <a:pt x="8844" y="141"/>
                    </a:cubicBezTo>
                    <a:cubicBezTo>
                      <a:pt x="8285" y="47"/>
                      <a:pt x="7720" y="1"/>
                      <a:pt x="7154" y="1"/>
                    </a:cubicBezTo>
                    <a:close/>
                  </a:path>
                </a:pathLst>
              </a:custGeom>
              <a:gradFill>
                <a:gsLst>
                  <a:gs pos="0">
                    <a:schemeClr val="lt1"/>
                  </a:gs>
                  <a:gs pos="31000">
                    <a:srgbClr val="FFFFFF"/>
                  </a:gs>
                  <a:gs pos="100000">
                    <a:srgbClr val="FFFFFF">
                      <a:alpha val="0"/>
                    </a:srgbClr>
                  </a:gs>
                </a:gsLst>
                <a:path path="circle">
                  <a:fillToRect l="50000" t="50000" r="50000" b="50000"/>
                </a:path>
                <a:tileRect/>
              </a:gradFill>
              <a:ln>
                <a:noFill/>
              </a:ln>
              <a:effectLst>
                <a:outerShdw blurRad="357188" algn="bl" rotWithShape="0">
                  <a:schemeClr val="accent2">
                    <a:alpha val="3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a:off x="2597675" y="1883900"/>
                <a:ext cx="197050" cy="392825"/>
              </a:xfrm>
              <a:custGeom>
                <a:avLst/>
                <a:gdLst/>
                <a:ahLst/>
                <a:cxnLst/>
                <a:rect l="l" t="t" r="r" b="b"/>
                <a:pathLst>
                  <a:path w="7882" h="15713" extrusionOk="0">
                    <a:moveTo>
                      <a:pt x="3114" y="0"/>
                    </a:moveTo>
                    <a:cubicBezTo>
                      <a:pt x="2037" y="0"/>
                      <a:pt x="957" y="254"/>
                      <a:pt x="1" y="732"/>
                    </a:cubicBezTo>
                    <a:lnTo>
                      <a:pt x="1" y="15713"/>
                    </a:lnTo>
                    <a:lnTo>
                      <a:pt x="7882" y="15713"/>
                    </a:lnTo>
                    <a:cubicBezTo>
                      <a:pt x="7756" y="14862"/>
                      <a:pt x="7393" y="14025"/>
                      <a:pt x="6780" y="13411"/>
                    </a:cubicBezTo>
                    <a:cubicBezTo>
                      <a:pt x="6194" y="12811"/>
                      <a:pt x="5413" y="12393"/>
                      <a:pt x="4994" y="11654"/>
                    </a:cubicBezTo>
                    <a:cubicBezTo>
                      <a:pt x="4450" y="10733"/>
                      <a:pt x="4618" y="9505"/>
                      <a:pt x="5078" y="8529"/>
                    </a:cubicBezTo>
                    <a:cubicBezTo>
                      <a:pt x="5552" y="7553"/>
                      <a:pt x="6264" y="6716"/>
                      <a:pt x="6822" y="5795"/>
                    </a:cubicBezTo>
                    <a:cubicBezTo>
                      <a:pt x="7379" y="4875"/>
                      <a:pt x="7798" y="3773"/>
                      <a:pt x="7547" y="2726"/>
                    </a:cubicBezTo>
                    <a:cubicBezTo>
                      <a:pt x="7198" y="1262"/>
                      <a:pt x="5706" y="341"/>
                      <a:pt x="4213" y="90"/>
                    </a:cubicBezTo>
                    <a:cubicBezTo>
                      <a:pt x="3851" y="30"/>
                      <a:pt x="3483" y="0"/>
                      <a:pt x="3114" y="0"/>
                    </a:cubicBezTo>
                    <a:close/>
                  </a:path>
                </a:pathLst>
              </a:custGeom>
              <a:gradFill>
                <a:gsLst>
                  <a:gs pos="0">
                    <a:schemeClr val="lt1"/>
                  </a:gs>
                  <a:gs pos="31000">
                    <a:srgbClr val="FFFFFF"/>
                  </a:gs>
                  <a:gs pos="100000">
                    <a:srgbClr val="FFFFFF">
                      <a:alpha val="0"/>
                    </a:srgbClr>
                  </a:gs>
                </a:gsLst>
                <a:path path="circle">
                  <a:fillToRect l="50000" t="50000" r="50000" b="50000"/>
                </a:path>
                <a:tileRect/>
              </a:gradFill>
              <a:ln>
                <a:noFill/>
              </a:ln>
              <a:effectLst>
                <a:outerShdw blurRad="300038" algn="bl" rotWithShape="0">
                  <a:schemeClr val="accent2">
                    <a:alpha val="4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2598025" y="2010625"/>
                <a:ext cx="90000" cy="265750"/>
              </a:xfrm>
              <a:custGeom>
                <a:avLst/>
                <a:gdLst/>
                <a:ahLst/>
                <a:cxnLst/>
                <a:rect l="l" t="t" r="r" b="b"/>
                <a:pathLst>
                  <a:path w="3600" h="10630" extrusionOk="0">
                    <a:moveTo>
                      <a:pt x="1" y="1"/>
                    </a:moveTo>
                    <a:lnTo>
                      <a:pt x="1" y="10630"/>
                    </a:lnTo>
                    <a:lnTo>
                      <a:pt x="3599" y="10630"/>
                    </a:lnTo>
                    <a:cubicBezTo>
                      <a:pt x="2902" y="9946"/>
                      <a:pt x="2023" y="9318"/>
                      <a:pt x="1716" y="8412"/>
                    </a:cubicBezTo>
                    <a:cubicBezTo>
                      <a:pt x="1423" y="7575"/>
                      <a:pt x="1674" y="6640"/>
                      <a:pt x="2051" y="5817"/>
                    </a:cubicBezTo>
                    <a:cubicBezTo>
                      <a:pt x="2414" y="4994"/>
                      <a:pt x="2902" y="4227"/>
                      <a:pt x="3111" y="3362"/>
                    </a:cubicBezTo>
                    <a:cubicBezTo>
                      <a:pt x="3320" y="2484"/>
                      <a:pt x="3181" y="1465"/>
                      <a:pt x="2470" y="894"/>
                    </a:cubicBezTo>
                    <a:cubicBezTo>
                      <a:pt x="1772" y="363"/>
                      <a:pt x="740" y="405"/>
                      <a:pt x="1" y="1"/>
                    </a:cubicBezTo>
                    <a:close/>
                  </a:path>
                </a:pathLst>
              </a:custGeom>
              <a:gradFill>
                <a:gsLst>
                  <a:gs pos="0">
                    <a:schemeClr val="lt1"/>
                  </a:gs>
                  <a:gs pos="31000">
                    <a:srgbClr val="FFFFFF"/>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51;p5"/>
            <p:cNvSpPr/>
            <p:nvPr/>
          </p:nvSpPr>
          <p:spPr>
            <a:xfrm>
              <a:off x="5068" y="1509"/>
              <a:ext cx="3214386" cy="2305869"/>
            </a:xfrm>
            <a:custGeom>
              <a:avLst/>
              <a:gdLst/>
              <a:ahLst/>
              <a:cxnLst/>
              <a:rect l="l" t="t" r="r" b="b"/>
              <a:pathLst>
                <a:path w="40578" h="29109" extrusionOk="0">
                  <a:moveTo>
                    <a:pt x="1" y="0"/>
                  </a:moveTo>
                  <a:lnTo>
                    <a:pt x="1" y="19947"/>
                  </a:lnTo>
                  <a:cubicBezTo>
                    <a:pt x="706" y="19708"/>
                    <a:pt x="1427" y="19554"/>
                    <a:pt x="2152" y="19554"/>
                  </a:cubicBezTo>
                  <a:cubicBezTo>
                    <a:pt x="2402" y="19554"/>
                    <a:pt x="2652" y="19573"/>
                    <a:pt x="2902" y="19612"/>
                  </a:cubicBezTo>
                  <a:cubicBezTo>
                    <a:pt x="4729" y="19877"/>
                    <a:pt x="6208" y="21202"/>
                    <a:pt x="7393" y="22625"/>
                  </a:cubicBezTo>
                  <a:cubicBezTo>
                    <a:pt x="8565" y="24062"/>
                    <a:pt x="9555" y="25652"/>
                    <a:pt x="10950" y="26851"/>
                  </a:cubicBezTo>
                  <a:cubicBezTo>
                    <a:pt x="12798" y="28416"/>
                    <a:pt x="15213" y="29108"/>
                    <a:pt x="17656" y="29108"/>
                  </a:cubicBezTo>
                  <a:cubicBezTo>
                    <a:pt x="18828" y="29108"/>
                    <a:pt x="20007" y="28949"/>
                    <a:pt x="21133" y="28651"/>
                  </a:cubicBezTo>
                  <a:cubicBezTo>
                    <a:pt x="23923" y="27897"/>
                    <a:pt x="26573" y="26293"/>
                    <a:pt x="28093" y="23838"/>
                  </a:cubicBezTo>
                  <a:cubicBezTo>
                    <a:pt x="29614" y="21370"/>
                    <a:pt x="29767" y="18022"/>
                    <a:pt x="28107" y="15679"/>
                  </a:cubicBezTo>
                  <a:cubicBezTo>
                    <a:pt x="27047" y="14172"/>
                    <a:pt x="25387" y="13196"/>
                    <a:pt x="24076" y="11884"/>
                  </a:cubicBezTo>
                  <a:cubicBezTo>
                    <a:pt x="22793" y="10587"/>
                    <a:pt x="21844" y="8537"/>
                    <a:pt x="22709" y="6919"/>
                  </a:cubicBezTo>
                  <a:cubicBezTo>
                    <a:pt x="23365" y="5663"/>
                    <a:pt x="24885" y="5092"/>
                    <a:pt x="26308" y="5078"/>
                  </a:cubicBezTo>
                  <a:cubicBezTo>
                    <a:pt x="27730" y="5078"/>
                    <a:pt x="29097" y="5524"/>
                    <a:pt x="30492" y="5845"/>
                  </a:cubicBezTo>
                  <a:cubicBezTo>
                    <a:pt x="31488" y="6073"/>
                    <a:pt x="32547" y="6212"/>
                    <a:pt x="33594" y="6212"/>
                  </a:cubicBezTo>
                  <a:cubicBezTo>
                    <a:pt x="35743" y="6212"/>
                    <a:pt x="37836" y="5626"/>
                    <a:pt x="39196" y="4031"/>
                  </a:cubicBezTo>
                  <a:cubicBezTo>
                    <a:pt x="40145" y="2916"/>
                    <a:pt x="40563" y="1465"/>
                    <a:pt x="40577" y="0"/>
                  </a:cubicBezTo>
                  <a:close/>
                </a:path>
              </a:pathLst>
            </a:custGeom>
            <a:gradFill>
              <a:gsLst>
                <a:gs pos="0">
                  <a:schemeClr val="lt1"/>
                </a:gs>
                <a:gs pos="31000">
                  <a:srgbClr val="FFFFFF"/>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a:off x="6910425" y="1158521"/>
              <a:ext cx="1648500" cy="1648500"/>
            </a:xfrm>
            <a:prstGeom prst="ellipse">
              <a:avLst/>
            </a:prstGeom>
            <a:gradFill>
              <a:gsLst>
                <a:gs pos="0">
                  <a:srgbClr val="FFFFFF">
                    <a:alpha val="0"/>
                  </a:srgbClr>
                </a:gs>
                <a:gs pos="50000">
                  <a:srgbClr val="FFFFFF">
                    <a:alpha val="0"/>
                  </a:srgbClr>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519150" y="2082453"/>
              <a:ext cx="2700300" cy="2700300"/>
            </a:xfrm>
            <a:prstGeom prst="ellipse">
              <a:avLst/>
            </a:prstGeom>
            <a:gradFill>
              <a:gsLst>
                <a:gs pos="0">
                  <a:srgbClr val="FFFFFF">
                    <a:alpha val="0"/>
                  </a:srgbClr>
                </a:gs>
                <a:gs pos="50000">
                  <a:srgbClr val="FFFFFF">
                    <a:alpha val="0"/>
                  </a:srgbClr>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6551125" y="900673"/>
              <a:ext cx="960000" cy="960000"/>
            </a:xfrm>
            <a:prstGeom prst="ellipse">
              <a:avLst/>
            </a:prstGeom>
            <a:gradFill>
              <a:gsLst>
                <a:gs pos="0">
                  <a:srgbClr val="FFFFFF">
                    <a:alpha val="0"/>
                  </a:srgbClr>
                </a:gs>
                <a:gs pos="50000">
                  <a:srgbClr val="FFFFFF">
                    <a:alpha val="0"/>
                  </a:srgbClr>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Google Shape;55;p5"/>
          <p:cNvSpPr txBox="1">
            <a:spLocks noGrp="1"/>
          </p:cNvSpPr>
          <p:nvPr>
            <p:ph type="title"/>
          </p:nvPr>
        </p:nvSpPr>
        <p:spPr>
          <a:xfrm>
            <a:off x="713100" y="445025"/>
            <a:ext cx="7717800" cy="5028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6" name="Google Shape;56;p5"/>
          <p:cNvSpPr txBox="1">
            <a:spLocks noGrp="1"/>
          </p:cNvSpPr>
          <p:nvPr>
            <p:ph type="subTitle" idx="1"/>
          </p:nvPr>
        </p:nvSpPr>
        <p:spPr>
          <a:xfrm>
            <a:off x="1171900" y="2734550"/>
            <a:ext cx="3145500" cy="429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alanquin Dark"/>
              <a:buNone/>
              <a:defRPr sz="2000">
                <a:latin typeface="Palanquin Dark"/>
                <a:ea typeface="Palanquin Dark"/>
                <a:cs typeface="Palanquin Dark"/>
                <a:sym typeface="Palanquin Dark"/>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7" name="Google Shape;57;p5"/>
          <p:cNvSpPr txBox="1">
            <a:spLocks noGrp="1"/>
          </p:cNvSpPr>
          <p:nvPr>
            <p:ph type="subTitle" idx="2"/>
          </p:nvPr>
        </p:nvSpPr>
        <p:spPr>
          <a:xfrm>
            <a:off x="1171900" y="3071002"/>
            <a:ext cx="3145500" cy="123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58" name="Google Shape;58;p5"/>
          <p:cNvSpPr txBox="1">
            <a:spLocks noGrp="1"/>
          </p:cNvSpPr>
          <p:nvPr>
            <p:ph type="subTitle" idx="3"/>
          </p:nvPr>
        </p:nvSpPr>
        <p:spPr>
          <a:xfrm>
            <a:off x="4826600" y="2734550"/>
            <a:ext cx="3145500" cy="429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alanquin Dark"/>
              <a:buNone/>
              <a:defRPr sz="2000">
                <a:latin typeface="Palanquin Dark"/>
                <a:ea typeface="Palanquin Dark"/>
                <a:cs typeface="Palanquin Dark"/>
                <a:sym typeface="Palanquin Dark"/>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9" name="Google Shape;59;p5"/>
          <p:cNvSpPr txBox="1">
            <a:spLocks noGrp="1"/>
          </p:cNvSpPr>
          <p:nvPr>
            <p:ph type="subTitle" idx="4"/>
          </p:nvPr>
        </p:nvSpPr>
        <p:spPr>
          <a:xfrm>
            <a:off x="4826600" y="3071002"/>
            <a:ext cx="3145500" cy="123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grpSp>
        <p:nvGrpSpPr>
          <p:cNvPr id="61" name="Google Shape;61;p6"/>
          <p:cNvGrpSpPr/>
          <p:nvPr/>
        </p:nvGrpSpPr>
        <p:grpSpPr>
          <a:xfrm>
            <a:off x="1420" y="195"/>
            <a:ext cx="9141159" cy="5143110"/>
            <a:chOff x="0" y="390"/>
            <a:chExt cx="9141159" cy="5143110"/>
          </a:xfrm>
        </p:grpSpPr>
        <p:sp>
          <p:nvSpPr>
            <p:cNvPr id="62" name="Google Shape;62;p6"/>
            <p:cNvSpPr/>
            <p:nvPr/>
          </p:nvSpPr>
          <p:spPr>
            <a:xfrm>
              <a:off x="2842" y="390"/>
              <a:ext cx="9138317" cy="5142716"/>
            </a:xfrm>
            <a:custGeom>
              <a:avLst/>
              <a:gdLst/>
              <a:ahLst/>
              <a:cxnLst/>
              <a:rect l="l" t="t" r="r" b="b"/>
              <a:pathLst>
                <a:path w="285751" h="160735" extrusionOk="0">
                  <a:moveTo>
                    <a:pt x="1" y="0"/>
                  </a:moveTo>
                  <a:lnTo>
                    <a:pt x="1" y="160734"/>
                  </a:lnTo>
                  <a:lnTo>
                    <a:pt x="285751" y="160734"/>
                  </a:lnTo>
                  <a:lnTo>
                    <a:pt x="285751" y="0"/>
                  </a:lnTo>
                  <a:close/>
                </a:path>
              </a:pathLst>
            </a:custGeom>
            <a:gradFill>
              <a:gsLst>
                <a:gs pos="0">
                  <a:srgbClr val="FFFFFF"/>
                </a:gs>
                <a:gs pos="65000">
                  <a:srgbClr val="E4F8F9"/>
                </a:gs>
                <a:gs pos="100000">
                  <a:srgbClr val="C7EDF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rot="10800000" flipH="1">
              <a:off x="5050593" y="2153066"/>
              <a:ext cx="3816979" cy="2990434"/>
            </a:xfrm>
            <a:custGeom>
              <a:avLst/>
              <a:gdLst/>
              <a:ahLst/>
              <a:cxnLst/>
              <a:rect l="l" t="t" r="r" b="b"/>
              <a:pathLst>
                <a:path w="23421" h="18486" extrusionOk="0">
                  <a:moveTo>
                    <a:pt x="10532" y="1"/>
                  </a:moveTo>
                  <a:lnTo>
                    <a:pt x="10532" y="14"/>
                  </a:lnTo>
                  <a:cubicBezTo>
                    <a:pt x="8202" y="2372"/>
                    <a:pt x="4255" y="2874"/>
                    <a:pt x="2093" y="5510"/>
                  </a:cubicBezTo>
                  <a:cubicBezTo>
                    <a:pt x="1367" y="6403"/>
                    <a:pt x="879" y="7491"/>
                    <a:pt x="558" y="8607"/>
                  </a:cubicBezTo>
                  <a:cubicBezTo>
                    <a:pt x="126" y="10141"/>
                    <a:pt x="0" y="11787"/>
                    <a:pt x="461" y="13308"/>
                  </a:cubicBezTo>
                  <a:cubicBezTo>
                    <a:pt x="1423" y="16488"/>
                    <a:pt x="4813" y="18385"/>
                    <a:pt x="8077" y="18482"/>
                  </a:cubicBezTo>
                  <a:cubicBezTo>
                    <a:pt x="8157" y="18484"/>
                    <a:pt x="8238" y="18485"/>
                    <a:pt x="8318" y="18485"/>
                  </a:cubicBezTo>
                  <a:cubicBezTo>
                    <a:pt x="12837" y="18485"/>
                    <a:pt x="17242" y="15420"/>
                    <a:pt x="18859" y="11090"/>
                  </a:cubicBezTo>
                  <a:cubicBezTo>
                    <a:pt x="19431" y="9513"/>
                    <a:pt x="19668" y="7868"/>
                    <a:pt x="20086" y="6236"/>
                  </a:cubicBezTo>
                  <a:cubicBezTo>
                    <a:pt x="20686" y="3920"/>
                    <a:pt x="21718" y="1577"/>
                    <a:pt x="23420" y="1"/>
                  </a:cubicBezTo>
                  <a:close/>
                </a:path>
              </a:pathLst>
            </a:custGeom>
            <a:gradFill>
              <a:gsLst>
                <a:gs pos="0">
                  <a:srgbClr val="FFFFFF"/>
                </a:gs>
                <a:gs pos="58999">
                  <a:srgbClr val="E4F8F9"/>
                </a:gs>
                <a:gs pos="70000">
                  <a:srgbClr val="E4F8F9"/>
                </a:gs>
                <a:gs pos="100000">
                  <a:srgbClr val="AAE3E8"/>
                </a:gs>
              </a:gsLst>
              <a:lin ang="0" scaled="0"/>
            </a:gradFill>
            <a:ln>
              <a:noFill/>
            </a:ln>
            <a:effectLst>
              <a:outerShdw blurRad="185738" algn="bl" rotWithShape="0">
                <a:srgbClr val="C7EDF0">
                  <a:alpha val="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6"/>
            <p:cNvSpPr/>
            <p:nvPr/>
          </p:nvSpPr>
          <p:spPr>
            <a:xfrm>
              <a:off x="2702277" y="2100"/>
              <a:ext cx="6308303" cy="1811644"/>
            </a:xfrm>
            <a:custGeom>
              <a:avLst/>
              <a:gdLst/>
              <a:ahLst/>
              <a:cxnLst/>
              <a:rect l="l" t="t" r="r" b="b"/>
              <a:pathLst>
                <a:path w="30618" h="8793" extrusionOk="0">
                  <a:moveTo>
                    <a:pt x="0" y="1"/>
                  </a:moveTo>
                  <a:cubicBezTo>
                    <a:pt x="84" y="1438"/>
                    <a:pt x="711" y="2832"/>
                    <a:pt x="1785" y="3823"/>
                  </a:cubicBezTo>
                  <a:cubicBezTo>
                    <a:pt x="2866" y="4840"/>
                    <a:pt x="4366" y="5405"/>
                    <a:pt x="5882" y="5405"/>
                  </a:cubicBezTo>
                  <a:cubicBezTo>
                    <a:pt x="6341" y="5405"/>
                    <a:pt x="6802" y="5353"/>
                    <a:pt x="7253" y="5246"/>
                  </a:cubicBezTo>
                  <a:cubicBezTo>
                    <a:pt x="9011" y="4855"/>
                    <a:pt x="10517" y="3683"/>
                    <a:pt x="12289" y="3335"/>
                  </a:cubicBezTo>
                  <a:cubicBezTo>
                    <a:pt x="12686" y="3256"/>
                    <a:pt x="13086" y="3220"/>
                    <a:pt x="13485" y="3220"/>
                  </a:cubicBezTo>
                  <a:cubicBezTo>
                    <a:pt x="15213" y="3220"/>
                    <a:pt x="16930" y="3901"/>
                    <a:pt x="18426" y="4785"/>
                  </a:cubicBezTo>
                  <a:cubicBezTo>
                    <a:pt x="20281" y="5859"/>
                    <a:pt x="21927" y="7226"/>
                    <a:pt x="23866" y="8133"/>
                  </a:cubicBezTo>
                  <a:cubicBezTo>
                    <a:pt x="24680" y="8510"/>
                    <a:pt x="25605" y="8792"/>
                    <a:pt x="26494" y="8792"/>
                  </a:cubicBezTo>
                  <a:cubicBezTo>
                    <a:pt x="27053" y="8792"/>
                    <a:pt x="27598" y="8681"/>
                    <a:pt x="28093" y="8412"/>
                  </a:cubicBezTo>
                  <a:cubicBezTo>
                    <a:pt x="28971" y="7924"/>
                    <a:pt x="29501" y="6975"/>
                    <a:pt x="29850" y="6055"/>
                  </a:cubicBezTo>
                  <a:cubicBezTo>
                    <a:pt x="30561" y="4116"/>
                    <a:pt x="30617" y="2065"/>
                    <a:pt x="30492" y="1"/>
                  </a:cubicBezTo>
                  <a:close/>
                </a:path>
              </a:pathLst>
            </a:custGeom>
            <a:gradFill>
              <a:gsLst>
                <a:gs pos="0">
                  <a:srgbClr val="FFFFFF"/>
                </a:gs>
                <a:gs pos="31000">
                  <a:srgbClr val="FFFFFF"/>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6"/>
            <p:cNvSpPr/>
            <p:nvPr/>
          </p:nvSpPr>
          <p:spPr>
            <a:xfrm>
              <a:off x="8867574" y="2713747"/>
              <a:ext cx="16022" cy="13982"/>
            </a:xfrm>
            <a:custGeom>
              <a:avLst/>
              <a:gdLst/>
              <a:ahLst/>
              <a:cxnLst/>
              <a:rect l="l" t="t" r="r" b="b"/>
              <a:pathLst>
                <a:path w="501" h="437" extrusionOk="0">
                  <a:moveTo>
                    <a:pt x="347" y="1"/>
                  </a:moveTo>
                  <a:cubicBezTo>
                    <a:pt x="279" y="1"/>
                    <a:pt x="150" y="29"/>
                    <a:pt x="1" y="38"/>
                  </a:cubicBezTo>
                  <a:cubicBezTo>
                    <a:pt x="96" y="240"/>
                    <a:pt x="132" y="371"/>
                    <a:pt x="215" y="431"/>
                  </a:cubicBezTo>
                  <a:cubicBezTo>
                    <a:pt x="223" y="435"/>
                    <a:pt x="233" y="436"/>
                    <a:pt x="244" y="436"/>
                  </a:cubicBezTo>
                  <a:cubicBezTo>
                    <a:pt x="304" y="436"/>
                    <a:pt x="411" y="391"/>
                    <a:pt x="501" y="371"/>
                  </a:cubicBezTo>
                  <a:cubicBezTo>
                    <a:pt x="477" y="252"/>
                    <a:pt x="477" y="121"/>
                    <a:pt x="394" y="14"/>
                  </a:cubicBezTo>
                  <a:cubicBezTo>
                    <a:pt x="387" y="5"/>
                    <a:pt x="371" y="1"/>
                    <a:pt x="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rot="-5400000">
              <a:off x="-1511322" y="1513464"/>
              <a:ext cx="5125208" cy="2102563"/>
            </a:xfrm>
            <a:custGeom>
              <a:avLst/>
              <a:gdLst/>
              <a:ahLst/>
              <a:cxnLst/>
              <a:rect l="l" t="t" r="r" b="b"/>
              <a:pathLst>
                <a:path w="193240" h="62984" extrusionOk="0">
                  <a:moveTo>
                    <a:pt x="11681" y="0"/>
                  </a:moveTo>
                  <a:cubicBezTo>
                    <a:pt x="9716" y="6537"/>
                    <a:pt x="6025" y="12430"/>
                    <a:pt x="4299" y="19121"/>
                  </a:cubicBezTo>
                  <a:cubicBezTo>
                    <a:pt x="1" y="35719"/>
                    <a:pt x="11574" y="53769"/>
                    <a:pt x="26992" y="60257"/>
                  </a:cubicBezTo>
                  <a:cubicBezTo>
                    <a:pt x="30979" y="61935"/>
                    <a:pt x="35144" y="62668"/>
                    <a:pt x="39367" y="62668"/>
                  </a:cubicBezTo>
                  <a:cubicBezTo>
                    <a:pt x="55764" y="62668"/>
                    <a:pt x="73049" y="51616"/>
                    <a:pt x="84297" y="41874"/>
                  </a:cubicBezTo>
                  <a:cubicBezTo>
                    <a:pt x="97525" y="30420"/>
                    <a:pt x="110157" y="16431"/>
                    <a:pt x="127564" y="11490"/>
                  </a:cubicBezTo>
                  <a:cubicBezTo>
                    <a:pt x="131476" y="10379"/>
                    <a:pt x="135536" y="9850"/>
                    <a:pt x="139617" y="9850"/>
                  </a:cubicBezTo>
                  <a:cubicBezTo>
                    <a:pt x="152811" y="9850"/>
                    <a:pt x="166220" y="15374"/>
                    <a:pt x="175523" y="24586"/>
                  </a:cubicBezTo>
                  <a:cubicBezTo>
                    <a:pt x="185524" y="34480"/>
                    <a:pt x="190024" y="49030"/>
                    <a:pt x="193239" y="62984"/>
                  </a:cubicBezTo>
                  <a:lnTo>
                    <a:pt x="193239" y="0"/>
                  </a:lnTo>
                  <a:close/>
                </a:path>
              </a:pathLst>
            </a:custGeom>
            <a:gradFill>
              <a:gsLst>
                <a:gs pos="0">
                  <a:srgbClr val="FFFFFF">
                    <a:alpha val="0"/>
                  </a:srgbClr>
                </a:gs>
                <a:gs pos="50000">
                  <a:srgbClr val="FFFFFF">
                    <a:alpha val="0"/>
                  </a:srgbClr>
                </a:gs>
                <a:gs pos="100000">
                  <a:srgbClr val="FFFFFF"/>
                </a:gs>
              </a:gsLst>
              <a:path path="circle">
                <a:fillToRect l="50000" t="50000" r="50000" b="50000"/>
              </a:path>
              <a:tileRect/>
            </a:gradFill>
            <a:ln>
              <a:noFill/>
            </a:ln>
            <a:effectLst>
              <a:outerShdw blurRad="571500" dist="9525" dir="5400000" algn="bl" rotWithShape="0">
                <a:srgbClr val="C7EDF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395325" y="751938"/>
              <a:ext cx="2516100" cy="2516100"/>
            </a:xfrm>
            <a:prstGeom prst="ellipse">
              <a:avLst/>
            </a:prstGeom>
            <a:gradFill>
              <a:gsLst>
                <a:gs pos="0">
                  <a:srgbClr val="FFFFFF">
                    <a:alpha val="0"/>
                  </a:srgbClr>
                </a:gs>
                <a:gs pos="50000">
                  <a:srgbClr val="FFFFFF">
                    <a:alpha val="0"/>
                  </a:srgbClr>
                </a:gs>
                <a:gs pos="100000">
                  <a:srgbClr val="FFFFFF"/>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251500" y="228050"/>
              <a:ext cx="1150200" cy="1150200"/>
            </a:xfrm>
            <a:prstGeom prst="ellipse">
              <a:avLst/>
            </a:prstGeom>
            <a:gradFill>
              <a:gsLst>
                <a:gs pos="0">
                  <a:srgbClr val="FFFFFF">
                    <a:alpha val="0"/>
                  </a:srgbClr>
                </a:gs>
                <a:gs pos="50000">
                  <a:srgbClr val="FFFFFF">
                    <a:alpha val="0"/>
                  </a:srgbClr>
                </a:gs>
                <a:gs pos="100000">
                  <a:srgbClr val="FFFFFF"/>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69;p6"/>
          <p:cNvSpPr txBox="1">
            <a:spLocks noGrp="1"/>
          </p:cNvSpPr>
          <p:nvPr>
            <p:ph type="title"/>
          </p:nvPr>
        </p:nvSpPr>
        <p:spPr>
          <a:xfrm>
            <a:off x="713100" y="445025"/>
            <a:ext cx="7717800" cy="5028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0"/>
        <p:cNvGrpSpPr/>
        <p:nvPr/>
      </p:nvGrpSpPr>
      <p:grpSpPr>
        <a:xfrm>
          <a:off x="0" y="0"/>
          <a:ext cx="0" cy="0"/>
          <a:chOff x="0" y="0"/>
          <a:chExt cx="0" cy="0"/>
        </a:xfrm>
      </p:grpSpPr>
      <p:grpSp>
        <p:nvGrpSpPr>
          <p:cNvPr id="71" name="Google Shape;71;p7"/>
          <p:cNvGrpSpPr/>
          <p:nvPr/>
        </p:nvGrpSpPr>
        <p:grpSpPr>
          <a:xfrm>
            <a:off x="-8" y="379"/>
            <a:ext cx="9142514" cy="5146141"/>
            <a:chOff x="-8" y="379"/>
            <a:chExt cx="9142514" cy="5146141"/>
          </a:xfrm>
        </p:grpSpPr>
        <p:sp>
          <p:nvSpPr>
            <p:cNvPr id="72" name="Google Shape;72;p7"/>
            <p:cNvSpPr/>
            <p:nvPr/>
          </p:nvSpPr>
          <p:spPr>
            <a:xfrm>
              <a:off x="-8" y="2090"/>
              <a:ext cx="9138317" cy="5142716"/>
            </a:xfrm>
            <a:custGeom>
              <a:avLst/>
              <a:gdLst/>
              <a:ahLst/>
              <a:cxnLst/>
              <a:rect l="l" t="t" r="r" b="b"/>
              <a:pathLst>
                <a:path w="285751" h="160735" extrusionOk="0">
                  <a:moveTo>
                    <a:pt x="1" y="0"/>
                  </a:moveTo>
                  <a:lnTo>
                    <a:pt x="1" y="160734"/>
                  </a:lnTo>
                  <a:lnTo>
                    <a:pt x="285751" y="160734"/>
                  </a:lnTo>
                  <a:lnTo>
                    <a:pt x="285751" y="0"/>
                  </a:lnTo>
                  <a:close/>
                </a:path>
              </a:pathLst>
            </a:custGeom>
            <a:gradFill>
              <a:gsLst>
                <a:gs pos="0">
                  <a:schemeClr val="lt1"/>
                </a:gs>
                <a:gs pos="65000">
                  <a:schemeClr val="accent1"/>
                </a:gs>
                <a:gs pos="100000">
                  <a:schemeClr val="accen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4" y="739369"/>
              <a:ext cx="7891673" cy="4407151"/>
            </a:xfrm>
            <a:custGeom>
              <a:avLst/>
              <a:gdLst/>
              <a:ahLst/>
              <a:cxnLst/>
              <a:rect l="l" t="t" r="r" b="b"/>
              <a:pathLst>
                <a:path w="246769" h="137745" extrusionOk="0">
                  <a:moveTo>
                    <a:pt x="0" y="1"/>
                  </a:moveTo>
                  <a:lnTo>
                    <a:pt x="0" y="137744"/>
                  </a:lnTo>
                  <a:lnTo>
                    <a:pt x="48863" y="137744"/>
                  </a:lnTo>
                  <a:cubicBezTo>
                    <a:pt x="52899" y="135018"/>
                    <a:pt x="56602" y="132124"/>
                    <a:pt x="59817" y="129338"/>
                  </a:cubicBezTo>
                  <a:cubicBezTo>
                    <a:pt x="73462" y="117515"/>
                    <a:pt x="86475" y="103109"/>
                    <a:pt x="104394" y="98013"/>
                  </a:cubicBezTo>
                  <a:cubicBezTo>
                    <a:pt x="108425" y="96865"/>
                    <a:pt x="112610" y="96320"/>
                    <a:pt x="116815" y="96320"/>
                  </a:cubicBezTo>
                  <a:cubicBezTo>
                    <a:pt x="130409" y="96320"/>
                    <a:pt x="144224" y="102019"/>
                    <a:pt x="153817" y="111503"/>
                  </a:cubicBezTo>
                  <a:cubicBezTo>
                    <a:pt x="160949" y="118563"/>
                    <a:pt x="165366" y="127909"/>
                    <a:pt x="168509" y="137744"/>
                  </a:cubicBezTo>
                  <a:lnTo>
                    <a:pt x="246769" y="137744"/>
                  </a:lnTo>
                  <a:cubicBezTo>
                    <a:pt x="237601" y="135446"/>
                    <a:pt x="228374" y="133315"/>
                    <a:pt x="219599" y="129350"/>
                  </a:cubicBezTo>
                  <a:cubicBezTo>
                    <a:pt x="203645" y="122183"/>
                    <a:pt x="195370" y="106490"/>
                    <a:pt x="185559" y="92905"/>
                  </a:cubicBezTo>
                  <a:cubicBezTo>
                    <a:pt x="174891" y="78130"/>
                    <a:pt x="161223" y="67747"/>
                    <a:pt x="144578" y="60330"/>
                  </a:cubicBezTo>
                  <a:cubicBezTo>
                    <a:pt x="123992" y="51126"/>
                    <a:pt x="102882" y="50507"/>
                    <a:pt x="80796" y="48638"/>
                  </a:cubicBezTo>
                  <a:cubicBezTo>
                    <a:pt x="58233" y="46733"/>
                    <a:pt x="35016" y="41316"/>
                    <a:pt x="17550" y="26040"/>
                  </a:cubicBezTo>
                  <a:cubicBezTo>
                    <a:pt x="9835" y="19277"/>
                    <a:pt x="3739" y="10026"/>
                    <a:pt x="0" y="1"/>
                  </a:cubicBezTo>
                  <a:close/>
                </a:path>
              </a:pathLst>
            </a:custGeom>
            <a:gradFill>
              <a:gsLst>
                <a:gs pos="0">
                  <a:schemeClr val="lt1"/>
                </a:gs>
                <a:gs pos="63000">
                  <a:schemeClr val="accent1"/>
                </a:gs>
                <a:gs pos="100000">
                  <a:schemeClr val="accent3"/>
                </a:gs>
              </a:gsLst>
              <a:path path="circle">
                <a:fillToRect l="50000" t="50000" r="50000" b="50000"/>
              </a:path>
              <a:tileRect/>
            </a:gradFill>
            <a:ln>
              <a:noFill/>
            </a:ln>
            <a:effectLst>
              <a:outerShdw blurRad="771525" algn="bl" rotWithShape="0">
                <a:schemeClr val="accent2">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p:nvPr/>
          </p:nvSpPr>
          <p:spPr>
            <a:xfrm>
              <a:off x="2962339" y="379"/>
              <a:ext cx="6179815" cy="2015173"/>
            </a:xfrm>
            <a:custGeom>
              <a:avLst/>
              <a:gdLst/>
              <a:ahLst/>
              <a:cxnLst/>
              <a:rect l="l" t="t" r="r" b="b"/>
              <a:pathLst>
                <a:path w="193240" h="62984" extrusionOk="0">
                  <a:moveTo>
                    <a:pt x="11681" y="0"/>
                  </a:moveTo>
                  <a:cubicBezTo>
                    <a:pt x="9716" y="6537"/>
                    <a:pt x="6025" y="12430"/>
                    <a:pt x="4299" y="19121"/>
                  </a:cubicBezTo>
                  <a:cubicBezTo>
                    <a:pt x="1" y="35719"/>
                    <a:pt x="11574" y="53769"/>
                    <a:pt x="26992" y="60257"/>
                  </a:cubicBezTo>
                  <a:cubicBezTo>
                    <a:pt x="30979" y="61935"/>
                    <a:pt x="35144" y="62668"/>
                    <a:pt x="39367" y="62668"/>
                  </a:cubicBezTo>
                  <a:cubicBezTo>
                    <a:pt x="55764" y="62668"/>
                    <a:pt x="73049" y="51616"/>
                    <a:pt x="84297" y="41874"/>
                  </a:cubicBezTo>
                  <a:cubicBezTo>
                    <a:pt x="97525" y="30420"/>
                    <a:pt x="110157" y="16431"/>
                    <a:pt x="127564" y="11490"/>
                  </a:cubicBezTo>
                  <a:cubicBezTo>
                    <a:pt x="131476" y="10379"/>
                    <a:pt x="135536" y="9850"/>
                    <a:pt x="139617" y="9850"/>
                  </a:cubicBezTo>
                  <a:cubicBezTo>
                    <a:pt x="152811" y="9850"/>
                    <a:pt x="166220" y="15374"/>
                    <a:pt x="175523" y="24586"/>
                  </a:cubicBezTo>
                  <a:cubicBezTo>
                    <a:pt x="185524" y="34480"/>
                    <a:pt x="190024" y="49030"/>
                    <a:pt x="193239" y="62984"/>
                  </a:cubicBezTo>
                  <a:lnTo>
                    <a:pt x="193239" y="0"/>
                  </a:lnTo>
                  <a:close/>
                </a:path>
              </a:pathLst>
            </a:custGeom>
            <a:gradFill>
              <a:gsLst>
                <a:gs pos="0">
                  <a:schemeClr val="lt1"/>
                </a:gs>
                <a:gs pos="58999">
                  <a:schemeClr val="accent1"/>
                </a:gs>
                <a:gs pos="70000">
                  <a:schemeClr val="accent1"/>
                </a:gs>
                <a:gs pos="100000">
                  <a:schemeClr val="accent3"/>
                </a:gs>
              </a:gsLst>
              <a:lin ang="0" scaled="0"/>
            </a:gradFill>
            <a:ln>
              <a:noFill/>
            </a:ln>
            <a:effectLst>
              <a:outerShdw blurRad="571500" dist="9525" dir="5400000" algn="bl" rotWithShape="0">
                <a:schemeClr val="accent2">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7"/>
            <p:cNvSpPr/>
            <p:nvPr/>
          </p:nvSpPr>
          <p:spPr>
            <a:xfrm>
              <a:off x="6974038" y="1328652"/>
              <a:ext cx="2168468" cy="3595758"/>
            </a:xfrm>
            <a:custGeom>
              <a:avLst/>
              <a:gdLst/>
              <a:ahLst/>
              <a:cxnLst/>
              <a:rect l="l" t="t" r="r" b="b"/>
              <a:pathLst>
                <a:path w="67807" h="112385" extrusionOk="0">
                  <a:moveTo>
                    <a:pt x="29070" y="1"/>
                  </a:moveTo>
                  <a:cubicBezTo>
                    <a:pt x="26384" y="1"/>
                    <a:pt x="23570" y="742"/>
                    <a:pt x="20646" y="2443"/>
                  </a:cubicBezTo>
                  <a:cubicBezTo>
                    <a:pt x="11538" y="7753"/>
                    <a:pt x="4680" y="17480"/>
                    <a:pt x="3335" y="28053"/>
                  </a:cubicBezTo>
                  <a:cubicBezTo>
                    <a:pt x="1" y="54402"/>
                    <a:pt x="19420" y="69618"/>
                    <a:pt x="37029" y="85477"/>
                  </a:cubicBezTo>
                  <a:cubicBezTo>
                    <a:pt x="44923" y="92597"/>
                    <a:pt x="50793" y="102788"/>
                    <a:pt x="59746" y="108611"/>
                  </a:cubicBezTo>
                  <a:cubicBezTo>
                    <a:pt x="62187" y="110182"/>
                    <a:pt x="64902" y="111468"/>
                    <a:pt x="67795" y="112385"/>
                  </a:cubicBezTo>
                  <a:lnTo>
                    <a:pt x="67795" y="39959"/>
                  </a:lnTo>
                  <a:lnTo>
                    <a:pt x="67807" y="39959"/>
                  </a:lnTo>
                  <a:cubicBezTo>
                    <a:pt x="67402" y="39328"/>
                    <a:pt x="67021" y="38721"/>
                    <a:pt x="66628" y="38114"/>
                  </a:cubicBezTo>
                  <a:cubicBezTo>
                    <a:pt x="60294" y="28125"/>
                    <a:pt x="53234" y="18028"/>
                    <a:pt x="45399" y="9158"/>
                  </a:cubicBezTo>
                  <a:cubicBezTo>
                    <a:pt x="40796" y="3956"/>
                    <a:pt x="35276" y="1"/>
                    <a:pt x="29070" y="1"/>
                  </a:cubicBezTo>
                  <a:close/>
                </a:path>
              </a:pathLst>
            </a:custGeom>
            <a:gradFill>
              <a:gsLst>
                <a:gs pos="0">
                  <a:schemeClr val="lt1"/>
                </a:gs>
                <a:gs pos="24000">
                  <a:schemeClr val="accent1"/>
                </a:gs>
                <a:gs pos="100000">
                  <a:schemeClr val="accent2"/>
                </a:gs>
              </a:gsLst>
              <a:lin ang="2698631" scaled="0"/>
            </a:gradFill>
            <a:ln>
              <a:noFill/>
            </a:ln>
            <a:effectLst>
              <a:outerShdw blurRad="471488" algn="bl" rotWithShape="0">
                <a:schemeClr val="accent2">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7"/>
            <p:cNvSpPr/>
            <p:nvPr/>
          </p:nvSpPr>
          <p:spPr>
            <a:xfrm>
              <a:off x="8867574" y="2713747"/>
              <a:ext cx="16022" cy="13982"/>
            </a:xfrm>
            <a:custGeom>
              <a:avLst/>
              <a:gdLst/>
              <a:ahLst/>
              <a:cxnLst/>
              <a:rect l="l" t="t" r="r" b="b"/>
              <a:pathLst>
                <a:path w="501" h="437" extrusionOk="0">
                  <a:moveTo>
                    <a:pt x="347" y="1"/>
                  </a:moveTo>
                  <a:cubicBezTo>
                    <a:pt x="279" y="1"/>
                    <a:pt x="150" y="29"/>
                    <a:pt x="1" y="38"/>
                  </a:cubicBezTo>
                  <a:cubicBezTo>
                    <a:pt x="96" y="240"/>
                    <a:pt x="132" y="371"/>
                    <a:pt x="215" y="431"/>
                  </a:cubicBezTo>
                  <a:cubicBezTo>
                    <a:pt x="223" y="435"/>
                    <a:pt x="233" y="436"/>
                    <a:pt x="244" y="436"/>
                  </a:cubicBezTo>
                  <a:cubicBezTo>
                    <a:pt x="304" y="436"/>
                    <a:pt x="411" y="391"/>
                    <a:pt x="501" y="371"/>
                  </a:cubicBezTo>
                  <a:cubicBezTo>
                    <a:pt x="477" y="252"/>
                    <a:pt x="477" y="121"/>
                    <a:pt x="394" y="14"/>
                  </a:cubicBezTo>
                  <a:cubicBezTo>
                    <a:pt x="387" y="5"/>
                    <a:pt x="371" y="1"/>
                    <a:pt x="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
            <p:cNvSpPr/>
            <p:nvPr/>
          </p:nvSpPr>
          <p:spPr>
            <a:xfrm>
              <a:off x="9113180" y="2750733"/>
              <a:ext cx="15254" cy="16413"/>
            </a:xfrm>
            <a:custGeom>
              <a:avLst/>
              <a:gdLst/>
              <a:ahLst/>
              <a:cxnLst/>
              <a:rect l="l" t="t" r="r" b="b"/>
              <a:pathLst>
                <a:path w="477" h="513" extrusionOk="0">
                  <a:moveTo>
                    <a:pt x="381" y="1"/>
                  </a:moveTo>
                  <a:cubicBezTo>
                    <a:pt x="262" y="25"/>
                    <a:pt x="131" y="25"/>
                    <a:pt x="24" y="108"/>
                  </a:cubicBezTo>
                  <a:cubicBezTo>
                    <a:pt x="0" y="132"/>
                    <a:pt x="36" y="299"/>
                    <a:pt x="60" y="513"/>
                  </a:cubicBezTo>
                  <a:cubicBezTo>
                    <a:pt x="250" y="418"/>
                    <a:pt x="381" y="370"/>
                    <a:pt x="441" y="287"/>
                  </a:cubicBezTo>
                  <a:cubicBezTo>
                    <a:pt x="476" y="239"/>
                    <a:pt x="417" y="108"/>
                    <a:pt x="3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239900" y="251050"/>
              <a:ext cx="2516100" cy="2516100"/>
            </a:xfrm>
            <a:prstGeom prst="ellipse">
              <a:avLst/>
            </a:prstGeom>
            <a:gradFill>
              <a:gsLst>
                <a:gs pos="0">
                  <a:srgbClr val="FFFFFF">
                    <a:alpha val="0"/>
                  </a:srgbClr>
                </a:gs>
                <a:gs pos="50000">
                  <a:srgbClr val="FFFFFF">
                    <a:alpha val="0"/>
                  </a:srgbClr>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7"/>
            <p:cNvSpPr/>
            <p:nvPr/>
          </p:nvSpPr>
          <p:spPr>
            <a:xfrm>
              <a:off x="6775500" y="2542300"/>
              <a:ext cx="1655400" cy="1655400"/>
            </a:xfrm>
            <a:prstGeom prst="ellipse">
              <a:avLst/>
            </a:prstGeom>
            <a:gradFill>
              <a:gsLst>
                <a:gs pos="0">
                  <a:srgbClr val="FFFFFF">
                    <a:alpha val="0"/>
                  </a:srgbClr>
                </a:gs>
                <a:gs pos="50000">
                  <a:srgbClr val="FFFFFF">
                    <a:alpha val="0"/>
                  </a:srgbClr>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80;p7"/>
          <p:cNvSpPr txBox="1">
            <a:spLocks noGrp="1"/>
          </p:cNvSpPr>
          <p:nvPr>
            <p:ph type="title"/>
          </p:nvPr>
        </p:nvSpPr>
        <p:spPr>
          <a:xfrm>
            <a:off x="2048250" y="1724313"/>
            <a:ext cx="5047500" cy="502800"/>
          </a:xfrm>
          <a:prstGeom prst="rect">
            <a:avLst/>
          </a:prstGeom>
        </p:spPr>
        <p:txBody>
          <a:bodyPr spcFirstLastPara="1" wrap="square" lIns="91425" tIns="91425" rIns="91425" bIns="91425" anchor="b"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1" name="Google Shape;81;p7"/>
          <p:cNvSpPr/>
          <p:nvPr/>
        </p:nvSpPr>
        <p:spPr>
          <a:xfrm>
            <a:off x="0" y="2590000"/>
            <a:ext cx="9144000" cy="2554200"/>
          </a:xfrm>
          <a:prstGeom prst="rect">
            <a:avLst/>
          </a:prstGeom>
          <a:solidFill>
            <a:schemeClr val="lt1"/>
          </a:solidFill>
          <a:ln>
            <a:noFill/>
          </a:ln>
          <a:effectLst>
            <a:outerShdw blurRad="385763" algn="bl" rotWithShape="0">
              <a:schemeClr val="accent3">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txBox="1">
            <a:spLocks noGrp="1"/>
          </p:cNvSpPr>
          <p:nvPr>
            <p:ph type="subTitle" idx="1"/>
          </p:nvPr>
        </p:nvSpPr>
        <p:spPr>
          <a:xfrm>
            <a:off x="2048250" y="3387100"/>
            <a:ext cx="5047500" cy="96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5"/>
        <p:cNvGrpSpPr/>
        <p:nvPr/>
      </p:nvGrpSpPr>
      <p:grpSpPr>
        <a:xfrm>
          <a:off x="0" y="0"/>
          <a:ext cx="0" cy="0"/>
          <a:chOff x="0" y="0"/>
          <a:chExt cx="0" cy="0"/>
        </a:xfrm>
      </p:grpSpPr>
      <p:grpSp>
        <p:nvGrpSpPr>
          <p:cNvPr id="96" name="Google Shape;96;p9"/>
          <p:cNvGrpSpPr/>
          <p:nvPr/>
        </p:nvGrpSpPr>
        <p:grpSpPr>
          <a:xfrm>
            <a:off x="1420" y="195"/>
            <a:ext cx="9141159" cy="5143110"/>
            <a:chOff x="0" y="390"/>
            <a:chExt cx="9141159" cy="5143110"/>
          </a:xfrm>
        </p:grpSpPr>
        <p:sp>
          <p:nvSpPr>
            <p:cNvPr id="97" name="Google Shape;97;p9"/>
            <p:cNvSpPr/>
            <p:nvPr/>
          </p:nvSpPr>
          <p:spPr>
            <a:xfrm>
              <a:off x="2842" y="390"/>
              <a:ext cx="9138317" cy="5142716"/>
            </a:xfrm>
            <a:custGeom>
              <a:avLst/>
              <a:gdLst/>
              <a:ahLst/>
              <a:cxnLst/>
              <a:rect l="l" t="t" r="r" b="b"/>
              <a:pathLst>
                <a:path w="285751" h="160735" extrusionOk="0">
                  <a:moveTo>
                    <a:pt x="1" y="0"/>
                  </a:moveTo>
                  <a:lnTo>
                    <a:pt x="1" y="160734"/>
                  </a:lnTo>
                  <a:lnTo>
                    <a:pt x="285751" y="160734"/>
                  </a:lnTo>
                  <a:lnTo>
                    <a:pt x="285751" y="0"/>
                  </a:lnTo>
                  <a:close/>
                </a:path>
              </a:pathLst>
            </a:custGeom>
            <a:gradFill>
              <a:gsLst>
                <a:gs pos="0">
                  <a:srgbClr val="FFFFFF"/>
                </a:gs>
                <a:gs pos="65000">
                  <a:srgbClr val="E4F8F9"/>
                </a:gs>
                <a:gs pos="100000">
                  <a:srgbClr val="C7EDF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rot="10800000" flipH="1">
              <a:off x="5050593" y="2153066"/>
              <a:ext cx="3816979" cy="2990434"/>
            </a:xfrm>
            <a:custGeom>
              <a:avLst/>
              <a:gdLst/>
              <a:ahLst/>
              <a:cxnLst/>
              <a:rect l="l" t="t" r="r" b="b"/>
              <a:pathLst>
                <a:path w="23421" h="18486" extrusionOk="0">
                  <a:moveTo>
                    <a:pt x="10532" y="1"/>
                  </a:moveTo>
                  <a:lnTo>
                    <a:pt x="10532" y="14"/>
                  </a:lnTo>
                  <a:cubicBezTo>
                    <a:pt x="8202" y="2372"/>
                    <a:pt x="4255" y="2874"/>
                    <a:pt x="2093" y="5510"/>
                  </a:cubicBezTo>
                  <a:cubicBezTo>
                    <a:pt x="1367" y="6403"/>
                    <a:pt x="879" y="7491"/>
                    <a:pt x="558" y="8607"/>
                  </a:cubicBezTo>
                  <a:cubicBezTo>
                    <a:pt x="126" y="10141"/>
                    <a:pt x="0" y="11787"/>
                    <a:pt x="461" y="13308"/>
                  </a:cubicBezTo>
                  <a:cubicBezTo>
                    <a:pt x="1423" y="16488"/>
                    <a:pt x="4813" y="18385"/>
                    <a:pt x="8077" y="18482"/>
                  </a:cubicBezTo>
                  <a:cubicBezTo>
                    <a:pt x="8157" y="18484"/>
                    <a:pt x="8238" y="18485"/>
                    <a:pt x="8318" y="18485"/>
                  </a:cubicBezTo>
                  <a:cubicBezTo>
                    <a:pt x="12837" y="18485"/>
                    <a:pt x="17242" y="15420"/>
                    <a:pt x="18859" y="11090"/>
                  </a:cubicBezTo>
                  <a:cubicBezTo>
                    <a:pt x="19431" y="9513"/>
                    <a:pt x="19668" y="7868"/>
                    <a:pt x="20086" y="6236"/>
                  </a:cubicBezTo>
                  <a:cubicBezTo>
                    <a:pt x="20686" y="3920"/>
                    <a:pt x="21718" y="1577"/>
                    <a:pt x="23420" y="1"/>
                  </a:cubicBezTo>
                  <a:close/>
                </a:path>
              </a:pathLst>
            </a:custGeom>
            <a:gradFill>
              <a:gsLst>
                <a:gs pos="0">
                  <a:srgbClr val="FFFFFF"/>
                </a:gs>
                <a:gs pos="58999">
                  <a:srgbClr val="E4F8F9"/>
                </a:gs>
                <a:gs pos="70000">
                  <a:srgbClr val="E4F8F9"/>
                </a:gs>
                <a:gs pos="100000">
                  <a:srgbClr val="AAE3E8"/>
                </a:gs>
              </a:gsLst>
              <a:lin ang="0" scaled="0"/>
            </a:gradFill>
            <a:ln>
              <a:noFill/>
            </a:ln>
            <a:effectLst>
              <a:outerShdw blurRad="185738" algn="bl" rotWithShape="0">
                <a:srgbClr val="C7EDF0">
                  <a:alpha val="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p:nvPr/>
          </p:nvSpPr>
          <p:spPr>
            <a:xfrm>
              <a:off x="2702277" y="2100"/>
              <a:ext cx="6308303" cy="1811644"/>
            </a:xfrm>
            <a:custGeom>
              <a:avLst/>
              <a:gdLst/>
              <a:ahLst/>
              <a:cxnLst/>
              <a:rect l="l" t="t" r="r" b="b"/>
              <a:pathLst>
                <a:path w="30618" h="8793" extrusionOk="0">
                  <a:moveTo>
                    <a:pt x="0" y="1"/>
                  </a:moveTo>
                  <a:cubicBezTo>
                    <a:pt x="84" y="1438"/>
                    <a:pt x="711" y="2832"/>
                    <a:pt x="1785" y="3823"/>
                  </a:cubicBezTo>
                  <a:cubicBezTo>
                    <a:pt x="2866" y="4840"/>
                    <a:pt x="4366" y="5405"/>
                    <a:pt x="5882" y="5405"/>
                  </a:cubicBezTo>
                  <a:cubicBezTo>
                    <a:pt x="6341" y="5405"/>
                    <a:pt x="6802" y="5353"/>
                    <a:pt x="7253" y="5246"/>
                  </a:cubicBezTo>
                  <a:cubicBezTo>
                    <a:pt x="9011" y="4855"/>
                    <a:pt x="10517" y="3683"/>
                    <a:pt x="12289" y="3335"/>
                  </a:cubicBezTo>
                  <a:cubicBezTo>
                    <a:pt x="12686" y="3256"/>
                    <a:pt x="13086" y="3220"/>
                    <a:pt x="13485" y="3220"/>
                  </a:cubicBezTo>
                  <a:cubicBezTo>
                    <a:pt x="15213" y="3220"/>
                    <a:pt x="16930" y="3901"/>
                    <a:pt x="18426" y="4785"/>
                  </a:cubicBezTo>
                  <a:cubicBezTo>
                    <a:pt x="20281" y="5859"/>
                    <a:pt x="21927" y="7226"/>
                    <a:pt x="23866" y="8133"/>
                  </a:cubicBezTo>
                  <a:cubicBezTo>
                    <a:pt x="24680" y="8510"/>
                    <a:pt x="25605" y="8792"/>
                    <a:pt x="26494" y="8792"/>
                  </a:cubicBezTo>
                  <a:cubicBezTo>
                    <a:pt x="27053" y="8792"/>
                    <a:pt x="27598" y="8681"/>
                    <a:pt x="28093" y="8412"/>
                  </a:cubicBezTo>
                  <a:cubicBezTo>
                    <a:pt x="28971" y="7924"/>
                    <a:pt x="29501" y="6975"/>
                    <a:pt x="29850" y="6055"/>
                  </a:cubicBezTo>
                  <a:cubicBezTo>
                    <a:pt x="30561" y="4116"/>
                    <a:pt x="30617" y="2065"/>
                    <a:pt x="30492" y="1"/>
                  </a:cubicBezTo>
                  <a:close/>
                </a:path>
              </a:pathLst>
            </a:custGeom>
            <a:gradFill>
              <a:gsLst>
                <a:gs pos="0">
                  <a:srgbClr val="FFFFFF"/>
                </a:gs>
                <a:gs pos="31000">
                  <a:srgbClr val="FFFFFF"/>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9"/>
            <p:cNvSpPr/>
            <p:nvPr/>
          </p:nvSpPr>
          <p:spPr>
            <a:xfrm>
              <a:off x="8867574" y="2713747"/>
              <a:ext cx="16022" cy="13982"/>
            </a:xfrm>
            <a:custGeom>
              <a:avLst/>
              <a:gdLst/>
              <a:ahLst/>
              <a:cxnLst/>
              <a:rect l="l" t="t" r="r" b="b"/>
              <a:pathLst>
                <a:path w="501" h="437" extrusionOk="0">
                  <a:moveTo>
                    <a:pt x="347" y="1"/>
                  </a:moveTo>
                  <a:cubicBezTo>
                    <a:pt x="279" y="1"/>
                    <a:pt x="150" y="29"/>
                    <a:pt x="1" y="38"/>
                  </a:cubicBezTo>
                  <a:cubicBezTo>
                    <a:pt x="96" y="240"/>
                    <a:pt x="132" y="371"/>
                    <a:pt x="215" y="431"/>
                  </a:cubicBezTo>
                  <a:cubicBezTo>
                    <a:pt x="223" y="435"/>
                    <a:pt x="233" y="436"/>
                    <a:pt x="244" y="436"/>
                  </a:cubicBezTo>
                  <a:cubicBezTo>
                    <a:pt x="304" y="436"/>
                    <a:pt x="411" y="391"/>
                    <a:pt x="501" y="371"/>
                  </a:cubicBezTo>
                  <a:cubicBezTo>
                    <a:pt x="477" y="252"/>
                    <a:pt x="477" y="121"/>
                    <a:pt x="394" y="14"/>
                  </a:cubicBezTo>
                  <a:cubicBezTo>
                    <a:pt x="387" y="5"/>
                    <a:pt x="371" y="1"/>
                    <a:pt x="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9"/>
            <p:cNvSpPr/>
            <p:nvPr/>
          </p:nvSpPr>
          <p:spPr>
            <a:xfrm rot="-5400000">
              <a:off x="-1511322" y="1513464"/>
              <a:ext cx="5125208" cy="2102563"/>
            </a:xfrm>
            <a:custGeom>
              <a:avLst/>
              <a:gdLst/>
              <a:ahLst/>
              <a:cxnLst/>
              <a:rect l="l" t="t" r="r" b="b"/>
              <a:pathLst>
                <a:path w="193240" h="62984" extrusionOk="0">
                  <a:moveTo>
                    <a:pt x="11681" y="0"/>
                  </a:moveTo>
                  <a:cubicBezTo>
                    <a:pt x="9716" y="6537"/>
                    <a:pt x="6025" y="12430"/>
                    <a:pt x="4299" y="19121"/>
                  </a:cubicBezTo>
                  <a:cubicBezTo>
                    <a:pt x="1" y="35719"/>
                    <a:pt x="11574" y="53769"/>
                    <a:pt x="26992" y="60257"/>
                  </a:cubicBezTo>
                  <a:cubicBezTo>
                    <a:pt x="30979" y="61935"/>
                    <a:pt x="35144" y="62668"/>
                    <a:pt x="39367" y="62668"/>
                  </a:cubicBezTo>
                  <a:cubicBezTo>
                    <a:pt x="55764" y="62668"/>
                    <a:pt x="73049" y="51616"/>
                    <a:pt x="84297" y="41874"/>
                  </a:cubicBezTo>
                  <a:cubicBezTo>
                    <a:pt x="97525" y="30420"/>
                    <a:pt x="110157" y="16431"/>
                    <a:pt x="127564" y="11490"/>
                  </a:cubicBezTo>
                  <a:cubicBezTo>
                    <a:pt x="131476" y="10379"/>
                    <a:pt x="135536" y="9850"/>
                    <a:pt x="139617" y="9850"/>
                  </a:cubicBezTo>
                  <a:cubicBezTo>
                    <a:pt x="152811" y="9850"/>
                    <a:pt x="166220" y="15374"/>
                    <a:pt x="175523" y="24586"/>
                  </a:cubicBezTo>
                  <a:cubicBezTo>
                    <a:pt x="185524" y="34480"/>
                    <a:pt x="190024" y="49030"/>
                    <a:pt x="193239" y="62984"/>
                  </a:cubicBezTo>
                  <a:lnTo>
                    <a:pt x="193239" y="0"/>
                  </a:lnTo>
                  <a:close/>
                </a:path>
              </a:pathLst>
            </a:custGeom>
            <a:gradFill>
              <a:gsLst>
                <a:gs pos="0">
                  <a:srgbClr val="FFFFFF">
                    <a:alpha val="0"/>
                  </a:srgbClr>
                </a:gs>
                <a:gs pos="50000">
                  <a:srgbClr val="FFFFFF">
                    <a:alpha val="0"/>
                  </a:srgbClr>
                </a:gs>
                <a:gs pos="100000">
                  <a:srgbClr val="FFFFFF"/>
                </a:gs>
              </a:gsLst>
              <a:path path="circle">
                <a:fillToRect l="50000" t="50000" r="50000" b="50000"/>
              </a:path>
              <a:tileRect/>
            </a:gradFill>
            <a:ln>
              <a:noFill/>
            </a:ln>
            <a:effectLst>
              <a:outerShdw blurRad="571500" dist="9525" dir="5400000" algn="bl" rotWithShape="0">
                <a:srgbClr val="C7EDF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9"/>
            <p:cNvSpPr/>
            <p:nvPr/>
          </p:nvSpPr>
          <p:spPr>
            <a:xfrm>
              <a:off x="395325" y="751938"/>
              <a:ext cx="2516100" cy="2516100"/>
            </a:xfrm>
            <a:prstGeom prst="ellipse">
              <a:avLst/>
            </a:prstGeom>
            <a:gradFill>
              <a:gsLst>
                <a:gs pos="0">
                  <a:srgbClr val="FFFFFF">
                    <a:alpha val="0"/>
                  </a:srgbClr>
                </a:gs>
                <a:gs pos="50000">
                  <a:srgbClr val="FFFFFF">
                    <a:alpha val="0"/>
                  </a:srgbClr>
                </a:gs>
                <a:gs pos="100000">
                  <a:srgbClr val="FFFFFF"/>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9"/>
            <p:cNvSpPr/>
            <p:nvPr/>
          </p:nvSpPr>
          <p:spPr>
            <a:xfrm>
              <a:off x="251500" y="228050"/>
              <a:ext cx="1150200" cy="1150200"/>
            </a:xfrm>
            <a:prstGeom prst="ellipse">
              <a:avLst/>
            </a:prstGeom>
            <a:gradFill>
              <a:gsLst>
                <a:gs pos="0">
                  <a:srgbClr val="FFFFFF">
                    <a:alpha val="0"/>
                  </a:srgbClr>
                </a:gs>
                <a:gs pos="50000">
                  <a:srgbClr val="FFFFFF">
                    <a:alpha val="0"/>
                  </a:srgbClr>
                </a:gs>
                <a:gs pos="100000">
                  <a:srgbClr val="FFFFFF"/>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9"/>
          <p:cNvSpPr txBox="1">
            <a:spLocks noGrp="1"/>
          </p:cNvSpPr>
          <p:nvPr>
            <p:ph type="title"/>
          </p:nvPr>
        </p:nvSpPr>
        <p:spPr>
          <a:xfrm>
            <a:off x="722325" y="1213150"/>
            <a:ext cx="24453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105" name="Google Shape;105;p9"/>
          <p:cNvSpPr txBox="1">
            <a:spLocks noGrp="1"/>
          </p:cNvSpPr>
          <p:nvPr>
            <p:ph type="subTitle" idx="1"/>
          </p:nvPr>
        </p:nvSpPr>
        <p:spPr>
          <a:xfrm>
            <a:off x="722325" y="2695450"/>
            <a:ext cx="24453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106" name="Google Shape;106;p9"/>
          <p:cNvSpPr txBox="1">
            <a:spLocks noGrp="1"/>
          </p:cNvSpPr>
          <p:nvPr>
            <p:ph type="body" idx="2"/>
          </p:nvPr>
        </p:nvSpPr>
        <p:spPr>
          <a:xfrm>
            <a:off x="4516150" y="724075"/>
            <a:ext cx="3907500" cy="36951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2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25"/>
        <p:cNvGrpSpPr/>
        <p:nvPr/>
      </p:nvGrpSpPr>
      <p:grpSpPr>
        <a:xfrm>
          <a:off x="0" y="0"/>
          <a:ext cx="0" cy="0"/>
          <a:chOff x="0" y="0"/>
          <a:chExt cx="0" cy="0"/>
        </a:xfrm>
      </p:grpSpPr>
      <p:grpSp>
        <p:nvGrpSpPr>
          <p:cNvPr id="126" name="Google Shape;126;p13"/>
          <p:cNvGrpSpPr/>
          <p:nvPr/>
        </p:nvGrpSpPr>
        <p:grpSpPr>
          <a:xfrm>
            <a:off x="0" y="390"/>
            <a:ext cx="9141159" cy="5143110"/>
            <a:chOff x="0" y="390"/>
            <a:chExt cx="9141159" cy="5143110"/>
          </a:xfrm>
        </p:grpSpPr>
        <p:sp>
          <p:nvSpPr>
            <p:cNvPr id="127" name="Google Shape;127;p13"/>
            <p:cNvSpPr/>
            <p:nvPr/>
          </p:nvSpPr>
          <p:spPr>
            <a:xfrm>
              <a:off x="2842" y="390"/>
              <a:ext cx="9138317" cy="5142716"/>
            </a:xfrm>
            <a:custGeom>
              <a:avLst/>
              <a:gdLst/>
              <a:ahLst/>
              <a:cxnLst/>
              <a:rect l="l" t="t" r="r" b="b"/>
              <a:pathLst>
                <a:path w="285751" h="160735" extrusionOk="0">
                  <a:moveTo>
                    <a:pt x="1" y="0"/>
                  </a:moveTo>
                  <a:lnTo>
                    <a:pt x="1" y="160734"/>
                  </a:lnTo>
                  <a:lnTo>
                    <a:pt x="285751" y="160734"/>
                  </a:lnTo>
                  <a:lnTo>
                    <a:pt x="285751" y="0"/>
                  </a:lnTo>
                  <a:close/>
                </a:path>
              </a:pathLst>
            </a:custGeom>
            <a:gradFill>
              <a:gsLst>
                <a:gs pos="0">
                  <a:schemeClr val="lt1"/>
                </a:gs>
                <a:gs pos="65000">
                  <a:schemeClr val="accent1"/>
                </a:gs>
                <a:gs pos="100000">
                  <a:schemeClr val="accen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rot="10800000" flipH="1">
              <a:off x="5050593" y="2153066"/>
              <a:ext cx="3816979" cy="2990434"/>
            </a:xfrm>
            <a:custGeom>
              <a:avLst/>
              <a:gdLst/>
              <a:ahLst/>
              <a:cxnLst/>
              <a:rect l="l" t="t" r="r" b="b"/>
              <a:pathLst>
                <a:path w="23421" h="18486" extrusionOk="0">
                  <a:moveTo>
                    <a:pt x="10532" y="1"/>
                  </a:moveTo>
                  <a:lnTo>
                    <a:pt x="10532" y="14"/>
                  </a:lnTo>
                  <a:cubicBezTo>
                    <a:pt x="8202" y="2372"/>
                    <a:pt x="4255" y="2874"/>
                    <a:pt x="2093" y="5510"/>
                  </a:cubicBezTo>
                  <a:cubicBezTo>
                    <a:pt x="1367" y="6403"/>
                    <a:pt x="879" y="7491"/>
                    <a:pt x="558" y="8607"/>
                  </a:cubicBezTo>
                  <a:cubicBezTo>
                    <a:pt x="126" y="10141"/>
                    <a:pt x="0" y="11787"/>
                    <a:pt x="461" y="13308"/>
                  </a:cubicBezTo>
                  <a:cubicBezTo>
                    <a:pt x="1423" y="16488"/>
                    <a:pt x="4813" y="18385"/>
                    <a:pt x="8077" y="18482"/>
                  </a:cubicBezTo>
                  <a:cubicBezTo>
                    <a:pt x="8157" y="18484"/>
                    <a:pt x="8238" y="18485"/>
                    <a:pt x="8318" y="18485"/>
                  </a:cubicBezTo>
                  <a:cubicBezTo>
                    <a:pt x="12837" y="18485"/>
                    <a:pt x="17242" y="15420"/>
                    <a:pt x="18859" y="11090"/>
                  </a:cubicBezTo>
                  <a:cubicBezTo>
                    <a:pt x="19431" y="9513"/>
                    <a:pt x="19668" y="7868"/>
                    <a:pt x="20086" y="6236"/>
                  </a:cubicBezTo>
                  <a:cubicBezTo>
                    <a:pt x="20686" y="3920"/>
                    <a:pt x="21718" y="1577"/>
                    <a:pt x="23420" y="1"/>
                  </a:cubicBezTo>
                  <a:close/>
                </a:path>
              </a:pathLst>
            </a:custGeom>
            <a:gradFill>
              <a:gsLst>
                <a:gs pos="0">
                  <a:schemeClr val="lt1"/>
                </a:gs>
                <a:gs pos="58999">
                  <a:schemeClr val="accent1"/>
                </a:gs>
                <a:gs pos="70000">
                  <a:schemeClr val="accent1"/>
                </a:gs>
                <a:gs pos="100000">
                  <a:schemeClr val="accent3"/>
                </a:gs>
              </a:gsLst>
              <a:lin ang="0" scaled="0"/>
            </a:gradFill>
            <a:ln>
              <a:noFill/>
            </a:ln>
            <a:effectLst>
              <a:outerShdw blurRad="185738" algn="bl" rotWithShape="0">
                <a:schemeClr val="accent2">
                  <a:alpha val="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2702277" y="2100"/>
              <a:ext cx="6308303" cy="1811644"/>
            </a:xfrm>
            <a:custGeom>
              <a:avLst/>
              <a:gdLst/>
              <a:ahLst/>
              <a:cxnLst/>
              <a:rect l="l" t="t" r="r" b="b"/>
              <a:pathLst>
                <a:path w="30618" h="8793" extrusionOk="0">
                  <a:moveTo>
                    <a:pt x="0" y="1"/>
                  </a:moveTo>
                  <a:cubicBezTo>
                    <a:pt x="84" y="1438"/>
                    <a:pt x="711" y="2832"/>
                    <a:pt x="1785" y="3823"/>
                  </a:cubicBezTo>
                  <a:cubicBezTo>
                    <a:pt x="2866" y="4840"/>
                    <a:pt x="4366" y="5405"/>
                    <a:pt x="5882" y="5405"/>
                  </a:cubicBezTo>
                  <a:cubicBezTo>
                    <a:pt x="6341" y="5405"/>
                    <a:pt x="6802" y="5353"/>
                    <a:pt x="7253" y="5246"/>
                  </a:cubicBezTo>
                  <a:cubicBezTo>
                    <a:pt x="9011" y="4855"/>
                    <a:pt x="10517" y="3683"/>
                    <a:pt x="12289" y="3335"/>
                  </a:cubicBezTo>
                  <a:cubicBezTo>
                    <a:pt x="12686" y="3256"/>
                    <a:pt x="13086" y="3220"/>
                    <a:pt x="13485" y="3220"/>
                  </a:cubicBezTo>
                  <a:cubicBezTo>
                    <a:pt x="15213" y="3220"/>
                    <a:pt x="16930" y="3901"/>
                    <a:pt x="18426" y="4785"/>
                  </a:cubicBezTo>
                  <a:cubicBezTo>
                    <a:pt x="20281" y="5859"/>
                    <a:pt x="21927" y="7226"/>
                    <a:pt x="23866" y="8133"/>
                  </a:cubicBezTo>
                  <a:cubicBezTo>
                    <a:pt x="24680" y="8510"/>
                    <a:pt x="25605" y="8792"/>
                    <a:pt x="26494" y="8792"/>
                  </a:cubicBezTo>
                  <a:cubicBezTo>
                    <a:pt x="27053" y="8792"/>
                    <a:pt x="27598" y="8681"/>
                    <a:pt x="28093" y="8412"/>
                  </a:cubicBezTo>
                  <a:cubicBezTo>
                    <a:pt x="28971" y="7924"/>
                    <a:pt x="29501" y="6975"/>
                    <a:pt x="29850" y="6055"/>
                  </a:cubicBezTo>
                  <a:cubicBezTo>
                    <a:pt x="30561" y="4116"/>
                    <a:pt x="30617" y="2065"/>
                    <a:pt x="30492" y="1"/>
                  </a:cubicBezTo>
                  <a:close/>
                </a:path>
              </a:pathLst>
            </a:custGeom>
            <a:gradFill>
              <a:gsLst>
                <a:gs pos="0">
                  <a:schemeClr val="lt1"/>
                </a:gs>
                <a:gs pos="31000">
                  <a:srgbClr val="FFFFFF"/>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8867574" y="2713747"/>
              <a:ext cx="16022" cy="13982"/>
            </a:xfrm>
            <a:custGeom>
              <a:avLst/>
              <a:gdLst/>
              <a:ahLst/>
              <a:cxnLst/>
              <a:rect l="l" t="t" r="r" b="b"/>
              <a:pathLst>
                <a:path w="501" h="437" extrusionOk="0">
                  <a:moveTo>
                    <a:pt x="347" y="1"/>
                  </a:moveTo>
                  <a:cubicBezTo>
                    <a:pt x="279" y="1"/>
                    <a:pt x="150" y="29"/>
                    <a:pt x="1" y="38"/>
                  </a:cubicBezTo>
                  <a:cubicBezTo>
                    <a:pt x="96" y="240"/>
                    <a:pt x="132" y="371"/>
                    <a:pt x="215" y="431"/>
                  </a:cubicBezTo>
                  <a:cubicBezTo>
                    <a:pt x="223" y="435"/>
                    <a:pt x="233" y="436"/>
                    <a:pt x="244" y="436"/>
                  </a:cubicBezTo>
                  <a:cubicBezTo>
                    <a:pt x="304" y="436"/>
                    <a:pt x="411" y="391"/>
                    <a:pt x="501" y="371"/>
                  </a:cubicBezTo>
                  <a:cubicBezTo>
                    <a:pt x="477" y="252"/>
                    <a:pt x="477" y="121"/>
                    <a:pt x="394" y="14"/>
                  </a:cubicBezTo>
                  <a:cubicBezTo>
                    <a:pt x="387" y="5"/>
                    <a:pt x="371" y="1"/>
                    <a:pt x="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rot="-5400000">
              <a:off x="-1511322" y="1513464"/>
              <a:ext cx="5125208" cy="2102563"/>
            </a:xfrm>
            <a:custGeom>
              <a:avLst/>
              <a:gdLst/>
              <a:ahLst/>
              <a:cxnLst/>
              <a:rect l="l" t="t" r="r" b="b"/>
              <a:pathLst>
                <a:path w="193240" h="62984" extrusionOk="0">
                  <a:moveTo>
                    <a:pt x="11681" y="0"/>
                  </a:moveTo>
                  <a:cubicBezTo>
                    <a:pt x="9716" y="6537"/>
                    <a:pt x="6025" y="12430"/>
                    <a:pt x="4299" y="19121"/>
                  </a:cubicBezTo>
                  <a:cubicBezTo>
                    <a:pt x="1" y="35719"/>
                    <a:pt x="11574" y="53769"/>
                    <a:pt x="26992" y="60257"/>
                  </a:cubicBezTo>
                  <a:cubicBezTo>
                    <a:pt x="30979" y="61935"/>
                    <a:pt x="35144" y="62668"/>
                    <a:pt x="39367" y="62668"/>
                  </a:cubicBezTo>
                  <a:cubicBezTo>
                    <a:pt x="55764" y="62668"/>
                    <a:pt x="73049" y="51616"/>
                    <a:pt x="84297" y="41874"/>
                  </a:cubicBezTo>
                  <a:cubicBezTo>
                    <a:pt x="97525" y="30420"/>
                    <a:pt x="110157" y="16431"/>
                    <a:pt x="127564" y="11490"/>
                  </a:cubicBezTo>
                  <a:cubicBezTo>
                    <a:pt x="131476" y="10379"/>
                    <a:pt x="135536" y="9850"/>
                    <a:pt x="139617" y="9850"/>
                  </a:cubicBezTo>
                  <a:cubicBezTo>
                    <a:pt x="152811" y="9850"/>
                    <a:pt x="166220" y="15374"/>
                    <a:pt x="175523" y="24586"/>
                  </a:cubicBezTo>
                  <a:cubicBezTo>
                    <a:pt x="185524" y="34480"/>
                    <a:pt x="190024" y="49030"/>
                    <a:pt x="193239" y="62984"/>
                  </a:cubicBezTo>
                  <a:lnTo>
                    <a:pt x="193239" y="0"/>
                  </a:lnTo>
                  <a:close/>
                </a:path>
              </a:pathLst>
            </a:custGeom>
            <a:gradFill>
              <a:gsLst>
                <a:gs pos="0">
                  <a:srgbClr val="FFFFFF">
                    <a:alpha val="0"/>
                  </a:srgbClr>
                </a:gs>
                <a:gs pos="50000">
                  <a:srgbClr val="FFFFFF">
                    <a:alpha val="0"/>
                  </a:srgbClr>
                </a:gs>
                <a:gs pos="100000">
                  <a:schemeClr val="lt1"/>
                </a:gs>
              </a:gsLst>
              <a:path path="circle">
                <a:fillToRect l="50000" t="50000" r="50000" b="50000"/>
              </a:path>
              <a:tileRect/>
            </a:gradFill>
            <a:ln>
              <a:noFill/>
            </a:ln>
            <a:effectLst>
              <a:outerShdw blurRad="571500" dist="9525" dir="5400000" algn="bl" rotWithShape="0">
                <a:schemeClr val="accent2">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395325" y="751938"/>
              <a:ext cx="2516100" cy="2516100"/>
            </a:xfrm>
            <a:prstGeom prst="ellipse">
              <a:avLst/>
            </a:prstGeom>
            <a:gradFill>
              <a:gsLst>
                <a:gs pos="0">
                  <a:srgbClr val="FFFFFF">
                    <a:alpha val="0"/>
                  </a:srgbClr>
                </a:gs>
                <a:gs pos="50000">
                  <a:srgbClr val="FFFFFF">
                    <a:alpha val="0"/>
                  </a:srgbClr>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251500" y="228050"/>
              <a:ext cx="1150200" cy="1150200"/>
            </a:xfrm>
            <a:prstGeom prst="ellipse">
              <a:avLst/>
            </a:prstGeom>
            <a:gradFill>
              <a:gsLst>
                <a:gs pos="0">
                  <a:srgbClr val="FFFFFF">
                    <a:alpha val="0"/>
                  </a:srgbClr>
                </a:gs>
                <a:gs pos="50000">
                  <a:srgbClr val="FFFFFF">
                    <a:alpha val="0"/>
                  </a:srgbClr>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13"/>
          <p:cNvSpPr txBox="1">
            <a:spLocks noGrp="1"/>
          </p:cNvSpPr>
          <p:nvPr>
            <p:ph type="title" hasCustomPrompt="1"/>
          </p:nvPr>
        </p:nvSpPr>
        <p:spPr>
          <a:xfrm>
            <a:off x="5028500" y="2412138"/>
            <a:ext cx="7041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000"/>
              <a:buNone/>
              <a:defRPr sz="3000" b="0">
                <a:solidFill>
                  <a:schemeClr val="accent6"/>
                </a:solidFill>
              </a:defRPr>
            </a:lvl1pPr>
            <a:lvl2pPr lvl="1" algn="ctr" rtl="0">
              <a:spcBef>
                <a:spcPts val="0"/>
              </a:spcBef>
              <a:spcAft>
                <a:spcPts val="0"/>
              </a:spcAft>
              <a:buClr>
                <a:schemeClr val="accent6"/>
              </a:buClr>
              <a:buSzPts val="3000"/>
              <a:buNone/>
              <a:defRPr sz="3000" b="0">
                <a:solidFill>
                  <a:schemeClr val="accent6"/>
                </a:solidFill>
              </a:defRPr>
            </a:lvl2pPr>
            <a:lvl3pPr lvl="2" algn="ctr" rtl="0">
              <a:spcBef>
                <a:spcPts val="0"/>
              </a:spcBef>
              <a:spcAft>
                <a:spcPts val="0"/>
              </a:spcAft>
              <a:buClr>
                <a:schemeClr val="accent6"/>
              </a:buClr>
              <a:buSzPts val="3000"/>
              <a:buNone/>
              <a:defRPr sz="3000" b="0">
                <a:solidFill>
                  <a:schemeClr val="accent6"/>
                </a:solidFill>
              </a:defRPr>
            </a:lvl3pPr>
            <a:lvl4pPr lvl="3" algn="ctr" rtl="0">
              <a:spcBef>
                <a:spcPts val="0"/>
              </a:spcBef>
              <a:spcAft>
                <a:spcPts val="0"/>
              </a:spcAft>
              <a:buClr>
                <a:schemeClr val="accent6"/>
              </a:buClr>
              <a:buSzPts val="3000"/>
              <a:buNone/>
              <a:defRPr sz="3000" b="0">
                <a:solidFill>
                  <a:schemeClr val="accent6"/>
                </a:solidFill>
              </a:defRPr>
            </a:lvl4pPr>
            <a:lvl5pPr lvl="4" algn="ctr" rtl="0">
              <a:spcBef>
                <a:spcPts val="0"/>
              </a:spcBef>
              <a:spcAft>
                <a:spcPts val="0"/>
              </a:spcAft>
              <a:buClr>
                <a:schemeClr val="accent6"/>
              </a:buClr>
              <a:buSzPts val="3000"/>
              <a:buNone/>
              <a:defRPr sz="3000" b="0">
                <a:solidFill>
                  <a:schemeClr val="accent6"/>
                </a:solidFill>
              </a:defRPr>
            </a:lvl5pPr>
            <a:lvl6pPr lvl="5" algn="ctr" rtl="0">
              <a:spcBef>
                <a:spcPts val="0"/>
              </a:spcBef>
              <a:spcAft>
                <a:spcPts val="0"/>
              </a:spcAft>
              <a:buClr>
                <a:schemeClr val="accent6"/>
              </a:buClr>
              <a:buSzPts val="3000"/>
              <a:buNone/>
              <a:defRPr sz="3000" b="0">
                <a:solidFill>
                  <a:schemeClr val="accent6"/>
                </a:solidFill>
              </a:defRPr>
            </a:lvl6pPr>
            <a:lvl7pPr lvl="6" algn="ctr" rtl="0">
              <a:spcBef>
                <a:spcPts val="0"/>
              </a:spcBef>
              <a:spcAft>
                <a:spcPts val="0"/>
              </a:spcAft>
              <a:buClr>
                <a:schemeClr val="accent6"/>
              </a:buClr>
              <a:buSzPts val="3000"/>
              <a:buNone/>
              <a:defRPr sz="3000" b="0">
                <a:solidFill>
                  <a:schemeClr val="accent6"/>
                </a:solidFill>
              </a:defRPr>
            </a:lvl7pPr>
            <a:lvl8pPr lvl="7" algn="ctr" rtl="0">
              <a:spcBef>
                <a:spcPts val="0"/>
              </a:spcBef>
              <a:spcAft>
                <a:spcPts val="0"/>
              </a:spcAft>
              <a:buClr>
                <a:schemeClr val="accent6"/>
              </a:buClr>
              <a:buSzPts val="3000"/>
              <a:buNone/>
              <a:defRPr sz="3000" b="0">
                <a:solidFill>
                  <a:schemeClr val="accent6"/>
                </a:solidFill>
              </a:defRPr>
            </a:lvl8pPr>
            <a:lvl9pPr lvl="8" algn="ctr" rtl="0">
              <a:spcBef>
                <a:spcPts val="0"/>
              </a:spcBef>
              <a:spcAft>
                <a:spcPts val="0"/>
              </a:spcAft>
              <a:buClr>
                <a:schemeClr val="accent6"/>
              </a:buClr>
              <a:buSzPts val="3000"/>
              <a:buNone/>
              <a:defRPr sz="3000" b="0">
                <a:solidFill>
                  <a:schemeClr val="accent6"/>
                </a:solidFill>
              </a:defRPr>
            </a:lvl9pPr>
          </a:lstStyle>
          <a:p>
            <a:r>
              <a:t>xx%</a:t>
            </a:r>
          </a:p>
        </p:txBody>
      </p:sp>
      <p:sp>
        <p:nvSpPr>
          <p:cNvPr id="135" name="Google Shape;135;p13"/>
          <p:cNvSpPr txBox="1">
            <a:spLocks noGrp="1"/>
          </p:cNvSpPr>
          <p:nvPr>
            <p:ph type="subTitle" idx="1"/>
          </p:nvPr>
        </p:nvSpPr>
        <p:spPr>
          <a:xfrm>
            <a:off x="5939700" y="2181163"/>
            <a:ext cx="2487300" cy="4023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Palanquin Dark"/>
              <a:buNone/>
              <a:defRPr sz="2000">
                <a:latin typeface="Palanquin Dark"/>
                <a:ea typeface="Palanquin Dark"/>
                <a:cs typeface="Palanquin Dark"/>
                <a:sym typeface="Palanquin Dark"/>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36" name="Google Shape;136;p13"/>
          <p:cNvSpPr txBox="1">
            <a:spLocks noGrp="1"/>
          </p:cNvSpPr>
          <p:nvPr>
            <p:ph type="subTitle" idx="2"/>
          </p:nvPr>
        </p:nvSpPr>
        <p:spPr>
          <a:xfrm>
            <a:off x="5939700" y="2485051"/>
            <a:ext cx="24873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37" name="Google Shape;137;p13"/>
          <p:cNvSpPr txBox="1">
            <a:spLocks noGrp="1"/>
          </p:cNvSpPr>
          <p:nvPr>
            <p:ph type="title" idx="3" hasCustomPrompt="1"/>
          </p:nvPr>
        </p:nvSpPr>
        <p:spPr>
          <a:xfrm>
            <a:off x="5028500" y="3900275"/>
            <a:ext cx="7041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000"/>
              <a:buNone/>
              <a:defRPr sz="3000" b="0">
                <a:solidFill>
                  <a:schemeClr val="accent6"/>
                </a:solidFill>
              </a:defRPr>
            </a:lvl1pPr>
            <a:lvl2pPr lvl="1" algn="ctr" rtl="0">
              <a:spcBef>
                <a:spcPts val="0"/>
              </a:spcBef>
              <a:spcAft>
                <a:spcPts val="0"/>
              </a:spcAft>
              <a:buClr>
                <a:schemeClr val="accent6"/>
              </a:buClr>
              <a:buSzPts val="3000"/>
              <a:buNone/>
              <a:defRPr sz="3000" b="0">
                <a:solidFill>
                  <a:schemeClr val="accent6"/>
                </a:solidFill>
              </a:defRPr>
            </a:lvl2pPr>
            <a:lvl3pPr lvl="2" algn="ctr" rtl="0">
              <a:spcBef>
                <a:spcPts val="0"/>
              </a:spcBef>
              <a:spcAft>
                <a:spcPts val="0"/>
              </a:spcAft>
              <a:buClr>
                <a:schemeClr val="accent6"/>
              </a:buClr>
              <a:buSzPts val="3000"/>
              <a:buNone/>
              <a:defRPr sz="3000" b="0">
                <a:solidFill>
                  <a:schemeClr val="accent6"/>
                </a:solidFill>
              </a:defRPr>
            </a:lvl3pPr>
            <a:lvl4pPr lvl="3" algn="ctr" rtl="0">
              <a:spcBef>
                <a:spcPts val="0"/>
              </a:spcBef>
              <a:spcAft>
                <a:spcPts val="0"/>
              </a:spcAft>
              <a:buClr>
                <a:schemeClr val="accent6"/>
              </a:buClr>
              <a:buSzPts val="3000"/>
              <a:buNone/>
              <a:defRPr sz="3000" b="0">
                <a:solidFill>
                  <a:schemeClr val="accent6"/>
                </a:solidFill>
              </a:defRPr>
            </a:lvl4pPr>
            <a:lvl5pPr lvl="4" algn="ctr" rtl="0">
              <a:spcBef>
                <a:spcPts val="0"/>
              </a:spcBef>
              <a:spcAft>
                <a:spcPts val="0"/>
              </a:spcAft>
              <a:buClr>
                <a:schemeClr val="accent6"/>
              </a:buClr>
              <a:buSzPts val="3000"/>
              <a:buNone/>
              <a:defRPr sz="3000" b="0">
                <a:solidFill>
                  <a:schemeClr val="accent6"/>
                </a:solidFill>
              </a:defRPr>
            </a:lvl5pPr>
            <a:lvl6pPr lvl="5" algn="ctr" rtl="0">
              <a:spcBef>
                <a:spcPts val="0"/>
              </a:spcBef>
              <a:spcAft>
                <a:spcPts val="0"/>
              </a:spcAft>
              <a:buClr>
                <a:schemeClr val="accent6"/>
              </a:buClr>
              <a:buSzPts val="3000"/>
              <a:buNone/>
              <a:defRPr sz="3000" b="0">
                <a:solidFill>
                  <a:schemeClr val="accent6"/>
                </a:solidFill>
              </a:defRPr>
            </a:lvl6pPr>
            <a:lvl7pPr lvl="6" algn="ctr" rtl="0">
              <a:spcBef>
                <a:spcPts val="0"/>
              </a:spcBef>
              <a:spcAft>
                <a:spcPts val="0"/>
              </a:spcAft>
              <a:buClr>
                <a:schemeClr val="accent6"/>
              </a:buClr>
              <a:buSzPts val="3000"/>
              <a:buNone/>
              <a:defRPr sz="3000" b="0">
                <a:solidFill>
                  <a:schemeClr val="accent6"/>
                </a:solidFill>
              </a:defRPr>
            </a:lvl7pPr>
            <a:lvl8pPr lvl="7" algn="ctr" rtl="0">
              <a:spcBef>
                <a:spcPts val="0"/>
              </a:spcBef>
              <a:spcAft>
                <a:spcPts val="0"/>
              </a:spcAft>
              <a:buClr>
                <a:schemeClr val="accent6"/>
              </a:buClr>
              <a:buSzPts val="3000"/>
              <a:buNone/>
              <a:defRPr sz="3000" b="0">
                <a:solidFill>
                  <a:schemeClr val="accent6"/>
                </a:solidFill>
              </a:defRPr>
            </a:lvl8pPr>
            <a:lvl9pPr lvl="8" algn="ctr" rtl="0">
              <a:spcBef>
                <a:spcPts val="0"/>
              </a:spcBef>
              <a:spcAft>
                <a:spcPts val="0"/>
              </a:spcAft>
              <a:buClr>
                <a:schemeClr val="accent6"/>
              </a:buClr>
              <a:buSzPts val="3000"/>
              <a:buNone/>
              <a:defRPr sz="3000" b="0">
                <a:solidFill>
                  <a:schemeClr val="accent6"/>
                </a:solidFill>
              </a:defRPr>
            </a:lvl9pPr>
          </a:lstStyle>
          <a:p>
            <a:r>
              <a:t>xx%</a:t>
            </a:r>
          </a:p>
        </p:txBody>
      </p:sp>
      <p:sp>
        <p:nvSpPr>
          <p:cNvPr id="138" name="Google Shape;138;p13"/>
          <p:cNvSpPr txBox="1">
            <a:spLocks noGrp="1"/>
          </p:cNvSpPr>
          <p:nvPr>
            <p:ph type="subTitle" idx="4"/>
          </p:nvPr>
        </p:nvSpPr>
        <p:spPr>
          <a:xfrm>
            <a:off x="5939700" y="3669300"/>
            <a:ext cx="2487300" cy="4023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Palanquin Dark"/>
              <a:buNone/>
              <a:defRPr sz="2000">
                <a:latin typeface="Palanquin Dark"/>
                <a:ea typeface="Palanquin Dark"/>
                <a:cs typeface="Palanquin Dark"/>
                <a:sym typeface="Palanquin Dark"/>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39" name="Google Shape;139;p13"/>
          <p:cNvSpPr txBox="1">
            <a:spLocks noGrp="1"/>
          </p:cNvSpPr>
          <p:nvPr>
            <p:ph type="subTitle" idx="5"/>
          </p:nvPr>
        </p:nvSpPr>
        <p:spPr>
          <a:xfrm>
            <a:off x="5939700" y="3973189"/>
            <a:ext cx="24873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40" name="Google Shape;140;p13"/>
          <p:cNvSpPr txBox="1">
            <a:spLocks noGrp="1"/>
          </p:cNvSpPr>
          <p:nvPr>
            <p:ph type="title" idx="6"/>
          </p:nvPr>
        </p:nvSpPr>
        <p:spPr>
          <a:xfrm>
            <a:off x="713100" y="445025"/>
            <a:ext cx="7717800" cy="5028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41" name="Google Shape;141;p13"/>
          <p:cNvSpPr txBox="1">
            <a:spLocks noGrp="1"/>
          </p:cNvSpPr>
          <p:nvPr>
            <p:ph type="title" idx="7" hasCustomPrompt="1"/>
          </p:nvPr>
        </p:nvSpPr>
        <p:spPr>
          <a:xfrm>
            <a:off x="855000" y="1591263"/>
            <a:ext cx="7041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000"/>
              <a:buNone/>
              <a:defRPr sz="3000" b="0">
                <a:solidFill>
                  <a:schemeClr val="accent6"/>
                </a:solidFill>
              </a:defRPr>
            </a:lvl1pPr>
            <a:lvl2pPr lvl="1" algn="ctr" rtl="0">
              <a:spcBef>
                <a:spcPts val="0"/>
              </a:spcBef>
              <a:spcAft>
                <a:spcPts val="0"/>
              </a:spcAft>
              <a:buClr>
                <a:schemeClr val="accent6"/>
              </a:buClr>
              <a:buSzPts val="3000"/>
              <a:buNone/>
              <a:defRPr sz="3000" b="0">
                <a:solidFill>
                  <a:schemeClr val="accent6"/>
                </a:solidFill>
              </a:defRPr>
            </a:lvl2pPr>
            <a:lvl3pPr lvl="2" algn="ctr" rtl="0">
              <a:spcBef>
                <a:spcPts val="0"/>
              </a:spcBef>
              <a:spcAft>
                <a:spcPts val="0"/>
              </a:spcAft>
              <a:buClr>
                <a:schemeClr val="accent6"/>
              </a:buClr>
              <a:buSzPts val="3000"/>
              <a:buNone/>
              <a:defRPr sz="3000" b="0">
                <a:solidFill>
                  <a:schemeClr val="accent6"/>
                </a:solidFill>
              </a:defRPr>
            </a:lvl3pPr>
            <a:lvl4pPr lvl="3" algn="ctr" rtl="0">
              <a:spcBef>
                <a:spcPts val="0"/>
              </a:spcBef>
              <a:spcAft>
                <a:spcPts val="0"/>
              </a:spcAft>
              <a:buClr>
                <a:schemeClr val="accent6"/>
              </a:buClr>
              <a:buSzPts val="3000"/>
              <a:buNone/>
              <a:defRPr sz="3000" b="0">
                <a:solidFill>
                  <a:schemeClr val="accent6"/>
                </a:solidFill>
              </a:defRPr>
            </a:lvl4pPr>
            <a:lvl5pPr lvl="4" algn="ctr" rtl="0">
              <a:spcBef>
                <a:spcPts val="0"/>
              </a:spcBef>
              <a:spcAft>
                <a:spcPts val="0"/>
              </a:spcAft>
              <a:buClr>
                <a:schemeClr val="accent6"/>
              </a:buClr>
              <a:buSzPts val="3000"/>
              <a:buNone/>
              <a:defRPr sz="3000" b="0">
                <a:solidFill>
                  <a:schemeClr val="accent6"/>
                </a:solidFill>
              </a:defRPr>
            </a:lvl5pPr>
            <a:lvl6pPr lvl="5" algn="ctr" rtl="0">
              <a:spcBef>
                <a:spcPts val="0"/>
              </a:spcBef>
              <a:spcAft>
                <a:spcPts val="0"/>
              </a:spcAft>
              <a:buClr>
                <a:schemeClr val="accent6"/>
              </a:buClr>
              <a:buSzPts val="3000"/>
              <a:buNone/>
              <a:defRPr sz="3000" b="0">
                <a:solidFill>
                  <a:schemeClr val="accent6"/>
                </a:solidFill>
              </a:defRPr>
            </a:lvl6pPr>
            <a:lvl7pPr lvl="6" algn="ctr" rtl="0">
              <a:spcBef>
                <a:spcPts val="0"/>
              </a:spcBef>
              <a:spcAft>
                <a:spcPts val="0"/>
              </a:spcAft>
              <a:buClr>
                <a:schemeClr val="accent6"/>
              </a:buClr>
              <a:buSzPts val="3000"/>
              <a:buNone/>
              <a:defRPr sz="3000" b="0">
                <a:solidFill>
                  <a:schemeClr val="accent6"/>
                </a:solidFill>
              </a:defRPr>
            </a:lvl7pPr>
            <a:lvl8pPr lvl="7" algn="ctr" rtl="0">
              <a:spcBef>
                <a:spcPts val="0"/>
              </a:spcBef>
              <a:spcAft>
                <a:spcPts val="0"/>
              </a:spcAft>
              <a:buClr>
                <a:schemeClr val="accent6"/>
              </a:buClr>
              <a:buSzPts val="3000"/>
              <a:buNone/>
              <a:defRPr sz="3000" b="0">
                <a:solidFill>
                  <a:schemeClr val="accent6"/>
                </a:solidFill>
              </a:defRPr>
            </a:lvl8pPr>
            <a:lvl9pPr lvl="8" algn="ctr" rtl="0">
              <a:spcBef>
                <a:spcPts val="0"/>
              </a:spcBef>
              <a:spcAft>
                <a:spcPts val="0"/>
              </a:spcAft>
              <a:buClr>
                <a:schemeClr val="accent6"/>
              </a:buClr>
              <a:buSzPts val="3000"/>
              <a:buNone/>
              <a:defRPr sz="3000" b="0">
                <a:solidFill>
                  <a:schemeClr val="accent6"/>
                </a:solidFill>
              </a:defRPr>
            </a:lvl9pPr>
          </a:lstStyle>
          <a:p>
            <a:r>
              <a:t>xx%</a:t>
            </a:r>
          </a:p>
        </p:txBody>
      </p:sp>
      <p:sp>
        <p:nvSpPr>
          <p:cNvPr id="142" name="Google Shape;142;p13"/>
          <p:cNvSpPr txBox="1">
            <a:spLocks noGrp="1"/>
          </p:cNvSpPr>
          <p:nvPr>
            <p:ph type="subTitle" idx="8"/>
          </p:nvPr>
        </p:nvSpPr>
        <p:spPr>
          <a:xfrm>
            <a:off x="1766200" y="1360288"/>
            <a:ext cx="2487300" cy="4023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Palanquin Dark"/>
              <a:buNone/>
              <a:defRPr sz="2000">
                <a:latin typeface="Palanquin Dark"/>
                <a:ea typeface="Palanquin Dark"/>
                <a:cs typeface="Palanquin Dark"/>
                <a:sym typeface="Palanquin Dark"/>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43" name="Google Shape;143;p13"/>
          <p:cNvSpPr txBox="1">
            <a:spLocks noGrp="1"/>
          </p:cNvSpPr>
          <p:nvPr>
            <p:ph type="subTitle" idx="9"/>
          </p:nvPr>
        </p:nvSpPr>
        <p:spPr>
          <a:xfrm>
            <a:off x="1766200" y="1664176"/>
            <a:ext cx="24873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44" name="Google Shape;144;p13"/>
          <p:cNvSpPr txBox="1">
            <a:spLocks noGrp="1"/>
          </p:cNvSpPr>
          <p:nvPr>
            <p:ph type="title" idx="13" hasCustomPrompt="1"/>
          </p:nvPr>
        </p:nvSpPr>
        <p:spPr>
          <a:xfrm>
            <a:off x="855000" y="3079400"/>
            <a:ext cx="7041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000"/>
              <a:buNone/>
              <a:defRPr sz="3000" b="0">
                <a:solidFill>
                  <a:schemeClr val="accent6"/>
                </a:solidFill>
              </a:defRPr>
            </a:lvl1pPr>
            <a:lvl2pPr lvl="1" algn="ctr" rtl="0">
              <a:spcBef>
                <a:spcPts val="0"/>
              </a:spcBef>
              <a:spcAft>
                <a:spcPts val="0"/>
              </a:spcAft>
              <a:buClr>
                <a:schemeClr val="accent6"/>
              </a:buClr>
              <a:buSzPts val="3000"/>
              <a:buNone/>
              <a:defRPr sz="3000" b="0">
                <a:solidFill>
                  <a:schemeClr val="accent6"/>
                </a:solidFill>
              </a:defRPr>
            </a:lvl2pPr>
            <a:lvl3pPr lvl="2" algn="ctr" rtl="0">
              <a:spcBef>
                <a:spcPts val="0"/>
              </a:spcBef>
              <a:spcAft>
                <a:spcPts val="0"/>
              </a:spcAft>
              <a:buClr>
                <a:schemeClr val="accent6"/>
              </a:buClr>
              <a:buSzPts val="3000"/>
              <a:buNone/>
              <a:defRPr sz="3000" b="0">
                <a:solidFill>
                  <a:schemeClr val="accent6"/>
                </a:solidFill>
              </a:defRPr>
            </a:lvl3pPr>
            <a:lvl4pPr lvl="3" algn="ctr" rtl="0">
              <a:spcBef>
                <a:spcPts val="0"/>
              </a:spcBef>
              <a:spcAft>
                <a:spcPts val="0"/>
              </a:spcAft>
              <a:buClr>
                <a:schemeClr val="accent6"/>
              </a:buClr>
              <a:buSzPts val="3000"/>
              <a:buNone/>
              <a:defRPr sz="3000" b="0">
                <a:solidFill>
                  <a:schemeClr val="accent6"/>
                </a:solidFill>
              </a:defRPr>
            </a:lvl4pPr>
            <a:lvl5pPr lvl="4" algn="ctr" rtl="0">
              <a:spcBef>
                <a:spcPts val="0"/>
              </a:spcBef>
              <a:spcAft>
                <a:spcPts val="0"/>
              </a:spcAft>
              <a:buClr>
                <a:schemeClr val="accent6"/>
              </a:buClr>
              <a:buSzPts val="3000"/>
              <a:buNone/>
              <a:defRPr sz="3000" b="0">
                <a:solidFill>
                  <a:schemeClr val="accent6"/>
                </a:solidFill>
              </a:defRPr>
            </a:lvl5pPr>
            <a:lvl6pPr lvl="5" algn="ctr" rtl="0">
              <a:spcBef>
                <a:spcPts val="0"/>
              </a:spcBef>
              <a:spcAft>
                <a:spcPts val="0"/>
              </a:spcAft>
              <a:buClr>
                <a:schemeClr val="accent6"/>
              </a:buClr>
              <a:buSzPts val="3000"/>
              <a:buNone/>
              <a:defRPr sz="3000" b="0">
                <a:solidFill>
                  <a:schemeClr val="accent6"/>
                </a:solidFill>
              </a:defRPr>
            </a:lvl6pPr>
            <a:lvl7pPr lvl="6" algn="ctr" rtl="0">
              <a:spcBef>
                <a:spcPts val="0"/>
              </a:spcBef>
              <a:spcAft>
                <a:spcPts val="0"/>
              </a:spcAft>
              <a:buClr>
                <a:schemeClr val="accent6"/>
              </a:buClr>
              <a:buSzPts val="3000"/>
              <a:buNone/>
              <a:defRPr sz="3000" b="0">
                <a:solidFill>
                  <a:schemeClr val="accent6"/>
                </a:solidFill>
              </a:defRPr>
            </a:lvl7pPr>
            <a:lvl8pPr lvl="7" algn="ctr" rtl="0">
              <a:spcBef>
                <a:spcPts val="0"/>
              </a:spcBef>
              <a:spcAft>
                <a:spcPts val="0"/>
              </a:spcAft>
              <a:buClr>
                <a:schemeClr val="accent6"/>
              </a:buClr>
              <a:buSzPts val="3000"/>
              <a:buNone/>
              <a:defRPr sz="3000" b="0">
                <a:solidFill>
                  <a:schemeClr val="accent6"/>
                </a:solidFill>
              </a:defRPr>
            </a:lvl8pPr>
            <a:lvl9pPr lvl="8" algn="ctr" rtl="0">
              <a:spcBef>
                <a:spcPts val="0"/>
              </a:spcBef>
              <a:spcAft>
                <a:spcPts val="0"/>
              </a:spcAft>
              <a:buClr>
                <a:schemeClr val="accent6"/>
              </a:buClr>
              <a:buSzPts val="3000"/>
              <a:buNone/>
              <a:defRPr sz="3000" b="0">
                <a:solidFill>
                  <a:schemeClr val="accent6"/>
                </a:solidFill>
              </a:defRPr>
            </a:lvl9pPr>
          </a:lstStyle>
          <a:p>
            <a:r>
              <a:t>xx%</a:t>
            </a:r>
          </a:p>
        </p:txBody>
      </p:sp>
      <p:sp>
        <p:nvSpPr>
          <p:cNvPr id="145" name="Google Shape;145;p13"/>
          <p:cNvSpPr txBox="1">
            <a:spLocks noGrp="1"/>
          </p:cNvSpPr>
          <p:nvPr>
            <p:ph type="subTitle" idx="14"/>
          </p:nvPr>
        </p:nvSpPr>
        <p:spPr>
          <a:xfrm>
            <a:off x="1766200" y="2848425"/>
            <a:ext cx="2487300" cy="4023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Palanquin Dark"/>
              <a:buNone/>
              <a:defRPr sz="2000">
                <a:latin typeface="Palanquin Dark"/>
                <a:ea typeface="Palanquin Dark"/>
                <a:cs typeface="Palanquin Dark"/>
                <a:sym typeface="Palanquin Dark"/>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46" name="Google Shape;146;p13"/>
          <p:cNvSpPr txBox="1">
            <a:spLocks noGrp="1"/>
          </p:cNvSpPr>
          <p:nvPr>
            <p:ph type="subTitle" idx="15"/>
          </p:nvPr>
        </p:nvSpPr>
        <p:spPr>
          <a:xfrm>
            <a:off x="1766200" y="3152314"/>
            <a:ext cx="24873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mall numbers">
  <p:cSld name="CUSTOM_2">
    <p:spTree>
      <p:nvGrpSpPr>
        <p:cNvPr id="1" name="Shape 147"/>
        <p:cNvGrpSpPr/>
        <p:nvPr/>
      </p:nvGrpSpPr>
      <p:grpSpPr>
        <a:xfrm>
          <a:off x="0" y="0"/>
          <a:ext cx="0" cy="0"/>
          <a:chOff x="0" y="0"/>
          <a:chExt cx="0" cy="0"/>
        </a:xfrm>
      </p:grpSpPr>
      <p:grpSp>
        <p:nvGrpSpPr>
          <p:cNvPr id="148" name="Google Shape;148;p14"/>
          <p:cNvGrpSpPr/>
          <p:nvPr/>
        </p:nvGrpSpPr>
        <p:grpSpPr>
          <a:xfrm>
            <a:off x="1402" y="-1"/>
            <a:ext cx="9141195" cy="5143502"/>
            <a:chOff x="2842" y="390"/>
            <a:chExt cx="9141195" cy="5143502"/>
          </a:xfrm>
        </p:grpSpPr>
        <p:sp>
          <p:nvSpPr>
            <p:cNvPr id="149" name="Google Shape;149;p14"/>
            <p:cNvSpPr/>
            <p:nvPr/>
          </p:nvSpPr>
          <p:spPr>
            <a:xfrm>
              <a:off x="2842" y="390"/>
              <a:ext cx="9138317" cy="5142716"/>
            </a:xfrm>
            <a:custGeom>
              <a:avLst/>
              <a:gdLst/>
              <a:ahLst/>
              <a:cxnLst/>
              <a:rect l="l" t="t" r="r" b="b"/>
              <a:pathLst>
                <a:path w="285751" h="160735" extrusionOk="0">
                  <a:moveTo>
                    <a:pt x="1" y="0"/>
                  </a:moveTo>
                  <a:lnTo>
                    <a:pt x="1" y="160734"/>
                  </a:lnTo>
                  <a:lnTo>
                    <a:pt x="285751" y="160734"/>
                  </a:lnTo>
                  <a:lnTo>
                    <a:pt x="285751" y="0"/>
                  </a:lnTo>
                  <a:close/>
                </a:path>
              </a:pathLst>
            </a:custGeom>
            <a:gradFill>
              <a:gsLst>
                <a:gs pos="0">
                  <a:srgbClr val="FFFFFF"/>
                </a:gs>
                <a:gs pos="65000">
                  <a:srgbClr val="E4F8F9"/>
                </a:gs>
                <a:gs pos="100000">
                  <a:srgbClr val="C7EDF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a:off x="4072629" y="400"/>
              <a:ext cx="5065578" cy="5143492"/>
            </a:xfrm>
            <a:custGeom>
              <a:avLst/>
              <a:gdLst/>
              <a:ahLst/>
              <a:cxnLst/>
              <a:rect l="l" t="t" r="r" b="b"/>
              <a:pathLst>
                <a:path w="22235" h="22577" extrusionOk="0">
                  <a:moveTo>
                    <a:pt x="3376" y="0"/>
                  </a:moveTo>
                  <a:cubicBezTo>
                    <a:pt x="3976" y="503"/>
                    <a:pt x="4590" y="1074"/>
                    <a:pt x="4813" y="1828"/>
                  </a:cubicBezTo>
                  <a:cubicBezTo>
                    <a:pt x="5287" y="3376"/>
                    <a:pt x="4004" y="4869"/>
                    <a:pt x="2958" y="6096"/>
                  </a:cubicBezTo>
                  <a:cubicBezTo>
                    <a:pt x="1340" y="8007"/>
                    <a:pt x="1" y="10546"/>
                    <a:pt x="768" y="12917"/>
                  </a:cubicBezTo>
                  <a:cubicBezTo>
                    <a:pt x="1061" y="13824"/>
                    <a:pt x="1633" y="14605"/>
                    <a:pt x="2330" y="15260"/>
                  </a:cubicBezTo>
                  <a:cubicBezTo>
                    <a:pt x="3614" y="16453"/>
                    <a:pt x="5360" y="17207"/>
                    <a:pt x="7085" y="17207"/>
                  </a:cubicBezTo>
                  <a:cubicBezTo>
                    <a:pt x="7739" y="17207"/>
                    <a:pt x="8390" y="17098"/>
                    <a:pt x="9012" y="16864"/>
                  </a:cubicBezTo>
                  <a:cubicBezTo>
                    <a:pt x="10281" y="16376"/>
                    <a:pt x="11355" y="15428"/>
                    <a:pt x="12554" y="14800"/>
                  </a:cubicBezTo>
                  <a:cubicBezTo>
                    <a:pt x="13205" y="14463"/>
                    <a:pt x="13969" y="14239"/>
                    <a:pt x="14698" y="14239"/>
                  </a:cubicBezTo>
                  <a:cubicBezTo>
                    <a:pt x="15328" y="14239"/>
                    <a:pt x="15933" y="14406"/>
                    <a:pt x="16418" y="14814"/>
                  </a:cubicBezTo>
                  <a:cubicBezTo>
                    <a:pt x="17994" y="16139"/>
                    <a:pt x="17158" y="18775"/>
                    <a:pt x="18022" y="20644"/>
                  </a:cubicBezTo>
                  <a:cubicBezTo>
                    <a:pt x="18639" y="21912"/>
                    <a:pt x="20050" y="22576"/>
                    <a:pt x="21479" y="22576"/>
                  </a:cubicBezTo>
                  <a:cubicBezTo>
                    <a:pt x="21732" y="22576"/>
                    <a:pt x="21985" y="22555"/>
                    <a:pt x="22235" y="22514"/>
                  </a:cubicBezTo>
                  <a:lnTo>
                    <a:pt x="22235" y="11731"/>
                  </a:lnTo>
                  <a:cubicBezTo>
                    <a:pt x="21968" y="11816"/>
                    <a:pt x="21686" y="11853"/>
                    <a:pt x="21405" y="11853"/>
                  </a:cubicBezTo>
                  <a:cubicBezTo>
                    <a:pt x="21319" y="11853"/>
                    <a:pt x="21232" y="11849"/>
                    <a:pt x="21147" y="11843"/>
                  </a:cubicBezTo>
                  <a:cubicBezTo>
                    <a:pt x="19403" y="11703"/>
                    <a:pt x="17855" y="10322"/>
                    <a:pt x="17436" y="8607"/>
                  </a:cubicBezTo>
                  <a:cubicBezTo>
                    <a:pt x="17255" y="7909"/>
                    <a:pt x="17255" y="7184"/>
                    <a:pt x="17074" y="6487"/>
                  </a:cubicBezTo>
                  <a:cubicBezTo>
                    <a:pt x="16879" y="5789"/>
                    <a:pt x="16460" y="5092"/>
                    <a:pt x="15763" y="4869"/>
                  </a:cubicBezTo>
                  <a:cubicBezTo>
                    <a:pt x="15584" y="4809"/>
                    <a:pt x="15400" y="4788"/>
                    <a:pt x="15213" y="4788"/>
                  </a:cubicBezTo>
                  <a:cubicBezTo>
                    <a:pt x="14833" y="4788"/>
                    <a:pt x="14440" y="4873"/>
                    <a:pt x="14047" y="4882"/>
                  </a:cubicBezTo>
                  <a:cubicBezTo>
                    <a:pt x="14004" y="4884"/>
                    <a:pt x="13962" y="4885"/>
                    <a:pt x="13919" y="4885"/>
                  </a:cubicBezTo>
                  <a:cubicBezTo>
                    <a:pt x="11743" y="4885"/>
                    <a:pt x="9903" y="2456"/>
                    <a:pt x="10546" y="363"/>
                  </a:cubicBezTo>
                  <a:cubicBezTo>
                    <a:pt x="10588" y="238"/>
                    <a:pt x="10630" y="126"/>
                    <a:pt x="10685" y="0"/>
                  </a:cubicBezTo>
                  <a:close/>
                </a:path>
              </a:pathLst>
            </a:custGeom>
            <a:gradFill>
              <a:gsLst>
                <a:gs pos="0">
                  <a:srgbClr val="FFFFFF"/>
                </a:gs>
                <a:gs pos="31000">
                  <a:srgbClr val="FFFFFF"/>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a:off x="5612325" y="6250"/>
              <a:ext cx="3531694" cy="4203004"/>
            </a:xfrm>
            <a:custGeom>
              <a:avLst/>
              <a:gdLst/>
              <a:ahLst/>
              <a:cxnLst/>
              <a:rect l="l" t="t" r="r" b="b"/>
              <a:pathLst>
                <a:path w="16823" h="20087" extrusionOk="0">
                  <a:moveTo>
                    <a:pt x="1" y="0"/>
                  </a:moveTo>
                  <a:cubicBezTo>
                    <a:pt x="1" y="0"/>
                    <a:pt x="2428" y="1088"/>
                    <a:pt x="2009" y="4185"/>
                  </a:cubicBezTo>
                  <a:cubicBezTo>
                    <a:pt x="1591" y="7295"/>
                    <a:pt x="1619" y="9165"/>
                    <a:pt x="5022" y="9820"/>
                  </a:cubicBezTo>
                  <a:cubicBezTo>
                    <a:pt x="8426" y="10490"/>
                    <a:pt x="9054" y="12819"/>
                    <a:pt x="8984" y="14061"/>
                  </a:cubicBezTo>
                  <a:cubicBezTo>
                    <a:pt x="8914" y="15297"/>
                    <a:pt x="9619" y="20087"/>
                    <a:pt x="16730" y="20087"/>
                  </a:cubicBezTo>
                  <a:cubicBezTo>
                    <a:pt x="16761" y="20087"/>
                    <a:pt x="16792" y="20087"/>
                    <a:pt x="16823" y="20086"/>
                  </a:cubicBezTo>
                  <a:lnTo>
                    <a:pt x="16823" y="6389"/>
                  </a:lnTo>
                  <a:lnTo>
                    <a:pt x="10644" y="1423"/>
                  </a:lnTo>
                  <a:lnTo>
                    <a:pt x="6626" y="28"/>
                  </a:lnTo>
                  <a:lnTo>
                    <a:pt x="1" y="0"/>
                  </a:lnTo>
                  <a:close/>
                </a:path>
              </a:pathLst>
            </a:custGeom>
            <a:gradFill>
              <a:gsLst>
                <a:gs pos="0">
                  <a:srgbClr val="FFFFFF"/>
                </a:gs>
                <a:gs pos="31000">
                  <a:srgbClr val="FFFFFF"/>
                </a:gs>
                <a:gs pos="100000">
                  <a:srgbClr val="FFFFFF">
                    <a:alpha val="0"/>
                  </a:srgbClr>
                </a:gs>
              </a:gsLst>
              <a:path path="circle">
                <a:fillToRect l="50000" t="50000" r="50000" b="50000"/>
              </a:path>
              <a:tileRect/>
            </a:gradFill>
            <a:ln>
              <a:noFill/>
            </a:ln>
            <a:effectLst>
              <a:outerShdw blurRad="371475" algn="bl" rotWithShape="0">
                <a:srgbClr val="C7EDF0">
                  <a:alpha val="4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a:off x="6838948" y="3325"/>
              <a:ext cx="2305089" cy="2210890"/>
            </a:xfrm>
            <a:custGeom>
              <a:avLst/>
              <a:gdLst/>
              <a:ahLst/>
              <a:cxnLst/>
              <a:rect l="l" t="t" r="r" b="b"/>
              <a:pathLst>
                <a:path w="12345" h="11854" extrusionOk="0">
                  <a:moveTo>
                    <a:pt x="781" y="0"/>
                  </a:moveTo>
                  <a:cubicBezTo>
                    <a:pt x="726" y="126"/>
                    <a:pt x="698" y="238"/>
                    <a:pt x="642" y="363"/>
                  </a:cubicBezTo>
                  <a:cubicBezTo>
                    <a:pt x="0" y="2451"/>
                    <a:pt x="1829" y="4886"/>
                    <a:pt x="3998" y="4886"/>
                  </a:cubicBezTo>
                  <a:cubicBezTo>
                    <a:pt x="4046" y="4886"/>
                    <a:pt x="4095" y="4885"/>
                    <a:pt x="4143" y="4882"/>
                  </a:cubicBezTo>
                  <a:cubicBezTo>
                    <a:pt x="4519" y="4864"/>
                    <a:pt x="4908" y="4785"/>
                    <a:pt x="5285" y="4785"/>
                  </a:cubicBezTo>
                  <a:cubicBezTo>
                    <a:pt x="5480" y="4785"/>
                    <a:pt x="5673" y="4806"/>
                    <a:pt x="5859" y="4868"/>
                  </a:cubicBezTo>
                  <a:cubicBezTo>
                    <a:pt x="6556" y="5078"/>
                    <a:pt x="6975" y="5789"/>
                    <a:pt x="7156" y="6487"/>
                  </a:cubicBezTo>
                  <a:cubicBezTo>
                    <a:pt x="7351" y="7184"/>
                    <a:pt x="7351" y="7923"/>
                    <a:pt x="7532" y="8621"/>
                  </a:cubicBezTo>
                  <a:cubicBezTo>
                    <a:pt x="7965" y="10308"/>
                    <a:pt x="9513" y="11703"/>
                    <a:pt x="11257" y="11843"/>
                  </a:cubicBezTo>
                  <a:cubicBezTo>
                    <a:pt x="11350" y="11850"/>
                    <a:pt x="11443" y="11853"/>
                    <a:pt x="11535" y="11853"/>
                  </a:cubicBezTo>
                  <a:cubicBezTo>
                    <a:pt x="11800" y="11853"/>
                    <a:pt x="12058" y="11825"/>
                    <a:pt x="12317" y="11773"/>
                  </a:cubicBezTo>
                  <a:lnTo>
                    <a:pt x="12317" y="1116"/>
                  </a:lnTo>
                  <a:cubicBezTo>
                    <a:pt x="12345" y="489"/>
                    <a:pt x="11857" y="0"/>
                    <a:pt x="11243" y="0"/>
                  </a:cubicBezTo>
                  <a:close/>
                </a:path>
              </a:pathLst>
            </a:custGeom>
            <a:gradFill>
              <a:gsLst>
                <a:gs pos="0">
                  <a:srgbClr val="FFFFFF"/>
                </a:gs>
                <a:gs pos="31000">
                  <a:srgbClr val="FFFFFF"/>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p:nvPr/>
          </p:nvSpPr>
          <p:spPr>
            <a:xfrm rot="10800000" flipH="1">
              <a:off x="2850" y="1504981"/>
              <a:ext cx="5964978" cy="3638119"/>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gradFill>
              <a:gsLst>
                <a:gs pos="0">
                  <a:srgbClr val="FFFFFF">
                    <a:alpha val="0"/>
                  </a:srgbClr>
                </a:gs>
                <a:gs pos="50000">
                  <a:srgbClr val="FFFFFF">
                    <a:alpha val="0"/>
                  </a:srgbClr>
                </a:gs>
                <a:gs pos="100000">
                  <a:srgbClr val="FFFFFF"/>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4"/>
            <p:cNvSpPr/>
            <p:nvPr/>
          </p:nvSpPr>
          <p:spPr>
            <a:xfrm>
              <a:off x="452475" y="539396"/>
              <a:ext cx="1648500" cy="1648500"/>
            </a:xfrm>
            <a:prstGeom prst="ellipse">
              <a:avLst/>
            </a:prstGeom>
            <a:gradFill>
              <a:gsLst>
                <a:gs pos="0">
                  <a:srgbClr val="FFFFFF">
                    <a:alpha val="0"/>
                  </a:srgbClr>
                </a:gs>
                <a:gs pos="50000">
                  <a:srgbClr val="FFFFFF">
                    <a:alpha val="0"/>
                  </a:srgbClr>
                </a:gs>
                <a:gs pos="100000">
                  <a:srgbClr val="FFFFFF"/>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 name="Google Shape;155;p14"/>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56" name="Google Shape;156;p14"/>
          <p:cNvSpPr txBox="1">
            <a:spLocks noGrp="1"/>
          </p:cNvSpPr>
          <p:nvPr>
            <p:ph type="title" idx="2" hasCustomPrompt="1"/>
          </p:nvPr>
        </p:nvSpPr>
        <p:spPr>
          <a:xfrm>
            <a:off x="712350" y="1835338"/>
            <a:ext cx="2450700" cy="51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0"/>
            </a:lvl1pPr>
            <a:lvl2pPr lvl="1" algn="ctr" rtl="0">
              <a:spcBef>
                <a:spcPts val="0"/>
              </a:spcBef>
              <a:spcAft>
                <a:spcPts val="0"/>
              </a:spcAft>
              <a:buSzPts val="3600"/>
              <a:buNone/>
              <a:defRPr sz="3600" b="0"/>
            </a:lvl2pPr>
            <a:lvl3pPr lvl="2" algn="ctr" rtl="0">
              <a:spcBef>
                <a:spcPts val="0"/>
              </a:spcBef>
              <a:spcAft>
                <a:spcPts val="0"/>
              </a:spcAft>
              <a:buSzPts val="3600"/>
              <a:buNone/>
              <a:defRPr sz="3600" b="0"/>
            </a:lvl3pPr>
            <a:lvl4pPr lvl="3" algn="ctr" rtl="0">
              <a:spcBef>
                <a:spcPts val="0"/>
              </a:spcBef>
              <a:spcAft>
                <a:spcPts val="0"/>
              </a:spcAft>
              <a:buSzPts val="3600"/>
              <a:buNone/>
              <a:defRPr sz="3600" b="0"/>
            </a:lvl4pPr>
            <a:lvl5pPr lvl="4" algn="ctr" rtl="0">
              <a:spcBef>
                <a:spcPts val="0"/>
              </a:spcBef>
              <a:spcAft>
                <a:spcPts val="0"/>
              </a:spcAft>
              <a:buSzPts val="3600"/>
              <a:buNone/>
              <a:defRPr sz="3600" b="0"/>
            </a:lvl5pPr>
            <a:lvl6pPr lvl="5" algn="ctr" rtl="0">
              <a:spcBef>
                <a:spcPts val="0"/>
              </a:spcBef>
              <a:spcAft>
                <a:spcPts val="0"/>
              </a:spcAft>
              <a:buSzPts val="3600"/>
              <a:buNone/>
              <a:defRPr sz="3600" b="0"/>
            </a:lvl6pPr>
            <a:lvl7pPr lvl="6" algn="ctr" rtl="0">
              <a:spcBef>
                <a:spcPts val="0"/>
              </a:spcBef>
              <a:spcAft>
                <a:spcPts val="0"/>
              </a:spcAft>
              <a:buSzPts val="3600"/>
              <a:buNone/>
              <a:defRPr sz="3600" b="0"/>
            </a:lvl7pPr>
            <a:lvl8pPr lvl="7" algn="ctr" rtl="0">
              <a:spcBef>
                <a:spcPts val="0"/>
              </a:spcBef>
              <a:spcAft>
                <a:spcPts val="0"/>
              </a:spcAft>
              <a:buSzPts val="3600"/>
              <a:buNone/>
              <a:defRPr sz="3600" b="0"/>
            </a:lvl8pPr>
            <a:lvl9pPr lvl="8" algn="ctr" rtl="0">
              <a:spcBef>
                <a:spcPts val="0"/>
              </a:spcBef>
              <a:spcAft>
                <a:spcPts val="0"/>
              </a:spcAft>
              <a:buSzPts val="3600"/>
              <a:buNone/>
              <a:defRPr sz="3600" b="0"/>
            </a:lvl9pPr>
          </a:lstStyle>
          <a:p>
            <a:r>
              <a:t>xx%</a:t>
            </a:r>
          </a:p>
        </p:txBody>
      </p:sp>
      <p:sp>
        <p:nvSpPr>
          <p:cNvPr id="157" name="Google Shape;157;p14"/>
          <p:cNvSpPr txBox="1">
            <a:spLocks noGrp="1"/>
          </p:cNvSpPr>
          <p:nvPr>
            <p:ph type="title" idx="3" hasCustomPrompt="1"/>
          </p:nvPr>
        </p:nvSpPr>
        <p:spPr>
          <a:xfrm>
            <a:off x="3345875" y="1835338"/>
            <a:ext cx="2450700" cy="51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0"/>
            </a:lvl1pPr>
            <a:lvl2pPr lvl="1" algn="ctr" rtl="0">
              <a:spcBef>
                <a:spcPts val="0"/>
              </a:spcBef>
              <a:spcAft>
                <a:spcPts val="0"/>
              </a:spcAft>
              <a:buSzPts val="3600"/>
              <a:buNone/>
              <a:defRPr sz="3600" b="0"/>
            </a:lvl2pPr>
            <a:lvl3pPr lvl="2" algn="ctr" rtl="0">
              <a:spcBef>
                <a:spcPts val="0"/>
              </a:spcBef>
              <a:spcAft>
                <a:spcPts val="0"/>
              </a:spcAft>
              <a:buSzPts val="3600"/>
              <a:buNone/>
              <a:defRPr sz="3600" b="0"/>
            </a:lvl3pPr>
            <a:lvl4pPr lvl="3" algn="ctr" rtl="0">
              <a:spcBef>
                <a:spcPts val="0"/>
              </a:spcBef>
              <a:spcAft>
                <a:spcPts val="0"/>
              </a:spcAft>
              <a:buSzPts val="3600"/>
              <a:buNone/>
              <a:defRPr sz="3600" b="0"/>
            </a:lvl4pPr>
            <a:lvl5pPr lvl="4" algn="ctr" rtl="0">
              <a:spcBef>
                <a:spcPts val="0"/>
              </a:spcBef>
              <a:spcAft>
                <a:spcPts val="0"/>
              </a:spcAft>
              <a:buSzPts val="3600"/>
              <a:buNone/>
              <a:defRPr sz="3600" b="0"/>
            </a:lvl5pPr>
            <a:lvl6pPr lvl="5" algn="ctr" rtl="0">
              <a:spcBef>
                <a:spcPts val="0"/>
              </a:spcBef>
              <a:spcAft>
                <a:spcPts val="0"/>
              </a:spcAft>
              <a:buSzPts val="3600"/>
              <a:buNone/>
              <a:defRPr sz="3600" b="0"/>
            </a:lvl6pPr>
            <a:lvl7pPr lvl="6" algn="ctr" rtl="0">
              <a:spcBef>
                <a:spcPts val="0"/>
              </a:spcBef>
              <a:spcAft>
                <a:spcPts val="0"/>
              </a:spcAft>
              <a:buSzPts val="3600"/>
              <a:buNone/>
              <a:defRPr sz="3600" b="0"/>
            </a:lvl7pPr>
            <a:lvl8pPr lvl="7" algn="ctr" rtl="0">
              <a:spcBef>
                <a:spcPts val="0"/>
              </a:spcBef>
              <a:spcAft>
                <a:spcPts val="0"/>
              </a:spcAft>
              <a:buSzPts val="3600"/>
              <a:buNone/>
              <a:defRPr sz="3600" b="0"/>
            </a:lvl8pPr>
            <a:lvl9pPr lvl="8" algn="ctr" rtl="0">
              <a:spcBef>
                <a:spcPts val="0"/>
              </a:spcBef>
              <a:spcAft>
                <a:spcPts val="0"/>
              </a:spcAft>
              <a:buSzPts val="3600"/>
              <a:buNone/>
              <a:defRPr sz="3600" b="0"/>
            </a:lvl9pPr>
          </a:lstStyle>
          <a:p>
            <a:r>
              <a:t>xx%</a:t>
            </a:r>
          </a:p>
        </p:txBody>
      </p:sp>
      <p:sp>
        <p:nvSpPr>
          <p:cNvPr id="158" name="Google Shape;158;p14"/>
          <p:cNvSpPr txBox="1">
            <a:spLocks noGrp="1"/>
          </p:cNvSpPr>
          <p:nvPr>
            <p:ph type="title" idx="4" hasCustomPrompt="1"/>
          </p:nvPr>
        </p:nvSpPr>
        <p:spPr>
          <a:xfrm>
            <a:off x="5980150" y="1835338"/>
            <a:ext cx="2450700" cy="51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0"/>
            </a:lvl1pPr>
            <a:lvl2pPr lvl="1" algn="ctr" rtl="0">
              <a:spcBef>
                <a:spcPts val="0"/>
              </a:spcBef>
              <a:spcAft>
                <a:spcPts val="0"/>
              </a:spcAft>
              <a:buSzPts val="3600"/>
              <a:buNone/>
              <a:defRPr sz="3600" b="0"/>
            </a:lvl2pPr>
            <a:lvl3pPr lvl="2" algn="ctr" rtl="0">
              <a:spcBef>
                <a:spcPts val="0"/>
              </a:spcBef>
              <a:spcAft>
                <a:spcPts val="0"/>
              </a:spcAft>
              <a:buSzPts val="3600"/>
              <a:buNone/>
              <a:defRPr sz="3600" b="0"/>
            </a:lvl3pPr>
            <a:lvl4pPr lvl="3" algn="ctr" rtl="0">
              <a:spcBef>
                <a:spcPts val="0"/>
              </a:spcBef>
              <a:spcAft>
                <a:spcPts val="0"/>
              </a:spcAft>
              <a:buSzPts val="3600"/>
              <a:buNone/>
              <a:defRPr sz="3600" b="0"/>
            </a:lvl4pPr>
            <a:lvl5pPr lvl="4" algn="ctr" rtl="0">
              <a:spcBef>
                <a:spcPts val="0"/>
              </a:spcBef>
              <a:spcAft>
                <a:spcPts val="0"/>
              </a:spcAft>
              <a:buSzPts val="3600"/>
              <a:buNone/>
              <a:defRPr sz="3600" b="0"/>
            </a:lvl5pPr>
            <a:lvl6pPr lvl="5" algn="ctr" rtl="0">
              <a:spcBef>
                <a:spcPts val="0"/>
              </a:spcBef>
              <a:spcAft>
                <a:spcPts val="0"/>
              </a:spcAft>
              <a:buSzPts val="3600"/>
              <a:buNone/>
              <a:defRPr sz="3600" b="0"/>
            </a:lvl6pPr>
            <a:lvl7pPr lvl="6" algn="ctr" rtl="0">
              <a:spcBef>
                <a:spcPts val="0"/>
              </a:spcBef>
              <a:spcAft>
                <a:spcPts val="0"/>
              </a:spcAft>
              <a:buSzPts val="3600"/>
              <a:buNone/>
              <a:defRPr sz="3600" b="0"/>
            </a:lvl7pPr>
            <a:lvl8pPr lvl="7" algn="ctr" rtl="0">
              <a:spcBef>
                <a:spcPts val="0"/>
              </a:spcBef>
              <a:spcAft>
                <a:spcPts val="0"/>
              </a:spcAft>
              <a:buSzPts val="3600"/>
              <a:buNone/>
              <a:defRPr sz="3600" b="0"/>
            </a:lvl8pPr>
            <a:lvl9pPr lvl="8" algn="ctr" rtl="0">
              <a:spcBef>
                <a:spcPts val="0"/>
              </a:spcBef>
              <a:spcAft>
                <a:spcPts val="0"/>
              </a:spcAft>
              <a:buSzPts val="3600"/>
              <a:buNone/>
              <a:defRPr sz="3600" b="0"/>
            </a:lvl9pPr>
          </a:lstStyle>
          <a:p>
            <a:r>
              <a:t>xx%</a:t>
            </a:r>
          </a:p>
        </p:txBody>
      </p:sp>
      <p:sp>
        <p:nvSpPr>
          <p:cNvPr id="159" name="Google Shape;159;p14"/>
          <p:cNvSpPr txBox="1">
            <a:spLocks noGrp="1"/>
          </p:cNvSpPr>
          <p:nvPr>
            <p:ph type="subTitle" idx="1"/>
          </p:nvPr>
        </p:nvSpPr>
        <p:spPr>
          <a:xfrm>
            <a:off x="912300" y="2833375"/>
            <a:ext cx="2048400" cy="923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60" name="Google Shape;160;p14"/>
          <p:cNvSpPr txBox="1">
            <a:spLocks noGrp="1"/>
          </p:cNvSpPr>
          <p:nvPr>
            <p:ph type="subTitle" idx="5"/>
          </p:nvPr>
        </p:nvSpPr>
        <p:spPr>
          <a:xfrm>
            <a:off x="3547800" y="2833375"/>
            <a:ext cx="2048400" cy="923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61" name="Google Shape;161;p14"/>
          <p:cNvSpPr txBox="1">
            <a:spLocks noGrp="1"/>
          </p:cNvSpPr>
          <p:nvPr>
            <p:ph type="subTitle" idx="6"/>
          </p:nvPr>
        </p:nvSpPr>
        <p:spPr>
          <a:xfrm>
            <a:off x="6182850" y="2833375"/>
            <a:ext cx="2048400" cy="923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65000">
              <a:schemeClr val="accent1"/>
            </a:gs>
            <a:gs pos="100000">
              <a:schemeClr val="accent2"/>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02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5"/>
              </a:buClr>
              <a:buSzPts val="2800"/>
              <a:buFont typeface="Palanquin Dark"/>
              <a:buNone/>
              <a:defRPr sz="2800" b="1">
                <a:solidFill>
                  <a:schemeClr val="accent5"/>
                </a:solidFill>
                <a:latin typeface="Palanquin Dark"/>
                <a:ea typeface="Palanquin Dark"/>
                <a:cs typeface="Palanquin Dark"/>
                <a:sym typeface="Palanquin Dark"/>
              </a:defRPr>
            </a:lvl1pPr>
            <a:lvl2pPr lvl="1">
              <a:spcBef>
                <a:spcPts val="0"/>
              </a:spcBef>
              <a:spcAft>
                <a:spcPts val="0"/>
              </a:spcAft>
              <a:buClr>
                <a:schemeClr val="accent5"/>
              </a:buClr>
              <a:buSzPts val="2800"/>
              <a:buFont typeface="Palanquin Dark"/>
              <a:buNone/>
              <a:defRPr sz="2800" b="1">
                <a:solidFill>
                  <a:schemeClr val="accent5"/>
                </a:solidFill>
                <a:latin typeface="Palanquin Dark"/>
                <a:ea typeface="Palanquin Dark"/>
                <a:cs typeface="Palanquin Dark"/>
                <a:sym typeface="Palanquin Dark"/>
              </a:defRPr>
            </a:lvl2pPr>
            <a:lvl3pPr lvl="2">
              <a:spcBef>
                <a:spcPts val="0"/>
              </a:spcBef>
              <a:spcAft>
                <a:spcPts val="0"/>
              </a:spcAft>
              <a:buClr>
                <a:schemeClr val="accent5"/>
              </a:buClr>
              <a:buSzPts val="2800"/>
              <a:buFont typeface="Palanquin Dark"/>
              <a:buNone/>
              <a:defRPr sz="2800" b="1">
                <a:solidFill>
                  <a:schemeClr val="accent5"/>
                </a:solidFill>
                <a:latin typeface="Palanquin Dark"/>
                <a:ea typeface="Palanquin Dark"/>
                <a:cs typeface="Palanquin Dark"/>
                <a:sym typeface="Palanquin Dark"/>
              </a:defRPr>
            </a:lvl3pPr>
            <a:lvl4pPr lvl="3">
              <a:spcBef>
                <a:spcPts val="0"/>
              </a:spcBef>
              <a:spcAft>
                <a:spcPts val="0"/>
              </a:spcAft>
              <a:buClr>
                <a:schemeClr val="accent5"/>
              </a:buClr>
              <a:buSzPts val="2800"/>
              <a:buFont typeface="Palanquin Dark"/>
              <a:buNone/>
              <a:defRPr sz="2800" b="1">
                <a:solidFill>
                  <a:schemeClr val="accent5"/>
                </a:solidFill>
                <a:latin typeface="Palanquin Dark"/>
                <a:ea typeface="Palanquin Dark"/>
                <a:cs typeface="Palanquin Dark"/>
                <a:sym typeface="Palanquin Dark"/>
              </a:defRPr>
            </a:lvl4pPr>
            <a:lvl5pPr lvl="4">
              <a:spcBef>
                <a:spcPts val="0"/>
              </a:spcBef>
              <a:spcAft>
                <a:spcPts val="0"/>
              </a:spcAft>
              <a:buClr>
                <a:schemeClr val="accent5"/>
              </a:buClr>
              <a:buSzPts val="2800"/>
              <a:buFont typeface="Palanquin Dark"/>
              <a:buNone/>
              <a:defRPr sz="2800" b="1">
                <a:solidFill>
                  <a:schemeClr val="accent5"/>
                </a:solidFill>
                <a:latin typeface="Palanquin Dark"/>
                <a:ea typeface="Palanquin Dark"/>
                <a:cs typeface="Palanquin Dark"/>
                <a:sym typeface="Palanquin Dark"/>
              </a:defRPr>
            </a:lvl5pPr>
            <a:lvl6pPr lvl="5">
              <a:spcBef>
                <a:spcPts val="0"/>
              </a:spcBef>
              <a:spcAft>
                <a:spcPts val="0"/>
              </a:spcAft>
              <a:buClr>
                <a:schemeClr val="accent5"/>
              </a:buClr>
              <a:buSzPts val="2800"/>
              <a:buFont typeface="Palanquin Dark"/>
              <a:buNone/>
              <a:defRPr sz="2800" b="1">
                <a:solidFill>
                  <a:schemeClr val="accent5"/>
                </a:solidFill>
                <a:latin typeface="Palanquin Dark"/>
                <a:ea typeface="Palanquin Dark"/>
                <a:cs typeface="Palanquin Dark"/>
                <a:sym typeface="Palanquin Dark"/>
              </a:defRPr>
            </a:lvl6pPr>
            <a:lvl7pPr lvl="6">
              <a:spcBef>
                <a:spcPts val="0"/>
              </a:spcBef>
              <a:spcAft>
                <a:spcPts val="0"/>
              </a:spcAft>
              <a:buClr>
                <a:schemeClr val="accent5"/>
              </a:buClr>
              <a:buSzPts val="2800"/>
              <a:buFont typeface="Palanquin Dark"/>
              <a:buNone/>
              <a:defRPr sz="2800" b="1">
                <a:solidFill>
                  <a:schemeClr val="accent5"/>
                </a:solidFill>
                <a:latin typeface="Palanquin Dark"/>
                <a:ea typeface="Palanquin Dark"/>
                <a:cs typeface="Palanquin Dark"/>
                <a:sym typeface="Palanquin Dark"/>
              </a:defRPr>
            </a:lvl7pPr>
            <a:lvl8pPr lvl="7">
              <a:spcBef>
                <a:spcPts val="0"/>
              </a:spcBef>
              <a:spcAft>
                <a:spcPts val="0"/>
              </a:spcAft>
              <a:buClr>
                <a:schemeClr val="accent5"/>
              </a:buClr>
              <a:buSzPts val="2800"/>
              <a:buFont typeface="Palanquin Dark"/>
              <a:buNone/>
              <a:defRPr sz="2800" b="1">
                <a:solidFill>
                  <a:schemeClr val="accent5"/>
                </a:solidFill>
                <a:latin typeface="Palanquin Dark"/>
                <a:ea typeface="Palanquin Dark"/>
                <a:cs typeface="Palanquin Dark"/>
                <a:sym typeface="Palanquin Dark"/>
              </a:defRPr>
            </a:lvl8pPr>
            <a:lvl9pPr lvl="8">
              <a:spcBef>
                <a:spcPts val="0"/>
              </a:spcBef>
              <a:spcAft>
                <a:spcPts val="0"/>
              </a:spcAft>
              <a:buClr>
                <a:schemeClr val="accent5"/>
              </a:buClr>
              <a:buSzPts val="2800"/>
              <a:buFont typeface="Palanquin Dark"/>
              <a:buNone/>
              <a:defRPr sz="2800" b="1">
                <a:solidFill>
                  <a:schemeClr val="accent5"/>
                </a:solidFill>
                <a:latin typeface="Palanquin Dark"/>
                <a:ea typeface="Palanquin Dark"/>
                <a:cs typeface="Palanquin Dark"/>
                <a:sym typeface="Palanquin Dark"/>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Rubik"/>
              <a:buChar char="●"/>
              <a:defRPr sz="1600">
                <a:solidFill>
                  <a:schemeClr val="dk1"/>
                </a:solidFill>
                <a:latin typeface="Rubik"/>
                <a:ea typeface="Rubik"/>
                <a:cs typeface="Rubik"/>
                <a:sym typeface="Rubik"/>
              </a:defRPr>
            </a:lvl1pPr>
            <a:lvl2pPr marL="914400" lvl="1" indent="-330200">
              <a:lnSpc>
                <a:spcPct val="100000"/>
              </a:lnSpc>
              <a:spcBef>
                <a:spcPts val="0"/>
              </a:spcBef>
              <a:spcAft>
                <a:spcPts val="0"/>
              </a:spcAft>
              <a:buClr>
                <a:schemeClr val="dk1"/>
              </a:buClr>
              <a:buSzPts val="1600"/>
              <a:buFont typeface="Rubik"/>
              <a:buChar char="○"/>
              <a:defRPr sz="1600">
                <a:solidFill>
                  <a:schemeClr val="dk1"/>
                </a:solidFill>
                <a:latin typeface="Rubik"/>
                <a:ea typeface="Rubik"/>
                <a:cs typeface="Rubik"/>
                <a:sym typeface="Rubik"/>
              </a:defRPr>
            </a:lvl2pPr>
            <a:lvl3pPr marL="1371600" lvl="2" indent="-330200">
              <a:lnSpc>
                <a:spcPct val="100000"/>
              </a:lnSpc>
              <a:spcBef>
                <a:spcPts val="0"/>
              </a:spcBef>
              <a:spcAft>
                <a:spcPts val="0"/>
              </a:spcAft>
              <a:buClr>
                <a:schemeClr val="dk1"/>
              </a:buClr>
              <a:buSzPts val="1600"/>
              <a:buFont typeface="Rubik"/>
              <a:buChar char="■"/>
              <a:defRPr sz="1600">
                <a:solidFill>
                  <a:schemeClr val="dk1"/>
                </a:solidFill>
                <a:latin typeface="Rubik"/>
                <a:ea typeface="Rubik"/>
                <a:cs typeface="Rubik"/>
                <a:sym typeface="Rubik"/>
              </a:defRPr>
            </a:lvl3pPr>
            <a:lvl4pPr marL="1828800" lvl="3" indent="-330200">
              <a:lnSpc>
                <a:spcPct val="100000"/>
              </a:lnSpc>
              <a:spcBef>
                <a:spcPts val="0"/>
              </a:spcBef>
              <a:spcAft>
                <a:spcPts val="0"/>
              </a:spcAft>
              <a:buClr>
                <a:schemeClr val="dk1"/>
              </a:buClr>
              <a:buSzPts val="1600"/>
              <a:buFont typeface="Rubik"/>
              <a:buChar char="●"/>
              <a:defRPr sz="1600">
                <a:solidFill>
                  <a:schemeClr val="dk1"/>
                </a:solidFill>
                <a:latin typeface="Rubik"/>
                <a:ea typeface="Rubik"/>
                <a:cs typeface="Rubik"/>
                <a:sym typeface="Rubik"/>
              </a:defRPr>
            </a:lvl4pPr>
            <a:lvl5pPr marL="2286000" lvl="4" indent="-330200">
              <a:lnSpc>
                <a:spcPct val="100000"/>
              </a:lnSpc>
              <a:spcBef>
                <a:spcPts val="0"/>
              </a:spcBef>
              <a:spcAft>
                <a:spcPts val="0"/>
              </a:spcAft>
              <a:buClr>
                <a:schemeClr val="dk1"/>
              </a:buClr>
              <a:buSzPts val="1600"/>
              <a:buFont typeface="Rubik"/>
              <a:buChar char="○"/>
              <a:defRPr sz="1600">
                <a:solidFill>
                  <a:schemeClr val="dk1"/>
                </a:solidFill>
                <a:latin typeface="Rubik"/>
                <a:ea typeface="Rubik"/>
                <a:cs typeface="Rubik"/>
                <a:sym typeface="Rubik"/>
              </a:defRPr>
            </a:lvl5pPr>
            <a:lvl6pPr marL="2743200" lvl="5" indent="-330200">
              <a:lnSpc>
                <a:spcPct val="100000"/>
              </a:lnSpc>
              <a:spcBef>
                <a:spcPts val="0"/>
              </a:spcBef>
              <a:spcAft>
                <a:spcPts val="0"/>
              </a:spcAft>
              <a:buClr>
                <a:schemeClr val="dk1"/>
              </a:buClr>
              <a:buSzPts val="1600"/>
              <a:buFont typeface="Rubik"/>
              <a:buChar char="■"/>
              <a:defRPr sz="1600">
                <a:solidFill>
                  <a:schemeClr val="dk1"/>
                </a:solidFill>
                <a:latin typeface="Rubik"/>
                <a:ea typeface="Rubik"/>
                <a:cs typeface="Rubik"/>
                <a:sym typeface="Rubik"/>
              </a:defRPr>
            </a:lvl6pPr>
            <a:lvl7pPr marL="3200400" lvl="6" indent="-330200">
              <a:lnSpc>
                <a:spcPct val="100000"/>
              </a:lnSpc>
              <a:spcBef>
                <a:spcPts val="0"/>
              </a:spcBef>
              <a:spcAft>
                <a:spcPts val="0"/>
              </a:spcAft>
              <a:buClr>
                <a:schemeClr val="dk1"/>
              </a:buClr>
              <a:buSzPts val="1600"/>
              <a:buFont typeface="Rubik"/>
              <a:buChar char="●"/>
              <a:defRPr sz="1600">
                <a:solidFill>
                  <a:schemeClr val="dk1"/>
                </a:solidFill>
                <a:latin typeface="Rubik"/>
                <a:ea typeface="Rubik"/>
                <a:cs typeface="Rubik"/>
                <a:sym typeface="Rubik"/>
              </a:defRPr>
            </a:lvl7pPr>
            <a:lvl8pPr marL="3657600" lvl="7" indent="-330200">
              <a:lnSpc>
                <a:spcPct val="100000"/>
              </a:lnSpc>
              <a:spcBef>
                <a:spcPts val="0"/>
              </a:spcBef>
              <a:spcAft>
                <a:spcPts val="0"/>
              </a:spcAft>
              <a:buClr>
                <a:schemeClr val="dk1"/>
              </a:buClr>
              <a:buSzPts val="1600"/>
              <a:buFont typeface="Rubik"/>
              <a:buChar char="○"/>
              <a:defRPr sz="1600">
                <a:solidFill>
                  <a:schemeClr val="dk1"/>
                </a:solidFill>
                <a:latin typeface="Rubik"/>
                <a:ea typeface="Rubik"/>
                <a:cs typeface="Rubik"/>
                <a:sym typeface="Rubik"/>
              </a:defRPr>
            </a:lvl8pPr>
            <a:lvl9pPr marL="4114800" lvl="8" indent="-330200">
              <a:lnSpc>
                <a:spcPct val="100000"/>
              </a:lnSpc>
              <a:spcBef>
                <a:spcPts val="0"/>
              </a:spcBef>
              <a:spcAft>
                <a:spcPts val="0"/>
              </a:spcAft>
              <a:buClr>
                <a:schemeClr val="dk1"/>
              </a:buClr>
              <a:buSzPts val="1600"/>
              <a:buFont typeface="Rubik"/>
              <a:buChar char="■"/>
              <a:defRPr sz="1600">
                <a:solidFill>
                  <a:schemeClr val="dk1"/>
                </a:solidFill>
                <a:latin typeface="Rubik"/>
                <a:ea typeface="Rubik"/>
                <a:cs typeface="Rubik"/>
                <a:sym typeface="Rubik"/>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5" r:id="rId6"/>
    <p:sldLayoutId id="2147483658" r:id="rId7"/>
    <p:sldLayoutId id="2147483659" r:id="rId8"/>
    <p:sldLayoutId id="2147483660" r:id="rId9"/>
    <p:sldLayoutId id="2147483661" r:id="rId10"/>
    <p:sldLayoutId id="2147483662" r:id="rId11"/>
    <p:sldLayoutId id="2147483663" r:id="rId12"/>
    <p:sldLayoutId id="214748366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6.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9"/>
          <p:cNvSpPr txBox="1">
            <a:spLocks noGrp="1"/>
          </p:cNvSpPr>
          <p:nvPr>
            <p:ph type="ctrTitle"/>
          </p:nvPr>
        </p:nvSpPr>
        <p:spPr>
          <a:xfrm>
            <a:off x="0" y="1374325"/>
            <a:ext cx="9144000" cy="1929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400" dirty="0">
                <a:latin typeface="Rubik"/>
                <a:ea typeface="Rubik"/>
                <a:cs typeface="Rubik"/>
                <a:sym typeface="Rubik"/>
              </a:rPr>
              <a:t>Перекрут </a:t>
            </a:r>
            <a:r>
              <a:rPr lang="en" sz="3400" dirty="0" smtClean="0">
                <a:latin typeface="Rubik"/>
                <a:ea typeface="Rubik"/>
                <a:cs typeface="Rubik"/>
                <a:sym typeface="Rubik"/>
              </a:rPr>
              <a:t>пр</a:t>
            </a:r>
            <a:r>
              <a:rPr lang="ru-RU" sz="3400" dirty="0" smtClean="0">
                <a:latin typeface="Rubik"/>
                <a:ea typeface="Rubik"/>
                <a:cs typeface="Rubik"/>
                <a:sym typeface="Rubik"/>
              </a:rPr>
              <a:t>и</a:t>
            </a:r>
            <a:r>
              <a:rPr lang="en" sz="3400" dirty="0" smtClean="0">
                <a:latin typeface="Rubik"/>
                <a:ea typeface="Rubik"/>
                <a:cs typeface="Rubik"/>
                <a:sym typeface="Rubik"/>
              </a:rPr>
              <a:t>датков </a:t>
            </a:r>
            <a:r>
              <a:rPr lang="en" sz="3400" dirty="0">
                <a:latin typeface="Rubik"/>
                <a:ea typeface="Rubik"/>
                <a:cs typeface="Rubik"/>
                <a:sym typeface="Rubik"/>
              </a:rPr>
              <a:t>матки: </a:t>
            </a:r>
            <a:endParaRPr sz="3400" dirty="0">
              <a:latin typeface="Rubik"/>
              <a:ea typeface="Rubik"/>
              <a:cs typeface="Rubik"/>
              <a:sym typeface="Rubik"/>
            </a:endParaRPr>
          </a:p>
          <a:p>
            <a:pPr marL="0" lvl="0" indent="0" algn="ctr" rtl="0">
              <a:spcBef>
                <a:spcPts val="0"/>
              </a:spcBef>
              <a:spcAft>
                <a:spcPts val="0"/>
              </a:spcAft>
              <a:buNone/>
            </a:pPr>
            <a:r>
              <a:rPr lang="en" sz="3400" dirty="0">
                <a:latin typeface="Rubik"/>
                <a:ea typeface="Rubik"/>
                <a:cs typeface="Rubik"/>
                <a:sym typeface="Rubik"/>
              </a:rPr>
              <a:t>обзор клинических случаев с помощью методов лучевой диагностики</a:t>
            </a:r>
            <a:endParaRPr sz="3400" dirty="0">
              <a:latin typeface="Rubik"/>
              <a:ea typeface="Rubik"/>
              <a:cs typeface="Rubik"/>
              <a:sym typeface="Rubik"/>
            </a:endParaRPr>
          </a:p>
          <a:p>
            <a:pPr marL="0" lvl="0" indent="0" algn="ctr" rtl="0">
              <a:spcBef>
                <a:spcPts val="0"/>
              </a:spcBef>
              <a:spcAft>
                <a:spcPts val="0"/>
              </a:spcAft>
              <a:buNone/>
            </a:pPr>
            <a:r>
              <a:rPr lang="en" sz="3000" dirty="0">
                <a:latin typeface="Rubik"/>
                <a:ea typeface="Rubik"/>
                <a:cs typeface="Rubik"/>
                <a:sym typeface="Rubik"/>
              </a:rPr>
              <a:t>Часть 1</a:t>
            </a:r>
            <a:endParaRPr sz="3000" dirty="0">
              <a:latin typeface="Rubik"/>
              <a:ea typeface="Rubik"/>
              <a:cs typeface="Rubik"/>
              <a:sym typeface="Rubik"/>
            </a:endParaRPr>
          </a:p>
        </p:txBody>
      </p:sp>
      <p:sp>
        <p:nvSpPr>
          <p:cNvPr id="346" name="Google Shape;346;p29"/>
          <p:cNvSpPr txBox="1">
            <a:spLocks noGrp="1"/>
          </p:cNvSpPr>
          <p:nvPr>
            <p:ph type="subTitle" idx="1"/>
          </p:nvPr>
        </p:nvSpPr>
        <p:spPr>
          <a:xfrm>
            <a:off x="5903525" y="4086375"/>
            <a:ext cx="3062700" cy="740700"/>
          </a:xfrm>
          <a:prstGeom prst="rect">
            <a:avLst/>
          </a:prstGeom>
        </p:spPr>
        <p:txBody>
          <a:bodyPr spcFirstLastPara="1" wrap="square" lIns="91425" tIns="91425" rIns="91425" bIns="91425" anchor="t" anchorCtr="0">
            <a:noAutofit/>
          </a:bodyPr>
          <a:lstStyle/>
          <a:p>
            <a:pPr marL="0" lvl="0" indent="0" algn="r" rtl="0">
              <a:lnSpc>
                <a:spcPct val="110000"/>
              </a:lnSpc>
              <a:spcBef>
                <a:spcPts val="0"/>
              </a:spcBef>
              <a:spcAft>
                <a:spcPts val="0"/>
              </a:spcAft>
              <a:buClr>
                <a:srgbClr val="000000"/>
              </a:buClr>
              <a:buSzPts val="3200"/>
              <a:buFont typeface="Arial"/>
              <a:buNone/>
            </a:pPr>
            <a:r>
              <a:rPr lang="en" sz="1400">
                <a:solidFill>
                  <a:srgbClr val="000000"/>
                </a:solidFill>
              </a:rPr>
              <a:t>Выполнила: ординатор кафедры лучевой диагностики ИПО</a:t>
            </a:r>
            <a:endParaRPr sz="1400">
              <a:solidFill>
                <a:srgbClr val="888888"/>
              </a:solidFill>
            </a:endParaRPr>
          </a:p>
          <a:p>
            <a:pPr marL="0" lvl="0" indent="0" algn="r" rtl="0">
              <a:spcBef>
                <a:spcPts val="448"/>
              </a:spcBef>
              <a:spcAft>
                <a:spcPts val="0"/>
              </a:spcAft>
              <a:buNone/>
            </a:pPr>
            <a:r>
              <a:rPr lang="en" sz="1400" b="1">
                <a:solidFill>
                  <a:srgbClr val="000000"/>
                </a:solidFill>
              </a:rPr>
              <a:t>Цыхоня Анастасия Сергеевна</a:t>
            </a:r>
            <a:endParaRPr sz="1400">
              <a:solidFill>
                <a:srgbClr val="888888"/>
              </a:solidFill>
            </a:endParaRPr>
          </a:p>
          <a:p>
            <a:pPr marL="0" lvl="0" indent="0" algn="r" rtl="0">
              <a:spcBef>
                <a:spcPts val="448"/>
              </a:spcBef>
              <a:spcAft>
                <a:spcPts val="0"/>
              </a:spcAft>
              <a:buClr>
                <a:srgbClr val="888888"/>
              </a:buClr>
              <a:buSzPts val="3200"/>
              <a:buFont typeface="Arial"/>
              <a:buNone/>
            </a:pPr>
            <a:endParaRPr sz="1400">
              <a:solidFill>
                <a:srgbClr val="888888"/>
              </a:solidFill>
            </a:endParaRPr>
          </a:p>
          <a:p>
            <a:pPr marL="0" lvl="0" indent="0" algn="r" rtl="0">
              <a:spcBef>
                <a:spcPts val="0"/>
              </a:spcBef>
              <a:spcAft>
                <a:spcPts val="0"/>
              </a:spcAft>
              <a:buNone/>
            </a:pPr>
            <a:endParaRPr sz="1400"/>
          </a:p>
        </p:txBody>
      </p:sp>
      <p:pic>
        <p:nvPicPr>
          <p:cNvPr id="347" name="Google Shape;347;p29"/>
          <p:cNvPicPr preferRelativeResize="0"/>
          <p:nvPr/>
        </p:nvPicPr>
        <p:blipFill rotWithShape="1">
          <a:blip r:embed="rId3">
            <a:alphaModFix/>
          </a:blip>
          <a:srcRect/>
          <a:stretch/>
        </p:blipFill>
        <p:spPr>
          <a:xfrm>
            <a:off x="158676" y="181925"/>
            <a:ext cx="931451" cy="906599"/>
          </a:xfrm>
          <a:prstGeom prst="rect">
            <a:avLst/>
          </a:prstGeom>
          <a:noFill/>
          <a:ln>
            <a:noFill/>
          </a:ln>
        </p:spPr>
      </p:pic>
      <p:sp>
        <p:nvSpPr>
          <p:cNvPr id="348" name="Google Shape;348;p29"/>
          <p:cNvSpPr txBox="1"/>
          <p:nvPr/>
        </p:nvSpPr>
        <p:spPr>
          <a:xfrm>
            <a:off x="1185500" y="135725"/>
            <a:ext cx="78348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latin typeface="Rubik"/>
                <a:ea typeface="Rubik"/>
                <a:cs typeface="Rubik"/>
                <a:sym typeface="Rubik"/>
              </a:rPr>
              <a:t>ФГБОУ ВО КрасГМУ им. проф. В.Ф. Войно-Ясенецкого Минздрава РФ</a:t>
            </a:r>
            <a:endParaRPr sz="3000">
              <a:latin typeface="Rubik"/>
              <a:ea typeface="Rubik"/>
              <a:cs typeface="Rubik"/>
              <a:sym typeface="Rubik"/>
            </a:endParaRPr>
          </a:p>
        </p:txBody>
      </p:sp>
      <p:sp>
        <p:nvSpPr>
          <p:cNvPr id="349" name="Google Shape;349;p29"/>
          <p:cNvSpPr/>
          <p:nvPr/>
        </p:nvSpPr>
        <p:spPr>
          <a:xfrm>
            <a:off x="2912098" y="555925"/>
            <a:ext cx="42597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i="0" u="none" strike="noStrike" cap="none">
                <a:solidFill>
                  <a:srgbClr val="000000"/>
                </a:solidFill>
                <a:latin typeface="Rubik"/>
                <a:ea typeface="Rubik"/>
                <a:cs typeface="Rubik"/>
                <a:sym typeface="Rubik"/>
              </a:rPr>
              <a:t>Кафедра лучевой диагностики ИПО</a:t>
            </a:r>
            <a:endParaRPr i="0" u="none" strike="noStrike" cap="none">
              <a:solidFill>
                <a:srgbClr val="000000"/>
              </a:solidFill>
              <a:latin typeface="Rubik"/>
              <a:ea typeface="Rubik"/>
              <a:cs typeface="Rubik"/>
              <a:sym typeface="Rubik"/>
            </a:endParaRPr>
          </a:p>
        </p:txBody>
      </p:sp>
      <p:sp>
        <p:nvSpPr>
          <p:cNvPr id="350" name="Google Shape;350;p29"/>
          <p:cNvSpPr txBox="1"/>
          <p:nvPr/>
        </p:nvSpPr>
        <p:spPr>
          <a:xfrm>
            <a:off x="4202250" y="4426875"/>
            <a:ext cx="739500" cy="400200"/>
          </a:xfrm>
          <a:prstGeom prst="rect">
            <a:avLst/>
          </a:prstGeom>
          <a:noFill/>
          <a:ln>
            <a:noFill/>
          </a:ln>
        </p:spPr>
        <p:txBody>
          <a:bodyPr spcFirstLastPara="1" wrap="square" lIns="91425" tIns="91425" rIns="91425" bIns="91425" anchor="t" anchorCtr="0">
            <a:spAutoFit/>
          </a:bodyPr>
          <a:lstStyle/>
          <a:p>
            <a:pPr marL="0" lvl="0" indent="0" algn="l" rtl="0">
              <a:spcBef>
                <a:spcPts val="448"/>
              </a:spcBef>
              <a:spcAft>
                <a:spcPts val="0"/>
              </a:spcAft>
              <a:buNone/>
            </a:pPr>
            <a:r>
              <a:rPr lang="en">
                <a:solidFill>
                  <a:srgbClr val="888888"/>
                </a:solidFill>
                <a:latin typeface="Rubik"/>
                <a:ea typeface="Rubik"/>
                <a:cs typeface="Rubik"/>
                <a:sym typeface="Rubik"/>
              </a:rPr>
              <a:t>2022г</a:t>
            </a:r>
            <a:endParaRPr>
              <a:latin typeface="Rubik"/>
              <a:ea typeface="Rubik"/>
              <a:cs typeface="Rubik"/>
              <a:sym typeface="Rubik"/>
            </a:endParaRPr>
          </a:p>
        </p:txBody>
      </p:sp>
      <p:pic>
        <p:nvPicPr>
          <p:cNvPr id="351" name="Google Shape;351;p29"/>
          <p:cNvPicPr preferRelativeResize="0"/>
          <p:nvPr/>
        </p:nvPicPr>
        <p:blipFill>
          <a:blip r:embed="rId4">
            <a:alphaModFix/>
          </a:blip>
          <a:stretch>
            <a:fillRect/>
          </a:stretch>
        </p:blipFill>
        <p:spPr>
          <a:xfrm>
            <a:off x="42400" y="3589425"/>
            <a:ext cx="4021366" cy="1485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38"/>
          <p:cNvSpPr/>
          <p:nvPr/>
        </p:nvSpPr>
        <p:spPr>
          <a:xfrm>
            <a:off x="76200" y="901375"/>
            <a:ext cx="8991600" cy="237900"/>
          </a:xfrm>
          <a:prstGeom prst="rect">
            <a:avLst/>
          </a:prstGeom>
          <a:gradFill>
            <a:gsLst>
              <a:gs pos="0">
                <a:srgbClr val="383370"/>
              </a:gs>
              <a:gs pos="100000">
                <a:srgbClr val="0C0B14"/>
              </a:gs>
            </a:gsLst>
            <a:path path="circle">
              <a:fillToRect l="50000" t="50000" r="50000" b="50000"/>
            </a:path>
            <a:tileRect/>
          </a:gradFill>
          <a:ln w="9525" cap="flat" cmpd="sng">
            <a:solidFill>
              <a:srgbClr val="0C2E3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rgbClr val="F2F2F2"/>
                </a:solidFill>
                <a:latin typeface="Rubik"/>
                <a:ea typeface="Rubik"/>
                <a:cs typeface="Rubik"/>
                <a:sym typeface="Rubik"/>
              </a:rPr>
              <a:t>Перекрут придатков матки у женщины 36 лет, обратившейся с жалобами на боль в животе и рвоту</a:t>
            </a:r>
            <a:endParaRPr sz="1300" b="1">
              <a:solidFill>
                <a:srgbClr val="F2F2F2"/>
              </a:solidFill>
              <a:latin typeface="Rubik"/>
              <a:ea typeface="Rubik"/>
              <a:cs typeface="Rubik"/>
              <a:sym typeface="Rubik"/>
            </a:endParaRPr>
          </a:p>
        </p:txBody>
      </p:sp>
      <p:sp>
        <p:nvSpPr>
          <p:cNvPr id="493" name="Google Shape;493;p38"/>
          <p:cNvSpPr/>
          <p:nvPr/>
        </p:nvSpPr>
        <p:spPr>
          <a:xfrm>
            <a:off x="76200" y="3165379"/>
            <a:ext cx="2478000" cy="1885200"/>
          </a:xfrm>
          <a:prstGeom prst="rect">
            <a:avLst/>
          </a:prstGeom>
          <a:gradFill>
            <a:gsLst>
              <a:gs pos="0">
                <a:srgbClr val="DEF4F6"/>
              </a:gs>
              <a:gs pos="100000">
                <a:srgbClr val="7CCED5"/>
              </a:gs>
            </a:gsLst>
            <a:path path="circle">
              <a:fillToRect l="50000" t="50000" r="50000" b="50000"/>
            </a:path>
            <a:tileRect/>
          </a:gra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r>
              <a:rPr lang="en" sz="1200" dirty="0">
                <a:latin typeface="Rubik"/>
                <a:ea typeface="Rubik"/>
                <a:cs typeface="Rubik"/>
                <a:sym typeface="Rubik"/>
              </a:rPr>
              <a:t>Определяется правостороннее гиперденсивное гомогенное образование придатков матки с четким ровным </a:t>
            </a:r>
            <a:r>
              <a:rPr lang="en" sz="1200" dirty="0" smtClean="0">
                <a:latin typeface="Rubik"/>
                <a:ea typeface="Rubik"/>
                <a:cs typeface="Rubik"/>
                <a:sym typeface="Rubik"/>
              </a:rPr>
              <a:t>контуром, </a:t>
            </a:r>
            <a:r>
              <a:rPr lang="en" sz="1200" dirty="0">
                <a:latin typeface="Rubik"/>
                <a:ea typeface="Rubik"/>
                <a:cs typeface="Rubik"/>
                <a:sym typeface="Rubik"/>
              </a:rPr>
              <a:t>(сплошная стрелка), </a:t>
            </a:r>
            <a:r>
              <a:rPr lang="ru-RU" sz="1200" dirty="0">
                <a:latin typeface="Rubik"/>
                <a:ea typeface="Rubik"/>
                <a:cs typeface="Rubik"/>
                <a:sym typeface="Rubik"/>
              </a:rPr>
              <a:t>окруженное свободной жидкости(отмечено *) </a:t>
            </a:r>
          </a:p>
          <a:p>
            <a:pPr marL="0" lvl="0" indent="0" algn="ctr" rtl="0">
              <a:spcBef>
                <a:spcPts val="0"/>
              </a:spcBef>
              <a:spcAft>
                <a:spcPts val="0"/>
              </a:spcAft>
              <a:buNone/>
            </a:pPr>
            <a:r>
              <a:rPr lang="ru-RU" sz="1200" dirty="0" smtClean="0">
                <a:latin typeface="Rubik"/>
                <a:ea typeface="Rubik"/>
                <a:cs typeface="Rubik"/>
                <a:sym typeface="Rubik"/>
              </a:rPr>
              <a:t>мягкотканый компонент (пунктирная стрелка)</a:t>
            </a:r>
            <a:endParaRPr sz="1200" dirty="0">
              <a:latin typeface="Rubik"/>
              <a:ea typeface="Rubik"/>
              <a:cs typeface="Rubik"/>
              <a:sym typeface="Rubik"/>
            </a:endParaRPr>
          </a:p>
        </p:txBody>
      </p:sp>
      <p:sp>
        <p:nvSpPr>
          <p:cNvPr id="494" name="Google Shape;494;p38"/>
          <p:cNvSpPr txBox="1">
            <a:spLocks noGrp="1"/>
          </p:cNvSpPr>
          <p:nvPr>
            <p:ph type="title"/>
          </p:nvPr>
        </p:nvSpPr>
        <p:spPr>
          <a:xfrm>
            <a:off x="54000" y="503150"/>
            <a:ext cx="9036000" cy="502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100">
                <a:latin typeface="Rubik"/>
                <a:ea typeface="Rubik"/>
                <a:cs typeface="Rubik"/>
                <a:sym typeface="Rubik"/>
              </a:rPr>
              <a:t>Аксиальный срез КТ + ку, </a:t>
            </a:r>
            <a:endParaRPr sz="3100">
              <a:latin typeface="Rubik"/>
              <a:ea typeface="Rubik"/>
              <a:cs typeface="Rubik"/>
              <a:sym typeface="Rubik"/>
            </a:endParaRPr>
          </a:p>
          <a:p>
            <a:pPr marL="0" lvl="0" indent="0" algn="ctr" rtl="0">
              <a:spcBef>
                <a:spcPts val="0"/>
              </a:spcBef>
              <a:spcAft>
                <a:spcPts val="0"/>
              </a:spcAft>
              <a:buNone/>
            </a:pPr>
            <a:r>
              <a:rPr lang="en" sz="3100">
                <a:latin typeface="Rubik"/>
                <a:ea typeface="Rubik"/>
                <a:cs typeface="Rubik"/>
                <a:sym typeface="Rubik"/>
              </a:rPr>
              <a:t>МР ВИ в различных режимах и плоскостях</a:t>
            </a:r>
            <a:endParaRPr sz="3100">
              <a:latin typeface="Rubik"/>
              <a:ea typeface="Rubik"/>
              <a:cs typeface="Rubik"/>
              <a:sym typeface="Rubik"/>
            </a:endParaRPr>
          </a:p>
        </p:txBody>
      </p:sp>
      <p:pic>
        <p:nvPicPr>
          <p:cNvPr id="495" name="Google Shape;495;p38"/>
          <p:cNvPicPr preferRelativeResize="0"/>
          <p:nvPr/>
        </p:nvPicPr>
        <p:blipFill>
          <a:blip r:embed="rId3">
            <a:alphaModFix/>
          </a:blip>
          <a:stretch>
            <a:fillRect/>
          </a:stretch>
        </p:blipFill>
        <p:spPr>
          <a:xfrm>
            <a:off x="76200" y="1184900"/>
            <a:ext cx="8991599" cy="1934743"/>
          </a:xfrm>
          <a:prstGeom prst="rect">
            <a:avLst/>
          </a:prstGeom>
          <a:noFill/>
          <a:ln>
            <a:noFill/>
          </a:ln>
        </p:spPr>
      </p:pic>
      <p:sp>
        <p:nvSpPr>
          <p:cNvPr id="496" name="Google Shape;496;p38"/>
          <p:cNvSpPr/>
          <p:nvPr/>
        </p:nvSpPr>
        <p:spPr>
          <a:xfrm>
            <a:off x="6541575" y="3165275"/>
            <a:ext cx="2526000" cy="1885200"/>
          </a:xfrm>
          <a:prstGeom prst="rect">
            <a:avLst/>
          </a:prstGeom>
          <a:gradFill>
            <a:gsLst>
              <a:gs pos="0">
                <a:srgbClr val="DEF4F6"/>
              </a:gs>
              <a:gs pos="100000">
                <a:srgbClr val="7CCED5"/>
              </a:gs>
            </a:gsLst>
            <a:path path="circle">
              <a:fillToRect l="50000" t="50000" r="50000" b="50000"/>
            </a:path>
            <a:tileRect/>
          </a:gra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Rubik"/>
                <a:ea typeface="Rubik"/>
                <a:cs typeface="Rubik"/>
                <a:sym typeface="Rubik"/>
              </a:rPr>
              <a:t>Определяется неравномерное повышение сигнала по периферии образования, (расположение соответсвует гиперденсивному образованию на срезе КТ+ку)-кровь, что указывает на инфаркт яичника </a:t>
            </a:r>
            <a:endParaRPr sz="1200">
              <a:latin typeface="Rubik"/>
              <a:ea typeface="Rubik"/>
              <a:cs typeface="Rubik"/>
              <a:sym typeface="Rubik"/>
            </a:endParaRPr>
          </a:p>
        </p:txBody>
      </p:sp>
      <p:sp>
        <p:nvSpPr>
          <p:cNvPr id="497" name="Google Shape;497;p38"/>
          <p:cNvSpPr txBox="1"/>
          <p:nvPr/>
        </p:nvSpPr>
        <p:spPr>
          <a:xfrm>
            <a:off x="1473100" y="1127300"/>
            <a:ext cx="8313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b="1">
                <a:solidFill>
                  <a:srgbClr val="F2F2F2"/>
                </a:solidFill>
                <a:latin typeface="Rubik"/>
                <a:ea typeface="Rubik"/>
                <a:cs typeface="Rubik"/>
                <a:sym typeface="Rubik"/>
              </a:rPr>
              <a:t>КТ+ку </a:t>
            </a:r>
            <a:endParaRPr b="1">
              <a:solidFill>
                <a:srgbClr val="F2F2F2"/>
              </a:solidFill>
              <a:latin typeface="Rubik"/>
              <a:ea typeface="Rubik"/>
              <a:cs typeface="Rubik"/>
              <a:sym typeface="Rubik"/>
            </a:endParaRPr>
          </a:p>
        </p:txBody>
      </p:sp>
      <p:sp>
        <p:nvSpPr>
          <p:cNvPr id="498" name="Google Shape;498;p38"/>
          <p:cNvSpPr txBox="1"/>
          <p:nvPr/>
        </p:nvSpPr>
        <p:spPr>
          <a:xfrm>
            <a:off x="3258900" y="1127300"/>
            <a:ext cx="13131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b="1">
                <a:solidFill>
                  <a:srgbClr val="F2F2F2"/>
                </a:solidFill>
                <a:latin typeface="Rubik"/>
                <a:ea typeface="Rubik"/>
                <a:cs typeface="Rubik"/>
                <a:sym typeface="Rubik"/>
              </a:rPr>
              <a:t>Т2 ВИ TRA </a:t>
            </a:r>
            <a:endParaRPr b="1">
              <a:solidFill>
                <a:srgbClr val="F2F2F2"/>
              </a:solidFill>
              <a:latin typeface="Rubik"/>
              <a:ea typeface="Rubik"/>
              <a:cs typeface="Rubik"/>
              <a:sym typeface="Rubik"/>
            </a:endParaRPr>
          </a:p>
        </p:txBody>
      </p:sp>
      <p:sp>
        <p:nvSpPr>
          <p:cNvPr id="499" name="Google Shape;499;p38"/>
          <p:cNvSpPr txBox="1"/>
          <p:nvPr/>
        </p:nvSpPr>
        <p:spPr>
          <a:xfrm>
            <a:off x="5526500" y="1127300"/>
            <a:ext cx="13131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b="1">
                <a:solidFill>
                  <a:srgbClr val="F2F2F2"/>
                </a:solidFill>
                <a:latin typeface="Rubik"/>
                <a:ea typeface="Rubik"/>
                <a:cs typeface="Rubik"/>
                <a:sym typeface="Rubik"/>
              </a:rPr>
              <a:t>Т2 ВИ COR </a:t>
            </a:r>
            <a:endParaRPr b="1">
              <a:solidFill>
                <a:srgbClr val="F2F2F2"/>
              </a:solidFill>
              <a:latin typeface="Rubik"/>
              <a:ea typeface="Rubik"/>
              <a:cs typeface="Rubik"/>
              <a:sym typeface="Rubik"/>
            </a:endParaRPr>
          </a:p>
        </p:txBody>
      </p:sp>
      <p:sp>
        <p:nvSpPr>
          <p:cNvPr id="500" name="Google Shape;500;p38"/>
          <p:cNvSpPr txBox="1"/>
          <p:nvPr/>
        </p:nvSpPr>
        <p:spPr>
          <a:xfrm>
            <a:off x="7563000" y="1127300"/>
            <a:ext cx="14616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b="1">
                <a:solidFill>
                  <a:srgbClr val="F2F2F2"/>
                </a:solidFill>
                <a:latin typeface="Rubik"/>
                <a:ea typeface="Rubik"/>
                <a:cs typeface="Rubik"/>
                <a:sym typeface="Rubik"/>
              </a:rPr>
              <a:t>Т1 FS ВИ TRA </a:t>
            </a:r>
            <a:endParaRPr b="1">
              <a:solidFill>
                <a:srgbClr val="F2F2F2"/>
              </a:solidFill>
              <a:latin typeface="Rubik"/>
              <a:ea typeface="Rubik"/>
              <a:cs typeface="Rubik"/>
              <a:sym typeface="Rubik"/>
            </a:endParaRPr>
          </a:p>
        </p:txBody>
      </p:sp>
      <p:sp>
        <p:nvSpPr>
          <p:cNvPr id="501" name="Google Shape;501;p38"/>
          <p:cNvSpPr/>
          <p:nvPr/>
        </p:nvSpPr>
        <p:spPr>
          <a:xfrm>
            <a:off x="2614900" y="3165379"/>
            <a:ext cx="3866100" cy="1885200"/>
          </a:xfrm>
          <a:prstGeom prst="rect">
            <a:avLst/>
          </a:prstGeom>
          <a:gradFill>
            <a:gsLst>
              <a:gs pos="0">
                <a:srgbClr val="DEF4F6"/>
              </a:gs>
              <a:gs pos="100000">
                <a:srgbClr val="7CCED5"/>
              </a:gs>
            </a:gsLst>
            <a:path path="circle">
              <a:fillToRect l="50000" t="50000" r="50000" b="50000"/>
            </a:path>
            <a:tileRect/>
          </a:gra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Rubik"/>
                <a:ea typeface="Rubik"/>
                <a:cs typeface="Rubik"/>
                <a:sym typeface="Rubik"/>
              </a:rPr>
              <a:t>Определяется увеличение правого яичника в размерах, за счет образования с четким ровным контуром, изо- и гипоинтенсивного сигнала(наконечник стрелки),  от которого отходит перекрученная утолщенная сосудистая ножка (прерывистая стрелка), что указывает на перекрут правого яичника. Матка и левый яичник визуализируются без изменений</a:t>
            </a:r>
            <a:endParaRPr sz="1200">
              <a:latin typeface="Rubik"/>
              <a:ea typeface="Rubik"/>
              <a:cs typeface="Rubik"/>
              <a:sym typeface="Rubik"/>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39"/>
          <p:cNvSpPr txBox="1">
            <a:spLocks noGrp="1"/>
          </p:cNvSpPr>
          <p:nvPr>
            <p:ph type="title"/>
          </p:nvPr>
        </p:nvSpPr>
        <p:spPr>
          <a:xfrm>
            <a:off x="54000" y="503150"/>
            <a:ext cx="9036000" cy="502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a:latin typeface="Rubik"/>
                <a:ea typeface="Rubik"/>
                <a:cs typeface="Rubik"/>
                <a:sym typeface="Rubik"/>
              </a:rPr>
              <a:t>Корональный срез КТ + ку, </a:t>
            </a:r>
            <a:endParaRPr sz="3200">
              <a:latin typeface="Rubik"/>
              <a:ea typeface="Rubik"/>
              <a:cs typeface="Rubik"/>
              <a:sym typeface="Rubik"/>
            </a:endParaRPr>
          </a:p>
          <a:p>
            <a:pPr marL="0" lvl="0" indent="0" algn="ctr" rtl="0">
              <a:spcBef>
                <a:spcPts val="0"/>
              </a:spcBef>
              <a:spcAft>
                <a:spcPts val="0"/>
              </a:spcAft>
              <a:buNone/>
            </a:pPr>
            <a:r>
              <a:rPr lang="en" sz="3200">
                <a:latin typeface="Rubik"/>
                <a:ea typeface="Rubik"/>
                <a:cs typeface="Rubik"/>
                <a:sym typeface="Rubik"/>
              </a:rPr>
              <a:t>Т2 МР ВИ в различных плоскостях</a:t>
            </a:r>
            <a:endParaRPr sz="3200">
              <a:latin typeface="Rubik"/>
              <a:ea typeface="Rubik"/>
              <a:cs typeface="Rubik"/>
              <a:sym typeface="Rubik"/>
            </a:endParaRPr>
          </a:p>
        </p:txBody>
      </p:sp>
      <p:pic>
        <p:nvPicPr>
          <p:cNvPr id="507" name="Google Shape;507;p39"/>
          <p:cNvPicPr preferRelativeResize="0"/>
          <p:nvPr/>
        </p:nvPicPr>
        <p:blipFill rotWithShape="1">
          <a:blip r:embed="rId3">
            <a:alphaModFix/>
          </a:blip>
          <a:srcRect l="33774"/>
          <a:stretch/>
        </p:blipFill>
        <p:spPr>
          <a:xfrm>
            <a:off x="3509975" y="1252063"/>
            <a:ext cx="5557598" cy="2331625"/>
          </a:xfrm>
          <a:prstGeom prst="rect">
            <a:avLst/>
          </a:prstGeom>
          <a:noFill/>
          <a:ln>
            <a:noFill/>
          </a:ln>
        </p:spPr>
      </p:pic>
      <p:sp>
        <p:nvSpPr>
          <p:cNvPr id="508" name="Google Shape;508;p39"/>
          <p:cNvSpPr txBox="1"/>
          <p:nvPr/>
        </p:nvSpPr>
        <p:spPr>
          <a:xfrm>
            <a:off x="4956275" y="1252063"/>
            <a:ext cx="13131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b="1">
                <a:solidFill>
                  <a:srgbClr val="FF0000"/>
                </a:solidFill>
                <a:latin typeface="Rubik"/>
                <a:ea typeface="Rubik"/>
                <a:cs typeface="Rubik"/>
                <a:sym typeface="Rubik"/>
              </a:rPr>
              <a:t>Т2 ВИ TRA </a:t>
            </a:r>
            <a:endParaRPr b="1">
              <a:solidFill>
                <a:srgbClr val="FF0000"/>
              </a:solidFill>
              <a:latin typeface="Rubik"/>
              <a:ea typeface="Rubik"/>
              <a:cs typeface="Rubik"/>
              <a:sym typeface="Rubik"/>
            </a:endParaRPr>
          </a:p>
        </p:txBody>
      </p:sp>
      <p:sp>
        <p:nvSpPr>
          <p:cNvPr id="509" name="Google Shape;509;p39"/>
          <p:cNvSpPr txBox="1"/>
          <p:nvPr/>
        </p:nvSpPr>
        <p:spPr>
          <a:xfrm>
            <a:off x="7754475" y="1252063"/>
            <a:ext cx="13131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b="1">
                <a:solidFill>
                  <a:srgbClr val="FF0000"/>
                </a:solidFill>
                <a:latin typeface="Rubik"/>
                <a:ea typeface="Rubik"/>
                <a:cs typeface="Rubik"/>
                <a:sym typeface="Rubik"/>
              </a:rPr>
              <a:t>Т2 ВИ COR </a:t>
            </a:r>
            <a:endParaRPr b="1">
              <a:solidFill>
                <a:srgbClr val="FF0000"/>
              </a:solidFill>
              <a:latin typeface="Rubik"/>
              <a:ea typeface="Rubik"/>
              <a:cs typeface="Rubik"/>
              <a:sym typeface="Rubik"/>
            </a:endParaRPr>
          </a:p>
        </p:txBody>
      </p:sp>
      <p:pic>
        <p:nvPicPr>
          <p:cNvPr id="510" name="Google Shape;510;p39"/>
          <p:cNvPicPr preferRelativeResize="0"/>
          <p:nvPr/>
        </p:nvPicPr>
        <p:blipFill>
          <a:blip r:embed="rId4">
            <a:alphaModFix/>
          </a:blip>
          <a:stretch>
            <a:fillRect/>
          </a:stretch>
        </p:blipFill>
        <p:spPr>
          <a:xfrm>
            <a:off x="421400" y="1174425"/>
            <a:ext cx="2743400" cy="2331625"/>
          </a:xfrm>
          <a:prstGeom prst="rect">
            <a:avLst/>
          </a:prstGeom>
          <a:noFill/>
          <a:ln>
            <a:noFill/>
          </a:ln>
        </p:spPr>
      </p:pic>
      <p:sp>
        <p:nvSpPr>
          <p:cNvPr id="511" name="Google Shape;511;p39"/>
          <p:cNvSpPr txBox="1"/>
          <p:nvPr/>
        </p:nvSpPr>
        <p:spPr>
          <a:xfrm>
            <a:off x="2418325" y="1237325"/>
            <a:ext cx="8313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b="1">
                <a:solidFill>
                  <a:srgbClr val="FF0000"/>
                </a:solidFill>
                <a:latin typeface="Rubik"/>
                <a:ea typeface="Rubik"/>
                <a:cs typeface="Rubik"/>
                <a:sym typeface="Rubik"/>
              </a:rPr>
              <a:t>КТ+ку </a:t>
            </a:r>
            <a:endParaRPr b="1">
              <a:solidFill>
                <a:srgbClr val="FF0000"/>
              </a:solidFill>
              <a:latin typeface="Rubik"/>
              <a:ea typeface="Rubik"/>
              <a:cs typeface="Rubik"/>
              <a:sym typeface="Rubik"/>
            </a:endParaRPr>
          </a:p>
        </p:txBody>
      </p:sp>
      <p:sp>
        <p:nvSpPr>
          <p:cNvPr id="512" name="Google Shape;512;p39"/>
          <p:cNvSpPr/>
          <p:nvPr/>
        </p:nvSpPr>
        <p:spPr>
          <a:xfrm>
            <a:off x="54000" y="3184800"/>
            <a:ext cx="3446400" cy="1958700"/>
          </a:xfrm>
          <a:prstGeom prst="rect">
            <a:avLst/>
          </a:prstGeom>
          <a:gradFill>
            <a:gsLst>
              <a:gs pos="0">
                <a:srgbClr val="DEF4F6"/>
              </a:gs>
              <a:gs pos="100000">
                <a:srgbClr val="7CCED5"/>
              </a:gs>
            </a:gsLst>
            <a:path path="circle">
              <a:fillToRect l="50000" t="50000" r="50000" b="50000"/>
            </a:path>
            <a:tileRect/>
          </a:gra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dirty="0">
                <a:latin typeface="Rubik"/>
                <a:ea typeface="Rubik"/>
                <a:cs typeface="Rubik"/>
                <a:sym typeface="Rubik"/>
              </a:rPr>
              <a:t>Определяется объемное образование придатков матки справа, негомогенной структуры за счет кистозного компонента(сплошная стрелка), смещенное к срединной линии, окруженное небольшим количеством свободной жидкости (прерывистая стрелка). В полости матки визуализируется внутриматочный контрацептив </a:t>
            </a:r>
            <a:endParaRPr sz="1300" dirty="0">
              <a:latin typeface="Rubik"/>
              <a:ea typeface="Rubik"/>
              <a:cs typeface="Rubik"/>
              <a:sym typeface="Rubik"/>
            </a:endParaRPr>
          </a:p>
        </p:txBody>
      </p:sp>
      <p:sp>
        <p:nvSpPr>
          <p:cNvPr id="513" name="Google Shape;513;p39"/>
          <p:cNvSpPr/>
          <p:nvPr/>
        </p:nvSpPr>
        <p:spPr>
          <a:xfrm>
            <a:off x="804300" y="888900"/>
            <a:ext cx="7535400" cy="400200"/>
          </a:xfrm>
          <a:prstGeom prst="rect">
            <a:avLst/>
          </a:prstGeom>
          <a:gradFill>
            <a:gsLst>
              <a:gs pos="0">
                <a:srgbClr val="383370"/>
              </a:gs>
              <a:gs pos="100000">
                <a:srgbClr val="0C0B14"/>
              </a:gs>
            </a:gsLst>
            <a:path path="circle">
              <a:fillToRect l="50000" t="50000" r="50000" b="50000"/>
            </a:path>
            <a:tileRect/>
          </a:gradFill>
          <a:ln w="9525" cap="flat" cmpd="sng">
            <a:solidFill>
              <a:srgbClr val="0C2E3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2F2F2"/>
                </a:solidFill>
                <a:latin typeface="Rubik"/>
                <a:ea typeface="Rubik"/>
                <a:cs typeface="Rubik"/>
                <a:sym typeface="Rubik"/>
              </a:rPr>
              <a:t>Перекрут придатков матки, вызванный доброкачественной кистой, со смещением яичника и матки у женщины 52 лет </a:t>
            </a:r>
            <a:endParaRPr b="1">
              <a:solidFill>
                <a:srgbClr val="F2F2F2"/>
              </a:solidFill>
              <a:latin typeface="Rubik"/>
              <a:ea typeface="Rubik"/>
              <a:cs typeface="Rubik"/>
              <a:sym typeface="Rubik"/>
            </a:endParaRPr>
          </a:p>
        </p:txBody>
      </p:sp>
      <p:sp>
        <p:nvSpPr>
          <p:cNvPr id="514" name="Google Shape;514;p39"/>
          <p:cNvSpPr/>
          <p:nvPr/>
        </p:nvSpPr>
        <p:spPr>
          <a:xfrm>
            <a:off x="3510025" y="4445876"/>
            <a:ext cx="5557500" cy="697624"/>
          </a:xfrm>
          <a:prstGeom prst="roundRect">
            <a:avLst>
              <a:gd name="adj" fmla="val 16667"/>
            </a:avLst>
          </a:prstGeom>
          <a:gradFill>
            <a:gsLst>
              <a:gs pos="0">
                <a:srgbClr val="FBFEFE"/>
              </a:gs>
              <a:gs pos="100000">
                <a:srgbClr val="98DADF"/>
              </a:gs>
            </a:gsLst>
            <a:path path="circle">
              <a:fillToRect l="50000" t="50000" r="50000" b="50000"/>
            </a:path>
            <a:tileRect/>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latin typeface="Rubik"/>
                <a:ea typeface="Rubik"/>
                <a:cs typeface="Rubik"/>
                <a:sym typeface="Rubik"/>
              </a:rPr>
              <a:t>Гистологический анализ выявленного образования соответствует геморрагической кисте. Этот случай показывает, какие изменения доброкачественного образования могут происходить при скручивании</a:t>
            </a:r>
            <a:endParaRPr sz="1200" dirty="0">
              <a:latin typeface="Rubik"/>
              <a:ea typeface="Rubik"/>
              <a:cs typeface="Rubik"/>
              <a:sym typeface="Rubik"/>
            </a:endParaRPr>
          </a:p>
        </p:txBody>
      </p:sp>
      <p:sp>
        <p:nvSpPr>
          <p:cNvPr id="515" name="Google Shape;515;p39"/>
          <p:cNvSpPr/>
          <p:nvPr/>
        </p:nvSpPr>
        <p:spPr>
          <a:xfrm>
            <a:off x="3510025" y="3545450"/>
            <a:ext cx="5557500" cy="839100"/>
          </a:xfrm>
          <a:prstGeom prst="rect">
            <a:avLst/>
          </a:prstGeom>
          <a:gradFill>
            <a:gsLst>
              <a:gs pos="0">
                <a:srgbClr val="DEF4F6"/>
              </a:gs>
              <a:gs pos="100000">
                <a:srgbClr val="7CCED5"/>
              </a:gs>
            </a:gsLst>
            <a:path path="circle">
              <a:fillToRect l="50000" t="50000" r="50000" b="50000"/>
            </a:path>
            <a:tileRect/>
          </a:gra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dirty="0">
                <a:latin typeface="Rubik"/>
                <a:ea typeface="Rubik"/>
                <a:cs typeface="Rubik"/>
                <a:sym typeface="Rubik"/>
              </a:rPr>
              <a:t>Определяется объемное неоднородное образование, за счет наличия кистозного компонента с утолщенной стенкой (наконечник стрелки). Отмечается извитая утолщенная сосудистая ножка (извитая стрелка). Матка смещена вправо (U)</a:t>
            </a:r>
            <a:endParaRPr sz="1300" dirty="0">
              <a:latin typeface="Rubik"/>
              <a:ea typeface="Rubik"/>
              <a:cs typeface="Rubik"/>
              <a:sym typeface="Rubik"/>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40"/>
          <p:cNvSpPr/>
          <p:nvPr/>
        </p:nvSpPr>
        <p:spPr>
          <a:xfrm>
            <a:off x="4667175" y="3199625"/>
            <a:ext cx="4219800" cy="1566000"/>
          </a:xfrm>
          <a:prstGeom prst="rect">
            <a:avLst/>
          </a:prstGeom>
          <a:solidFill>
            <a:schemeClr val="lt1"/>
          </a:solidFill>
          <a:ln>
            <a:noFill/>
          </a:ln>
          <a:effectLst>
            <a:outerShdw blurRad="457200" algn="bl" rotWithShape="0">
              <a:schemeClr val="accent3">
                <a:alpha val="3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Rubik"/>
                <a:ea typeface="Rubik"/>
                <a:cs typeface="Rubik"/>
                <a:sym typeface="Rubik"/>
              </a:rPr>
              <a:t>Простые кисты имеют типичные характеристики: </a:t>
            </a:r>
            <a:endParaRPr sz="1600">
              <a:latin typeface="Rubik"/>
              <a:ea typeface="Rubik"/>
              <a:cs typeface="Rubik"/>
              <a:sym typeface="Rubik"/>
            </a:endParaRPr>
          </a:p>
          <a:p>
            <a:pPr marL="0" lvl="0" indent="0" algn="ctr" rtl="0">
              <a:spcBef>
                <a:spcPts val="0"/>
              </a:spcBef>
              <a:spcAft>
                <a:spcPts val="0"/>
              </a:spcAft>
              <a:buNone/>
            </a:pPr>
            <a:r>
              <a:rPr lang="en" sz="1600">
                <a:latin typeface="Rubik"/>
                <a:ea typeface="Rubik"/>
                <a:cs typeface="Rubik"/>
                <a:sym typeface="Rubik"/>
              </a:rPr>
              <a:t> УЗИ -гипоэхогенная структура, тонкая стенка, без внутренних перегородок</a:t>
            </a:r>
            <a:endParaRPr sz="1600">
              <a:latin typeface="Rubik"/>
              <a:ea typeface="Rubik"/>
              <a:cs typeface="Rubik"/>
              <a:sym typeface="Rubik"/>
            </a:endParaRPr>
          </a:p>
          <a:p>
            <a:pPr marL="0" lvl="0" indent="0" algn="ctr" rtl="0">
              <a:spcBef>
                <a:spcPts val="0"/>
              </a:spcBef>
              <a:spcAft>
                <a:spcPts val="0"/>
              </a:spcAft>
              <a:buNone/>
            </a:pPr>
            <a:r>
              <a:rPr lang="en" sz="1600">
                <a:latin typeface="Rubik"/>
                <a:ea typeface="Rubik"/>
                <a:cs typeface="Rubik"/>
                <a:sym typeface="Rubik"/>
              </a:rPr>
              <a:t> КТ - гиподенсивное образование</a:t>
            </a:r>
            <a:endParaRPr sz="1600">
              <a:latin typeface="Rubik"/>
              <a:ea typeface="Rubik"/>
              <a:cs typeface="Rubik"/>
              <a:sym typeface="Rubik"/>
            </a:endParaRPr>
          </a:p>
          <a:p>
            <a:pPr marL="0" lvl="0" indent="0" algn="ctr" rtl="0">
              <a:spcBef>
                <a:spcPts val="0"/>
              </a:spcBef>
              <a:spcAft>
                <a:spcPts val="0"/>
              </a:spcAft>
              <a:buNone/>
            </a:pPr>
            <a:r>
              <a:rPr lang="en" sz="1600">
                <a:latin typeface="Rubik"/>
                <a:ea typeface="Rubik"/>
                <a:cs typeface="Rubik"/>
                <a:sym typeface="Rubik"/>
              </a:rPr>
              <a:t>МРТ - гиперинтенсивный сигнал</a:t>
            </a:r>
            <a:endParaRPr sz="1600">
              <a:latin typeface="Rubik"/>
              <a:ea typeface="Rubik"/>
              <a:cs typeface="Rubik"/>
              <a:sym typeface="Rubik"/>
            </a:endParaRPr>
          </a:p>
        </p:txBody>
      </p:sp>
      <p:sp>
        <p:nvSpPr>
          <p:cNvPr id="521" name="Google Shape;521;p40"/>
          <p:cNvSpPr/>
          <p:nvPr/>
        </p:nvSpPr>
        <p:spPr>
          <a:xfrm>
            <a:off x="271700" y="3199625"/>
            <a:ext cx="4027200" cy="1566000"/>
          </a:xfrm>
          <a:prstGeom prst="rect">
            <a:avLst/>
          </a:prstGeom>
          <a:solidFill>
            <a:schemeClr val="lt1"/>
          </a:solidFill>
          <a:ln>
            <a:noFill/>
          </a:ln>
          <a:effectLst>
            <a:outerShdw blurRad="457200" algn="bl" rotWithShape="0">
              <a:schemeClr val="accent3">
                <a:alpha val="3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Rubik"/>
                <a:ea typeface="Rubik"/>
                <a:cs typeface="Rubik"/>
                <a:sym typeface="Rubik"/>
              </a:rPr>
              <a:t>В 80% перекруту подвергаются доброкачественные новообразования. Чаще всего встречаются простые кисты </a:t>
            </a:r>
            <a:endParaRPr sz="1600">
              <a:latin typeface="Rubik"/>
              <a:ea typeface="Rubik"/>
              <a:cs typeface="Rubik"/>
              <a:sym typeface="Rubik"/>
            </a:endParaRPr>
          </a:p>
        </p:txBody>
      </p:sp>
      <p:sp>
        <p:nvSpPr>
          <p:cNvPr id="522" name="Google Shape;522;p40"/>
          <p:cNvSpPr/>
          <p:nvPr/>
        </p:nvSpPr>
        <p:spPr>
          <a:xfrm>
            <a:off x="4645450" y="1087375"/>
            <a:ext cx="4219800" cy="1566000"/>
          </a:xfrm>
          <a:prstGeom prst="rect">
            <a:avLst/>
          </a:prstGeom>
          <a:solidFill>
            <a:schemeClr val="lt1"/>
          </a:solidFill>
          <a:ln>
            <a:noFill/>
          </a:ln>
          <a:effectLst>
            <a:outerShdw blurRad="457200" algn="bl" rotWithShape="0">
              <a:schemeClr val="accent3">
                <a:alpha val="3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Rubik"/>
                <a:ea typeface="Rubik"/>
                <a:cs typeface="Rubik"/>
                <a:sym typeface="Rubik"/>
              </a:rPr>
              <a:t>Образование &gt;5см повышают риск перекрута яичника</a:t>
            </a:r>
            <a:endParaRPr sz="1600">
              <a:latin typeface="Rubik"/>
              <a:ea typeface="Rubik"/>
              <a:cs typeface="Rubik"/>
              <a:sym typeface="Rubik"/>
            </a:endParaRPr>
          </a:p>
          <a:p>
            <a:pPr marL="0" lvl="0" indent="0" algn="ctr" rtl="0">
              <a:spcBef>
                <a:spcPts val="0"/>
              </a:spcBef>
              <a:spcAft>
                <a:spcPts val="0"/>
              </a:spcAft>
              <a:buNone/>
            </a:pPr>
            <a:r>
              <a:rPr lang="en" sz="1600">
                <a:latin typeface="Rubik"/>
                <a:ea typeface="Rubik"/>
                <a:cs typeface="Rubik"/>
                <a:sym typeface="Rubik"/>
              </a:rPr>
              <a:t>(хотя риск перекрута есть у образования любого размера)</a:t>
            </a:r>
            <a:endParaRPr sz="1600">
              <a:latin typeface="Rubik"/>
              <a:ea typeface="Rubik"/>
              <a:cs typeface="Rubik"/>
              <a:sym typeface="Rubik"/>
            </a:endParaRPr>
          </a:p>
        </p:txBody>
      </p:sp>
      <p:sp>
        <p:nvSpPr>
          <p:cNvPr id="523" name="Google Shape;523;p40"/>
          <p:cNvSpPr/>
          <p:nvPr/>
        </p:nvSpPr>
        <p:spPr>
          <a:xfrm>
            <a:off x="271675" y="1087375"/>
            <a:ext cx="4027200" cy="1566000"/>
          </a:xfrm>
          <a:prstGeom prst="rect">
            <a:avLst/>
          </a:prstGeom>
          <a:solidFill>
            <a:schemeClr val="lt1"/>
          </a:solidFill>
          <a:ln>
            <a:noFill/>
          </a:ln>
          <a:effectLst>
            <a:outerShdw blurRad="457200" algn="bl" rotWithShape="0">
              <a:schemeClr val="accent3">
                <a:alpha val="3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Rubik"/>
                <a:ea typeface="Rubik"/>
                <a:cs typeface="Rubik"/>
                <a:sym typeface="Rubik"/>
              </a:rPr>
              <a:t>Увеличенный в размере яичник или  новообразование яичника </a:t>
            </a:r>
            <a:endParaRPr sz="1600">
              <a:latin typeface="Rubik"/>
              <a:ea typeface="Rubik"/>
              <a:cs typeface="Rubik"/>
              <a:sym typeface="Rubik"/>
            </a:endParaRPr>
          </a:p>
        </p:txBody>
      </p:sp>
      <p:cxnSp>
        <p:nvCxnSpPr>
          <p:cNvPr id="524" name="Google Shape;524;p40"/>
          <p:cNvCxnSpPr/>
          <p:nvPr/>
        </p:nvCxnSpPr>
        <p:spPr>
          <a:xfrm>
            <a:off x="1827950" y="2653350"/>
            <a:ext cx="0" cy="275100"/>
          </a:xfrm>
          <a:prstGeom prst="straightConnector1">
            <a:avLst/>
          </a:prstGeom>
          <a:noFill/>
          <a:ln w="28575" cap="flat" cmpd="sng">
            <a:solidFill>
              <a:schemeClr val="accent3"/>
            </a:solidFill>
            <a:prstDash val="solid"/>
            <a:round/>
            <a:headEnd type="none" w="med" len="med"/>
            <a:tailEnd type="none" w="med" len="med"/>
          </a:ln>
        </p:spPr>
      </p:cxnSp>
      <p:cxnSp>
        <p:nvCxnSpPr>
          <p:cNvPr id="525" name="Google Shape;525;p40"/>
          <p:cNvCxnSpPr/>
          <p:nvPr/>
        </p:nvCxnSpPr>
        <p:spPr>
          <a:xfrm>
            <a:off x="3204850" y="2924525"/>
            <a:ext cx="0" cy="275100"/>
          </a:xfrm>
          <a:prstGeom prst="straightConnector1">
            <a:avLst/>
          </a:prstGeom>
          <a:noFill/>
          <a:ln w="28575" cap="flat" cmpd="sng">
            <a:solidFill>
              <a:schemeClr val="accent3"/>
            </a:solidFill>
            <a:prstDash val="solid"/>
            <a:round/>
            <a:headEnd type="none" w="med" len="med"/>
            <a:tailEnd type="none" w="med" len="med"/>
          </a:ln>
        </p:spPr>
      </p:cxnSp>
      <p:cxnSp>
        <p:nvCxnSpPr>
          <p:cNvPr id="526" name="Google Shape;526;p40"/>
          <p:cNvCxnSpPr/>
          <p:nvPr/>
        </p:nvCxnSpPr>
        <p:spPr>
          <a:xfrm>
            <a:off x="5957025" y="2924525"/>
            <a:ext cx="0" cy="275100"/>
          </a:xfrm>
          <a:prstGeom prst="straightConnector1">
            <a:avLst/>
          </a:prstGeom>
          <a:noFill/>
          <a:ln w="28575" cap="flat" cmpd="sng">
            <a:solidFill>
              <a:schemeClr val="accent3"/>
            </a:solidFill>
            <a:prstDash val="solid"/>
            <a:round/>
            <a:headEnd type="none" w="med" len="med"/>
            <a:tailEnd type="none" w="med" len="med"/>
          </a:ln>
        </p:spPr>
      </p:cxnSp>
      <p:cxnSp>
        <p:nvCxnSpPr>
          <p:cNvPr id="527" name="Google Shape;527;p40"/>
          <p:cNvCxnSpPr/>
          <p:nvPr/>
        </p:nvCxnSpPr>
        <p:spPr>
          <a:xfrm>
            <a:off x="7334688" y="2653350"/>
            <a:ext cx="0" cy="275100"/>
          </a:xfrm>
          <a:prstGeom prst="straightConnector1">
            <a:avLst/>
          </a:prstGeom>
          <a:noFill/>
          <a:ln w="28575" cap="flat" cmpd="sng">
            <a:solidFill>
              <a:schemeClr val="accent3"/>
            </a:solidFill>
            <a:prstDash val="solid"/>
            <a:round/>
            <a:headEnd type="none" w="med" len="med"/>
            <a:tailEnd type="none" w="med" len="med"/>
          </a:ln>
        </p:spPr>
      </p:cxnSp>
      <p:cxnSp>
        <p:nvCxnSpPr>
          <p:cNvPr id="528" name="Google Shape;528;p40"/>
          <p:cNvCxnSpPr/>
          <p:nvPr/>
        </p:nvCxnSpPr>
        <p:spPr>
          <a:xfrm>
            <a:off x="14100" y="2924525"/>
            <a:ext cx="9122700" cy="0"/>
          </a:xfrm>
          <a:prstGeom prst="straightConnector1">
            <a:avLst/>
          </a:prstGeom>
          <a:noFill/>
          <a:ln w="28575" cap="flat" cmpd="sng">
            <a:solidFill>
              <a:schemeClr val="accent3"/>
            </a:solidFill>
            <a:prstDash val="solid"/>
            <a:round/>
            <a:headEnd type="none" w="med" len="med"/>
            <a:tailEnd type="none" w="med" len="med"/>
          </a:ln>
        </p:spPr>
      </p:cxnSp>
      <p:sp>
        <p:nvSpPr>
          <p:cNvPr id="529" name="Google Shape;529;p40"/>
          <p:cNvSpPr/>
          <p:nvPr/>
        </p:nvSpPr>
        <p:spPr>
          <a:xfrm>
            <a:off x="1732175" y="2832725"/>
            <a:ext cx="183600" cy="183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0"/>
          <p:cNvSpPr/>
          <p:nvPr/>
        </p:nvSpPr>
        <p:spPr>
          <a:xfrm>
            <a:off x="3109856" y="2832725"/>
            <a:ext cx="183600" cy="183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0"/>
          <p:cNvSpPr/>
          <p:nvPr/>
        </p:nvSpPr>
        <p:spPr>
          <a:xfrm>
            <a:off x="5865219" y="2832725"/>
            <a:ext cx="183600" cy="183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0"/>
          <p:cNvSpPr/>
          <p:nvPr/>
        </p:nvSpPr>
        <p:spPr>
          <a:xfrm>
            <a:off x="7242900" y="2832725"/>
            <a:ext cx="183600" cy="183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0"/>
          <p:cNvSpPr txBox="1">
            <a:spLocks noGrp="1"/>
          </p:cNvSpPr>
          <p:nvPr>
            <p:ph type="title"/>
          </p:nvPr>
        </p:nvSpPr>
        <p:spPr>
          <a:xfrm>
            <a:off x="713100" y="-41025"/>
            <a:ext cx="7717800" cy="50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latin typeface="Rubik"/>
                <a:ea typeface="Rubik"/>
                <a:cs typeface="Rubik"/>
                <a:sym typeface="Rubik"/>
              </a:rPr>
              <a:t>Факторы риска</a:t>
            </a:r>
            <a:endParaRPr sz="3600">
              <a:latin typeface="Rubik"/>
              <a:ea typeface="Rubik"/>
              <a:cs typeface="Rubik"/>
              <a:sym typeface="Rubik"/>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41"/>
          <p:cNvSpPr/>
          <p:nvPr/>
        </p:nvSpPr>
        <p:spPr>
          <a:xfrm>
            <a:off x="88650" y="3989400"/>
            <a:ext cx="8966700" cy="1053300"/>
          </a:xfrm>
          <a:prstGeom prst="rect">
            <a:avLst/>
          </a:prstGeom>
          <a:gradFill>
            <a:gsLst>
              <a:gs pos="0">
                <a:srgbClr val="DEF4F6"/>
              </a:gs>
              <a:gs pos="100000">
                <a:srgbClr val="7CCED5"/>
              </a:gs>
            </a:gsLst>
            <a:path path="circle">
              <a:fillToRect l="50000" t="50000" r="50000" b="50000"/>
            </a:path>
            <a:tileRect/>
          </a:gra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lvl="0" algn="ctr"/>
            <a:r>
              <a:rPr lang="en" dirty="0">
                <a:latin typeface="Rubik"/>
                <a:ea typeface="Rubik"/>
                <a:cs typeface="Rubik"/>
                <a:sym typeface="Rubik"/>
              </a:rPr>
              <a:t>Определяется объемное гиподенсивное образование правого яичника, гомогенной структуры, с четким ровным контуром (сплошная стрелка), с наличием небольшого количества свободной жидкости вокруг него (отмечено *), и ,  </a:t>
            </a:r>
            <a:r>
              <a:rPr lang="ru-RU" dirty="0">
                <a:solidFill>
                  <a:schemeClr val="accent6"/>
                </a:solidFill>
                <a:latin typeface="Rubik"/>
                <a:ea typeface="Rubik"/>
                <a:cs typeface="Rubik"/>
                <a:sym typeface="Rubik"/>
              </a:rPr>
              <a:t>мягкотканый компонент треугольной формы </a:t>
            </a:r>
            <a:r>
              <a:rPr lang="ru-RU" dirty="0">
                <a:solidFill>
                  <a:schemeClr val="tx1"/>
                </a:solidFill>
                <a:latin typeface="Rubik"/>
                <a:ea typeface="Rubik"/>
                <a:cs typeface="Rubik"/>
                <a:sym typeface="Rubik"/>
              </a:rPr>
              <a:t>(</a:t>
            </a:r>
            <a:r>
              <a:rPr lang="en" dirty="0" smtClean="0">
                <a:latin typeface="Rubik"/>
                <a:ea typeface="Rubik"/>
                <a:cs typeface="Rubik"/>
                <a:sym typeface="Rubik"/>
              </a:rPr>
              <a:t>пунктирная </a:t>
            </a:r>
            <a:r>
              <a:rPr lang="en" dirty="0">
                <a:latin typeface="Rubik"/>
                <a:ea typeface="Rubik"/>
                <a:cs typeface="Rubik"/>
                <a:sym typeface="Rubik"/>
              </a:rPr>
              <a:t>стрелка). Матка (отмечено U) смещена вправо. Левый яичник визуализируется без особенностей(изогнутая стрелка)</a:t>
            </a:r>
            <a:endParaRPr dirty="0">
              <a:latin typeface="Rubik"/>
              <a:ea typeface="Rubik"/>
              <a:cs typeface="Rubik"/>
              <a:sym typeface="Rubik"/>
            </a:endParaRPr>
          </a:p>
        </p:txBody>
      </p:sp>
      <p:sp>
        <p:nvSpPr>
          <p:cNvPr id="539" name="Google Shape;539;p41"/>
          <p:cNvSpPr txBox="1">
            <a:spLocks noGrp="1"/>
          </p:cNvSpPr>
          <p:nvPr>
            <p:ph type="title"/>
          </p:nvPr>
        </p:nvSpPr>
        <p:spPr>
          <a:xfrm>
            <a:off x="158975" y="-86300"/>
            <a:ext cx="8966700" cy="36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a:latin typeface="Rubik"/>
                <a:ea typeface="Rubik"/>
                <a:cs typeface="Rubik"/>
                <a:sym typeface="Rubik"/>
              </a:rPr>
              <a:t>Аксиальные срезы КТ </a:t>
            </a:r>
            <a:endParaRPr sz="3400">
              <a:latin typeface="Rubik"/>
              <a:ea typeface="Rubik"/>
              <a:cs typeface="Rubik"/>
              <a:sym typeface="Rubik"/>
            </a:endParaRPr>
          </a:p>
          <a:p>
            <a:pPr marL="0" lvl="0" indent="0" algn="ctr" rtl="0">
              <a:spcBef>
                <a:spcPts val="0"/>
              </a:spcBef>
              <a:spcAft>
                <a:spcPts val="0"/>
              </a:spcAft>
              <a:buNone/>
            </a:pPr>
            <a:r>
              <a:rPr lang="en" sz="3400">
                <a:latin typeface="Rubik"/>
                <a:ea typeface="Rubik"/>
                <a:cs typeface="Rubik"/>
                <a:sym typeface="Rubik"/>
              </a:rPr>
              <a:t>с контрастным усилением</a:t>
            </a:r>
            <a:endParaRPr sz="3800">
              <a:latin typeface="Rubik"/>
              <a:ea typeface="Rubik"/>
              <a:cs typeface="Rubik"/>
              <a:sym typeface="Rubik"/>
            </a:endParaRPr>
          </a:p>
        </p:txBody>
      </p:sp>
      <p:pic>
        <p:nvPicPr>
          <p:cNvPr id="540" name="Google Shape;540;p41"/>
          <p:cNvPicPr preferRelativeResize="0"/>
          <p:nvPr/>
        </p:nvPicPr>
        <p:blipFill>
          <a:blip r:embed="rId3">
            <a:alphaModFix/>
          </a:blip>
          <a:stretch>
            <a:fillRect/>
          </a:stretch>
        </p:blipFill>
        <p:spPr>
          <a:xfrm>
            <a:off x="1516022" y="1441725"/>
            <a:ext cx="6111964" cy="2547674"/>
          </a:xfrm>
          <a:prstGeom prst="rect">
            <a:avLst/>
          </a:prstGeom>
          <a:noFill/>
          <a:ln w="9525" cap="flat" cmpd="sng">
            <a:solidFill>
              <a:schemeClr val="lt1"/>
            </a:solidFill>
            <a:prstDash val="solid"/>
            <a:round/>
            <a:headEnd type="none" w="sm" len="sm"/>
            <a:tailEnd type="none" w="sm" len="sm"/>
          </a:ln>
        </p:spPr>
      </p:pic>
      <p:sp>
        <p:nvSpPr>
          <p:cNvPr id="541" name="Google Shape;541;p41"/>
          <p:cNvSpPr/>
          <p:nvPr/>
        </p:nvSpPr>
        <p:spPr>
          <a:xfrm>
            <a:off x="846275" y="1006125"/>
            <a:ext cx="7592100" cy="435600"/>
          </a:xfrm>
          <a:prstGeom prst="rect">
            <a:avLst/>
          </a:prstGeom>
          <a:gradFill>
            <a:gsLst>
              <a:gs pos="0">
                <a:srgbClr val="383370"/>
              </a:gs>
              <a:gs pos="100000">
                <a:srgbClr val="0C0B14"/>
              </a:gs>
            </a:gsLst>
            <a:path path="circle">
              <a:fillToRect l="50000" t="50000" r="50000" b="50000"/>
            </a:path>
            <a:tileRect/>
          </a:gradFill>
          <a:ln w="9525" cap="flat" cmpd="sng">
            <a:solidFill>
              <a:srgbClr val="0C2E3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2F2F2"/>
                </a:solidFill>
                <a:latin typeface="Rubik"/>
                <a:ea typeface="Rubik"/>
                <a:cs typeface="Rubik"/>
                <a:sym typeface="Rubik"/>
              </a:rPr>
              <a:t>Перекрут придатков матки справа, вызванный кистой яичника, у женщины 60 лет, поступившей с жалобами на боль внизу живота и рвоту</a:t>
            </a:r>
            <a:endParaRPr b="1">
              <a:solidFill>
                <a:srgbClr val="F2F2F2"/>
              </a:solidFill>
              <a:latin typeface="Rubik"/>
              <a:ea typeface="Rubik"/>
              <a:cs typeface="Rubik"/>
              <a:sym typeface="Rubik"/>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42"/>
          <p:cNvSpPr txBox="1">
            <a:spLocks noGrp="1"/>
          </p:cNvSpPr>
          <p:nvPr>
            <p:ph type="title"/>
          </p:nvPr>
        </p:nvSpPr>
        <p:spPr>
          <a:xfrm>
            <a:off x="158975" y="-86300"/>
            <a:ext cx="8966700" cy="36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a:latin typeface="Rubik"/>
                <a:ea typeface="Rubik"/>
                <a:cs typeface="Rubik"/>
                <a:sym typeface="Rubik"/>
              </a:rPr>
              <a:t>Т2 МР ВИ в сагиттальной и аксиальной плоскостях. Продолжение</a:t>
            </a:r>
            <a:endParaRPr sz="3600">
              <a:latin typeface="Rubik"/>
              <a:ea typeface="Rubik"/>
              <a:cs typeface="Rubik"/>
              <a:sym typeface="Rubik"/>
            </a:endParaRPr>
          </a:p>
        </p:txBody>
      </p:sp>
      <p:pic>
        <p:nvPicPr>
          <p:cNvPr id="547" name="Google Shape;547;p42"/>
          <p:cNvPicPr preferRelativeResize="0"/>
          <p:nvPr/>
        </p:nvPicPr>
        <p:blipFill>
          <a:blip r:embed="rId3">
            <a:alphaModFix/>
          </a:blip>
          <a:stretch>
            <a:fillRect/>
          </a:stretch>
        </p:blipFill>
        <p:spPr>
          <a:xfrm>
            <a:off x="1472750" y="1415300"/>
            <a:ext cx="6339125" cy="2657950"/>
          </a:xfrm>
          <a:prstGeom prst="rect">
            <a:avLst/>
          </a:prstGeom>
          <a:noFill/>
          <a:ln w="9525" cap="flat" cmpd="sng">
            <a:solidFill>
              <a:schemeClr val="lt1"/>
            </a:solidFill>
            <a:prstDash val="solid"/>
            <a:round/>
            <a:headEnd type="none" w="sm" len="sm"/>
            <a:tailEnd type="none" w="sm" len="sm"/>
          </a:ln>
        </p:spPr>
      </p:pic>
      <p:sp>
        <p:nvSpPr>
          <p:cNvPr id="548" name="Google Shape;548;p42"/>
          <p:cNvSpPr/>
          <p:nvPr/>
        </p:nvSpPr>
        <p:spPr>
          <a:xfrm>
            <a:off x="88650" y="3907025"/>
            <a:ext cx="8966700" cy="860400"/>
          </a:xfrm>
          <a:prstGeom prst="rect">
            <a:avLst/>
          </a:prstGeom>
          <a:gradFill>
            <a:gsLst>
              <a:gs pos="0">
                <a:srgbClr val="DEF4F6"/>
              </a:gs>
              <a:gs pos="100000">
                <a:srgbClr val="7CCED5"/>
              </a:gs>
            </a:gsLst>
            <a:path path="circle">
              <a:fillToRect l="50000" t="50000" r="50000" b="50000"/>
            </a:path>
            <a:tileRect/>
          </a:gra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Rubik"/>
                <a:ea typeface="Rubik"/>
                <a:cs typeface="Rubik"/>
                <a:sym typeface="Rubik"/>
              </a:rPr>
              <a:t>Определяется объемное округлое образование правого яичника, с четким ровным контуром, гиперинтенсивного </a:t>
            </a:r>
            <a:r>
              <a:rPr lang="en" dirty="0" smtClean="0">
                <a:latin typeface="Rubik"/>
                <a:ea typeface="Rubik"/>
                <a:cs typeface="Rubik"/>
                <a:sym typeface="Rubik"/>
              </a:rPr>
              <a:t>сигнала</a:t>
            </a:r>
            <a:r>
              <a:rPr lang="ru-RU" dirty="0" smtClean="0">
                <a:latin typeface="Rubik"/>
                <a:ea typeface="Rubik"/>
                <a:cs typeface="Rubik"/>
                <a:sym typeface="Rubik"/>
              </a:rPr>
              <a:t>. Строма яичника растянута вокруг доброкачественной тонкостенной кисты</a:t>
            </a:r>
            <a:r>
              <a:rPr lang="en" dirty="0" smtClean="0">
                <a:latin typeface="Rubik"/>
                <a:ea typeface="Rubik"/>
                <a:cs typeface="Rubik"/>
                <a:sym typeface="Rubik"/>
              </a:rPr>
              <a:t>(наконечник </a:t>
            </a:r>
            <a:r>
              <a:rPr lang="en" dirty="0">
                <a:latin typeface="Rubik"/>
                <a:ea typeface="Rubik"/>
                <a:cs typeface="Rubik"/>
                <a:sym typeface="Rubik"/>
              </a:rPr>
              <a:t>стрелы). Мягкотканный компонент (прерывистая стрелка) соответствует перекрученной ножке яичника  </a:t>
            </a:r>
            <a:endParaRPr dirty="0">
              <a:latin typeface="Rubik"/>
              <a:ea typeface="Rubik"/>
              <a:cs typeface="Rubik"/>
              <a:sym typeface="Rubik"/>
            </a:endParaRPr>
          </a:p>
        </p:txBody>
      </p:sp>
      <p:sp>
        <p:nvSpPr>
          <p:cNvPr id="549" name="Google Shape;549;p42"/>
          <p:cNvSpPr txBox="1"/>
          <p:nvPr/>
        </p:nvSpPr>
        <p:spPr>
          <a:xfrm>
            <a:off x="3478900" y="1415300"/>
            <a:ext cx="11010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200" b="1">
                <a:solidFill>
                  <a:srgbClr val="FF0000"/>
                </a:solidFill>
              </a:rPr>
              <a:t>Т2 ВИ SAG</a:t>
            </a:r>
            <a:endParaRPr sz="1200" b="1">
              <a:solidFill>
                <a:srgbClr val="FF0000"/>
              </a:solidFill>
            </a:endParaRPr>
          </a:p>
        </p:txBody>
      </p:sp>
      <p:sp>
        <p:nvSpPr>
          <p:cNvPr id="550" name="Google Shape;550;p42"/>
          <p:cNvSpPr/>
          <p:nvPr/>
        </p:nvSpPr>
        <p:spPr>
          <a:xfrm>
            <a:off x="88650" y="4792950"/>
            <a:ext cx="8966700" cy="297900"/>
          </a:xfrm>
          <a:prstGeom prst="roundRect">
            <a:avLst>
              <a:gd name="adj" fmla="val 16667"/>
            </a:avLst>
          </a:prstGeom>
          <a:gradFill>
            <a:gsLst>
              <a:gs pos="0">
                <a:srgbClr val="FBFEFE"/>
              </a:gs>
              <a:gs pos="100000">
                <a:srgbClr val="98DADF"/>
              </a:gs>
            </a:gsLst>
            <a:path path="circle">
              <a:fillToRect l="50000" t="50000" r="50000" b="50000"/>
            </a:path>
            <a:tileRect/>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latin typeface="Rubik"/>
                <a:ea typeface="Rubik"/>
                <a:cs typeface="Rubik"/>
                <a:sym typeface="Rubik"/>
              </a:rPr>
              <a:t>В ходе хирургического лечения подтвердился перекрут правого яичника, вызванный простой кистой</a:t>
            </a:r>
            <a:endParaRPr sz="1200" b="1" dirty="0">
              <a:latin typeface="Rubik"/>
              <a:ea typeface="Rubik"/>
              <a:cs typeface="Rubik"/>
              <a:sym typeface="Rubik"/>
            </a:endParaRPr>
          </a:p>
        </p:txBody>
      </p:sp>
      <p:sp>
        <p:nvSpPr>
          <p:cNvPr id="551" name="Google Shape;551;p42"/>
          <p:cNvSpPr txBox="1"/>
          <p:nvPr/>
        </p:nvSpPr>
        <p:spPr>
          <a:xfrm>
            <a:off x="5601175" y="1415300"/>
            <a:ext cx="22107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200" b="1">
                <a:solidFill>
                  <a:srgbClr val="FF0000"/>
                </a:solidFill>
              </a:rPr>
              <a:t>Т2 ВИ TRA</a:t>
            </a:r>
            <a:endParaRPr sz="1200" b="1">
              <a:solidFill>
                <a:srgbClr val="FF0000"/>
              </a:solidFill>
            </a:endParaRPr>
          </a:p>
        </p:txBody>
      </p:sp>
      <p:sp>
        <p:nvSpPr>
          <p:cNvPr id="552" name="Google Shape;552;p42"/>
          <p:cNvSpPr/>
          <p:nvPr/>
        </p:nvSpPr>
        <p:spPr>
          <a:xfrm>
            <a:off x="445050" y="979700"/>
            <a:ext cx="8253900" cy="435600"/>
          </a:xfrm>
          <a:prstGeom prst="rect">
            <a:avLst/>
          </a:prstGeom>
          <a:gradFill>
            <a:gsLst>
              <a:gs pos="0">
                <a:srgbClr val="383370"/>
              </a:gs>
              <a:gs pos="100000">
                <a:srgbClr val="0C0B14"/>
              </a:gs>
            </a:gsLst>
            <a:path path="circle">
              <a:fillToRect l="50000" t="50000" r="50000" b="50000"/>
            </a:path>
            <a:tileRect/>
          </a:gradFill>
          <a:ln w="9525" cap="flat" cmpd="sng">
            <a:solidFill>
              <a:srgbClr val="0C2E3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2F2F2"/>
                </a:solidFill>
                <a:latin typeface="Rubik"/>
                <a:ea typeface="Rubik"/>
                <a:cs typeface="Rubik"/>
                <a:sym typeface="Rubik"/>
              </a:rPr>
              <a:t>Перекрут придатков матки справа, вызванный кистой яичника, у женщины 60 лет, поступившей с жалобами на боль внизу живота и рвоту</a:t>
            </a:r>
            <a:endParaRPr b="1">
              <a:solidFill>
                <a:srgbClr val="F2F2F2"/>
              </a:solidFill>
              <a:latin typeface="Rubik"/>
              <a:ea typeface="Rubik"/>
              <a:cs typeface="Rubik"/>
              <a:sym typeface="Rubik"/>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8" name="Google Shape;558;p43"/>
          <p:cNvSpPr/>
          <p:nvPr/>
        </p:nvSpPr>
        <p:spPr>
          <a:xfrm>
            <a:off x="955998" y="695503"/>
            <a:ext cx="8057155" cy="4302165"/>
          </a:xfrm>
          <a:prstGeom prst="rect">
            <a:avLst/>
          </a:prstGeom>
          <a:solidFill>
            <a:schemeClr val="lt1"/>
          </a:solidFill>
          <a:ln>
            <a:noFill/>
          </a:ln>
          <a:effectLst>
            <a:outerShdw blurRad="457200" algn="bl" rotWithShape="0">
              <a:schemeClr val="accent3">
                <a:alpha val="30000"/>
              </a:schemeClr>
            </a:outerShdw>
          </a:effectLst>
        </p:spPr>
        <p:txBody>
          <a:bodyPr spcFirstLastPara="1" wrap="square" lIns="468000" tIns="91425" rIns="91425" bIns="91425" anchor="ctr" anchorCtr="0">
            <a:noAutofit/>
          </a:bodyPr>
          <a:lstStyle/>
          <a:p>
            <a:pPr lvl="0"/>
            <a:r>
              <a:rPr lang="ru-RU" sz="2000" dirty="0">
                <a:latin typeface="Rubik"/>
                <a:ea typeface="Rubik"/>
                <a:cs typeface="Rubik"/>
                <a:sym typeface="Rubik"/>
              </a:rPr>
              <a:t>Часто встречающимся образованием являются зрелые кистозные </a:t>
            </a:r>
            <a:r>
              <a:rPr lang="ru-RU" sz="2000" dirty="0" smtClean="0">
                <a:latin typeface="Rubik"/>
                <a:ea typeface="Rubik"/>
                <a:cs typeface="Rubik"/>
                <a:sym typeface="Rubik"/>
              </a:rPr>
              <a:t>тератомы:</a:t>
            </a:r>
            <a:endParaRPr lang="ru-RU" sz="2000" dirty="0">
              <a:latin typeface="Rubik"/>
              <a:ea typeface="Rubik"/>
              <a:cs typeface="Rubik"/>
              <a:sym typeface="Rubik"/>
            </a:endParaRPr>
          </a:p>
          <a:p>
            <a:pPr lvl="0"/>
            <a:endParaRPr lang="ru-RU" sz="1600" dirty="0">
              <a:latin typeface="Rubik"/>
              <a:ea typeface="Rubik"/>
              <a:cs typeface="Rubik"/>
              <a:sym typeface="Rubik"/>
            </a:endParaRPr>
          </a:p>
          <a:p>
            <a:pPr marL="457200" lvl="0" indent="-317500">
              <a:buClr>
                <a:schemeClr val="accent5"/>
              </a:buClr>
              <a:buSzPts val="1400"/>
              <a:buFont typeface="Rubik"/>
              <a:buChar char="●"/>
            </a:pPr>
            <a:r>
              <a:rPr lang="ru-RU" sz="1600" dirty="0">
                <a:latin typeface="Rubik"/>
                <a:ea typeface="Rubik"/>
                <a:cs typeface="Rubik"/>
                <a:sym typeface="Rubik"/>
              </a:rPr>
              <a:t>На УЗИ: </a:t>
            </a:r>
            <a:r>
              <a:rPr lang="ru-RU" sz="1600" dirty="0" err="1">
                <a:latin typeface="Rubik"/>
                <a:ea typeface="Rubik"/>
                <a:cs typeface="Rubik"/>
                <a:sym typeface="Rubik"/>
              </a:rPr>
              <a:t>гиперэхогенный</a:t>
            </a:r>
            <a:r>
              <a:rPr lang="ru-RU" sz="1600" dirty="0">
                <a:latin typeface="Rubik"/>
                <a:ea typeface="Rubik"/>
                <a:cs typeface="Rubik"/>
                <a:sym typeface="Rubik"/>
              </a:rPr>
              <a:t> сигнал от </a:t>
            </a:r>
          </a:p>
          <a:p>
            <a:pPr marL="457200" lvl="0"/>
            <a:r>
              <a:rPr lang="ru-RU" sz="1600" dirty="0">
                <a:latin typeface="Rubik"/>
                <a:ea typeface="Rubik"/>
                <a:cs typeface="Rubik"/>
                <a:sym typeface="Rubik"/>
              </a:rPr>
              <a:t>жировой ткани, </a:t>
            </a:r>
            <a:r>
              <a:rPr lang="ru-RU" sz="1600" dirty="0" err="1">
                <a:latin typeface="Rubik"/>
                <a:ea typeface="Rubik"/>
                <a:cs typeface="Rubik"/>
                <a:sym typeface="Rubik"/>
              </a:rPr>
              <a:t>гиперэхогенный</a:t>
            </a:r>
            <a:r>
              <a:rPr lang="ru-RU" sz="1600" dirty="0">
                <a:latin typeface="Rubik"/>
                <a:ea typeface="Rubik"/>
                <a:cs typeface="Rubik"/>
                <a:sym typeface="Rubik"/>
              </a:rPr>
              <a:t> сигнал</a:t>
            </a:r>
          </a:p>
          <a:p>
            <a:pPr marL="457200" lvl="0"/>
            <a:r>
              <a:rPr lang="ru-RU" sz="1600" dirty="0">
                <a:latin typeface="Rubik"/>
                <a:ea typeface="Rubik"/>
                <a:cs typeface="Rubik"/>
                <a:sym typeface="Rubik"/>
              </a:rPr>
              <a:t> с дистальной акустической тенью от </a:t>
            </a:r>
            <a:r>
              <a:rPr lang="ru-RU" sz="1600" dirty="0" err="1">
                <a:latin typeface="Rubik"/>
                <a:ea typeface="Rubik"/>
                <a:cs typeface="Rubik"/>
                <a:sym typeface="Rubik"/>
              </a:rPr>
              <a:t>кальцинатов</a:t>
            </a:r>
            <a:endParaRPr lang="ru-RU" sz="1600" dirty="0">
              <a:latin typeface="Rubik"/>
              <a:ea typeface="Rubik"/>
              <a:cs typeface="Rubik"/>
              <a:sym typeface="Rubik"/>
            </a:endParaRPr>
          </a:p>
          <a:p>
            <a:pPr marL="457200" lvl="0"/>
            <a:endParaRPr lang="ru-RU" sz="1600" dirty="0">
              <a:latin typeface="Rubik"/>
              <a:ea typeface="Rubik"/>
              <a:cs typeface="Rubik"/>
              <a:sym typeface="Rubik"/>
            </a:endParaRPr>
          </a:p>
          <a:p>
            <a:pPr marL="457200" lvl="0" indent="-317500">
              <a:buClr>
                <a:schemeClr val="accent5"/>
              </a:buClr>
              <a:buSzPts val="1400"/>
              <a:buFont typeface="Rubik"/>
              <a:buChar char="●"/>
            </a:pPr>
            <a:r>
              <a:rPr lang="ru-RU" sz="1600" dirty="0">
                <a:latin typeface="Rubik"/>
                <a:ea typeface="Rubik"/>
                <a:cs typeface="Rubik"/>
                <a:sym typeface="Rubik"/>
              </a:rPr>
              <a:t>На </a:t>
            </a:r>
            <a:r>
              <a:rPr lang="ru-RU" sz="1600" dirty="0" err="1">
                <a:latin typeface="Rubik"/>
                <a:ea typeface="Rubik"/>
                <a:cs typeface="Rubik"/>
                <a:sym typeface="Rubik"/>
              </a:rPr>
              <a:t>КТ:гиподенсивная</a:t>
            </a:r>
            <a:r>
              <a:rPr lang="ru-RU" sz="1600" dirty="0">
                <a:latin typeface="Rubik"/>
                <a:ea typeface="Rubik"/>
                <a:cs typeface="Rubik"/>
                <a:sym typeface="Rubik"/>
              </a:rPr>
              <a:t> жировая ткань, </a:t>
            </a:r>
            <a:r>
              <a:rPr lang="ru-RU" sz="1600" dirty="0" err="1">
                <a:latin typeface="Rubik"/>
                <a:ea typeface="Rubik"/>
                <a:cs typeface="Rubik"/>
                <a:sym typeface="Rubik"/>
              </a:rPr>
              <a:t>гиперденсивные</a:t>
            </a:r>
            <a:r>
              <a:rPr lang="ru-RU" sz="1600" dirty="0">
                <a:latin typeface="Rubik"/>
                <a:ea typeface="Rubik"/>
                <a:cs typeface="Rubik"/>
                <a:sym typeface="Rubik"/>
              </a:rPr>
              <a:t> очаги</a:t>
            </a:r>
          </a:p>
          <a:p>
            <a:pPr marL="457200" lvl="0"/>
            <a:r>
              <a:rPr lang="ru-RU" sz="1600" dirty="0">
                <a:latin typeface="Rubik"/>
                <a:ea typeface="Rubik"/>
                <a:cs typeface="Rubik"/>
                <a:sym typeface="Rubik"/>
              </a:rPr>
              <a:t> </a:t>
            </a:r>
            <a:r>
              <a:rPr lang="ru-RU" sz="1600" dirty="0" err="1">
                <a:latin typeface="Rubik"/>
                <a:ea typeface="Rubik"/>
                <a:cs typeface="Rubik"/>
                <a:sym typeface="Rubik"/>
              </a:rPr>
              <a:t>кальцификации</a:t>
            </a:r>
            <a:endParaRPr lang="ru-RU" sz="1600" dirty="0">
              <a:latin typeface="Rubik"/>
              <a:ea typeface="Rubik"/>
              <a:cs typeface="Rubik"/>
              <a:sym typeface="Rubik"/>
            </a:endParaRPr>
          </a:p>
          <a:p>
            <a:pPr marL="457200" lvl="0"/>
            <a:endParaRPr lang="ru-RU" sz="1600" dirty="0">
              <a:latin typeface="Rubik"/>
              <a:ea typeface="Rubik"/>
              <a:cs typeface="Rubik"/>
              <a:sym typeface="Rubik"/>
            </a:endParaRPr>
          </a:p>
          <a:p>
            <a:pPr marL="457200" lvl="0" indent="-317500">
              <a:buClr>
                <a:schemeClr val="accent5"/>
              </a:buClr>
              <a:buSzPts val="1400"/>
              <a:buFont typeface="Rubik"/>
              <a:buChar char="●"/>
            </a:pPr>
            <a:r>
              <a:rPr lang="ru-RU" sz="1600" dirty="0">
                <a:latin typeface="Rubik"/>
                <a:ea typeface="Rubik"/>
                <a:cs typeface="Rubik"/>
                <a:sym typeface="Rubik"/>
              </a:rPr>
              <a:t>На МРТ: </a:t>
            </a:r>
            <a:r>
              <a:rPr lang="ru-RU" sz="1600" dirty="0" err="1">
                <a:latin typeface="Rubik"/>
                <a:ea typeface="Rubik"/>
                <a:cs typeface="Rubik"/>
                <a:sym typeface="Rubik"/>
              </a:rPr>
              <a:t>гиперинтенсивный</a:t>
            </a:r>
            <a:r>
              <a:rPr lang="ru-RU" sz="1600" dirty="0">
                <a:latin typeface="Rubik"/>
                <a:ea typeface="Rubik"/>
                <a:cs typeface="Rubik"/>
                <a:sym typeface="Rubik"/>
              </a:rPr>
              <a:t> сигнал от жировой ткани на Т2 и Т1, </a:t>
            </a:r>
            <a:r>
              <a:rPr lang="ru-RU" sz="1600" dirty="0" err="1">
                <a:latin typeface="Rubik"/>
                <a:ea typeface="Rubik"/>
                <a:cs typeface="Rubik"/>
                <a:sym typeface="Rubik"/>
              </a:rPr>
              <a:t>гипоинтенсивный</a:t>
            </a:r>
            <a:r>
              <a:rPr lang="ru-RU" sz="1600" dirty="0">
                <a:latin typeface="Rubik"/>
                <a:ea typeface="Rubik"/>
                <a:cs typeface="Rubik"/>
                <a:sym typeface="Rubik"/>
              </a:rPr>
              <a:t> сигнал в режимах с </a:t>
            </a:r>
            <a:r>
              <a:rPr lang="ru-RU" sz="1600" dirty="0" err="1">
                <a:latin typeface="Rubik"/>
                <a:ea typeface="Rubik"/>
                <a:cs typeface="Rubik"/>
                <a:sym typeface="Rubik"/>
              </a:rPr>
              <a:t>жироподавлением</a:t>
            </a:r>
            <a:endParaRPr lang="ru-RU" sz="1600" dirty="0">
              <a:latin typeface="Rubik"/>
              <a:ea typeface="Rubik"/>
              <a:cs typeface="Rubik"/>
              <a:sym typeface="Rubik"/>
            </a:endParaRPr>
          </a:p>
          <a:p>
            <a:pPr lvl="0"/>
            <a:endParaRPr lang="ru-RU" sz="1600" dirty="0">
              <a:latin typeface="Rubik"/>
              <a:ea typeface="Rubik"/>
              <a:cs typeface="Rubik"/>
              <a:sym typeface="Rubik"/>
            </a:endParaRPr>
          </a:p>
          <a:p>
            <a:pPr lvl="0"/>
            <a:endParaRPr lang="ru-RU" sz="1600" dirty="0">
              <a:latin typeface="Rubik"/>
              <a:ea typeface="Rubik"/>
              <a:cs typeface="Rubik"/>
              <a:sym typeface="Rubik"/>
            </a:endParaRPr>
          </a:p>
        </p:txBody>
      </p:sp>
      <p:sp>
        <p:nvSpPr>
          <p:cNvPr id="559" name="Google Shape;559;p43"/>
          <p:cNvSpPr/>
          <p:nvPr/>
        </p:nvSpPr>
        <p:spPr>
          <a:xfrm>
            <a:off x="93429" y="1896472"/>
            <a:ext cx="1434900" cy="14349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3"/>
          <p:cNvSpPr txBox="1">
            <a:spLocks noGrp="1"/>
          </p:cNvSpPr>
          <p:nvPr>
            <p:ph type="title"/>
          </p:nvPr>
        </p:nvSpPr>
        <p:spPr>
          <a:xfrm>
            <a:off x="713100" y="-41025"/>
            <a:ext cx="7717800" cy="50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latin typeface="Rubik"/>
                <a:ea typeface="Rubik"/>
                <a:cs typeface="Rubik"/>
                <a:sym typeface="Rubik"/>
              </a:rPr>
              <a:t>Факторы риска</a:t>
            </a:r>
            <a:endParaRPr sz="3600">
              <a:latin typeface="Rubik"/>
              <a:ea typeface="Rubik"/>
              <a:cs typeface="Rubik"/>
              <a:sym typeface="Rubik"/>
            </a:endParaRPr>
          </a:p>
        </p:txBody>
      </p:sp>
      <p:grpSp>
        <p:nvGrpSpPr>
          <p:cNvPr id="561" name="Google Shape;561;p43"/>
          <p:cNvGrpSpPr/>
          <p:nvPr/>
        </p:nvGrpSpPr>
        <p:grpSpPr>
          <a:xfrm>
            <a:off x="337093" y="2260473"/>
            <a:ext cx="933903" cy="706878"/>
            <a:chOff x="7873243" y="2256453"/>
            <a:chExt cx="129570" cy="89679"/>
          </a:xfrm>
        </p:grpSpPr>
        <p:sp>
          <p:nvSpPr>
            <p:cNvPr id="562" name="Google Shape;562;p43"/>
            <p:cNvSpPr/>
            <p:nvPr/>
          </p:nvSpPr>
          <p:spPr>
            <a:xfrm>
              <a:off x="7873243" y="2256453"/>
              <a:ext cx="129570" cy="89679"/>
            </a:xfrm>
            <a:custGeom>
              <a:avLst/>
              <a:gdLst/>
              <a:ahLst/>
              <a:cxnLst/>
              <a:rect l="l" t="t" r="r" b="b"/>
              <a:pathLst>
                <a:path w="5132" h="3552" extrusionOk="0">
                  <a:moveTo>
                    <a:pt x="2566" y="0"/>
                  </a:moveTo>
                  <a:cubicBezTo>
                    <a:pt x="2118" y="0"/>
                    <a:pt x="1670" y="152"/>
                    <a:pt x="1380" y="455"/>
                  </a:cubicBezTo>
                  <a:cubicBezTo>
                    <a:pt x="1310" y="528"/>
                    <a:pt x="1265" y="592"/>
                    <a:pt x="1161" y="592"/>
                  </a:cubicBezTo>
                  <a:cubicBezTo>
                    <a:pt x="1052" y="592"/>
                    <a:pt x="879" y="521"/>
                    <a:pt x="545" y="318"/>
                  </a:cubicBezTo>
                  <a:cubicBezTo>
                    <a:pt x="492" y="283"/>
                    <a:pt x="375" y="229"/>
                    <a:pt x="271" y="229"/>
                  </a:cubicBezTo>
                  <a:cubicBezTo>
                    <a:pt x="123" y="229"/>
                    <a:pt x="1" y="337"/>
                    <a:pt x="115" y="761"/>
                  </a:cubicBezTo>
                  <a:cubicBezTo>
                    <a:pt x="115" y="761"/>
                    <a:pt x="226" y="1224"/>
                    <a:pt x="252" y="1295"/>
                  </a:cubicBezTo>
                  <a:cubicBezTo>
                    <a:pt x="252" y="1295"/>
                    <a:pt x="285" y="1106"/>
                    <a:pt x="526" y="937"/>
                  </a:cubicBezTo>
                  <a:cubicBezTo>
                    <a:pt x="526" y="937"/>
                    <a:pt x="154" y="755"/>
                    <a:pt x="317" y="526"/>
                  </a:cubicBezTo>
                  <a:cubicBezTo>
                    <a:pt x="372" y="454"/>
                    <a:pt x="420" y="427"/>
                    <a:pt x="465" y="427"/>
                  </a:cubicBezTo>
                  <a:cubicBezTo>
                    <a:pt x="562" y="427"/>
                    <a:pt x="648" y="549"/>
                    <a:pt x="754" y="611"/>
                  </a:cubicBezTo>
                  <a:cubicBezTo>
                    <a:pt x="851" y="662"/>
                    <a:pt x="960" y="757"/>
                    <a:pt x="1121" y="757"/>
                  </a:cubicBezTo>
                  <a:cubicBezTo>
                    <a:pt x="1230" y="757"/>
                    <a:pt x="1362" y="714"/>
                    <a:pt x="1530" y="585"/>
                  </a:cubicBezTo>
                  <a:cubicBezTo>
                    <a:pt x="1554" y="567"/>
                    <a:pt x="1582" y="546"/>
                    <a:pt x="1605" y="546"/>
                  </a:cubicBezTo>
                  <a:cubicBezTo>
                    <a:pt x="1648" y="546"/>
                    <a:pt x="1677" y="622"/>
                    <a:pt x="1647" y="937"/>
                  </a:cubicBezTo>
                  <a:cubicBezTo>
                    <a:pt x="1595" y="1458"/>
                    <a:pt x="2045" y="1700"/>
                    <a:pt x="2071" y="1797"/>
                  </a:cubicBezTo>
                  <a:cubicBezTo>
                    <a:pt x="2103" y="1889"/>
                    <a:pt x="1810" y="2182"/>
                    <a:pt x="1895" y="2560"/>
                  </a:cubicBezTo>
                  <a:cubicBezTo>
                    <a:pt x="1973" y="2938"/>
                    <a:pt x="2273" y="3179"/>
                    <a:pt x="2318" y="3375"/>
                  </a:cubicBezTo>
                  <a:cubicBezTo>
                    <a:pt x="2362" y="3538"/>
                    <a:pt x="2369" y="3551"/>
                    <a:pt x="2370" y="3551"/>
                  </a:cubicBezTo>
                  <a:cubicBezTo>
                    <a:pt x="2370" y="3551"/>
                    <a:pt x="2370" y="3551"/>
                    <a:pt x="2370" y="3551"/>
                  </a:cubicBezTo>
                  <a:lnTo>
                    <a:pt x="2761" y="3551"/>
                  </a:lnTo>
                  <a:cubicBezTo>
                    <a:pt x="2761" y="3551"/>
                    <a:pt x="2761" y="3551"/>
                    <a:pt x="2762" y="3551"/>
                  </a:cubicBezTo>
                  <a:cubicBezTo>
                    <a:pt x="2763" y="3551"/>
                    <a:pt x="2770" y="3538"/>
                    <a:pt x="2814" y="3375"/>
                  </a:cubicBezTo>
                  <a:cubicBezTo>
                    <a:pt x="2866" y="3179"/>
                    <a:pt x="3166" y="2925"/>
                    <a:pt x="3244" y="2547"/>
                  </a:cubicBezTo>
                  <a:cubicBezTo>
                    <a:pt x="3322" y="2169"/>
                    <a:pt x="3035" y="1882"/>
                    <a:pt x="3061" y="1791"/>
                  </a:cubicBezTo>
                  <a:cubicBezTo>
                    <a:pt x="3094" y="1693"/>
                    <a:pt x="3544" y="1452"/>
                    <a:pt x="3491" y="931"/>
                  </a:cubicBezTo>
                  <a:cubicBezTo>
                    <a:pt x="3462" y="620"/>
                    <a:pt x="3490" y="543"/>
                    <a:pt x="3533" y="543"/>
                  </a:cubicBezTo>
                  <a:cubicBezTo>
                    <a:pt x="3557" y="543"/>
                    <a:pt x="3584" y="565"/>
                    <a:pt x="3609" y="585"/>
                  </a:cubicBezTo>
                  <a:cubicBezTo>
                    <a:pt x="3774" y="711"/>
                    <a:pt x="3905" y="753"/>
                    <a:pt x="4013" y="753"/>
                  </a:cubicBezTo>
                  <a:cubicBezTo>
                    <a:pt x="4174" y="753"/>
                    <a:pt x="4284" y="659"/>
                    <a:pt x="4378" y="605"/>
                  </a:cubicBezTo>
                  <a:cubicBezTo>
                    <a:pt x="4489" y="547"/>
                    <a:pt x="4572" y="429"/>
                    <a:pt x="4668" y="429"/>
                  </a:cubicBezTo>
                  <a:cubicBezTo>
                    <a:pt x="4713" y="429"/>
                    <a:pt x="4760" y="455"/>
                    <a:pt x="4815" y="526"/>
                  </a:cubicBezTo>
                  <a:cubicBezTo>
                    <a:pt x="4984" y="748"/>
                    <a:pt x="4612" y="931"/>
                    <a:pt x="4612" y="931"/>
                  </a:cubicBezTo>
                  <a:cubicBezTo>
                    <a:pt x="4749" y="1022"/>
                    <a:pt x="4841" y="1165"/>
                    <a:pt x="4873" y="1328"/>
                  </a:cubicBezTo>
                  <a:cubicBezTo>
                    <a:pt x="4932" y="1146"/>
                    <a:pt x="4977" y="950"/>
                    <a:pt x="5017" y="761"/>
                  </a:cubicBezTo>
                  <a:cubicBezTo>
                    <a:pt x="5131" y="337"/>
                    <a:pt x="5011" y="229"/>
                    <a:pt x="4864" y="229"/>
                  </a:cubicBezTo>
                  <a:cubicBezTo>
                    <a:pt x="4760" y="229"/>
                    <a:pt x="4643" y="283"/>
                    <a:pt x="4586" y="318"/>
                  </a:cubicBezTo>
                  <a:cubicBezTo>
                    <a:pt x="4253" y="521"/>
                    <a:pt x="4081" y="592"/>
                    <a:pt x="3973" y="592"/>
                  </a:cubicBezTo>
                  <a:cubicBezTo>
                    <a:pt x="3870" y="592"/>
                    <a:pt x="3825" y="528"/>
                    <a:pt x="3752" y="455"/>
                  </a:cubicBezTo>
                  <a:cubicBezTo>
                    <a:pt x="3462" y="152"/>
                    <a:pt x="3014" y="0"/>
                    <a:pt x="2566" y="0"/>
                  </a:cubicBezTo>
                  <a:close/>
                </a:path>
              </a:pathLst>
            </a:custGeom>
            <a:solidFill>
              <a:srgbClr val="667E92"/>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3"/>
            <p:cNvSpPr/>
            <p:nvPr/>
          </p:nvSpPr>
          <p:spPr>
            <a:xfrm>
              <a:off x="7916947" y="2261351"/>
              <a:ext cx="42163" cy="81145"/>
            </a:xfrm>
            <a:custGeom>
              <a:avLst/>
              <a:gdLst/>
              <a:ahLst/>
              <a:cxnLst/>
              <a:rect l="l" t="t" r="r" b="b"/>
              <a:pathLst>
                <a:path w="1670" h="3214" extrusionOk="0">
                  <a:moveTo>
                    <a:pt x="841" y="0"/>
                  </a:moveTo>
                  <a:cubicBezTo>
                    <a:pt x="692" y="7"/>
                    <a:pt x="548" y="26"/>
                    <a:pt x="405" y="59"/>
                  </a:cubicBezTo>
                  <a:cubicBezTo>
                    <a:pt x="268" y="104"/>
                    <a:pt x="131" y="163"/>
                    <a:pt x="1" y="241"/>
                  </a:cubicBezTo>
                  <a:cubicBezTo>
                    <a:pt x="14" y="248"/>
                    <a:pt x="20" y="261"/>
                    <a:pt x="33" y="267"/>
                  </a:cubicBezTo>
                  <a:cubicBezTo>
                    <a:pt x="111" y="365"/>
                    <a:pt x="125" y="508"/>
                    <a:pt x="92" y="769"/>
                  </a:cubicBezTo>
                  <a:cubicBezTo>
                    <a:pt x="72" y="893"/>
                    <a:pt x="98" y="1017"/>
                    <a:pt x="164" y="1128"/>
                  </a:cubicBezTo>
                  <a:cubicBezTo>
                    <a:pt x="222" y="1212"/>
                    <a:pt x="294" y="1297"/>
                    <a:pt x="372" y="1369"/>
                  </a:cubicBezTo>
                  <a:cubicBezTo>
                    <a:pt x="437" y="1414"/>
                    <a:pt x="483" y="1480"/>
                    <a:pt x="516" y="1551"/>
                  </a:cubicBezTo>
                  <a:cubicBezTo>
                    <a:pt x="548" y="1649"/>
                    <a:pt x="503" y="1740"/>
                    <a:pt x="444" y="1851"/>
                  </a:cubicBezTo>
                  <a:cubicBezTo>
                    <a:pt x="379" y="1981"/>
                    <a:pt x="300" y="2144"/>
                    <a:pt x="340" y="2327"/>
                  </a:cubicBezTo>
                  <a:cubicBezTo>
                    <a:pt x="385" y="2509"/>
                    <a:pt x="470" y="2679"/>
                    <a:pt x="587" y="2822"/>
                  </a:cubicBezTo>
                  <a:cubicBezTo>
                    <a:pt x="659" y="2920"/>
                    <a:pt x="724" y="3031"/>
                    <a:pt x="763" y="3148"/>
                  </a:cubicBezTo>
                  <a:cubicBezTo>
                    <a:pt x="770" y="3174"/>
                    <a:pt x="776" y="3207"/>
                    <a:pt x="783" y="3207"/>
                  </a:cubicBezTo>
                  <a:lnTo>
                    <a:pt x="894" y="3213"/>
                  </a:lnTo>
                  <a:cubicBezTo>
                    <a:pt x="900" y="3213"/>
                    <a:pt x="907" y="3174"/>
                    <a:pt x="907" y="3155"/>
                  </a:cubicBezTo>
                  <a:cubicBezTo>
                    <a:pt x="952" y="3037"/>
                    <a:pt x="1011" y="2926"/>
                    <a:pt x="1089" y="2829"/>
                  </a:cubicBezTo>
                  <a:cubicBezTo>
                    <a:pt x="1200" y="2679"/>
                    <a:pt x="1285" y="2509"/>
                    <a:pt x="1337" y="2327"/>
                  </a:cubicBezTo>
                  <a:cubicBezTo>
                    <a:pt x="1376" y="2144"/>
                    <a:pt x="1291" y="1981"/>
                    <a:pt x="1226" y="1851"/>
                  </a:cubicBezTo>
                  <a:cubicBezTo>
                    <a:pt x="1174" y="1740"/>
                    <a:pt x="1128" y="1649"/>
                    <a:pt x="1161" y="1551"/>
                  </a:cubicBezTo>
                  <a:cubicBezTo>
                    <a:pt x="1187" y="1480"/>
                    <a:pt x="1239" y="1414"/>
                    <a:pt x="1298" y="1369"/>
                  </a:cubicBezTo>
                  <a:cubicBezTo>
                    <a:pt x="1382" y="1297"/>
                    <a:pt x="1454" y="1212"/>
                    <a:pt x="1513" y="1128"/>
                  </a:cubicBezTo>
                  <a:cubicBezTo>
                    <a:pt x="1578" y="1017"/>
                    <a:pt x="1597" y="893"/>
                    <a:pt x="1584" y="769"/>
                  </a:cubicBezTo>
                  <a:cubicBezTo>
                    <a:pt x="1545" y="508"/>
                    <a:pt x="1558" y="358"/>
                    <a:pt x="1643" y="267"/>
                  </a:cubicBezTo>
                  <a:cubicBezTo>
                    <a:pt x="1650" y="261"/>
                    <a:pt x="1663" y="248"/>
                    <a:pt x="1669" y="241"/>
                  </a:cubicBezTo>
                  <a:cubicBezTo>
                    <a:pt x="1545" y="163"/>
                    <a:pt x="1408" y="104"/>
                    <a:pt x="1265" y="59"/>
                  </a:cubicBezTo>
                  <a:cubicBezTo>
                    <a:pt x="1128" y="26"/>
                    <a:pt x="985" y="7"/>
                    <a:pt x="841" y="0"/>
                  </a:cubicBezTo>
                  <a:close/>
                </a:path>
              </a:pathLst>
            </a:custGeom>
            <a:solidFill>
              <a:srgbClr val="869FB1"/>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4" name="Google Shape;564;p43"/>
          <p:cNvSpPr/>
          <p:nvPr/>
        </p:nvSpPr>
        <p:spPr>
          <a:xfrm>
            <a:off x="337091" y="2514172"/>
            <a:ext cx="132000" cy="123300"/>
          </a:xfrm>
          <a:prstGeom prst="ellipse">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3"/>
          <p:cNvSpPr/>
          <p:nvPr/>
        </p:nvSpPr>
        <p:spPr>
          <a:xfrm>
            <a:off x="1138991" y="2514160"/>
            <a:ext cx="132000" cy="123300"/>
          </a:xfrm>
          <a:prstGeom prst="ellipse">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40669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8" name="Google Shape;558;p43"/>
          <p:cNvSpPr/>
          <p:nvPr/>
        </p:nvSpPr>
        <p:spPr>
          <a:xfrm>
            <a:off x="955998" y="695503"/>
            <a:ext cx="8057155" cy="4302165"/>
          </a:xfrm>
          <a:prstGeom prst="rect">
            <a:avLst/>
          </a:prstGeom>
          <a:solidFill>
            <a:schemeClr val="lt1"/>
          </a:solidFill>
          <a:ln>
            <a:noFill/>
          </a:ln>
          <a:effectLst>
            <a:outerShdw blurRad="457200" algn="bl" rotWithShape="0">
              <a:schemeClr val="accent3">
                <a:alpha val="30000"/>
              </a:schemeClr>
            </a:outerShdw>
          </a:effectLst>
        </p:spPr>
        <p:txBody>
          <a:bodyPr spcFirstLastPara="1" wrap="square" lIns="91425" tIns="91425" rIns="91425" bIns="91425" anchor="ctr" anchorCtr="0">
            <a:noAutofit/>
          </a:bodyPr>
          <a:lstStyle/>
          <a:p>
            <a:pPr marL="742950" lvl="0" indent="-203200" algn="l" rtl="0">
              <a:spcBef>
                <a:spcPts val="0"/>
              </a:spcBef>
              <a:spcAft>
                <a:spcPts val="0"/>
              </a:spcAft>
              <a:buClr>
                <a:schemeClr val="accent5"/>
              </a:buClr>
              <a:buSzPts val="1400"/>
              <a:buFont typeface="Rubik"/>
              <a:buChar char="●"/>
            </a:pPr>
            <a:r>
              <a:rPr lang="en" sz="1600" dirty="0">
                <a:latin typeface="Rubik"/>
                <a:ea typeface="Rubik"/>
                <a:cs typeface="Rubik"/>
                <a:sym typeface="Rubik"/>
              </a:rPr>
              <a:t>Стимуляция яичников  при бесплодии способствует образованию множественных фолликулярных кист, что приводит к увеличению яичников и повышению риска к перекруту </a:t>
            </a:r>
            <a:endParaRPr lang="ru-RU" sz="1600" dirty="0" smtClean="0">
              <a:latin typeface="Rubik"/>
              <a:ea typeface="Rubik"/>
              <a:cs typeface="Rubik"/>
              <a:sym typeface="Rubik"/>
            </a:endParaRPr>
          </a:p>
          <a:p>
            <a:pPr marL="742950" lvl="0" indent="-203200" algn="l" rtl="0">
              <a:spcBef>
                <a:spcPts val="0"/>
              </a:spcBef>
              <a:spcAft>
                <a:spcPts val="0"/>
              </a:spcAft>
              <a:buClr>
                <a:schemeClr val="accent5"/>
              </a:buClr>
              <a:buSzPts val="1400"/>
              <a:buFont typeface="Rubik"/>
              <a:buChar char="●"/>
            </a:pPr>
            <a:endParaRPr sz="1600" dirty="0">
              <a:latin typeface="Rubik"/>
              <a:ea typeface="Rubik"/>
              <a:cs typeface="Rubik"/>
              <a:sym typeface="Rubik"/>
            </a:endParaRPr>
          </a:p>
          <a:p>
            <a:pPr marL="742950" lvl="0" indent="-203200" algn="l" rtl="0">
              <a:spcBef>
                <a:spcPts val="0"/>
              </a:spcBef>
              <a:spcAft>
                <a:spcPts val="0"/>
              </a:spcAft>
              <a:buClr>
                <a:schemeClr val="accent5"/>
              </a:buClr>
              <a:buSzPts val="1400"/>
              <a:buFont typeface="Rubik"/>
              <a:buChar char="●"/>
            </a:pPr>
            <a:r>
              <a:rPr lang="en" sz="1600" dirty="0">
                <a:latin typeface="Rubik"/>
                <a:ea typeface="Rubik"/>
                <a:cs typeface="Rubik"/>
                <a:sym typeface="Rubik"/>
              </a:rPr>
              <a:t>Беременность в первом триместре также является фактором риска из-за возможных кист лютеинового тела </a:t>
            </a:r>
            <a:endParaRPr lang="ru-RU" sz="1600" dirty="0" smtClean="0">
              <a:latin typeface="Rubik"/>
              <a:ea typeface="Rubik"/>
              <a:cs typeface="Rubik"/>
              <a:sym typeface="Rubik"/>
            </a:endParaRPr>
          </a:p>
          <a:p>
            <a:pPr marL="742950" lvl="0" indent="-203200" algn="l" rtl="0">
              <a:spcBef>
                <a:spcPts val="0"/>
              </a:spcBef>
              <a:spcAft>
                <a:spcPts val="0"/>
              </a:spcAft>
              <a:buClr>
                <a:schemeClr val="accent5"/>
              </a:buClr>
              <a:buSzPts val="1400"/>
              <a:buFont typeface="Rubik"/>
              <a:buChar char="●"/>
            </a:pPr>
            <a:endParaRPr sz="1600" dirty="0">
              <a:latin typeface="Rubik"/>
              <a:ea typeface="Rubik"/>
              <a:cs typeface="Rubik"/>
              <a:sym typeface="Rubik"/>
            </a:endParaRPr>
          </a:p>
          <a:p>
            <a:pPr marL="742950" lvl="0" indent="-203200" algn="l" rtl="0">
              <a:spcBef>
                <a:spcPts val="0"/>
              </a:spcBef>
              <a:spcAft>
                <a:spcPts val="0"/>
              </a:spcAft>
              <a:buClr>
                <a:schemeClr val="accent5"/>
              </a:buClr>
              <a:buSzPts val="1400"/>
              <a:buFont typeface="Rubik"/>
              <a:buChar char="●"/>
            </a:pPr>
            <a:r>
              <a:rPr lang="en" sz="1600" dirty="0">
                <a:latin typeface="Rubik"/>
                <a:ea typeface="Rubik"/>
                <a:cs typeface="Rubik"/>
                <a:sym typeface="Rubik"/>
              </a:rPr>
              <a:t>Операции на органах малого таза  </a:t>
            </a:r>
            <a:endParaRPr lang="ru-RU" sz="1600" dirty="0" smtClean="0">
              <a:latin typeface="Rubik"/>
              <a:ea typeface="Rubik"/>
              <a:cs typeface="Rubik"/>
              <a:sym typeface="Rubik"/>
            </a:endParaRPr>
          </a:p>
          <a:p>
            <a:pPr marL="742950" lvl="0" indent="-203200" algn="l" rtl="0">
              <a:spcBef>
                <a:spcPts val="0"/>
              </a:spcBef>
              <a:spcAft>
                <a:spcPts val="0"/>
              </a:spcAft>
              <a:buClr>
                <a:schemeClr val="accent5"/>
              </a:buClr>
              <a:buSzPts val="1400"/>
              <a:buFont typeface="Rubik"/>
              <a:buChar char="●"/>
            </a:pPr>
            <a:endParaRPr sz="1600" dirty="0">
              <a:latin typeface="Rubik"/>
              <a:ea typeface="Rubik"/>
              <a:cs typeface="Rubik"/>
              <a:sym typeface="Rubik"/>
            </a:endParaRPr>
          </a:p>
          <a:p>
            <a:pPr marL="742950" lvl="0" indent="-203200" algn="l" rtl="0">
              <a:spcBef>
                <a:spcPts val="0"/>
              </a:spcBef>
              <a:spcAft>
                <a:spcPts val="0"/>
              </a:spcAft>
              <a:buClr>
                <a:schemeClr val="accent5"/>
              </a:buClr>
              <a:buSzPts val="1400"/>
              <a:buFont typeface="Rubik"/>
              <a:buChar char="●"/>
            </a:pPr>
            <a:r>
              <a:rPr lang="ru-RU" sz="1600" dirty="0" smtClean="0">
                <a:solidFill>
                  <a:schemeClr val="tx2">
                    <a:lumMod val="10000"/>
                  </a:schemeClr>
                </a:solidFill>
                <a:latin typeface="Rubik"/>
                <a:ea typeface="Rubik"/>
                <a:cs typeface="Rubik"/>
                <a:sym typeface="Rubik"/>
              </a:rPr>
              <a:t>Считается, что спайки со злокачественным поражением и </a:t>
            </a:r>
            <a:r>
              <a:rPr lang="ru-RU" sz="1600" dirty="0" err="1" smtClean="0">
                <a:solidFill>
                  <a:schemeClr val="tx2">
                    <a:lumMod val="10000"/>
                  </a:schemeClr>
                </a:solidFill>
                <a:latin typeface="Rubik"/>
                <a:ea typeface="Rubik"/>
                <a:cs typeface="Rubik"/>
                <a:sym typeface="Rubik"/>
              </a:rPr>
              <a:t>эндометриозом</a:t>
            </a:r>
            <a:r>
              <a:rPr lang="ru-RU" sz="1600" dirty="0" smtClean="0">
                <a:solidFill>
                  <a:schemeClr val="tx2">
                    <a:lumMod val="10000"/>
                  </a:schemeClr>
                </a:solidFill>
                <a:latin typeface="Rubik"/>
                <a:ea typeface="Rubik"/>
                <a:cs typeface="Rubik"/>
                <a:sym typeface="Rubik"/>
              </a:rPr>
              <a:t> являются защитным механизмом</a:t>
            </a:r>
          </a:p>
          <a:p>
            <a:pPr marL="742950" lvl="0" indent="-203200" algn="l" rtl="0">
              <a:spcBef>
                <a:spcPts val="0"/>
              </a:spcBef>
              <a:spcAft>
                <a:spcPts val="0"/>
              </a:spcAft>
              <a:buClr>
                <a:schemeClr val="accent5"/>
              </a:buClr>
              <a:buSzPts val="1400"/>
              <a:buFont typeface="Rubik"/>
              <a:buChar char="●"/>
            </a:pPr>
            <a:endParaRPr sz="1600" dirty="0">
              <a:solidFill>
                <a:srgbClr val="FF0000"/>
              </a:solidFill>
              <a:latin typeface="Rubik"/>
              <a:ea typeface="Rubik"/>
              <a:cs typeface="Rubik"/>
              <a:sym typeface="Rubik"/>
            </a:endParaRPr>
          </a:p>
          <a:p>
            <a:pPr marL="742950" lvl="0" indent="-203200" algn="l" rtl="0">
              <a:spcBef>
                <a:spcPts val="0"/>
              </a:spcBef>
              <a:spcAft>
                <a:spcPts val="0"/>
              </a:spcAft>
              <a:buClr>
                <a:schemeClr val="accent5"/>
              </a:buClr>
              <a:buSzPts val="1400"/>
              <a:buFont typeface="Rubik"/>
              <a:buChar char="●"/>
            </a:pPr>
            <a:r>
              <a:rPr lang="en" sz="1600" dirty="0">
                <a:latin typeface="Rubik"/>
                <a:ea typeface="Rubik"/>
                <a:cs typeface="Rubik"/>
                <a:sym typeface="Rubik"/>
              </a:rPr>
              <a:t>Воспалительные заболевания органов малого </a:t>
            </a:r>
            <a:r>
              <a:rPr lang="en" sz="1600" dirty="0" smtClean="0">
                <a:latin typeface="Rubik"/>
                <a:ea typeface="Rubik"/>
                <a:cs typeface="Rubik"/>
                <a:sym typeface="Rubik"/>
              </a:rPr>
              <a:t>таза</a:t>
            </a:r>
            <a:endParaRPr lang="ru-RU" sz="1600" dirty="0" smtClean="0">
              <a:latin typeface="Rubik"/>
              <a:ea typeface="Rubik"/>
              <a:cs typeface="Rubik"/>
              <a:sym typeface="Rubik"/>
            </a:endParaRPr>
          </a:p>
          <a:p>
            <a:pPr marL="742950" lvl="0" indent="-203200" algn="l" rtl="0">
              <a:spcBef>
                <a:spcPts val="0"/>
              </a:spcBef>
              <a:spcAft>
                <a:spcPts val="0"/>
              </a:spcAft>
              <a:buClr>
                <a:schemeClr val="accent5"/>
              </a:buClr>
              <a:buSzPts val="1400"/>
              <a:buFont typeface="Rubik"/>
              <a:buChar char="●"/>
            </a:pPr>
            <a:endParaRPr sz="1600" dirty="0">
              <a:latin typeface="Rubik"/>
              <a:ea typeface="Rubik"/>
              <a:cs typeface="Rubik"/>
              <a:sym typeface="Rubik"/>
            </a:endParaRPr>
          </a:p>
          <a:p>
            <a:pPr marL="742950" lvl="0" indent="-203200" algn="l" rtl="0">
              <a:spcBef>
                <a:spcPts val="0"/>
              </a:spcBef>
              <a:spcAft>
                <a:spcPts val="0"/>
              </a:spcAft>
              <a:buClr>
                <a:schemeClr val="accent5"/>
              </a:buClr>
              <a:buSzPts val="1400"/>
              <a:buFont typeface="Rubik"/>
              <a:buChar char="●"/>
            </a:pPr>
            <a:r>
              <a:rPr lang="en" sz="1600" dirty="0">
                <a:latin typeface="Rubik"/>
                <a:ea typeface="Rubik"/>
                <a:cs typeface="Rubik"/>
                <a:sym typeface="Rubik"/>
              </a:rPr>
              <a:t>Перевязка маточных труб и другие операции</a:t>
            </a:r>
            <a:endParaRPr sz="1600" dirty="0">
              <a:latin typeface="Rubik"/>
              <a:ea typeface="Rubik"/>
              <a:cs typeface="Rubik"/>
              <a:sym typeface="Rubik"/>
            </a:endParaRPr>
          </a:p>
        </p:txBody>
      </p:sp>
      <p:sp>
        <p:nvSpPr>
          <p:cNvPr id="559" name="Google Shape;559;p43"/>
          <p:cNvSpPr/>
          <p:nvPr/>
        </p:nvSpPr>
        <p:spPr>
          <a:xfrm>
            <a:off x="93429" y="1896472"/>
            <a:ext cx="1434900" cy="14349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3"/>
          <p:cNvSpPr txBox="1">
            <a:spLocks noGrp="1"/>
          </p:cNvSpPr>
          <p:nvPr>
            <p:ph type="title"/>
          </p:nvPr>
        </p:nvSpPr>
        <p:spPr>
          <a:xfrm>
            <a:off x="713100" y="-41025"/>
            <a:ext cx="7717800" cy="50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latin typeface="Rubik"/>
                <a:ea typeface="Rubik"/>
                <a:cs typeface="Rubik"/>
                <a:sym typeface="Rubik"/>
              </a:rPr>
              <a:t>Факторы риска</a:t>
            </a:r>
            <a:endParaRPr sz="3600">
              <a:latin typeface="Rubik"/>
              <a:ea typeface="Rubik"/>
              <a:cs typeface="Rubik"/>
              <a:sym typeface="Rubik"/>
            </a:endParaRPr>
          </a:p>
        </p:txBody>
      </p:sp>
      <p:grpSp>
        <p:nvGrpSpPr>
          <p:cNvPr id="561" name="Google Shape;561;p43"/>
          <p:cNvGrpSpPr/>
          <p:nvPr/>
        </p:nvGrpSpPr>
        <p:grpSpPr>
          <a:xfrm>
            <a:off x="337093" y="2260473"/>
            <a:ext cx="933903" cy="706878"/>
            <a:chOff x="7873243" y="2256453"/>
            <a:chExt cx="129570" cy="89679"/>
          </a:xfrm>
        </p:grpSpPr>
        <p:sp>
          <p:nvSpPr>
            <p:cNvPr id="562" name="Google Shape;562;p43"/>
            <p:cNvSpPr/>
            <p:nvPr/>
          </p:nvSpPr>
          <p:spPr>
            <a:xfrm>
              <a:off x="7873243" y="2256453"/>
              <a:ext cx="129570" cy="89679"/>
            </a:xfrm>
            <a:custGeom>
              <a:avLst/>
              <a:gdLst/>
              <a:ahLst/>
              <a:cxnLst/>
              <a:rect l="l" t="t" r="r" b="b"/>
              <a:pathLst>
                <a:path w="5132" h="3552" extrusionOk="0">
                  <a:moveTo>
                    <a:pt x="2566" y="0"/>
                  </a:moveTo>
                  <a:cubicBezTo>
                    <a:pt x="2118" y="0"/>
                    <a:pt x="1670" y="152"/>
                    <a:pt x="1380" y="455"/>
                  </a:cubicBezTo>
                  <a:cubicBezTo>
                    <a:pt x="1310" y="528"/>
                    <a:pt x="1265" y="592"/>
                    <a:pt x="1161" y="592"/>
                  </a:cubicBezTo>
                  <a:cubicBezTo>
                    <a:pt x="1052" y="592"/>
                    <a:pt x="879" y="521"/>
                    <a:pt x="545" y="318"/>
                  </a:cubicBezTo>
                  <a:cubicBezTo>
                    <a:pt x="492" y="283"/>
                    <a:pt x="375" y="229"/>
                    <a:pt x="271" y="229"/>
                  </a:cubicBezTo>
                  <a:cubicBezTo>
                    <a:pt x="123" y="229"/>
                    <a:pt x="1" y="337"/>
                    <a:pt x="115" y="761"/>
                  </a:cubicBezTo>
                  <a:cubicBezTo>
                    <a:pt x="115" y="761"/>
                    <a:pt x="226" y="1224"/>
                    <a:pt x="252" y="1295"/>
                  </a:cubicBezTo>
                  <a:cubicBezTo>
                    <a:pt x="252" y="1295"/>
                    <a:pt x="285" y="1106"/>
                    <a:pt x="526" y="937"/>
                  </a:cubicBezTo>
                  <a:cubicBezTo>
                    <a:pt x="526" y="937"/>
                    <a:pt x="154" y="755"/>
                    <a:pt x="317" y="526"/>
                  </a:cubicBezTo>
                  <a:cubicBezTo>
                    <a:pt x="372" y="454"/>
                    <a:pt x="420" y="427"/>
                    <a:pt x="465" y="427"/>
                  </a:cubicBezTo>
                  <a:cubicBezTo>
                    <a:pt x="562" y="427"/>
                    <a:pt x="648" y="549"/>
                    <a:pt x="754" y="611"/>
                  </a:cubicBezTo>
                  <a:cubicBezTo>
                    <a:pt x="851" y="662"/>
                    <a:pt x="960" y="757"/>
                    <a:pt x="1121" y="757"/>
                  </a:cubicBezTo>
                  <a:cubicBezTo>
                    <a:pt x="1230" y="757"/>
                    <a:pt x="1362" y="714"/>
                    <a:pt x="1530" y="585"/>
                  </a:cubicBezTo>
                  <a:cubicBezTo>
                    <a:pt x="1554" y="567"/>
                    <a:pt x="1582" y="546"/>
                    <a:pt x="1605" y="546"/>
                  </a:cubicBezTo>
                  <a:cubicBezTo>
                    <a:pt x="1648" y="546"/>
                    <a:pt x="1677" y="622"/>
                    <a:pt x="1647" y="937"/>
                  </a:cubicBezTo>
                  <a:cubicBezTo>
                    <a:pt x="1595" y="1458"/>
                    <a:pt x="2045" y="1700"/>
                    <a:pt x="2071" y="1797"/>
                  </a:cubicBezTo>
                  <a:cubicBezTo>
                    <a:pt x="2103" y="1889"/>
                    <a:pt x="1810" y="2182"/>
                    <a:pt x="1895" y="2560"/>
                  </a:cubicBezTo>
                  <a:cubicBezTo>
                    <a:pt x="1973" y="2938"/>
                    <a:pt x="2273" y="3179"/>
                    <a:pt x="2318" y="3375"/>
                  </a:cubicBezTo>
                  <a:cubicBezTo>
                    <a:pt x="2362" y="3538"/>
                    <a:pt x="2369" y="3551"/>
                    <a:pt x="2370" y="3551"/>
                  </a:cubicBezTo>
                  <a:cubicBezTo>
                    <a:pt x="2370" y="3551"/>
                    <a:pt x="2370" y="3551"/>
                    <a:pt x="2370" y="3551"/>
                  </a:cubicBezTo>
                  <a:lnTo>
                    <a:pt x="2761" y="3551"/>
                  </a:lnTo>
                  <a:cubicBezTo>
                    <a:pt x="2761" y="3551"/>
                    <a:pt x="2761" y="3551"/>
                    <a:pt x="2762" y="3551"/>
                  </a:cubicBezTo>
                  <a:cubicBezTo>
                    <a:pt x="2763" y="3551"/>
                    <a:pt x="2770" y="3538"/>
                    <a:pt x="2814" y="3375"/>
                  </a:cubicBezTo>
                  <a:cubicBezTo>
                    <a:pt x="2866" y="3179"/>
                    <a:pt x="3166" y="2925"/>
                    <a:pt x="3244" y="2547"/>
                  </a:cubicBezTo>
                  <a:cubicBezTo>
                    <a:pt x="3322" y="2169"/>
                    <a:pt x="3035" y="1882"/>
                    <a:pt x="3061" y="1791"/>
                  </a:cubicBezTo>
                  <a:cubicBezTo>
                    <a:pt x="3094" y="1693"/>
                    <a:pt x="3544" y="1452"/>
                    <a:pt x="3491" y="931"/>
                  </a:cubicBezTo>
                  <a:cubicBezTo>
                    <a:pt x="3462" y="620"/>
                    <a:pt x="3490" y="543"/>
                    <a:pt x="3533" y="543"/>
                  </a:cubicBezTo>
                  <a:cubicBezTo>
                    <a:pt x="3557" y="543"/>
                    <a:pt x="3584" y="565"/>
                    <a:pt x="3609" y="585"/>
                  </a:cubicBezTo>
                  <a:cubicBezTo>
                    <a:pt x="3774" y="711"/>
                    <a:pt x="3905" y="753"/>
                    <a:pt x="4013" y="753"/>
                  </a:cubicBezTo>
                  <a:cubicBezTo>
                    <a:pt x="4174" y="753"/>
                    <a:pt x="4284" y="659"/>
                    <a:pt x="4378" y="605"/>
                  </a:cubicBezTo>
                  <a:cubicBezTo>
                    <a:pt x="4489" y="547"/>
                    <a:pt x="4572" y="429"/>
                    <a:pt x="4668" y="429"/>
                  </a:cubicBezTo>
                  <a:cubicBezTo>
                    <a:pt x="4713" y="429"/>
                    <a:pt x="4760" y="455"/>
                    <a:pt x="4815" y="526"/>
                  </a:cubicBezTo>
                  <a:cubicBezTo>
                    <a:pt x="4984" y="748"/>
                    <a:pt x="4612" y="931"/>
                    <a:pt x="4612" y="931"/>
                  </a:cubicBezTo>
                  <a:cubicBezTo>
                    <a:pt x="4749" y="1022"/>
                    <a:pt x="4841" y="1165"/>
                    <a:pt x="4873" y="1328"/>
                  </a:cubicBezTo>
                  <a:cubicBezTo>
                    <a:pt x="4932" y="1146"/>
                    <a:pt x="4977" y="950"/>
                    <a:pt x="5017" y="761"/>
                  </a:cubicBezTo>
                  <a:cubicBezTo>
                    <a:pt x="5131" y="337"/>
                    <a:pt x="5011" y="229"/>
                    <a:pt x="4864" y="229"/>
                  </a:cubicBezTo>
                  <a:cubicBezTo>
                    <a:pt x="4760" y="229"/>
                    <a:pt x="4643" y="283"/>
                    <a:pt x="4586" y="318"/>
                  </a:cubicBezTo>
                  <a:cubicBezTo>
                    <a:pt x="4253" y="521"/>
                    <a:pt x="4081" y="592"/>
                    <a:pt x="3973" y="592"/>
                  </a:cubicBezTo>
                  <a:cubicBezTo>
                    <a:pt x="3870" y="592"/>
                    <a:pt x="3825" y="528"/>
                    <a:pt x="3752" y="455"/>
                  </a:cubicBezTo>
                  <a:cubicBezTo>
                    <a:pt x="3462" y="152"/>
                    <a:pt x="3014" y="0"/>
                    <a:pt x="2566" y="0"/>
                  </a:cubicBezTo>
                  <a:close/>
                </a:path>
              </a:pathLst>
            </a:custGeom>
            <a:solidFill>
              <a:srgbClr val="667E92"/>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3"/>
            <p:cNvSpPr/>
            <p:nvPr/>
          </p:nvSpPr>
          <p:spPr>
            <a:xfrm>
              <a:off x="7916947" y="2261351"/>
              <a:ext cx="42163" cy="81145"/>
            </a:xfrm>
            <a:custGeom>
              <a:avLst/>
              <a:gdLst/>
              <a:ahLst/>
              <a:cxnLst/>
              <a:rect l="l" t="t" r="r" b="b"/>
              <a:pathLst>
                <a:path w="1670" h="3214" extrusionOk="0">
                  <a:moveTo>
                    <a:pt x="841" y="0"/>
                  </a:moveTo>
                  <a:cubicBezTo>
                    <a:pt x="692" y="7"/>
                    <a:pt x="548" y="26"/>
                    <a:pt x="405" y="59"/>
                  </a:cubicBezTo>
                  <a:cubicBezTo>
                    <a:pt x="268" y="104"/>
                    <a:pt x="131" y="163"/>
                    <a:pt x="1" y="241"/>
                  </a:cubicBezTo>
                  <a:cubicBezTo>
                    <a:pt x="14" y="248"/>
                    <a:pt x="20" y="261"/>
                    <a:pt x="33" y="267"/>
                  </a:cubicBezTo>
                  <a:cubicBezTo>
                    <a:pt x="111" y="365"/>
                    <a:pt x="125" y="508"/>
                    <a:pt x="92" y="769"/>
                  </a:cubicBezTo>
                  <a:cubicBezTo>
                    <a:pt x="72" y="893"/>
                    <a:pt x="98" y="1017"/>
                    <a:pt x="164" y="1128"/>
                  </a:cubicBezTo>
                  <a:cubicBezTo>
                    <a:pt x="222" y="1212"/>
                    <a:pt x="294" y="1297"/>
                    <a:pt x="372" y="1369"/>
                  </a:cubicBezTo>
                  <a:cubicBezTo>
                    <a:pt x="437" y="1414"/>
                    <a:pt x="483" y="1480"/>
                    <a:pt x="516" y="1551"/>
                  </a:cubicBezTo>
                  <a:cubicBezTo>
                    <a:pt x="548" y="1649"/>
                    <a:pt x="503" y="1740"/>
                    <a:pt x="444" y="1851"/>
                  </a:cubicBezTo>
                  <a:cubicBezTo>
                    <a:pt x="379" y="1981"/>
                    <a:pt x="300" y="2144"/>
                    <a:pt x="340" y="2327"/>
                  </a:cubicBezTo>
                  <a:cubicBezTo>
                    <a:pt x="385" y="2509"/>
                    <a:pt x="470" y="2679"/>
                    <a:pt x="587" y="2822"/>
                  </a:cubicBezTo>
                  <a:cubicBezTo>
                    <a:pt x="659" y="2920"/>
                    <a:pt x="724" y="3031"/>
                    <a:pt x="763" y="3148"/>
                  </a:cubicBezTo>
                  <a:cubicBezTo>
                    <a:pt x="770" y="3174"/>
                    <a:pt x="776" y="3207"/>
                    <a:pt x="783" y="3207"/>
                  </a:cubicBezTo>
                  <a:lnTo>
                    <a:pt x="894" y="3213"/>
                  </a:lnTo>
                  <a:cubicBezTo>
                    <a:pt x="900" y="3213"/>
                    <a:pt x="907" y="3174"/>
                    <a:pt x="907" y="3155"/>
                  </a:cubicBezTo>
                  <a:cubicBezTo>
                    <a:pt x="952" y="3037"/>
                    <a:pt x="1011" y="2926"/>
                    <a:pt x="1089" y="2829"/>
                  </a:cubicBezTo>
                  <a:cubicBezTo>
                    <a:pt x="1200" y="2679"/>
                    <a:pt x="1285" y="2509"/>
                    <a:pt x="1337" y="2327"/>
                  </a:cubicBezTo>
                  <a:cubicBezTo>
                    <a:pt x="1376" y="2144"/>
                    <a:pt x="1291" y="1981"/>
                    <a:pt x="1226" y="1851"/>
                  </a:cubicBezTo>
                  <a:cubicBezTo>
                    <a:pt x="1174" y="1740"/>
                    <a:pt x="1128" y="1649"/>
                    <a:pt x="1161" y="1551"/>
                  </a:cubicBezTo>
                  <a:cubicBezTo>
                    <a:pt x="1187" y="1480"/>
                    <a:pt x="1239" y="1414"/>
                    <a:pt x="1298" y="1369"/>
                  </a:cubicBezTo>
                  <a:cubicBezTo>
                    <a:pt x="1382" y="1297"/>
                    <a:pt x="1454" y="1212"/>
                    <a:pt x="1513" y="1128"/>
                  </a:cubicBezTo>
                  <a:cubicBezTo>
                    <a:pt x="1578" y="1017"/>
                    <a:pt x="1597" y="893"/>
                    <a:pt x="1584" y="769"/>
                  </a:cubicBezTo>
                  <a:cubicBezTo>
                    <a:pt x="1545" y="508"/>
                    <a:pt x="1558" y="358"/>
                    <a:pt x="1643" y="267"/>
                  </a:cubicBezTo>
                  <a:cubicBezTo>
                    <a:pt x="1650" y="261"/>
                    <a:pt x="1663" y="248"/>
                    <a:pt x="1669" y="241"/>
                  </a:cubicBezTo>
                  <a:cubicBezTo>
                    <a:pt x="1545" y="163"/>
                    <a:pt x="1408" y="104"/>
                    <a:pt x="1265" y="59"/>
                  </a:cubicBezTo>
                  <a:cubicBezTo>
                    <a:pt x="1128" y="26"/>
                    <a:pt x="985" y="7"/>
                    <a:pt x="841" y="0"/>
                  </a:cubicBezTo>
                  <a:close/>
                </a:path>
              </a:pathLst>
            </a:custGeom>
            <a:solidFill>
              <a:srgbClr val="869FB1"/>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4" name="Google Shape;564;p43"/>
          <p:cNvSpPr/>
          <p:nvPr/>
        </p:nvSpPr>
        <p:spPr>
          <a:xfrm>
            <a:off x="337091" y="2514172"/>
            <a:ext cx="132000" cy="123300"/>
          </a:xfrm>
          <a:prstGeom prst="ellipse">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3"/>
          <p:cNvSpPr/>
          <p:nvPr/>
        </p:nvSpPr>
        <p:spPr>
          <a:xfrm>
            <a:off x="1138991" y="2514160"/>
            <a:ext cx="132000" cy="123300"/>
          </a:xfrm>
          <a:prstGeom prst="ellipse">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08015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44"/>
          <p:cNvSpPr txBox="1">
            <a:spLocks noGrp="1"/>
          </p:cNvSpPr>
          <p:nvPr>
            <p:ph type="title"/>
          </p:nvPr>
        </p:nvSpPr>
        <p:spPr>
          <a:xfrm>
            <a:off x="54000" y="503150"/>
            <a:ext cx="9036000" cy="502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a:latin typeface="Rubik"/>
                <a:ea typeface="Rubik"/>
                <a:cs typeface="Rubik"/>
                <a:sym typeface="Rubik"/>
              </a:rPr>
              <a:t>Корональный срез КТ в нативе, </a:t>
            </a:r>
            <a:endParaRPr sz="3200">
              <a:latin typeface="Rubik"/>
              <a:ea typeface="Rubik"/>
              <a:cs typeface="Rubik"/>
              <a:sym typeface="Rubik"/>
            </a:endParaRPr>
          </a:p>
          <a:p>
            <a:pPr marL="0" lvl="0" indent="0" algn="ctr" rtl="0">
              <a:spcBef>
                <a:spcPts val="0"/>
              </a:spcBef>
              <a:spcAft>
                <a:spcPts val="0"/>
              </a:spcAft>
              <a:buNone/>
            </a:pPr>
            <a:r>
              <a:rPr lang="en" sz="3200">
                <a:latin typeface="Rubik"/>
                <a:ea typeface="Rubik"/>
                <a:cs typeface="Rubik"/>
                <a:sym typeface="Rubik"/>
              </a:rPr>
              <a:t>Т2 МР ВИ в сагитальной плоскости</a:t>
            </a:r>
            <a:endParaRPr sz="3200">
              <a:latin typeface="Rubik"/>
              <a:ea typeface="Rubik"/>
              <a:cs typeface="Rubik"/>
              <a:sym typeface="Rubik"/>
            </a:endParaRPr>
          </a:p>
        </p:txBody>
      </p:sp>
      <p:sp>
        <p:nvSpPr>
          <p:cNvPr id="571" name="Google Shape;571;p44"/>
          <p:cNvSpPr txBox="1"/>
          <p:nvPr/>
        </p:nvSpPr>
        <p:spPr>
          <a:xfrm>
            <a:off x="7754475" y="1252063"/>
            <a:ext cx="13131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b="1">
                <a:solidFill>
                  <a:srgbClr val="FF0000"/>
                </a:solidFill>
                <a:latin typeface="Rubik"/>
                <a:ea typeface="Rubik"/>
                <a:cs typeface="Rubik"/>
                <a:sym typeface="Rubik"/>
              </a:rPr>
              <a:t>Т2 ВИ COR </a:t>
            </a:r>
            <a:endParaRPr b="1">
              <a:solidFill>
                <a:srgbClr val="FF0000"/>
              </a:solidFill>
              <a:latin typeface="Rubik"/>
              <a:ea typeface="Rubik"/>
              <a:cs typeface="Rubik"/>
              <a:sym typeface="Rubik"/>
            </a:endParaRPr>
          </a:p>
        </p:txBody>
      </p:sp>
      <p:sp>
        <p:nvSpPr>
          <p:cNvPr id="572" name="Google Shape;572;p44"/>
          <p:cNvSpPr/>
          <p:nvPr/>
        </p:nvSpPr>
        <p:spPr>
          <a:xfrm>
            <a:off x="331200" y="888900"/>
            <a:ext cx="8481600" cy="400200"/>
          </a:xfrm>
          <a:prstGeom prst="rect">
            <a:avLst/>
          </a:prstGeom>
          <a:gradFill>
            <a:gsLst>
              <a:gs pos="0">
                <a:srgbClr val="383370"/>
              </a:gs>
              <a:gs pos="100000">
                <a:srgbClr val="0C0B14"/>
              </a:gs>
            </a:gsLst>
            <a:path path="circle">
              <a:fillToRect l="50000" t="50000" r="50000" b="50000"/>
            </a:path>
            <a:tileRect/>
          </a:gradFill>
          <a:ln w="9525" cap="flat" cmpd="sng">
            <a:solidFill>
              <a:srgbClr val="0C2E3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rgbClr val="F2F2F2"/>
                </a:solidFill>
                <a:latin typeface="Rubik"/>
                <a:ea typeface="Rubik"/>
                <a:cs typeface="Rubik"/>
                <a:sym typeface="Rubik"/>
              </a:rPr>
              <a:t>Перекрут придатка матки у женщины 29 лет,поступившей с болью в животе справа и рвотой (в анамнезе гистерэктомия по поводу рака шейки матки) </a:t>
            </a:r>
            <a:endParaRPr sz="1300" b="1">
              <a:solidFill>
                <a:srgbClr val="F2F2F2"/>
              </a:solidFill>
              <a:latin typeface="Rubik"/>
              <a:ea typeface="Rubik"/>
              <a:cs typeface="Rubik"/>
              <a:sym typeface="Rubik"/>
            </a:endParaRPr>
          </a:p>
        </p:txBody>
      </p:sp>
      <p:pic>
        <p:nvPicPr>
          <p:cNvPr id="573" name="Google Shape;573;p44"/>
          <p:cNvPicPr preferRelativeResize="0"/>
          <p:nvPr/>
        </p:nvPicPr>
        <p:blipFill>
          <a:blip r:embed="rId3">
            <a:alphaModFix/>
          </a:blip>
          <a:stretch>
            <a:fillRect/>
          </a:stretch>
        </p:blipFill>
        <p:spPr>
          <a:xfrm>
            <a:off x="139650" y="1329075"/>
            <a:ext cx="2922617" cy="2353475"/>
          </a:xfrm>
          <a:prstGeom prst="rect">
            <a:avLst/>
          </a:prstGeom>
          <a:noFill/>
          <a:ln>
            <a:noFill/>
          </a:ln>
        </p:spPr>
      </p:pic>
      <p:pic>
        <p:nvPicPr>
          <p:cNvPr id="574" name="Google Shape;574;p44"/>
          <p:cNvPicPr preferRelativeResize="0"/>
          <p:nvPr/>
        </p:nvPicPr>
        <p:blipFill>
          <a:blip r:embed="rId4">
            <a:alphaModFix/>
          </a:blip>
          <a:stretch>
            <a:fillRect/>
          </a:stretch>
        </p:blipFill>
        <p:spPr>
          <a:xfrm>
            <a:off x="3101075" y="1329078"/>
            <a:ext cx="5922401" cy="2353475"/>
          </a:xfrm>
          <a:prstGeom prst="rect">
            <a:avLst/>
          </a:prstGeom>
          <a:noFill/>
          <a:ln>
            <a:noFill/>
          </a:ln>
        </p:spPr>
      </p:pic>
      <p:sp>
        <p:nvSpPr>
          <p:cNvPr id="575" name="Google Shape;575;p44"/>
          <p:cNvSpPr txBox="1"/>
          <p:nvPr/>
        </p:nvSpPr>
        <p:spPr>
          <a:xfrm>
            <a:off x="139650" y="1329075"/>
            <a:ext cx="831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FF0000"/>
                </a:solidFill>
                <a:latin typeface="Rubik"/>
                <a:ea typeface="Rubik"/>
                <a:cs typeface="Rubik"/>
                <a:sym typeface="Rubik"/>
              </a:rPr>
              <a:t>КТ натив </a:t>
            </a:r>
            <a:endParaRPr b="1">
              <a:solidFill>
                <a:srgbClr val="FF0000"/>
              </a:solidFill>
              <a:latin typeface="Rubik"/>
              <a:ea typeface="Rubik"/>
              <a:cs typeface="Rubik"/>
              <a:sym typeface="Rubik"/>
            </a:endParaRPr>
          </a:p>
        </p:txBody>
      </p:sp>
      <p:sp>
        <p:nvSpPr>
          <p:cNvPr id="576" name="Google Shape;576;p44"/>
          <p:cNvSpPr/>
          <p:nvPr/>
        </p:nvSpPr>
        <p:spPr>
          <a:xfrm>
            <a:off x="139650" y="3540550"/>
            <a:ext cx="2922600" cy="1523400"/>
          </a:xfrm>
          <a:prstGeom prst="rect">
            <a:avLst/>
          </a:prstGeom>
          <a:gradFill>
            <a:gsLst>
              <a:gs pos="0">
                <a:srgbClr val="DEF4F6"/>
              </a:gs>
              <a:gs pos="100000">
                <a:srgbClr val="7CCED5"/>
              </a:gs>
            </a:gsLst>
            <a:path path="circle">
              <a:fillToRect l="50000" t="50000" r="50000" b="50000"/>
            </a:path>
            <a:tileRect/>
          </a:gra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latin typeface="Rubik"/>
                <a:ea typeface="Rubik"/>
                <a:cs typeface="Rubik"/>
                <a:sym typeface="Rubik"/>
              </a:rPr>
              <a:t>Определяется объемное изо-гиперденсивное образование,правой подвздошной области, с четким ровным контуром(стрелка), с наличием небольшого количества жидкости вокруг него (наконечник стрелки)</a:t>
            </a:r>
            <a:endParaRPr sz="1200" dirty="0">
              <a:latin typeface="Rubik"/>
              <a:ea typeface="Rubik"/>
              <a:cs typeface="Rubik"/>
              <a:sym typeface="Rubik"/>
            </a:endParaRPr>
          </a:p>
        </p:txBody>
      </p:sp>
      <p:sp>
        <p:nvSpPr>
          <p:cNvPr id="577" name="Google Shape;577;p44"/>
          <p:cNvSpPr txBox="1"/>
          <p:nvPr/>
        </p:nvSpPr>
        <p:spPr>
          <a:xfrm>
            <a:off x="3101075" y="1329075"/>
            <a:ext cx="831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FF0000"/>
                </a:solidFill>
                <a:latin typeface="Rubik"/>
                <a:ea typeface="Rubik"/>
                <a:cs typeface="Rubik"/>
                <a:sym typeface="Rubik"/>
              </a:rPr>
              <a:t>Т2 ВИ SAG </a:t>
            </a:r>
            <a:endParaRPr b="1">
              <a:solidFill>
                <a:srgbClr val="FF0000"/>
              </a:solidFill>
              <a:latin typeface="Rubik"/>
              <a:ea typeface="Rubik"/>
              <a:cs typeface="Rubik"/>
              <a:sym typeface="Rubik"/>
            </a:endParaRPr>
          </a:p>
        </p:txBody>
      </p:sp>
      <p:sp>
        <p:nvSpPr>
          <p:cNvPr id="578" name="Google Shape;578;p44"/>
          <p:cNvSpPr txBox="1"/>
          <p:nvPr/>
        </p:nvSpPr>
        <p:spPr>
          <a:xfrm>
            <a:off x="6062500" y="1329075"/>
            <a:ext cx="831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FF0000"/>
                </a:solidFill>
                <a:latin typeface="Rubik"/>
                <a:ea typeface="Rubik"/>
                <a:cs typeface="Rubik"/>
                <a:sym typeface="Rubik"/>
              </a:rPr>
              <a:t>Т2 ВИ SAG </a:t>
            </a:r>
            <a:endParaRPr b="1">
              <a:solidFill>
                <a:srgbClr val="FF0000"/>
              </a:solidFill>
              <a:latin typeface="Rubik"/>
              <a:ea typeface="Rubik"/>
              <a:cs typeface="Rubik"/>
              <a:sym typeface="Rubik"/>
            </a:endParaRPr>
          </a:p>
        </p:txBody>
      </p:sp>
      <p:sp>
        <p:nvSpPr>
          <p:cNvPr id="579" name="Google Shape;579;p44"/>
          <p:cNvSpPr/>
          <p:nvPr/>
        </p:nvSpPr>
        <p:spPr>
          <a:xfrm>
            <a:off x="3101125" y="3599225"/>
            <a:ext cx="5922300" cy="1052100"/>
          </a:xfrm>
          <a:prstGeom prst="rect">
            <a:avLst/>
          </a:prstGeom>
          <a:gradFill>
            <a:gsLst>
              <a:gs pos="0">
                <a:srgbClr val="DEF4F6"/>
              </a:gs>
              <a:gs pos="100000">
                <a:srgbClr val="7CCED5"/>
              </a:gs>
            </a:gsLst>
            <a:path path="circle">
              <a:fillToRect l="50000" t="50000" r="50000" b="50000"/>
            </a:path>
            <a:tileRect/>
          </a:gra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latin typeface="Rubik"/>
                <a:ea typeface="Rubik"/>
                <a:cs typeface="Rubik"/>
                <a:sym typeface="Rubik"/>
              </a:rPr>
              <a:t>Определяется увеличенный в объеме правый яичник, за счет отечной стромы, со смещенными к периферии фолликулами(отмечено *). Отмечается умеренное количество свободной жидкости в Дугласовом пространстве(наконечник стрелки). Определяется перекрученная сосудистая ножка яичника (прерывистая стрелка)</a:t>
            </a:r>
            <a:endParaRPr sz="1300">
              <a:latin typeface="Rubik"/>
              <a:ea typeface="Rubik"/>
              <a:cs typeface="Rubik"/>
              <a:sym typeface="Rubik"/>
            </a:endParaRPr>
          </a:p>
        </p:txBody>
      </p:sp>
      <p:sp>
        <p:nvSpPr>
          <p:cNvPr id="580" name="Google Shape;580;p44"/>
          <p:cNvSpPr/>
          <p:nvPr/>
        </p:nvSpPr>
        <p:spPr>
          <a:xfrm>
            <a:off x="3101125" y="4708925"/>
            <a:ext cx="5922300" cy="354900"/>
          </a:xfrm>
          <a:prstGeom prst="roundRect">
            <a:avLst>
              <a:gd name="adj" fmla="val 16667"/>
            </a:avLst>
          </a:prstGeom>
          <a:gradFill>
            <a:gsLst>
              <a:gs pos="0">
                <a:srgbClr val="FBFEFE"/>
              </a:gs>
              <a:gs pos="100000">
                <a:srgbClr val="98DADF"/>
              </a:gs>
            </a:gsLst>
            <a:path path="circle">
              <a:fillToRect l="50000" t="50000" r="50000" b="50000"/>
            </a:path>
            <a:tileRect/>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latin typeface="Rubik"/>
                <a:ea typeface="Rubik"/>
                <a:cs typeface="Rubik"/>
                <a:sym typeface="Rubik"/>
              </a:rPr>
              <a:t>В ходе хирургического лечения проведена деторсия с сохранением яичника</a:t>
            </a:r>
            <a:endParaRPr sz="1300">
              <a:latin typeface="Rubik"/>
              <a:ea typeface="Rubik"/>
              <a:cs typeface="Rubik"/>
              <a:sym typeface="Rubik"/>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45"/>
          <p:cNvSpPr/>
          <p:nvPr/>
        </p:nvSpPr>
        <p:spPr>
          <a:xfrm>
            <a:off x="769550" y="930788"/>
            <a:ext cx="875100" cy="875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5"/>
          <p:cNvSpPr/>
          <p:nvPr/>
        </p:nvSpPr>
        <p:spPr>
          <a:xfrm>
            <a:off x="769550" y="2211063"/>
            <a:ext cx="875100" cy="875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5"/>
          <p:cNvSpPr/>
          <p:nvPr/>
        </p:nvSpPr>
        <p:spPr>
          <a:xfrm>
            <a:off x="769550" y="3491350"/>
            <a:ext cx="875100" cy="875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5"/>
          <p:cNvSpPr txBox="1">
            <a:spLocks noGrp="1"/>
          </p:cNvSpPr>
          <p:nvPr>
            <p:ph type="subTitle" idx="2"/>
          </p:nvPr>
        </p:nvSpPr>
        <p:spPr>
          <a:xfrm>
            <a:off x="1905650" y="3613450"/>
            <a:ext cx="6525300" cy="63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У пациенток в постменопаузе перекрут придатков матки чаще всего связан с злокачественным новообразованием</a:t>
            </a:r>
            <a:endParaRPr>
              <a:solidFill>
                <a:srgbClr val="000000"/>
              </a:solidFill>
            </a:endParaRPr>
          </a:p>
        </p:txBody>
      </p:sp>
      <p:sp>
        <p:nvSpPr>
          <p:cNvPr id="589" name="Google Shape;589;p45"/>
          <p:cNvSpPr txBox="1">
            <a:spLocks noGrp="1"/>
          </p:cNvSpPr>
          <p:nvPr>
            <p:ph type="subTitle" idx="9"/>
          </p:nvPr>
        </p:nvSpPr>
        <p:spPr>
          <a:xfrm>
            <a:off x="1954800" y="930800"/>
            <a:ext cx="6476100" cy="87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Перекрут придатков матки чаще встречается среди женщин детородного возраста. У женщин пост- и пременопаузального возраста встречается редко</a:t>
            </a:r>
            <a:endParaRPr>
              <a:solidFill>
                <a:srgbClr val="000000"/>
              </a:solidFill>
            </a:endParaRPr>
          </a:p>
        </p:txBody>
      </p:sp>
      <p:sp>
        <p:nvSpPr>
          <p:cNvPr id="590" name="Google Shape;590;p45"/>
          <p:cNvSpPr txBox="1">
            <a:spLocks noGrp="1"/>
          </p:cNvSpPr>
          <p:nvPr>
            <p:ph type="subTitle" idx="15"/>
          </p:nvPr>
        </p:nvSpPr>
        <p:spPr>
          <a:xfrm>
            <a:off x="1905650" y="2333175"/>
            <a:ext cx="6525300" cy="63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У пациенток пременопаузального возраста перекрут придатков может связан с удлинением связок</a:t>
            </a:r>
            <a:endParaRPr>
              <a:solidFill>
                <a:srgbClr val="000000"/>
              </a:solidFill>
            </a:endParaRPr>
          </a:p>
        </p:txBody>
      </p:sp>
      <p:sp>
        <p:nvSpPr>
          <p:cNvPr id="591" name="Google Shape;591;p45"/>
          <p:cNvSpPr txBox="1">
            <a:spLocks noGrp="1"/>
          </p:cNvSpPr>
          <p:nvPr>
            <p:ph type="title" idx="6"/>
          </p:nvPr>
        </p:nvSpPr>
        <p:spPr>
          <a:xfrm>
            <a:off x="713100" y="-41025"/>
            <a:ext cx="7717800" cy="50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latin typeface="Rubik"/>
                <a:ea typeface="Rubik"/>
                <a:cs typeface="Rubik"/>
                <a:sym typeface="Rubik"/>
              </a:rPr>
              <a:t>Факторы риска</a:t>
            </a:r>
            <a:endParaRPr sz="3600">
              <a:latin typeface="Rubik"/>
              <a:ea typeface="Rubik"/>
              <a:cs typeface="Rubik"/>
              <a:sym typeface="Rubik"/>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46"/>
          <p:cNvSpPr/>
          <p:nvPr/>
        </p:nvSpPr>
        <p:spPr>
          <a:xfrm>
            <a:off x="719950" y="962250"/>
            <a:ext cx="3741900" cy="1371300"/>
          </a:xfrm>
          <a:prstGeom prst="rect">
            <a:avLst/>
          </a:prstGeom>
          <a:solidFill>
            <a:schemeClr val="lt1"/>
          </a:solidFill>
          <a:ln>
            <a:noFill/>
          </a:ln>
          <a:effectLst>
            <a:outerShdw blurRad="457200" algn="bl" rotWithShape="0">
              <a:schemeClr val="accent3">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Rubik"/>
                <a:ea typeface="Rubik"/>
                <a:cs typeface="Rubik"/>
                <a:sym typeface="Rubik"/>
              </a:rPr>
              <a:t>Клинические симптомы: тошнота, рвота, острая боль внизу живота</a:t>
            </a:r>
            <a:endParaRPr>
              <a:latin typeface="Rubik"/>
              <a:ea typeface="Rubik"/>
              <a:cs typeface="Rubik"/>
              <a:sym typeface="Rubik"/>
            </a:endParaRPr>
          </a:p>
        </p:txBody>
      </p:sp>
      <p:sp>
        <p:nvSpPr>
          <p:cNvPr id="597" name="Google Shape;597;p46"/>
          <p:cNvSpPr/>
          <p:nvPr/>
        </p:nvSpPr>
        <p:spPr>
          <a:xfrm>
            <a:off x="4682150" y="962250"/>
            <a:ext cx="3741900" cy="1371300"/>
          </a:xfrm>
          <a:prstGeom prst="rect">
            <a:avLst/>
          </a:prstGeom>
          <a:solidFill>
            <a:schemeClr val="lt1"/>
          </a:solidFill>
          <a:ln>
            <a:noFill/>
          </a:ln>
          <a:effectLst>
            <a:outerShdw blurRad="457200" algn="bl" rotWithShape="0">
              <a:schemeClr val="accent3">
                <a:alpha val="30000"/>
              </a:scheme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n">
                <a:latin typeface="Rubik"/>
                <a:ea typeface="Rubik"/>
                <a:cs typeface="Rubik"/>
                <a:sym typeface="Rubik"/>
              </a:rPr>
              <a:t>Тошнота и рвота встречаются в 70% случаев именно при перекруте придатков матки</a:t>
            </a:r>
            <a:endParaRPr>
              <a:latin typeface="Rubik"/>
              <a:ea typeface="Rubik"/>
              <a:cs typeface="Rubik"/>
              <a:sym typeface="Rubik"/>
            </a:endParaRPr>
          </a:p>
        </p:txBody>
      </p:sp>
      <p:sp>
        <p:nvSpPr>
          <p:cNvPr id="598" name="Google Shape;598;p46"/>
          <p:cNvSpPr/>
          <p:nvPr/>
        </p:nvSpPr>
        <p:spPr>
          <a:xfrm>
            <a:off x="719950" y="2532825"/>
            <a:ext cx="3741900" cy="1371300"/>
          </a:xfrm>
          <a:prstGeom prst="rect">
            <a:avLst/>
          </a:prstGeom>
          <a:solidFill>
            <a:schemeClr val="lt1"/>
          </a:solidFill>
          <a:ln>
            <a:noFill/>
          </a:ln>
          <a:effectLst>
            <a:outerShdw blurRad="457200" algn="bl" rotWithShape="0">
              <a:schemeClr val="accent3">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Rubik"/>
              <a:ea typeface="Rubik"/>
              <a:cs typeface="Rubik"/>
              <a:sym typeface="Rubik"/>
            </a:endParaRPr>
          </a:p>
          <a:p>
            <a:pPr marL="0" lvl="0" indent="0" algn="l" rtl="0">
              <a:spcBef>
                <a:spcPts val="0"/>
              </a:spcBef>
              <a:spcAft>
                <a:spcPts val="0"/>
              </a:spcAft>
              <a:buNone/>
            </a:pPr>
            <a:r>
              <a:rPr lang="en">
                <a:latin typeface="Rubik"/>
                <a:ea typeface="Rubik"/>
                <a:cs typeface="Rubik"/>
                <a:sym typeface="Rubik"/>
              </a:rPr>
              <a:t>Боль внизу живота имеет приступообразный характер: усиливается в момент натяжения перекрученных структур</a:t>
            </a:r>
            <a:endParaRPr>
              <a:latin typeface="Rubik"/>
              <a:ea typeface="Rubik"/>
              <a:cs typeface="Rubik"/>
              <a:sym typeface="Rubik"/>
            </a:endParaRPr>
          </a:p>
        </p:txBody>
      </p:sp>
      <p:sp>
        <p:nvSpPr>
          <p:cNvPr id="599" name="Google Shape;599;p46"/>
          <p:cNvSpPr/>
          <p:nvPr/>
        </p:nvSpPr>
        <p:spPr>
          <a:xfrm>
            <a:off x="4682150" y="2532825"/>
            <a:ext cx="3741900" cy="1371300"/>
          </a:xfrm>
          <a:prstGeom prst="rect">
            <a:avLst/>
          </a:prstGeom>
          <a:solidFill>
            <a:schemeClr val="lt1"/>
          </a:solidFill>
          <a:ln>
            <a:noFill/>
          </a:ln>
          <a:effectLst>
            <a:outerShdw blurRad="457200" algn="bl" rotWithShape="0">
              <a:schemeClr val="accent3">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Rubik"/>
                <a:ea typeface="Rubik"/>
                <a:cs typeface="Rubik"/>
                <a:sym typeface="Rubik"/>
              </a:rPr>
              <a:t> </a:t>
            </a:r>
            <a:endParaRPr>
              <a:latin typeface="Rubik"/>
              <a:ea typeface="Rubik"/>
              <a:cs typeface="Rubik"/>
              <a:sym typeface="Rubik"/>
            </a:endParaRPr>
          </a:p>
          <a:p>
            <a:pPr marL="0" lvl="0" indent="0" algn="r" rtl="0">
              <a:spcBef>
                <a:spcPts val="0"/>
              </a:spcBef>
              <a:spcAft>
                <a:spcPts val="0"/>
              </a:spcAft>
              <a:buNone/>
            </a:pPr>
            <a:r>
              <a:rPr lang="en">
                <a:latin typeface="Rubik"/>
                <a:ea typeface="Rubik"/>
                <a:cs typeface="Rubik"/>
                <a:sym typeface="Rubik"/>
              </a:rPr>
              <a:t>   Повышение температуры бывает редко, а образование, вызвавшее перекрут, не пальпируется </a:t>
            </a:r>
            <a:endParaRPr>
              <a:latin typeface="Rubik"/>
              <a:ea typeface="Rubik"/>
              <a:cs typeface="Rubik"/>
              <a:sym typeface="Rubik"/>
            </a:endParaRPr>
          </a:p>
        </p:txBody>
      </p:sp>
      <p:sp>
        <p:nvSpPr>
          <p:cNvPr id="600" name="Google Shape;600;p46"/>
          <p:cNvSpPr/>
          <p:nvPr/>
        </p:nvSpPr>
        <p:spPr>
          <a:xfrm>
            <a:off x="3854538" y="1715750"/>
            <a:ext cx="1434900" cy="14349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1" name="Google Shape;601;p46"/>
          <p:cNvGrpSpPr/>
          <p:nvPr/>
        </p:nvGrpSpPr>
        <p:grpSpPr>
          <a:xfrm>
            <a:off x="4242531" y="2041030"/>
            <a:ext cx="717082" cy="744934"/>
            <a:chOff x="3647475" y="3358575"/>
            <a:chExt cx="345000" cy="358400"/>
          </a:xfrm>
        </p:grpSpPr>
        <p:sp>
          <p:nvSpPr>
            <p:cNvPr id="602" name="Google Shape;602;p46"/>
            <p:cNvSpPr/>
            <p:nvPr/>
          </p:nvSpPr>
          <p:spPr>
            <a:xfrm>
              <a:off x="3647475" y="3551150"/>
              <a:ext cx="345000" cy="165825"/>
            </a:xfrm>
            <a:custGeom>
              <a:avLst/>
              <a:gdLst/>
              <a:ahLst/>
              <a:cxnLst/>
              <a:rect l="l" t="t" r="r" b="b"/>
              <a:pathLst>
                <a:path w="13800" h="6633" extrusionOk="0">
                  <a:moveTo>
                    <a:pt x="4775" y="1"/>
                  </a:moveTo>
                  <a:cubicBezTo>
                    <a:pt x="4489" y="1"/>
                    <a:pt x="4239" y="60"/>
                    <a:pt x="4001" y="215"/>
                  </a:cubicBezTo>
                  <a:cubicBezTo>
                    <a:pt x="3989" y="215"/>
                    <a:pt x="3989" y="227"/>
                    <a:pt x="3965" y="227"/>
                  </a:cubicBezTo>
                  <a:lnTo>
                    <a:pt x="250" y="2823"/>
                  </a:lnTo>
                  <a:cubicBezTo>
                    <a:pt x="36" y="2978"/>
                    <a:pt x="0" y="3275"/>
                    <a:pt x="131" y="3501"/>
                  </a:cubicBezTo>
                  <a:cubicBezTo>
                    <a:pt x="235" y="3635"/>
                    <a:pt x="389" y="3713"/>
                    <a:pt x="545" y="3713"/>
                  </a:cubicBezTo>
                  <a:cubicBezTo>
                    <a:pt x="640" y="3713"/>
                    <a:pt x="736" y="3684"/>
                    <a:pt x="822" y="3620"/>
                  </a:cubicBezTo>
                  <a:lnTo>
                    <a:pt x="4501" y="1049"/>
                  </a:lnTo>
                  <a:cubicBezTo>
                    <a:pt x="4584" y="1001"/>
                    <a:pt x="4691" y="989"/>
                    <a:pt x="4787" y="989"/>
                  </a:cubicBezTo>
                  <a:lnTo>
                    <a:pt x="8287" y="989"/>
                  </a:lnTo>
                  <a:cubicBezTo>
                    <a:pt x="8418" y="989"/>
                    <a:pt x="8513" y="1096"/>
                    <a:pt x="8525" y="1215"/>
                  </a:cubicBezTo>
                  <a:cubicBezTo>
                    <a:pt x="8525" y="1334"/>
                    <a:pt x="8466" y="1454"/>
                    <a:pt x="8323" y="1465"/>
                  </a:cubicBezTo>
                  <a:lnTo>
                    <a:pt x="8275" y="1465"/>
                  </a:lnTo>
                  <a:lnTo>
                    <a:pt x="6191" y="1930"/>
                  </a:lnTo>
                  <a:cubicBezTo>
                    <a:pt x="6025" y="1954"/>
                    <a:pt x="5894" y="2073"/>
                    <a:pt x="5834" y="2239"/>
                  </a:cubicBezTo>
                  <a:cubicBezTo>
                    <a:pt x="5775" y="2382"/>
                    <a:pt x="5799" y="2561"/>
                    <a:pt x="5894" y="2704"/>
                  </a:cubicBezTo>
                  <a:lnTo>
                    <a:pt x="6441" y="3430"/>
                  </a:lnTo>
                  <a:cubicBezTo>
                    <a:pt x="6549" y="3549"/>
                    <a:pt x="6656" y="3609"/>
                    <a:pt x="6799" y="3620"/>
                  </a:cubicBezTo>
                  <a:lnTo>
                    <a:pt x="9287" y="3811"/>
                  </a:lnTo>
                  <a:cubicBezTo>
                    <a:pt x="9406" y="3811"/>
                    <a:pt x="9513" y="3787"/>
                    <a:pt x="9609" y="3716"/>
                  </a:cubicBezTo>
                  <a:cubicBezTo>
                    <a:pt x="9632" y="3716"/>
                    <a:pt x="11311" y="2477"/>
                    <a:pt x="12252" y="1787"/>
                  </a:cubicBezTo>
                  <a:cubicBezTo>
                    <a:pt x="12286" y="1761"/>
                    <a:pt x="12332" y="1749"/>
                    <a:pt x="12380" y="1749"/>
                  </a:cubicBezTo>
                  <a:cubicBezTo>
                    <a:pt x="12464" y="1749"/>
                    <a:pt x="12556" y="1786"/>
                    <a:pt x="12609" y="1846"/>
                  </a:cubicBezTo>
                  <a:cubicBezTo>
                    <a:pt x="12621" y="1870"/>
                    <a:pt x="12621" y="1882"/>
                    <a:pt x="12633" y="1882"/>
                  </a:cubicBezTo>
                  <a:cubicBezTo>
                    <a:pt x="12692" y="2001"/>
                    <a:pt x="12668" y="2120"/>
                    <a:pt x="12573" y="2204"/>
                  </a:cubicBezTo>
                  <a:lnTo>
                    <a:pt x="9287" y="4692"/>
                  </a:lnTo>
                  <a:cubicBezTo>
                    <a:pt x="9205" y="4737"/>
                    <a:pt x="9138" y="4776"/>
                    <a:pt x="9057" y="4776"/>
                  </a:cubicBezTo>
                  <a:cubicBezTo>
                    <a:pt x="9032" y="4776"/>
                    <a:pt x="9006" y="4772"/>
                    <a:pt x="8978" y="4763"/>
                  </a:cubicBezTo>
                  <a:lnTo>
                    <a:pt x="4167" y="4192"/>
                  </a:lnTo>
                  <a:cubicBezTo>
                    <a:pt x="4136" y="4187"/>
                    <a:pt x="4105" y="4185"/>
                    <a:pt x="4076" y="4185"/>
                  </a:cubicBezTo>
                  <a:cubicBezTo>
                    <a:pt x="3961" y="4185"/>
                    <a:pt x="3865" y="4221"/>
                    <a:pt x="3798" y="4287"/>
                  </a:cubicBezTo>
                  <a:lnTo>
                    <a:pt x="1977" y="5764"/>
                  </a:lnTo>
                  <a:cubicBezTo>
                    <a:pt x="1774" y="5930"/>
                    <a:pt x="1739" y="6240"/>
                    <a:pt x="1905" y="6454"/>
                  </a:cubicBezTo>
                  <a:cubicBezTo>
                    <a:pt x="2012" y="6573"/>
                    <a:pt x="2131" y="6633"/>
                    <a:pt x="2274" y="6633"/>
                  </a:cubicBezTo>
                  <a:cubicBezTo>
                    <a:pt x="2393" y="6633"/>
                    <a:pt x="2489" y="6597"/>
                    <a:pt x="2584" y="6526"/>
                  </a:cubicBezTo>
                  <a:lnTo>
                    <a:pt x="4251" y="5180"/>
                  </a:lnTo>
                  <a:lnTo>
                    <a:pt x="8835" y="5752"/>
                  </a:lnTo>
                  <a:cubicBezTo>
                    <a:pt x="8898" y="5760"/>
                    <a:pt x="8960" y="5764"/>
                    <a:pt x="9021" y="5764"/>
                  </a:cubicBezTo>
                  <a:cubicBezTo>
                    <a:pt x="9326" y="5764"/>
                    <a:pt x="9603" y="5664"/>
                    <a:pt x="9870" y="5466"/>
                  </a:cubicBezTo>
                  <a:lnTo>
                    <a:pt x="13145" y="2978"/>
                  </a:lnTo>
                  <a:cubicBezTo>
                    <a:pt x="13680" y="2561"/>
                    <a:pt x="13800" y="1811"/>
                    <a:pt x="13383" y="1275"/>
                  </a:cubicBezTo>
                  <a:cubicBezTo>
                    <a:pt x="13383" y="1251"/>
                    <a:pt x="13359" y="1239"/>
                    <a:pt x="13347" y="1227"/>
                  </a:cubicBezTo>
                  <a:cubicBezTo>
                    <a:pt x="13110" y="921"/>
                    <a:pt x="12755" y="765"/>
                    <a:pt x="12396" y="765"/>
                  </a:cubicBezTo>
                  <a:cubicBezTo>
                    <a:pt x="12142" y="765"/>
                    <a:pt x="11886" y="843"/>
                    <a:pt x="11668" y="1001"/>
                  </a:cubicBezTo>
                  <a:cubicBezTo>
                    <a:pt x="10906" y="1549"/>
                    <a:pt x="9632" y="2489"/>
                    <a:pt x="9180" y="2799"/>
                  </a:cubicBezTo>
                  <a:lnTo>
                    <a:pt x="7311" y="2656"/>
                  </a:lnTo>
                  <a:lnTo>
                    <a:pt x="8442" y="2430"/>
                  </a:lnTo>
                  <a:cubicBezTo>
                    <a:pt x="9049" y="2323"/>
                    <a:pt x="9513" y="1787"/>
                    <a:pt x="9478" y="1156"/>
                  </a:cubicBezTo>
                  <a:lnTo>
                    <a:pt x="9478" y="1132"/>
                  </a:lnTo>
                  <a:cubicBezTo>
                    <a:pt x="9430" y="477"/>
                    <a:pt x="8894" y="1"/>
                    <a:pt x="82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6"/>
            <p:cNvSpPr/>
            <p:nvPr/>
          </p:nvSpPr>
          <p:spPr>
            <a:xfrm>
              <a:off x="3825175" y="3400550"/>
              <a:ext cx="97650" cy="97350"/>
            </a:xfrm>
            <a:custGeom>
              <a:avLst/>
              <a:gdLst/>
              <a:ahLst/>
              <a:cxnLst/>
              <a:rect l="l" t="t" r="r" b="b"/>
              <a:pathLst>
                <a:path w="3906" h="3894" extrusionOk="0">
                  <a:moveTo>
                    <a:pt x="1953" y="0"/>
                  </a:moveTo>
                  <a:cubicBezTo>
                    <a:pt x="1667" y="0"/>
                    <a:pt x="1465" y="215"/>
                    <a:pt x="1465" y="489"/>
                  </a:cubicBezTo>
                  <a:lnTo>
                    <a:pt x="1465" y="1465"/>
                  </a:lnTo>
                  <a:lnTo>
                    <a:pt x="500" y="1465"/>
                  </a:lnTo>
                  <a:cubicBezTo>
                    <a:pt x="215" y="1465"/>
                    <a:pt x="0" y="1667"/>
                    <a:pt x="0" y="1953"/>
                  </a:cubicBezTo>
                  <a:cubicBezTo>
                    <a:pt x="0" y="2239"/>
                    <a:pt x="226" y="2441"/>
                    <a:pt x="500" y="2441"/>
                  </a:cubicBezTo>
                  <a:lnTo>
                    <a:pt x="1465" y="2441"/>
                  </a:lnTo>
                  <a:lnTo>
                    <a:pt x="1465" y="3406"/>
                  </a:lnTo>
                  <a:cubicBezTo>
                    <a:pt x="1465" y="3691"/>
                    <a:pt x="1667" y="3894"/>
                    <a:pt x="1953" y="3894"/>
                  </a:cubicBezTo>
                  <a:cubicBezTo>
                    <a:pt x="2239" y="3894"/>
                    <a:pt x="2441" y="3691"/>
                    <a:pt x="2441" y="3406"/>
                  </a:cubicBezTo>
                  <a:lnTo>
                    <a:pt x="2441" y="2441"/>
                  </a:lnTo>
                  <a:lnTo>
                    <a:pt x="3405" y="2441"/>
                  </a:lnTo>
                  <a:cubicBezTo>
                    <a:pt x="3691" y="2441"/>
                    <a:pt x="3905" y="2239"/>
                    <a:pt x="3905" y="1953"/>
                  </a:cubicBezTo>
                  <a:cubicBezTo>
                    <a:pt x="3905" y="1667"/>
                    <a:pt x="3691" y="1465"/>
                    <a:pt x="3405" y="1465"/>
                  </a:cubicBezTo>
                  <a:lnTo>
                    <a:pt x="2441" y="1465"/>
                  </a:lnTo>
                  <a:lnTo>
                    <a:pt x="2441" y="489"/>
                  </a:lnTo>
                  <a:cubicBezTo>
                    <a:pt x="2441" y="215"/>
                    <a:pt x="2239" y="0"/>
                    <a:pt x="19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6"/>
            <p:cNvSpPr/>
            <p:nvPr/>
          </p:nvSpPr>
          <p:spPr>
            <a:xfrm>
              <a:off x="3783200" y="3358575"/>
              <a:ext cx="181900" cy="181600"/>
            </a:xfrm>
            <a:custGeom>
              <a:avLst/>
              <a:gdLst/>
              <a:ahLst/>
              <a:cxnLst/>
              <a:rect l="l" t="t" r="r" b="b"/>
              <a:pathLst>
                <a:path w="7276" h="7264" extrusionOk="0">
                  <a:moveTo>
                    <a:pt x="3644" y="965"/>
                  </a:moveTo>
                  <a:cubicBezTo>
                    <a:pt x="5108" y="965"/>
                    <a:pt x="6311" y="2168"/>
                    <a:pt x="6311" y="3632"/>
                  </a:cubicBezTo>
                  <a:cubicBezTo>
                    <a:pt x="6311" y="5085"/>
                    <a:pt x="5108" y="6299"/>
                    <a:pt x="3644" y="6299"/>
                  </a:cubicBezTo>
                  <a:cubicBezTo>
                    <a:pt x="2191" y="6299"/>
                    <a:pt x="989" y="5085"/>
                    <a:pt x="989" y="3632"/>
                  </a:cubicBezTo>
                  <a:cubicBezTo>
                    <a:pt x="989" y="2168"/>
                    <a:pt x="2179" y="965"/>
                    <a:pt x="3644" y="965"/>
                  </a:cubicBezTo>
                  <a:close/>
                  <a:moveTo>
                    <a:pt x="3644" y="1"/>
                  </a:moveTo>
                  <a:cubicBezTo>
                    <a:pt x="1644" y="1"/>
                    <a:pt x="12" y="1620"/>
                    <a:pt x="12" y="3632"/>
                  </a:cubicBezTo>
                  <a:cubicBezTo>
                    <a:pt x="0" y="5644"/>
                    <a:pt x="1620" y="7263"/>
                    <a:pt x="3644" y="7263"/>
                  </a:cubicBezTo>
                  <a:cubicBezTo>
                    <a:pt x="5656" y="7263"/>
                    <a:pt x="7275" y="5644"/>
                    <a:pt x="7275" y="3632"/>
                  </a:cubicBezTo>
                  <a:cubicBezTo>
                    <a:pt x="7275" y="1620"/>
                    <a:pt x="5656" y="1"/>
                    <a:pt x="36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5" name="Google Shape;605;p46"/>
          <p:cNvSpPr txBox="1">
            <a:spLocks noGrp="1"/>
          </p:cNvSpPr>
          <p:nvPr>
            <p:ph type="title"/>
          </p:nvPr>
        </p:nvSpPr>
        <p:spPr>
          <a:xfrm>
            <a:off x="0" y="-41025"/>
            <a:ext cx="9195900" cy="74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latin typeface="Rubik"/>
                <a:ea typeface="Rubik"/>
                <a:cs typeface="Rubik"/>
                <a:sym typeface="Rubik"/>
              </a:rPr>
              <a:t>Клиническая картина и диагностика</a:t>
            </a:r>
            <a:endParaRPr sz="3600">
              <a:latin typeface="Rubik"/>
              <a:ea typeface="Rubik"/>
              <a:cs typeface="Rubik"/>
              <a:sym typeface="Rubik"/>
            </a:endParaRPr>
          </a:p>
        </p:txBody>
      </p:sp>
      <p:sp>
        <p:nvSpPr>
          <p:cNvPr id="606" name="Google Shape;606;p46"/>
          <p:cNvSpPr/>
          <p:nvPr/>
        </p:nvSpPr>
        <p:spPr>
          <a:xfrm>
            <a:off x="482975" y="4257525"/>
            <a:ext cx="8236200" cy="705600"/>
          </a:xfrm>
          <a:prstGeom prst="roundRect">
            <a:avLst>
              <a:gd name="adj" fmla="val 16667"/>
            </a:avLst>
          </a:prstGeom>
          <a:gradFill>
            <a:gsLst>
              <a:gs pos="0">
                <a:srgbClr val="FBFEFE"/>
              </a:gs>
              <a:gs pos="100000">
                <a:srgbClr val="98DADF"/>
              </a:gs>
            </a:gsLst>
            <a:path path="circle">
              <a:fillToRect l="50000" t="50000" r="50000" b="50000"/>
            </a:path>
            <a:tileRect/>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latin typeface="Rubik"/>
                <a:ea typeface="Rubik"/>
                <a:cs typeface="Rubik"/>
                <a:sym typeface="Rubik"/>
              </a:rPr>
              <a:t>     Отсутствие специфических симптомов затрудняет диагностику и откладывает своевременное лечение, что может привести к необратимой ишемии и некрозу </a:t>
            </a:r>
            <a:endParaRPr sz="1500" b="1">
              <a:latin typeface="Rubik"/>
              <a:ea typeface="Rubik"/>
              <a:cs typeface="Rubik"/>
              <a:sym typeface="Rubik"/>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0"/>
          <p:cNvSpPr/>
          <p:nvPr/>
        </p:nvSpPr>
        <p:spPr>
          <a:xfrm>
            <a:off x="58125" y="341350"/>
            <a:ext cx="763200" cy="756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0"/>
          <p:cNvSpPr txBox="1">
            <a:spLocks noGrp="1"/>
          </p:cNvSpPr>
          <p:nvPr>
            <p:ph type="title"/>
          </p:nvPr>
        </p:nvSpPr>
        <p:spPr>
          <a:xfrm>
            <a:off x="680050" y="0"/>
            <a:ext cx="7717800" cy="50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latin typeface="Rubik"/>
                <a:ea typeface="Rubik"/>
                <a:cs typeface="Rubik"/>
                <a:sym typeface="Rubik"/>
              </a:rPr>
              <a:t>Предисловие</a:t>
            </a:r>
            <a:endParaRPr sz="3600">
              <a:latin typeface="Rubik"/>
              <a:ea typeface="Rubik"/>
              <a:cs typeface="Rubik"/>
              <a:sym typeface="Rubik"/>
            </a:endParaRPr>
          </a:p>
        </p:txBody>
      </p:sp>
      <p:sp>
        <p:nvSpPr>
          <p:cNvPr id="358" name="Google Shape;358;p30"/>
          <p:cNvSpPr/>
          <p:nvPr/>
        </p:nvSpPr>
        <p:spPr>
          <a:xfrm>
            <a:off x="422225" y="1872225"/>
            <a:ext cx="8605800" cy="1245000"/>
          </a:xfrm>
          <a:prstGeom prst="rect">
            <a:avLst/>
          </a:prstGeom>
          <a:solidFill>
            <a:schemeClr val="lt1"/>
          </a:solidFill>
          <a:ln>
            <a:noFill/>
          </a:ln>
          <a:effectLst>
            <a:outerShdw blurRad="457200" algn="bl" rotWithShape="0">
              <a:schemeClr val="accent3">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Rubik"/>
                <a:ea typeface="Rubik"/>
                <a:cs typeface="Rubik"/>
                <a:sym typeface="Rubik"/>
              </a:rPr>
              <a:t>Основными жалобами являются острая боль, рвота, напряжение брюшной стенки. Клинический диагноз чаще выставляется на основание результатов УЗИ. Симптомы перекрута яичника могут быть разнообразными и неспецифическими. Это затрудняет раннюю диагностику, особенно, если данная патология не была сразу заподозрена. При сомнительной клинической картине могут быть проведены КТ или МРТ. Визуализация особенно важна тогда, когда диагноз не выставлен на ранней стадии</a:t>
            </a:r>
            <a:endParaRPr>
              <a:latin typeface="Rubik"/>
              <a:ea typeface="Rubik"/>
              <a:cs typeface="Rubik"/>
              <a:sym typeface="Rubik"/>
            </a:endParaRPr>
          </a:p>
        </p:txBody>
      </p:sp>
      <p:sp>
        <p:nvSpPr>
          <p:cNvPr id="359" name="Google Shape;359;p30"/>
          <p:cNvSpPr/>
          <p:nvPr/>
        </p:nvSpPr>
        <p:spPr>
          <a:xfrm>
            <a:off x="422225" y="690925"/>
            <a:ext cx="8605800" cy="1064700"/>
          </a:xfrm>
          <a:prstGeom prst="rect">
            <a:avLst/>
          </a:prstGeom>
          <a:solidFill>
            <a:schemeClr val="lt1"/>
          </a:solidFill>
          <a:ln>
            <a:noFill/>
          </a:ln>
          <a:effectLst>
            <a:outerShdw blurRad="457200" algn="bl" rotWithShape="0">
              <a:schemeClr val="accent3">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Rubik"/>
                <a:ea typeface="Rubik"/>
                <a:cs typeface="Rubik"/>
                <a:sym typeface="Rubik"/>
              </a:rPr>
              <a:t>Перекрут придатков матки - вращение яичника (часто вместе с маточной трубой) на связке, которое приводит к пережатию сосуда и инфаркту яичника. Так как лечением является хирургическая операция - деторсия(раскручивание), своевременная диагностика играет важную роль, и способствует сохранению яичника. Данная патология поражает преимущественно женщин в пременопаузе</a:t>
            </a:r>
            <a:endParaRPr>
              <a:latin typeface="Rubik"/>
              <a:ea typeface="Rubik"/>
              <a:cs typeface="Rubik"/>
              <a:sym typeface="Rubik"/>
            </a:endParaRPr>
          </a:p>
        </p:txBody>
      </p:sp>
      <p:sp>
        <p:nvSpPr>
          <p:cNvPr id="360" name="Google Shape;360;p30"/>
          <p:cNvSpPr/>
          <p:nvPr/>
        </p:nvSpPr>
        <p:spPr>
          <a:xfrm>
            <a:off x="422250" y="3233825"/>
            <a:ext cx="8605800" cy="1786800"/>
          </a:xfrm>
          <a:prstGeom prst="rect">
            <a:avLst/>
          </a:prstGeom>
          <a:solidFill>
            <a:schemeClr val="lt1"/>
          </a:solidFill>
          <a:ln>
            <a:noFill/>
          </a:ln>
          <a:effectLst>
            <a:outerShdw blurRad="457200" algn="bl" rotWithShape="0">
              <a:schemeClr val="accent3">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Rubik"/>
                <a:ea typeface="Rubik"/>
                <a:cs typeface="Rubik"/>
                <a:sym typeface="Rubik"/>
              </a:rPr>
              <a:t>Для перекрута яичника характерны следующие признаки: яичник увеличен в размерах, с признаками отека, смещен к срединной линии , по его периферии расположены фолликулы (напоминают нить жемчуга), наличие свободной жидкости в полости малого таза, смещение матки в сторону перекрученного яичника, воспаление </a:t>
            </a:r>
            <a:r>
              <a:rPr lang="ru-RU" dirty="0" smtClean="0">
                <a:latin typeface="Rubik"/>
                <a:ea typeface="Rubik"/>
                <a:cs typeface="Rubik"/>
                <a:sym typeface="Rubik"/>
              </a:rPr>
              <a:t>окружающей</a:t>
            </a:r>
            <a:r>
              <a:rPr lang="en" dirty="0" smtClean="0">
                <a:latin typeface="Rubik"/>
                <a:ea typeface="Rubik"/>
                <a:cs typeface="Rubik"/>
                <a:sym typeface="Rubik"/>
              </a:rPr>
              <a:t> клетчатк</a:t>
            </a:r>
            <a:r>
              <a:rPr lang="en" dirty="0" smtClean="0">
                <a:solidFill>
                  <a:schemeClr val="tx1"/>
                </a:solidFill>
                <a:latin typeface="Rubik"/>
                <a:ea typeface="Rubik"/>
                <a:cs typeface="Rubik"/>
                <a:sym typeface="Rubik"/>
              </a:rPr>
              <a:t>и</a:t>
            </a:r>
            <a:r>
              <a:rPr lang="ru-RU" dirty="0">
                <a:solidFill>
                  <a:schemeClr val="tx1"/>
                </a:solidFill>
                <a:latin typeface="Rubik"/>
                <a:ea typeface="Rubik"/>
                <a:cs typeface="Rubik"/>
                <a:sym typeface="Rubik"/>
              </a:rPr>
              <a:t>,</a:t>
            </a:r>
            <a:r>
              <a:rPr lang="en" dirty="0" smtClean="0">
                <a:solidFill>
                  <a:schemeClr val="tx1"/>
                </a:solidFill>
                <a:latin typeface="Rubik"/>
                <a:ea typeface="Rubik"/>
                <a:cs typeface="Rubik"/>
                <a:sym typeface="Rubik"/>
              </a:rPr>
              <a:t> </a:t>
            </a:r>
            <a:r>
              <a:rPr lang="en" dirty="0">
                <a:latin typeface="Rubik"/>
                <a:ea typeface="Rubik"/>
                <a:cs typeface="Rubik"/>
                <a:sym typeface="Rubik"/>
              </a:rPr>
              <a:t>наличие доброкачественного </a:t>
            </a:r>
            <a:r>
              <a:rPr lang="en" dirty="0" smtClean="0">
                <a:latin typeface="Rubik"/>
                <a:ea typeface="Rubik"/>
                <a:cs typeface="Rubik"/>
                <a:sym typeface="Rubik"/>
              </a:rPr>
              <a:t>образовани</a:t>
            </a:r>
            <a:r>
              <a:rPr lang="ru-RU" dirty="0" smtClean="0">
                <a:latin typeface="Rubik"/>
                <a:ea typeface="Rubik"/>
                <a:cs typeface="Rubik"/>
                <a:sym typeface="Rubik"/>
              </a:rPr>
              <a:t>я</a:t>
            </a:r>
            <a:r>
              <a:rPr lang="en" dirty="0" smtClean="0">
                <a:latin typeface="Rubik"/>
                <a:ea typeface="Rubik"/>
                <a:cs typeface="Rubik"/>
                <a:sym typeface="Rubik"/>
              </a:rPr>
              <a:t>, </a:t>
            </a:r>
            <a:r>
              <a:rPr lang="en" dirty="0">
                <a:latin typeface="Rubik"/>
                <a:ea typeface="Rubik"/>
                <a:cs typeface="Rubik"/>
                <a:sym typeface="Rubik"/>
              </a:rPr>
              <a:t>которое может провоцировать перекрут. Кровоизлияние или отсутствие кровотока указывают на инфаркт яичника. Дифференциальную диагностику перекрута яичника проводят между разрывом геморрагической кисты, массивным отеком яичника, синдромом гиперстимуляции яичника и лейомиомой</a:t>
            </a:r>
            <a:endParaRPr dirty="0">
              <a:latin typeface="Rubik"/>
              <a:ea typeface="Rubik"/>
              <a:cs typeface="Rubik"/>
              <a:sym typeface="Rubik"/>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47"/>
          <p:cNvSpPr txBox="1">
            <a:spLocks noGrp="1"/>
          </p:cNvSpPr>
          <p:nvPr>
            <p:ph type="title"/>
          </p:nvPr>
        </p:nvSpPr>
        <p:spPr>
          <a:xfrm>
            <a:off x="13" y="0"/>
            <a:ext cx="9144000" cy="120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latin typeface="Rubik"/>
                <a:ea typeface="Rubik"/>
                <a:cs typeface="Rubik"/>
                <a:sym typeface="Rubik"/>
              </a:rPr>
              <a:t>Клинические симптомы  у пациенток  </a:t>
            </a:r>
            <a:r>
              <a:rPr lang="ru-RU" sz="3200" dirty="0" smtClean="0">
                <a:latin typeface="Rubik"/>
                <a:ea typeface="Rubik"/>
                <a:cs typeface="Rubik"/>
                <a:sym typeface="Rubik"/>
              </a:rPr>
              <a:t/>
            </a:r>
            <a:br>
              <a:rPr lang="ru-RU" sz="3200" dirty="0" smtClean="0">
                <a:latin typeface="Rubik"/>
                <a:ea typeface="Rubik"/>
                <a:cs typeface="Rubik"/>
                <a:sym typeface="Rubik"/>
              </a:rPr>
            </a:br>
            <a:r>
              <a:rPr lang="en" sz="3200" dirty="0" smtClean="0">
                <a:latin typeface="Rubik"/>
                <a:ea typeface="Rubik"/>
                <a:cs typeface="Rubik"/>
                <a:sym typeface="Rubik"/>
              </a:rPr>
              <a:t>с </a:t>
            </a:r>
            <a:r>
              <a:rPr lang="en" sz="3200" dirty="0">
                <a:latin typeface="Rubik"/>
                <a:ea typeface="Rubik"/>
                <a:cs typeface="Rubik"/>
                <a:sym typeface="Rubik"/>
              </a:rPr>
              <a:t>подтвержденным перекрутом </a:t>
            </a:r>
            <a:endParaRPr sz="3200" dirty="0">
              <a:latin typeface="Rubik"/>
              <a:ea typeface="Rubik"/>
              <a:cs typeface="Rubik"/>
              <a:sym typeface="Rubik"/>
            </a:endParaRPr>
          </a:p>
        </p:txBody>
      </p:sp>
      <p:sp>
        <p:nvSpPr>
          <p:cNvPr id="2" name="AutoShape 2" descr="Таблица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Таблица 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6" descr="Таблица 1:"/>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8" descr="Таблица 1:"/>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712" y="1700605"/>
            <a:ext cx="8346602" cy="1878167"/>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48"/>
          <p:cNvSpPr/>
          <p:nvPr/>
        </p:nvSpPr>
        <p:spPr>
          <a:xfrm>
            <a:off x="479650" y="700888"/>
            <a:ext cx="875100" cy="875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8"/>
          <p:cNvSpPr/>
          <p:nvPr/>
        </p:nvSpPr>
        <p:spPr>
          <a:xfrm>
            <a:off x="4654225" y="894175"/>
            <a:ext cx="875100" cy="875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8"/>
          <p:cNvSpPr/>
          <p:nvPr/>
        </p:nvSpPr>
        <p:spPr>
          <a:xfrm>
            <a:off x="479650" y="2089900"/>
            <a:ext cx="875100" cy="875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8"/>
          <p:cNvSpPr/>
          <p:nvPr/>
        </p:nvSpPr>
        <p:spPr>
          <a:xfrm>
            <a:off x="4654225" y="3128400"/>
            <a:ext cx="875100" cy="875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8"/>
          <p:cNvSpPr txBox="1">
            <a:spLocks noGrp="1"/>
          </p:cNvSpPr>
          <p:nvPr>
            <p:ph type="subTitle" idx="2"/>
          </p:nvPr>
        </p:nvSpPr>
        <p:spPr>
          <a:xfrm>
            <a:off x="5598800" y="613650"/>
            <a:ext cx="3445500" cy="251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000000"/>
                </a:solidFill>
              </a:rPr>
              <a:t>При боли внизу живота дифференциальную диагностику проводят между: геморрагической кистой (или ее разрывом), внематочной беременностью, эндометриозом с острым кровотечением, перекрутом лейомимы, инфекциях и воспалительных заболеваниях органов малого таза</a:t>
            </a:r>
            <a:endParaRPr sz="1400">
              <a:solidFill>
                <a:srgbClr val="000000"/>
              </a:solidFill>
            </a:endParaRPr>
          </a:p>
        </p:txBody>
      </p:sp>
      <p:sp>
        <p:nvSpPr>
          <p:cNvPr id="622" name="Google Shape;622;p48"/>
          <p:cNvSpPr txBox="1">
            <a:spLocks noGrp="1"/>
          </p:cNvSpPr>
          <p:nvPr>
            <p:ph type="subTitle" idx="5"/>
          </p:nvPr>
        </p:nvSpPr>
        <p:spPr>
          <a:xfrm>
            <a:off x="5529325" y="3068750"/>
            <a:ext cx="3666600" cy="154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000000"/>
                </a:solidFill>
              </a:rPr>
              <a:t>Среди не гинекологических состояний дифференциальную диагностику проводят между: острым аппендицитом, энтероколитом, дивертикулитом, воспалительными заболеваниями кишечника, мочекаменной болезнью и инфекционными заболеваниями мочевыводящих путей</a:t>
            </a:r>
            <a:endParaRPr sz="1400">
              <a:solidFill>
                <a:srgbClr val="000000"/>
              </a:solidFill>
            </a:endParaRPr>
          </a:p>
        </p:txBody>
      </p:sp>
      <p:sp>
        <p:nvSpPr>
          <p:cNvPr id="623" name="Google Shape;623;p48"/>
          <p:cNvSpPr txBox="1">
            <a:spLocks noGrp="1"/>
          </p:cNvSpPr>
          <p:nvPr>
            <p:ph type="subTitle" idx="9"/>
          </p:nvPr>
        </p:nvSpPr>
        <p:spPr>
          <a:xfrm>
            <a:off x="1405275" y="613650"/>
            <a:ext cx="3057300" cy="162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000000"/>
                </a:solidFill>
              </a:rPr>
              <a:t>Большую роль играет тест на беременность.  При его отсутствии результаты лабораторных исследований могут быть не достоверны</a:t>
            </a:r>
            <a:endParaRPr sz="1400">
              <a:solidFill>
                <a:srgbClr val="000000"/>
              </a:solidFill>
            </a:endParaRPr>
          </a:p>
        </p:txBody>
      </p:sp>
      <p:sp>
        <p:nvSpPr>
          <p:cNvPr id="624" name="Google Shape;624;p48"/>
          <p:cNvSpPr txBox="1">
            <a:spLocks noGrp="1"/>
          </p:cNvSpPr>
          <p:nvPr>
            <p:ph type="subTitle" idx="15"/>
          </p:nvPr>
        </p:nvSpPr>
        <p:spPr>
          <a:xfrm>
            <a:off x="1405275" y="2015100"/>
            <a:ext cx="2835900" cy="111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000000"/>
                </a:solidFill>
              </a:rPr>
              <a:t>Маркеры воспаления и лейкоцитоз могут быть и при отсутствии повышенной температуры</a:t>
            </a:r>
            <a:endParaRPr sz="1400">
              <a:solidFill>
                <a:srgbClr val="000000"/>
              </a:solidFill>
            </a:endParaRPr>
          </a:p>
        </p:txBody>
      </p:sp>
      <p:sp>
        <p:nvSpPr>
          <p:cNvPr id="625" name="Google Shape;625;p48"/>
          <p:cNvSpPr txBox="1">
            <a:spLocks noGrp="1"/>
          </p:cNvSpPr>
          <p:nvPr>
            <p:ph type="title" idx="6"/>
          </p:nvPr>
        </p:nvSpPr>
        <p:spPr>
          <a:xfrm>
            <a:off x="0" y="-32825"/>
            <a:ext cx="9195900" cy="48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chemeClr val="accent4">
                    <a:lumMod val="75000"/>
                  </a:schemeClr>
                </a:solidFill>
                <a:latin typeface="Rubik"/>
                <a:ea typeface="Rubik"/>
                <a:cs typeface="Rubik"/>
                <a:sym typeface="Rubik"/>
              </a:rPr>
              <a:t>Клиническая</a:t>
            </a:r>
            <a:r>
              <a:rPr lang="en" sz="3600" dirty="0">
                <a:latin typeface="Rubik"/>
                <a:ea typeface="Rubik"/>
                <a:cs typeface="Rubik"/>
                <a:sym typeface="Rubik"/>
              </a:rPr>
              <a:t> картина и диагностика</a:t>
            </a:r>
            <a:endParaRPr sz="3600" dirty="0">
              <a:latin typeface="Rubik"/>
              <a:ea typeface="Rubik"/>
              <a:cs typeface="Rubik"/>
              <a:sym typeface="Rubik"/>
            </a:endParaRPr>
          </a:p>
        </p:txBody>
      </p:sp>
      <p:sp>
        <p:nvSpPr>
          <p:cNvPr id="626" name="Google Shape;626;p48"/>
          <p:cNvSpPr/>
          <p:nvPr/>
        </p:nvSpPr>
        <p:spPr>
          <a:xfrm>
            <a:off x="713677" y="921179"/>
            <a:ext cx="407038" cy="434535"/>
          </a:xfrm>
          <a:custGeom>
            <a:avLst/>
            <a:gdLst/>
            <a:ahLst/>
            <a:cxnLst/>
            <a:rect l="l" t="t" r="r" b="b"/>
            <a:pathLst>
              <a:path w="13627" h="13625" extrusionOk="0">
                <a:moveTo>
                  <a:pt x="6178" y="3517"/>
                </a:moveTo>
                <a:lnTo>
                  <a:pt x="6178" y="3517"/>
                </a:lnTo>
                <a:cubicBezTo>
                  <a:pt x="6388" y="3551"/>
                  <a:pt x="6601" y="3568"/>
                  <a:pt x="6813" y="3568"/>
                </a:cubicBezTo>
                <a:cubicBezTo>
                  <a:pt x="7026" y="3568"/>
                  <a:pt x="7238" y="3551"/>
                  <a:pt x="7448" y="3517"/>
                </a:cubicBezTo>
                <a:lnTo>
                  <a:pt x="7448" y="3517"/>
                </a:lnTo>
                <a:lnTo>
                  <a:pt x="6813" y="4469"/>
                </a:lnTo>
                <a:lnTo>
                  <a:pt x="6178" y="3517"/>
                </a:lnTo>
                <a:close/>
                <a:moveTo>
                  <a:pt x="12238" y="5472"/>
                </a:moveTo>
                <a:cubicBezTo>
                  <a:pt x="12365" y="5472"/>
                  <a:pt x="12472" y="5505"/>
                  <a:pt x="12521" y="5588"/>
                </a:cubicBezTo>
                <a:cubicBezTo>
                  <a:pt x="12602" y="5729"/>
                  <a:pt x="12451" y="6089"/>
                  <a:pt x="12029" y="6333"/>
                </a:cubicBezTo>
                <a:cubicBezTo>
                  <a:pt x="11828" y="6449"/>
                  <a:pt x="11614" y="6502"/>
                  <a:pt x="11445" y="6502"/>
                </a:cubicBezTo>
                <a:cubicBezTo>
                  <a:pt x="11296" y="6502"/>
                  <a:pt x="11181" y="6461"/>
                  <a:pt x="11138" y="6386"/>
                </a:cubicBezTo>
                <a:cubicBezTo>
                  <a:pt x="11056" y="6245"/>
                  <a:pt x="11208" y="5885"/>
                  <a:pt x="11630" y="5642"/>
                </a:cubicBezTo>
                <a:cubicBezTo>
                  <a:pt x="11783" y="5553"/>
                  <a:pt x="12036" y="5472"/>
                  <a:pt x="12238" y="5472"/>
                </a:cubicBezTo>
                <a:close/>
                <a:moveTo>
                  <a:pt x="1388" y="5471"/>
                </a:moveTo>
                <a:cubicBezTo>
                  <a:pt x="1591" y="5471"/>
                  <a:pt x="1844" y="5554"/>
                  <a:pt x="1997" y="5642"/>
                </a:cubicBezTo>
                <a:cubicBezTo>
                  <a:pt x="2418" y="5886"/>
                  <a:pt x="2570" y="6245"/>
                  <a:pt x="2488" y="6386"/>
                </a:cubicBezTo>
                <a:cubicBezTo>
                  <a:pt x="2442" y="6467"/>
                  <a:pt x="2330" y="6503"/>
                  <a:pt x="2194" y="6503"/>
                </a:cubicBezTo>
                <a:cubicBezTo>
                  <a:pt x="2011" y="6503"/>
                  <a:pt x="1781" y="6439"/>
                  <a:pt x="1598" y="6333"/>
                </a:cubicBezTo>
                <a:cubicBezTo>
                  <a:pt x="1175" y="6089"/>
                  <a:pt x="1025" y="5729"/>
                  <a:pt x="1106" y="5588"/>
                </a:cubicBezTo>
                <a:cubicBezTo>
                  <a:pt x="1154" y="5504"/>
                  <a:pt x="1261" y="5471"/>
                  <a:pt x="1388" y="5471"/>
                </a:cubicBezTo>
                <a:close/>
                <a:moveTo>
                  <a:pt x="6813" y="798"/>
                </a:moveTo>
                <a:cubicBezTo>
                  <a:pt x="8121" y="798"/>
                  <a:pt x="9608" y="1551"/>
                  <a:pt x="9608" y="2795"/>
                </a:cubicBezTo>
                <a:cubicBezTo>
                  <a:pt x="9608" y="3181"/>
                  <a:pt x="9447" y="3558"/>
                  <a:pt x="9145" y="3883"/>
                </a:cubicBezTo>
                <a:lnTo>
                  <a:pt x="9145" y="3884"/>
                </a:lnTo>
                <a:cubicBezTo>
                  <a:pt x="8649" y="4417"/>
                  <a:pt x="8467" y="5111"/>
                  <a:pt x="8658" y="5741"/>
                </a:cubicBezTo>
                <a:cubicBezTo>
                  <a:pt x="8758" y="6080"/>
                  <a:pt x="8810" y="6432"/>
                  <a:pt x="8808" y="6786"/>
                </a:cubicBezTo>
                <a:cubicBezTo>
                  <a:pt x="8808" y="7932"/>
                  <a:pt x="8391" y="8375"/>
                  <a:pt x="8054" y="9200"/>
                </a:cubicBezTo>
                <a:cubicBezTo>
                  <a:pt x="7808" y="9395"/>
                  <a:pt x="7521" y="9529"/>
                  <a:pt x="7212" y="9592"/>
                </a:cubicBezTo>
                <a:lnTo>
                  <a:pt x="7212" y="5310"/>
                </a:lnTo>
                <a:lnTo>
                  <a:pt x="8741" y="3015"/>
                </a:lnTo>
                <a:cubicBezTo>
                  <a:pt x="8931" y="2733"/>
                  <a:pt x="8704" y="2393"/>
                  <a:pt x="8412" y="2393"/>
                </a:cubicBezTo>
                <a:cubicBezTo>
                  <a:pt x="8353" y="2393"/>
                  <a:pt x="8292" y="2407"/>
                  <a:pt x="8231" y="2437"/>
                </a:cubicBezTo>
                <a:cubicBezTo>
                  <a:pt x="7784" y="2659"/>
                  <a:pt x="7299" y="2770"/>
                  <a:pt x="6813" y="2770"/>
                </a:cubicBezTo>
                <a:cubicBezTo>
                  <a:pt x="6327" y="2770"/>
                  <a:pt x="5842" y="2659"/>
                  <a:pt x="5394" y="2437"/>
                </a:cubicBezTo>
                <a:cubicBezTo>
                  <a:pt x="5334" y="2407"/>
                  <a:pt x="5272" y="2393"/>
                  <a:pt x="5214" y="2393"/>
                </a:cubicBezTo>
                <a:cubicBezTo>
                  <a:pt x="4922" y="2393"/>
                  <a:pt x="4696" y="2733"/>
                  <a:pt x="4885" y="3015"/>
                </a:cubicBezTo>
                <a:lnTo>
                  <a:pt x="6414" y="5310"/>
                </a:lnTo>
                <a:lnTo>
                  <a:pt x="6414" y="9592"/>
                </a:lnTo>
                <a:cubicBezTo>
                  <a:pt x="6106" y="9529"/>
                  <a:pt x="5819" y="9395"/>
                  <a:pt x="5572" y="9200"/>
                </a:cubicBezTo>
                <a:cubicBezTo>
                  <a:pt x="5234" y="8373"/>
                  <a:pt x="4817" y="7933"/>
                  <a:pt x="4817" y="6785"/>
                </a:cubicBezTo>
                <a:cubicBezTo>
                  <a:pt x="4817" y="6432"/>
                  <a:pt x="4868" y="6080"/>
                  <a:pt x="4969" y="5741"/>
                </a:cubicBezTo>
                <a:cubicBezTo>
                  <a:pt x="5160" y="5111"/>
                  <a:pt x="4977" y="4416"/>
                  <a:pt x="4482" y="3883"/>
                </a:cubicBezTo>
                <a:cubicBezTo>
                  <a:pt x="4179" y="3558"/>
                  <a:pt x="4019" y="3181"/>
                  <a:pt x="4019" y="2795"/>
                </a:cubicBezTo>
                <a:cubicBezTo>
                  <a:pt x="4019" y="1563"/>
                  <a:pt x="5488" y="798"/>
                  <a:pt x="6813" y="798"/>
                </a:cubicBezTo>
                <a:close/>
                <a:moveTo>
                  <a:pt x="5945" y="10292"/>
                </a:moveTo>
                <a:lnTo>
                  <a:pt x="5945" y="10292"/>
                </a:lnTo>
                <a:cubicBezTo>
                  <a:pt x="6228" y="10384"/>
                  <a:pt x="6521" y="10431"/>
                  <a:pt x="6815" y="10431"/>
                </a:cubicBezTo>
                <a:cubicBezTo>
                  <a:pt x="7108" y="10431"/>
                  <a:pt x="7401" y="10384"/>
                  <a:pt x="7683" y="10292"/>
                </a:cubicBezTo>
                <a:lnTo>
                  <a:pt x="7683" y="10292"/>
                </a:lnTo>
                <a:cubicBezTo>
                  <a:pt x="7609" y="10557"/>
                  <a:pt x="7543" y="10830"/>
                  <a:pt x="7484" y="11113"/>
                </a:cubicBezTo>
                <a:cubicBezTo>
                  <a:pt x="7267" y="11190"/>
                  <a:pt x="7040" y="11229"/>
                  <a:pt x="6813" y="11229"/>
                </a:cubicBezTo>
                <a:cubicBezTo>
                  <a:pt x="6586" y="11229"/>
                  <a:pt x="6359" y="11190"/>
                  <a:pt x="6142" y="11113"/>
                </a:cubicBezTo>
                <a:cubicBezTo>
                  <a:pt x="6084" y="10830"/>
                  <a:pt x="6018" y="10556"/>
                  <a:pt x="5945" y="10292"/>
                </a:cubicBezTo>
                <a:close/>
                <a:moveTo>
                  <a:pt x="6289" y="11979"/>
                </a:moveTo>
                <a:lnTo>
                  <a:pt x="6289" y="11979"/>
                </a:lnTo>
                <a:cubicBezTo>
                  <a:pt x="6462" y="12012"/>
                  <a:pt x="6638" y="12028"/>
                  <a:pt x="6813" y="12028"/>
                </a:cubicBezTo>
                <a:cubicBezTo>
                  <a:pt x="6989" y="12028"/>
                  <a:pt x="7165" y="12012"/>
                  <a:pt x="7338" y="11979"/>
                </a:cubicBezTo>
                <a:lnTo>
                  <a:pt x="7338" y="11979"/>
                </a:lnTo>
                <a:cubicBezTo>
                  <a:pt x="7300" y="12254"/>
                  <a:pt x="7270" y="12536"/>
                  <a:pt x="7244" y="12826"/>
                </a:cubicBezTo>
                <a:lnTo>
                  <a:pt x="6382" y="12826"/>
                </a:lnTo>
                <a:cubicBezTo>
                  <a:pt x="6358" y="12536"/>
                  <a:pt x="6326" y="12254"/>
                  <a:pt x="6289" y="11979"/>
                </a:cubicBezTo>
                <a:close/>
                <a:moveTo>
                  <a:pt x="6813" y="0"/>
                </a:moveTo>
                <a:cubicBezTo>
                  <a:pt x="5272" y="0"/>
                  <a:pt x="4090" y="727"/>
                  <a:pt x="3562" y="1596"/>
                </a:cubicBezTo>
                <a:lnTo>
                  <a:pt x="2795" y="1596"/>
                </a:lnTo>
                <a:cubicBezTo>
                  <a:pt x="1255" y="1596"/>
                  <a:pt x="0" y="2850"/>
                  <a:pt x="0" y="4391"/>
                </a:cubicBezTo>
                <a:cubicBezTo>
                  <a:pt x="2" y="4769"/>
                  <a:pt x="109" y="5139"/>
                  <a:pt x="310" y="5457"/>
                </a:cubicBezTo>
                <a:cubicBezTo>
                  <a:pt x="189" y="5999"/>
                  <a:pt x="538" y="6643"/>
                  <a:pt x="1199" y="7025"/>
                </a:cubicBezTo>
                <a:cubicBezTo>
                  <a:pt x="1498" y="7197"/>
                  <a:pt x="1853" y="7299"/>
                  <a:pt x="2187" y="7299"/>
                </a:cubicBezTo>
                <a:cubicBezTo>
                  <a:pt x="2594" y="7299"/>
                  <a:pt x="2971" y="7148"/>
                  <a:pt x="3180" y="6786"/>
                </a:cubicBezTo>
                <a:cubicBezTo>
                  <a:pt x="3516" y="6204"/>
                  <a:pt x="3172" y="5398"/>
                  <a:pt x="2396" y="4950"/>
                </a:cubicBezTo>
                <a:cubicBezTo>
                  <a:pt x="2104" y="4781"/>
                  <a:pt x="1757" y="4674"/>
                  <a:pt x="1422" y="4674"/>
                </a:cubicBezTo>
                <a:cubicBezTo>
                  <a:pt x="1229" y="4674"/>
                  <a:pt x="1040" y="4709"/>
                  <a:pt x="867" y="4788"/>
                </a:cubicBezTo>
                <a:cubicBezTo>
                  <a:pt x="822" y="4660"/>
                  <a:pt x="799" y="4526"/>
                  <a:pt x="800" y="4391"/>
                </a:cubicBezTo>
                <a:cubicBezTo>
                  <a:pt x="800" y="3288"/>
                  <a:pt x="1693" y="2396"/>
                  <a:pt x="2795" y="2396"/>
                </a:cubicBezTo>
                <a:lnTo>
                  <a:pt x="3257" y="2396"/>
                </a:lnTo>
                <a:cubicBezTo>
                  <a:pt x="3233" y="2527"/>
                  <a:pt x="3222" y="2661"/>
                  <a:pt x="3222" y="2795"/>
                </a:cubicBezTo>
                <a:cubicBezTo>
                  <a:pt x="3222" y="3386"/>
                  <a:pt x="3456" y="3951"/>
                  <a:pt x="3899" y="4427"/>
                </a:cubicBezTo>
                <a:cubicBezTo>
                  <a:pt x="4199" y="4749"/>
                  <a:pt x="4313" y="5155"/>
                  <a:pt x="4206" y="5511"/>
                </a:cubicBezTo>
                <a:cubicBezTo>
                  <a:pt x="4081" y="5924"/>
                  <a:pt x="4019" y="6354"/>
                  <a:pt x="4020" y="6786"/>
                </a:cubicBezTo>
                <a:cubicBezTo>
                  <a:pt x="4020" y="8124"/>
                  <a:pt x="4508" y="8720"/>
                  <a:pt x="4815" y="9454"/>
                </a:cubicBezTo>
                <a:cubicBezTo>
                  <a:pt x="4829" y="9603"/>
                  <a:pt x="5124" y="10016"/>
                  <a:pt x="5393" y="11438"/>
                </a:cubicBezTo>
                <a:cubicBezTo>
                  <a:pt x="5484" y="11925"/>
                  <a:pt x="5549" y="12414"/>
                  <a:pt x="5590" y="12907"/>
                </a:cubicBezTo>
                <a:lnTo>
                  <a:pt x="5618" y="13257"/>
                </a:lnTo>
                <a:cubicBezTo>
                  <a:pt x="5636" y="13465"/>
                  <a:pt x="5809" y="13624"/>
                  <a:pt x="6015" y="13624"/>
                </a:cubicBezTo>
                <a:lnTo>
                  <a:pt x="7613" y="13624"/>
                </a:lnTo>
                <a:cubicBezTo>
                  <a:pt x="7821" y="13624"/>
                  <a:pt x="7994" y="13465"/>
                  <a:pt x="8010" y="13257"/>
                </a:cubicBezTo>
                <a:lnTo>
                  <a:pt x="8040" y="12907"/>
                </a:lnTo>
                <a:cubicBezTo>
                  <a:pt x="8079" y="12414"/>
                  <a:pt x="8144" y="11925"/>
                  <a:pt x="8235" y="11438"/>
                </a:cubicBezTo>
                <a:cubicBezTo>
                  <a:pt x="8503" y="10025"/>
                  <a:pt x="8799" y="9602"/>
                  <a:pt x="8813" y="9454"/>
                </a:cubicBezTo>
                <a:cubicBezTo>
                  <a:pt x="9120" y="8719"/>
                  <a:pt x="9608" y="8123"/>
                  <a:pt x="9608" y="6785"/>
                </a:cubicBezTo>
                <a:cubicBezTo>
                  <a:pt x="9609" y="6354"/>
                  <a:pt x="9547" y="5924"/>
                  <a:pt x="9422" y="5511"/>
                </a:cubicBezTo>
                <a:cubicBezTo>
                  <a:pt x="9315" y="5155"/>
                  <a:pt x="9431" y="4751"/>
                  <a:pt x="9731" y="4427"/>
                </a:cubicBezTo>
                <a:cubicBezTo>
                  <a:pt x="10173" y="3951"/>
                  <a:pt x="10406" y="3386"/>
                  <a:pt x="10406" y="2795"/>
                </a:cubicBezTo>
                <a:cubicBezTo>
                  <a:pt x="10406" y="2661"/>
                  <a:pt x="10395" y="2527"/>
                  <a:pt x="10371" y="2396"/>
                </a:cubicBezTo>
                <a:lnTo>
                  <a:pt x="10833" y="2396"/>
                </a:lnTo>
                <a:cubicBezTo>
                  <a:pt x="11934" y="2397"/>
                  <a:pt x="12827" y="3290"/>
                  <a:pt x="12828" y="4391"/>
                </a:cubicBezTo>
                <a:cubicBezTo>
                  <a:pt x="12828" y="4526"/>
                  <a:pt x="12806" y="4660"/>
                  <a:pt x="12761" y="4788"/>
                </a:cubicBezTo>
                <a:cubicBezTo>
                  <a:pt x="12588" y="4709"/>
                  <a:pt x="12400" y="4674"/>
                  <a:pt x="12208" y="4674"/>
                </a:cubicBezTo>
                <a:cubicBezTo>
                  <a:pt x="11872" y="4674"/>
                  <a:pt x="11525" y="4782"/>
                  <a:pt x="11232" y="4950"/>
                </a:cubicBezTo>
                <a:cubicBezTo>
                  <a:pt x="10456" y="5398"/>
                  <a:pt x="10112" y="6204"/>
                  <a:pt x="10446" y="6786"/>
                </a:cubicBezTo>
                <a:cubicBezTo>
                  <a:pt x="10656" y="7149"/>
                  <a:pt x="11032" y="7301"/>
                  <a:pt x="11439" y="7301"/>
                </a:cubicBezTo>
                <a:cubicBezTo>
                  <a:pt x="11773" y="7301"/>
                  <a:pt x="12128" y="7198"/>
                  <a:pt x="12428" y="7025"/>
                </a:cubicBezTo>
                <a:cubicBezTo>
                  <a:pt x="13090" y="6643"/>
                  <a:pt x="13438" y="5999"/>
                  <a:pt x="13316" y="5458"/>
                </a:cubicBezTo>
                <a:cubicBezTo>
                  <a:pt x="13517" y="5139"/>
                  <a:pt x="13625" y="4769"/>
                  <a:pt x="13626" y="4391"/>
                </a:cubicBezTo>
                <a:cubicBezTo>
                  <a:pt x="13626" y="2850"/>
                  <a:pt x="12372" y="1596"/>
                  <a:pt x="10832" y="1596"/>
                </a:cubicBezTo>
                <a:lnTo>
                  <a:pt x="10064" y="1596"/>
                </a:lnTo>
                <a:cubicBezTo>
                  <a:pt x="9535" y="724"/>
                  <a:pt x="8351" y="0"/>
                  <a:pt x="68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8"/>
          <p:cNvSpPr/>
          <p:nvPr/>
        </p:nvSpPr>
        <p:spPr>
          <a:xfrm>
            <a:off x="713677" y="2310192"/>
            <a:ext cx="407038" cy="434535"/>
          </a:xfrm>
          <a:custGeom>
            <a:avLst/>
            <a:gdLst/>
            <a:ahLst/>
            <a:cxnLst/>
            <a:rect l="l" t="t" r="r" b="b"/>
            <a:pathLst>
              <a:path w="13627" h="13625" extrusionOk="0">
                <a:moveTo>
                  <a:pt x="6178" y="3517"/>
                </a:moveTo>
                <a:lnTo>
                  <a:pt x="6178" y="3517"/>
                </a:lnTo>
                <a:cubicBezTo>
                  <a:pt x="6388" y="3551"/>
                  <a:pt x="6601" y="3568"/>
                  <a:pt x="6813" y="3568"/>
                </a:cubicBezTo>
                <a:cubicBezTo>
                  <a:pt x="7026" y="3568"/>
                  <a:pt x="7238" y="3551"/>
                  <a:pt x="7448" y="3517"/>
                </a:cubicBezTo>
                <a:lnTo>
                  <a:pt x="7448" y="3517"/>
                </a:lnTo>
                <a:lnTo>
                  <a:pt x="6813" y="4469"/>
                </a:lnTo>
                <a:lnTo>
                  <a:pt x="6178" y="3517"/>
                </a:lnTo>
                <a:close/>
                <a:moveTo>
                  <a:pt x="12238" y="5472"/>
                </a:moveTo>
                <a:cubicBezTo>
                  <a:pt x="12365" y="5472"/>
                  <a:pt x="12472" y="5505"/>
                  <a:pt x="12521" y="5588"/>
                </a:cubicBezTo>
                <a:cubicBezTo>
                  <a:pt x="12602" y="5729"/>
                  <a:pt x="12451" y="6089"/>
                  <a:pt x="12029" y="6333"/>
                </a:cubicBezTo>
                <a:cubicBezTo>
                  <a:pt x="11828" y="6449"/>
                  <a:pt x="11614" y="6502"/>
                  <a:pt x="11445" y="6502"/>
                </a:cubicBezTo>
                <a:cubicBezTo>
                  <a:pt x="11296" y="6502"/>
                  <a:pt x="11181" y="6461"/>
                  <a:pt x="11138" y="6386"/>
                </a:cubicBezTo>
                <a:cubicBezTo>
                  <a:pt x="11056" y="6245"/>
                  <a:pt x="11208" y="5885"/>
                  <a:pt x="11630" y="5642"/>
                </a:cubicBezTo>
                <a:cubicBezTo>
                  <a:pt x="11783" y="5553"/>
                  <a:pt x="12036" y="5472"/>
                  <a:pt x="12238" y="5472"/>
                </a:cubicBezTo>
                <a:close/>
                <a:moveTo>
                  <a:pt x="1388" y="5471"/>
                </a:moveTo>
                <a:cubicBezTo>
                  <a:pt x="1591" y="5471"/>
                  <a:pt x="1844" y="5554"/>
                  <a:pt x="1997" y="5642"/>
                </a:cubicBezTo>
                <a:cubicBezTo>
                  <a:pt x="2418" y="5886"/>
                  <a:pt x="2570" y="6245"/>
                  <a:pt x="2488" y="6386"/>
                </a:cubicBezTo>
                <a:cubicBezTo>
                  <a:pt x="2442" y="6467"/>
                  <a:pt x="2330" y="6503"/>
                  <a:pt x="2194" y="6503"/>
                </a:cubicBezTo>
                <a:cubicBezTo>
                  <a:pt x="2011" y="6503"/>
                  <a:pt x="1781" y="6439"/>
                  <a:pt x="1598" y="6333"/>
                </a:cubicBezTo>
                <a:cubicBezTo>
                  <a:pt x="1175" y="6089"/>
                  <a:pt x="1025" y="5729"/>
                  <a:pt x="1106" y="5588"/>
                </a:cubicBezTo>
                <a:cubicBezTo>
                  <a:pt x="1154" y="5504"/>
                  <a:pt x="1261" y="5471"/>
                  <a:pt x="1388" y="5471"/>
                </a:cubicBezTo>
                <a:close/>
                <a:moveTo>
                  <a:pt x="6813" y="798"/>
                </a:moveTo>
                <a:cubicBezTo>
                  <a:pt x="8121" y="798"/>
                  <a:pt x="9608" y="1551"/>
                  <a:pt x="9608" y="2795"/>
                </a:cubicBezTo>
                <a:cubicBezTo>
                  <a:pt x="9608" y="3181"/>
                  <a:pt x="9447" y="3558"/>
                  <a:pt x="9145" y="3883"/>
                </a:cubicBezTo>
                <a:lnTo>
                  <a:pt x="9145" y="3884"/>
                </a:lnTo>
                <a:cubicBezTo>
                  <a:pt x="8649" y="4417"/>
                  <a:pt x="8467" y="5111"/>
                  <a:pt x="8658" y="5741"/>
                </a:cubicBezTo>
                <a:cubicBezTo>
                  <a:pt x="8758" y="6080"/>
                  <a:pt x="8810" y="6432"/>
                  <a:pt x="8808" y="6786"/>
                </a:cubicBezTo>
                <a:cubicBezTo>
                  <a:pt x="8808" y="7932"/>
                  <a:pt x="8391" y="8375"/>
                  <a:pt x="8054" y="9200"/>
                </a:cubicBezTo>
                <a:cubicBezTo>
                  <a:pt x="7808" y="9395"/>
                  <a:pt x="7521" y="9529"/>
                  <a:pt x="7212" y="9592"/>
                </a:cubicBezTo>
                <a:lnTo>
                  <a:pt x="7212" y="5310"/>
                </a:lnTo>
                <a:lnTo>
                  <a:pt x="8741" y="3015"/>
                </a:lnTo>
                <a:cubicBezTo>
                  <a:pt x="8931" y="2733"/>
                  <a:pt x="8704" y="2393"/>
                  <a:pt x="8412" y="2393"/>
                </a:cubicBezTo>
                <a:cubicBezTo>
                  <a:pt x="8353" y="2393"/>
                  <a:pt x="8292" y="2407"/>
                  <a:pt x="8231" y="2437"/>
                </a:cubicBezTo>
                <a:cubicBezTo>
                  <a:pt x="7784" y="2659"/>
                  <a:pt x="7299" y="2770"/>
                  <a:pt x="6813" y="2770"/>
                </a:cubicBezTo>
                <a:cubicBezTo>
                  <a:pt x="6327" y="2770"/>
                  <a:pt x="5842" y="2659"/>
                  <a:pt x="5394" y="2437"/>
                </a:cubicBezTo>
                <a:cubicBezTo>
                  <a:pt x="5334" y="2407"/>
                  <a:pt x="5272" y="2393"/>
                  <a:pt x="5214" y="2393"/>
                </a:cubicBezTo>
                <a:cubicBezTo>
                  <a:pt x="4922" y="2393"/>
                  <a:pt x="4696" y="2733"/>
                  <a:pt x="4885" y="3015"/>
                </a:cubicBezTo>
                <a:lnTo>
                  <a:pt x="6414" y="5310"/>
                </a:lnTo>
                <a:lnTo>
                  <a:pt x="6414" y="9592"/>
                </a:lnTo>
                <a:cubicBezTo>
                  <a:pt x="6106" y="9529"/>
                  <a:pt x="5819" y="9395"/>
                  <a:pt x="5572" y="9200"/>
                </a:cubicBezTo>
                <a:cubicBezTo>
                  <a:pt x="5234" y="8373"/>
                  <a:pt x="4817" y="7933"/>
                  <a:pt x="4817" y="6785"/>
                </a:cubicBezTo>
                <a:cubicBezTo>
                  <a:pt x="4817" y="6432"/>
                  <a:pt x="4868" y="6080"/>
                  <a:pt x="4969" y="5741"/>
                </a:cubicBezTo>
                <a:cubicBezTo>
                  <a:pt x="5160" y="5111"/>
                  <a:pt x="4977" y="4416"/>
                  <a:pt x="4482" y="3883"/>
                </a:cubicBezTo>
                <a:cubicBezTo>
                  <a:pt x="4179" y="3558"/>
                  <a:pt x="4019" y="3181"/>
                  <a:pt x="4019" y="2795"/>
                </a:cubicBezTo>
                <a:cubicBezTo>
                  <a:pt x="4019" y="1563"/>
                  <a:pt x="5488" y="798"/>
                  <a:pt x="6813" y="798"/>
                </a:cubicBezTo>
                <a:close/>
                <a:moveTo>
                  <a:pt x="5945" y="10292"/>
                </a:moveTo>
                <a:lnTo>
                  <a:pt x="5945" y="10292"/>
                </a:lnTo>
                <a:cubicBezTo>
                  <a:pt x="6228" y="10384"/>
                  <a:pt x="6521" y="10431"/>
                  <a:pt x="6815" y="10431"/>
                </a:cubicBezTo>
                <a:cubicBezTo>
                  <a:pt x="7108" y="10431"/>
                  <a:pt x="7401" y="10384"/>
                  <a:pt x="7683" y="10292"/>
                </a:cubicBezTo>
                <a:lnTo>
                  <a:pt x="7683" y="10292"/>
                </a:lnTo>
                <a:cubicBezTo>
                  <a:pt x="7609" y="10557"/>
                  <a:pt x="7543" y="10830"/>
                  <a:pt x="7484" y="11113"/>
                </a:cubicBezTo>
                <a:cubicBezTo>
                  <a:pt x="7267" y="11190"/>
                  <a:pt x="7040" y="11229"/>
                  <a:pt x="6813" y="11229"/>
                </a:cubicBezTo>
                <a:cubicBezTo>
                  <a:pt x="6586" y="11229"/>
                  <a:pt x="6359" y="11190"/>
                  <a:pt x="6142" y="11113"/>
                </a:cubicBezTo>
                <a:cubicBezTo>
                  <a:pt x="6084" y="10830"/>
                  <a:pt x="6018" y="10556"/>
                  <a:pt x="5945" y="10292"/>
                </a:cubicBezTo>
                <a:close/>
                <a:moveTo>
                  <a:pt x="6289" y="11979"/>
                </a:moveTo>
                <a:lnTo>
                  <a:pt x="6289" y="11979"/>
                </a:lnTo>
                <a:cubicBezTo>
                  <a:pt x="6462" y="12012"/>
                  <a:pt x="6638" y="12028"/>
                  <a:pt x="6813" y="12028"/>
                </a:cubicBezTo>
                <a:cubicBezTo>
                  <a:pt x="6989" y="12028"/>
                  <a:pt x="7165" y="12012"/>
                  <a:pt x="7338" y="11979"/>
                </a:cubicBezTo>
                <a:lnTo>
                  <a:pt x="7338" y="11979"/>
                </a:lnTo>
                <a:cubicBezTo>
                  <a:pt x="7300" y="12254"/>
                  <a:pt x="7270" y="12536"/>
                  <a:pt x="7244" y="12826"/>
                </a:cubicBezTo>
                <a:lnTo>
                  <a:pt x="6382" y="12826"/>
                </a:lnTo>
                <a:cubicBezTo>
                  <a:pt x="6358" y="12536"/>
                  <a:pt x="6326" y="12254"/>
                  <a:pt x="6289" y="11979"/>
                </a:cubicBezTo>
                <a:close/>
                <a:moveTo>
                  <a:pt x="6813" y="0"/>
                </a:moveTo>
                <a:cubicBezTo>
                  <a:pt x="5272" y="0"/>
                  <a:pt x="4090" y="727"/>
                  <a:pt x="3562" y="1596"/>
                </a:cubicBezTo>
                <a:lnTo>
                  <a:pt x="2795" y="1596"/>
                </a:lnTo>
                <a:cubicBezTo>
                  <a:pt x="1255" y="1596"/>
                  <a:pt x="0" y="2850"/>
                  <a:pt x="0" y="4391"/>
                </a:cubicBezTo>
                <a:cubicBezTo>
                  <a:pt x="2" y="4769"/>
                  <a:pt x="109" y="5139"/>
                  <a:pt x="310" y="5457"/>
                </a:cubicBezTo>
                <a:cubicBezTo>
                  <a:pt x="189" y="5999"/>
                  <a:pt x="538" y="6643"/>
                  <a:pt x="1199" y="7025"/>
                </a:cubicBezTo>
                <a:cubicBezTo>
                  <a:pt x="1498" y="7197"/>
                  <a:pt x="1853" y="7299"/>
                  <a:pt x="2187" y="7299"/>
                </a:cubicBezTo>
                <a:cubicBezTo>
                  <a:pt x="2594" y="7299"/>
                  <a:pt x="2971" y="7148"/>
                  <a:pt x="3180" y="6786"/>
                </a:cubicBezTo>
                <a:cubicBezTo>
                  <a:pt x="3516" y="6204"/>
                  <a:pt x="3172" y="5398"/>
                  <a:pt x="2396" y="4950"/>
                </a:cubicBezTo>
                <a:cubicBezTo>
                  <a:pt x="2104" y="4781"/>
                  <a:pt x="1757" y="4674"/>
                  <a:pt x="1422" y="4674"/>
                </a:cubicBezTo>
                <a:cubicBezTo>
                  <a:pt x="1229" y="4674"/>
                  <a:pt x="1040" y="4709"/>
                  <a:pt x="867" y="4788"/>
                </a:cubicBezTo>
                <a:cubicBezTo>
                  <a:pt x="822" y="4660"/>
                  <a:pt x="799" y="4526"/>
                  <a:pt x="800" y="4391"/>
                </a:cubicBezTo>
                <a:cubicBezTo>
                  <a:pt x="800" y="3288"/>
                  <a:pt x="1693" y="2396"/>
                  <a:pt x="2795" y="2396"/>
                </a:cubicBezTo>
                <a:lnTo>
                  <a:pt x="3257" y="2396"/>
                </a:lnTo>
                <a:cubicBezTo>
                  <a:pt x="3233" y="2527"/>
                  <a:pt x="3222" y="2661"/>
                  <a:pt x="3222" y="2795"/>
                </a:cubicBezTo>
                <a:cubicBezTo>
                  <a:pt x="3222" y="3386"/>
                  <a:pt x="3456" y="3951"/>
                  <a:pt x="3899" y="4427"/>
                </a:cubicBezTo>
                <a:cubicBezTo>
                  <a:pt x="4199" y="4749"/>
                  <a:pt x="4313" y="5155"/>
                  <a:pt x="4206" y="5511"/>
                </a:cubicBezTo>
                <a:cubicBezTo>
                  <a:pt x="4081" y="5924"/>
                  <a:pt x="4019" y="6354"/>
                  <a:pt x="4020" y="6786"/>
                </a:cubicBezTo>
                <a:cubicBezTo>
                  <a:pt x="4020" y="8124"/>
                  <a:pt x="4508" y="8720"/>
                  <a:pt x="4815" y="9454"/>
                </a:cubicBezTo>
                <a:cubicBezTo>
                  <a:pt x="4829" y="9603"/>
                  <a:pt x="5124" y="10016"/>
                  <a:pt x="5393" y="11438"/>
                </a:cubicBezTo>
                <a:cubicBezTo>
                  <a:pt x="5484" y="11925"/>
                  <a:pt x="5549" y="12414"/>
                  <a:pt x="5590" y="12907"/>
                </a:cubicBezTo>
                <a:lnTo>
                  <a:pt x="5618" y="13257"/>
                </a:lnTo>
                <a:cubicBezTo>
                  <a:pt x="5636" y="13465"/>
                  <a:pt x="5809" y="13624"/>
                  <a:pt x="6015" y="13624"/>
                </a:cubicBezTo>
                <a:lnTo>
                  <a:pt x="7613" y="13624"/>
                </a:lnTo>
                <a:cubicBezTo>
                  <a:pt x="7821" y="13624"/>
                  <a:pt x="7994" y="13465"/>
                  <a:pt x="8010" y="13257"/>
                </a:cubicBezTo>
                <a:lnTo>
                  <a:pt x="8040" y="12907"/>
                </a:lnTo>
                <a:cubicBezTo>
                  <a:pt x="8079" y="12414"/>
                  <a:pt x="8144" y="11925"/>
                  <a:pt x="8235" y="11438"/>
                </a:cubicBezTo>
                <a:cubicBezTo>
                  <a:pt x="8503" y="10025"/>
                  <a:pt x="8799" y="9602"/>
                  <a:pt x="8813" y="9454"/>
                </a:cubicBezTo>
                <a:cubicBezTo>
                  <a:pt x="9120" y="8719"/>
                  <a:pt x="9608" y="8123"/>
                  <a:pt x="9608" y="6785"/>
                </a:cubicBezTo>
                <a:cubicBezTo>
                  <a:pt x="9609" y="6354"/>
                  <a:pt x="9547" y="5924"/>
                  <a:pt x="9422" y="5511"/>
                </a:cubicBezTo>
                <a:cubicBezTo>
                  <a:pt x="9315" y="5155"/>
                  <a:pt x="9431" y="4751"/>
                  <a:pt x="9731" y="4427"/>
                </a:cubicBezTo>
                <a:cubicBezTo>
                  <a:pt x="10173" y="3951"/>
                  <a:pt x="10406" y="3386"/>
                  <a:pt x="10406" y="2795"/>
                </a:cubicBezTo>
                <a:cubicBezTo>
                  <a:pt x="10406" y="2661"/>
                  <a:pt x="10395" y="2527"/>
                  <a:pt x="10371" y="2396"/>
                </a:cubicBezTo>
                <a:lnTo>
                  <a:pt x="10833" y="2396"/>
                </a:lnTo>
                <a:cubicBezTo>
                  <a:pt x="11934" y="2397"/>
                  <a:pt x="12827" y="3290"/>
                  <a:pt x="12828" y="4391"/>
                </a:cubicBezTo>
                <a:cubicBezTo>
                  <a:pt x="12828" y="4526"/>
                  <a:pt x="12806" y="4660"/>
                  <a:pt x="12761" y="4788"/>
                </a:cubicBezTo>
                <a:cubicBezTo>
                  <a:pt x="12588" y="4709"/>
                  <a:pt x="12400" y="4674"/>
                  <a:pt x="12208" y="4674"/>
                </a:cubicBezTo>
                <a:cubicBezTo>
                  <a:pt x="11872" y="4674"/>
                  <a:pt x="11525" y="4782"/>
                  <a:pt x="11232" y="4950"/>
                </a:cubicBezTo>
                <a:cubicBezTo>
                  <a:pt x="10456" y="5398"/>
                  <a:pt x="10112" y="6204"/>
                  <a:pt x="10446" y="6786"/>
                </a:cubicBezTo>
                <a:cubicBezTo>
                  <a:pt x="10656" y="7149"/>
                  <a:pt x="11032" y="7301"/>
                  <a:pt x="11439" y="7301"/>
                </a:cubicBezTo>
                <a:cubicBezTo>
                  <a:pt x="11773" y="7301"/>
                  <a:pt x="12128" y="7198"/>
                  <a:pt x="12428" y="7025"/>
                </a:cubicBezTo>
                <a:cubicBezTo>
                  <a:pt x="13090" y="6643"/>
                  <a:pt x="13438" y="5999"/>
                  <a:pt x="13316" y="5458"/>
                </a:cubicBezTo>
                <a:cubicBezTo>
                  <a:pt x="13517" y="5139"/>
                  <a:pt x="13625" y="4769"/>
                  <a:pt x="13626" y="4391"/>
                </a:cubicBezTo>
                <a:cubicBezTo>
                  <a:pt x="13626" y="2850"/>
                  <a:pt x="12372" y="1596"/>
                  <a:pt x="10832" y="1596"/>
                </a:cubicBezTo>
                <a:lnTo>
                  <a:pt x="10064" y="1596"/>
                </a:lnTo>
                <a:cubicBezTo>
                  <a:pt x="9535" y="724"/>
                  <a:pt x="8351" y="0"/>
                  <a:pt x="68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8"/>
          <p:cNvSpPr/>
          <p:nvPr/>
        </p:nvSpPr>
        <p:spPr>
          <a:xfrm>
            <a:off x="4888252" y="1114454"/>
            <a:ext cx="407038" cy="434535"/>
          </a:xfrm>
          <a:custGeom>
            <a:avLst/>
            <a:gdLst/>
            <a:ahLst/>
            <a:cxnLst/>
            <a:rect l="l" t="t" r="r" b="b"/>
            <a:pathLst>
              <a:path w="13627" h="13625" extrusionOk="0">
                <a:moveTo>
                  <a:pt x="6178" y="3517"/>
                </a:moveTo>
                <a:lnTo>
                  <a:pt x="6178" y="3517"/>
                </a:lnTo>
                <a:cubicBezTo>
                  <a:pt x="6388" y="3551"/>
                  <a:pt x="6601" y="3568"/>
                  <a:pt x="6813" y="3568"/>
                </a:cubicBezTo>
                <a:cubicBezTo>
                  <a:pt x="7026" y="3568"/>
                  <a:pt x="7238" y="3551"/>
                  <a:pt x="7448" y="3517"/>
                </a:cubicBezTo>
                <a:lnTo>
                  <a:pt x="7448" y="3517"/>
                </a:lnTo>
                <a:lnTo>
                  <a:pt x="6813" y="4469"/>
                </a:lnTo>
                <a:lnTo>
                  <a:pt x="6178" y="3517"/>
                </a:lnTo>
                <a:close/>
                <a:moveTo>
                  <a:pt x="12238" y="5472"/>
                </a:moveTo>
                <a:cubicBezTo>
                  <a:pt x="12365" y="5472"/>
                  <a:pt x="12472" y="5505"/>
                  <a:pt x="12521" y="5588"/>
                </a:cubicBezTo>
                <a:cubicBezTo>
                  <a:pt x="12602" y="5729"/>
                  <a:pt x="12451" y="6089"/>
                  <a:pt x="12029" y="6333"/>
                </a:cubicBezTo>
                <a:cubicBezTo>
                  <a:pt x="11828" y="6449"/>
                  <a:pt x="11614" y="6502"/>
                  <a:pt x="11445" y="6502"/>
                </a:cubicBezTo>
                <a:cubicBezTo>
                  <a:pt x="11296" y="6502"/>
                  <a:pt x="11181" y="6461"/>
                  <a:pt x="11138" y="6386"/>
                </a:cubicBezTo>
                <a:cubicBezTo>
                  <a:pt x="11056" y="6245"/>
                  <a:pt x="11208" y="5885"/>
                  <a:pt x="11630" y="5642"/>
                </a:cubicBezTo>
                <a:cubicBezTo>
                  <a:pt x="11783" y="5553"/>
                  <a:pt x="12036" y="5472"/>
                  <a:pt x="12238" y="5472"/>
                </a:cubicBezTo>
                <a:close/>
                <a:moveTo>
                  <a:pt x="1388" y="5471"/>
                </a:moveTo>
                <a:cubicBezTo>
                  <a:pt x="1591" y="5471"/>
                  <a:pt x="1844" y="5554"/>
                  <a:pt x="1997" y="5642"/>
                </a:cubicBezTo>
                <a:cubicBezTo>
                  <a:pt x="2418" y="5886"/>
                  <a:pt x="2570" y="6245"/>
                  <a:pt x="2488" y="6386"/>
                </a:cubicBezTo>
                <a:cubicBezTo>
                  <a:pt x="2442" y="6467"/>
                  <a:pt x="2330" y="6503"/>
                  <a:pt x="2194" y="6503"/>
                </a:cubicBezTo>
                <a:cubicBezTo>
                  <a:pt x="2011" y="6503"/>
                  <a:pt x="1781" y="6439"/>
                  <a:pt x="1598" y="6333"/>
                </a:cubicBezTo>
                <a:cubicBezTo>
                  <a:pt x="1175" y="6089"/>
                  <a:pt x="1025" y="5729"/>
                  <a:pt x="1106" y="5588"/>
                </a:cubicBezTo>
                <a:cubicBezTo>
                  <a:pt x="1154" y="5504"/>
                  <a:pt x="1261" y="5471"/>
                  <a:pt x="1388" y="5471"/>
                </a:cubicBezTo>
                <a:close/>
                <a:moveTo>
                  <a:pt x="6813" y="798"/>
                </a:moveTo>
                <a:cubicBezTo>
                  <a:pt x="8121" y="798"/>
                  <a:pt x="9608" y="1551"/>
                  <a:pt x="9608" y="2795"/>
                </a:cubicBezTo>
                <a:cubicBezTo>
                  <a:pt x="9608" y="3181"/>
                  <a:pt x="9447" y="3558"/>
                  <a:pt x="9145" y="3883"/>
                </a:cubicBezTo>
                <a:lnTo>
                  <a:pt x="9145" y="3884"/>
                </a:lnTo>
                <a:cubicBezTo>
                  <a:pt x="8649" y="4417"/>
                  <a:pt x="8467" y="5111"/>
                  <a:pt x="8658" y="5741"/>
                </a:cubicBezTo>
                <a:cubicBezTo>
                  <a:pt x="8758" y="6080"/>
                  <a:pt x="8810" y="6432"/>
                  <a:pt x="8808" y="6786"/>
                </a:cubicBezTo>
                <a:cubicBezTo>
                  <a:pt x="8808" y="7932"/>
                  <a:pt x="8391" y="8375"/>
                  <a:pt x="8054" y="9200"/>
                </a:cubicBezTo>
                <a:cubicBezTo>
                  <a:pt x="7808" y="9395"/>
                  <a:pt x="7521" y="9529"/>
                  <a:pt x="7212" y="9592"/>
                </a:cubicBezTo>
                <a:lnTo>
                  <a:pt x="7212" y="5310"/>
                </a:lnTo>
                <a:lnTo>
                  <a:pt x="8741" y="3015"/>
                </a:lnTo>
                <a:cubicBezTo>
                  <a:pt x="8931" y="2733"/>
                  <a:pt x="8704" y="2393"/>
                  <a:pt x="8412" y="2393"/>
                </a:cubicBezTo>
                <a:cubicBezTo>
                  <a:pt x="8353" y="2393"/>
                  <a:pt x="8292" y="2407"/>
                  <a:pt x="8231" y="2437"/>
                </a:cubicBezTo>
                <a:cubicBezTo>
                  <a:pt x="7784" y="2659"/>
                  <a:pt x="7299" y="2770"/>
                  <a:pt x="6813" y="2770"/>
                </a:cubicBezTo>
                <a:cubicBezTo>
                  <a:pt x="6327" y="2770"/>
                  <a:pt x="5842" y="2659"/>
                  <a:pt x="5394" y="2437"/>
                </a:cubicBezTo>
                <a:cubicBezTo>
                  <a:pt x="5334" y="2407"/>
                  <a:pt x="5272" y="2393"/>
                  <a:pt x="5214" y="2393"/>
                </a:cubicBezTo>
                <a:cubicBezTo>
                  <a:pt x="4922" y="2393"/>
                  <a:pt x="4696" y="2733"/>
                  <a:pt x="4885" y="3015"/>
                </a:cubicBezTo>
                <a:lnTo>
                  <a:pt x="6414" y="5310"/>
                </a:lnTo>
                <a:lnTo>
                  <a:pt x="6414" y="9592"/>
                </a:lnTo>
                <a:cubicBezTo>
                  <a:pt x="6106" y="9529"/>
                  <a:pt x="5819" y="9395"/>
                  <a:pt x="5572" y="9200"/>
                </a:cubicBezTo>
                <a:cubicBezTo>
                  <a:pt x="5234" y="8373"/>
                  <a:pt x="4817" y="7933"/>
                  <a:pt x="4817" y="6785"/>
                </a:cubicBezTo>
                <a:cubicBezTo>
                  <a:pt x="4817" y="6432"/>
                  <a:pt x="4868" y="6080"/>
                  <a:pt x="4969" y="5741"/>
                </a:cubicBezTo>
                <a:cubicBezTo>
                  <a:pt x="5160" y="5111"/>
                  <a:pt x="4977" y="4416"/>
                  <a:pt x="4482" y="3883"/>
                </a:cubicBezTo>
                <a:cubicBezTo>
                  <a:pt x="4179" y="3558"/>
                  <a:pt x="4019" y="3181"/>
                  <a:pt x="4019" y="2795"/>
                </a:cubicBezTo>
                <a:cubicBezTo>
                  <a:pt x="4019" y="1563"/>
                  <a:pt x="5488" y="798"/>
                  <a:pt x="6813" y="798"/>
                </a:cubicBezTo>
                <a:close/>
                <a:moveTo>
                  <a:pt x="5945" y="10292"/>
                </a:moveTo>
                <a:lnTo>
                  <a:pt x="5945" y="10292"/>
                </a:lnTo>
                <a:cubicBezTo>
                  <a:pt x="6228" y="10384"/>
                  <a:pt x="6521" y="10431"/>
                  <a:pt x="6815" y="10431"/>
                </a:cubicBezTo>
                <a:cubicBezTo>
                  <a:pt x="7108" y="10431"/>
                  <a:pt x="7401" y="10384"/>
                  <a:pt x="7683" y="10292"/>
                </a:cubicBezTo>
                <a:lnTo>
                  <a:pt x="7683" y="10292"/>
                </a:lnTo>
                <a:cubicBezTo>
                  <a:pt x="7609" y="10557"/>
                  <a:pt x="7543" y="10830"/>
                  <a:pt x="7484" y="11113"/>
                </a:cubicBezTo>
                <a:cubicBezTo>
                  <a:pt x="7267" y="11190"/>
                  <a:pt x="7040" y="11229"/>
                  <a:pt x="6813" y="11229"/>
                </a:cubicBezTo>
                <a:cubicBezTo>
                  <a:pt x="6586" y="11229"/>
                  <a:pt x="6359" y="11190"/>
                  <a:pt x="6142" y="11113"/>
                </a:cubicBezTo>
                <a:cubicBezTo>
                  <a:pt x="6084" y="10830"/>
                  <a:pt x="6018" y="10556"/>
                  <a:pt x="5945" y="10292"/>
                </a:cubicBezTo>
                <a:close/>
                <a:moveTo>
                  <a:pt x="6289" y="11979"/>
                </a:moveTo>
                <a:lnTo>
                  <a:pt x="6289" y="11979"/>
                </a:lnTo>
                <a:cubicBezTo>
                  <a:pt x="6462" y="12012"/>
                  <a:pt x="6638" y="12028"/>
                  <a:pt x="6813" y="12028"/>
                </a:cubicBezTo>
                <a:cubicBezTo>
                  <a:pt x="6989" y="12028"/>
                  <a:pt x="7165" y="12012"/>
                  <a:pt x="7338" y="11979"/>
                </a:cubicBezTo>
                <a:lnTo>
                  <a:pt x="7338" y="11979"/>
                </a:lnTo>
                <a:cubicBezTo>
                  <a:pt x="7300" y="12254"/>
                  <a:pt x="7270" y="12536"/>
                  <a:pt x="7244" y="12826"/>
                </a:cubicBezTo>
                <a:lnTo>
                  <a:pt x="6382" y="12826"/>
                </a:lnTo>
                <a:cubicBezTo>
                  <a:pt x="6358" y="12536"/>
                  <a:pt x="6326" y="12254"/>
                  <a:pt x="6289" y="11979"/>
                </a:cubicBezTo>
                <a:close/>
                <a:moveTo>
                  <a:pt x="6813" y="0"/>
                </a:moveTo>
                <a:cubicBezTo>
                  <a:pt x="5272" y="0"/>
                  <a:pt x="4090" y="727"/>
                  <a:pt x="3562" y="1596"/>
                </a:cubicBezTo>
                <a:lnTo>
                  <a:pt x="2795" y="1596"/>
                </a:lnTo>
                <a:cubicBezTo>
                  <a:pt x="1255" y="1596"/>
                  <a:pt x="0" y="2850"/>
                  <a:pt x="0" y="4391"/>
                </a:cubicBezTo>
                <a:cubicBezTo>
                  <a:pt x="2" y="4769"/>
                  <a:pt x="109" y="5139"/>
                  <a:pt x="310" y="5457"/>
                </a:cubicBezTo>
                <a:cubicBezTo>
                  <a:pt x="189" y="5999"/>
                  <a:pt x="538" y="6643"/>
                  <a:pt x="1199" y="7025"/>
                </a:cubicBezTo>
                <a:cubicBezTo>
                  <a:pt x="1498" y="7197"/>
                  <a:pt x="1853" y="7299"/>
                  <a:pt x="2187" y="7299"/>
                </a:cubicBezTo>
                <a:cubicBezTo>
                  <a:pt x="2594" y="7299"/>
                  <a:pt x="2971" y="7148"/>
                  <a:pt x="3180" y="6786"/>
                </a:cubicBezTo>
                <a:cubicBezTo>
                  <a:pt x="3516" y="6204"/>
                  <a:pt x="3172" y="5398"/>
                  <a:pt x="2396" y="4950"/>
                </a:cubicBezTo>
                <a:cubicBezTo>
                  <a:pt x="2104" y="4781"/>
                  <a:pt x="1757" y="4674"/>
                  <a:pt x="1422" y="4674"/>
                </a:cubicBezTo>
                <a:cubicBezTo>
                  <a:pt x="1229" y="4674"/>
                  <a:pt x="1040" y="4709"/>
                  <a:pt x="867" y="4788"/>
                </a:cubicBezTo>
                <a:cubicBezTo>
                  <a:pt x="822" y="4660"/>
                  <a:pt x="799" y="4526"/>
                  <a:pt x="800" y="4391"/>
                </a:cubicBezTo>
                <a:cubicBezTo>
                  <a:pt x="800" y="3288"/>
                  <a:pt x="1693" y="2396"/>
                  <a:pt x="2795" y="2396"/>
                </a:cubicBezTo>
                <a:lnTo>
                  <a:pt x="3257" y="2396"/>
                </a:lnTo>
                <a:cubicBezTo>
                  <a:pt x="3233" y="2527"/>
                  <a:pt x="3222" y="2661"/>
                  <a:pt x="3222" y="2795"/>
                </a:cubicBezTo>
                <a:cubicBezTo>
                  <a:pt x="3222" y="3386"/>
                  <a:pt x="3456" y="3951"/>
                  <a:pt x="3899" y="4427"/>
                </a:cubicBezTo>
                <a:cubicBezTo>
                  <a:pt x="4199" y="4749"/>
                  <a:pt x="4313" y="5155"/>
                  <a:pt x="4206" y="5511"/>
                </a:cubicBezTo>
                <a:cubicBezTo>
                  <a:pt x="4081" y="5924"/>
                  <a:pt x="4019" y="6354"/>
                  <a:pt x="4020" y="6786"/>
                </a:cubicBezTo>
                <a:cubicBezTo>
                  <a:pt x="4020" y="8124"/>
                  <a:pt x="4508" y="8720"/>
                  <a:pt x="4815" y="9454"/>
                </a:cubicBezTo>
                <a:cubicBezTo>
                  <a:pt x="4829" y="9603"/>
                  <a:pt x="5124" y="10016"/>
                  <a:pt x="5393" y="11438"/>
                </a:cubicBezTo>
                <a:cubicBezTo>
                  <a:pt x="5484" y="11925"/>
                  <a:pt x="5549" y="12414"/>
                  <a:pt x="5590" y="12907"/>
                </a:cubicBezTo>
                <a:lnTo>
                  <a:pt x="5618" y="13257"/>
                </a:lnTo>
                <a:cubicBezTo>
                  <a:pt x="5636" y="13465"/>
                  <a:pt x="5809" y="13624"/>
                  <a:pt x="6015" y="13624"/>
                </a:cubicBezTo>
                <a:lnTo>
                  <a:pt x="7613" y="13624"/>
                </a:lnTo>
                <a:cubicBezTo>
                  <a:pt x="7821" y="13624"/>
                  <a:pt x="7994" y="13465"/>
                  <a:pt x="8010" y="13257"/>
                </a:cubicBezTo>
                <a:lnTo>
                  <a:pt x="8040" y="12907"/>
                </a:lnTo>
                <a:cubicBezTo>
                  <a:pt x="8079" y="12414"/>
                  <a:pt x="8144" y="11925"/>
                  <a:pt x="8235" y="11438"/>
                </a:cubicBezTo>
                <a:cubicBezTo>
                  <a:pt x="8503" y="10025"/>
                  <a:pt x="8799" y="9602"/>
                  <a:pt x="8813" y="9454"/>
                </a:cubicBezTo>
                <a:cubicBezTo>
                  <a:pt x="9120" y="8719"/>
                  <a:pt x="9608" y="8123"/>
                  <a:pt x="9608" y="6785"/>
                </a:cubicBezTo>
                <a:cubicBezTo>
                  <a:pt x="9609" y="6354"/>
                  <a:pt x="9547" y="5924"/>
                  <a:pt x="9422" y="5511"/>
                </a:cubicBezTo>
                <a:cubicBezTo>
                  <a:pt x="9315" y="5155"/>
                  <a:pt x="9431" y="4751"/>
                  <a:pt x="9731" y="4427"/>
                </a:cubicBezTo>
                <a:cubicBezTo>
                  <a:pt x="10173" y="3951"/>
                  <a:pt x="10406" y="3386"/>
                  <a:pt x="10406" y="2795"/>
                </a:cubicBezTo>
                <a:cubicBezTo>
                  <a:pt x="10406" y="2661"/>
                  <a:pt x="10395" y="2527"/>
                  <a:pt x="10371" y="2396"/>
                </a:cubicBezTo>
                <a:lnTo>
                  <a:pt x="10833" y="2396"/>
                </a:lnTo>
                <a:cubicBezTo>
                  <a:pt x="11934" y="2397"/>
                  <a:pt x="12827" y="3290"/>
                  <a:pt x="12828" y="4391"/>
                </a:cubicBezTo>
                <a:cubicBezTo>
                  <a:pt x="12828" y="4526"/>
                  <a:pt x="12806" y="4660"/>
                  <a:pt x="12761" y="4788"/>
                </a:cubicBezTo>
                <a:cubicBezTo>
                  <a:pt x="12588" y="4709"/>
                  <a:pt x="12400" y="4674"/>
                  <a:pt x="12208" y="4674"/>
                </a:cubicBezTo>
                <a:cubicBezTo>
                  <a:pt x="11872" y="4674"/>
                  <a:pt x="11525" y="4782"/>
                  <a:pt x="11232" y="4950"/>
                </a:cubicBezTo>
                <a:cubicBezTo>
                  <a:pt x="10456" y="5398"/>
                  <a:pt x="10112" y="6204"/>
                  <a:pt x="10446" y="6786"/>
                </a:cubicBezTo>
                <a:cubicBezTo>
                  <a:pt x="10656" y="7149"/>
                  <a:pt x="11032" y="7301"/>
                  <a:pt x="11439" y="7301"/>
                </a:cubicBezTo>
                <a:cubicBezTo>
                  <a:pt x="11773" y="7301"/>
                  <a:pt x="12128" y="7198"/>
                  <a:pt x="12428" y="7025"/>
                </a:cubicBezTo>
                <a:cubicBezTo>
                  <a:pt x="13090" y="6643"/>
                  <a:pt x="13438" y="5999"/>
                  <a:pt x="13316" y="5458"/>
                </a:cubicBezTo>
                <a:cubicBezTo>
                  <a:pt x="13517" y="5139"/>
                  <a:pt x="13625" y="4769"/>
                  <a:pt x="13626" y="4391"/>
                </a:cubicBezTo>
                <a:cubicBezTo>
                  <a:pt x="13626" y="2850"/>
                  <a:pt x="12372" y="1596"/>
                  <a:pt x="10832" y="1596"/>
                </a:cubicBezTo>
                <a:lnTo>
                  <a:pt x="10064" y="1596"/>
                </a:lnTo>
                <a:cubicBezTo>
                  <a:pt x="9535" y="724"/>
                  <a:pt x="8351" y="0"/>
                  <a:pt x="68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8"/>
          <p:cNvSpPr/>
          <p:nvPr/>
        </p:nvSpPr>
        <p:spPr>
          <a:xfrm>
            <a:off x="4888252" y="3348679"/>
            <a:ext cx="407038" cy="434535"/>
          </a:xfrm>
          <a:custGeom>
            <a:avLst/>
            <a:gdLst/>
            <a:ahLst/>
            <a:cxnLst/>
            <a:rect l="l" t="t" r="r" b="b"/>
            <a:pathLst>
              <a:path w="13627" h="13625" extrusionOk="0">
                <a:moveTo>
                  <a:pt x="6178" y="3517"/>
                </a:moveTo>
                <a:lnTo>
                  <a:pt x="6178" y="3517"/>
                </a:lnTo>
                <a:cubicBezTo>
                  <a:pt x="6388" y="3551"/>
                  <a:pt x="6601" y="3568"/>
                  <a:pt x="6813" y="3568"/>
                </a:cubicBezTo>
                <a:cubicBezTo>
                  <a:pt x="7026" y="3568"/>
                  <a:pt x="7238" y="3551"/>
                  <a:pt x="7448" y="3517"/>
                </a:cubicBezTo>
                <a:lnTo>
                  <a:pt x="7448" y="3517"/>
                </a:lnTo>
                <a:lnTo>
                  <a:pt x="6813" y="4469"/>
                </a:lnTo>
                <a:lnTo>
                  <a:pt x="6178" y="3517"/>
                </a:lnTo>
                <a:close/>
                <a:moveTo>
                  <a:pt x="12238" y="5472"/>
                </a:moveTo>
                <a:cubicBezTo>
                  <a:pt x="12365" y="5472"/>
                  <a:pt x="12472" y="5505"/>
                  <a:pt x="12521" y="5588"/>
                </a:cubicBezTo>
                <a:cubicBezTo>
                  <a:pt x="12602" y="5729"/>
                  <a:pt x="12451" y="6089"/>
                  <a:pt x="12029" y="6333"/>
                </a:cubicBezTo>
                <a:cubicBezTo>
                  <a:pt x="11828" y="6449"/>
                  <a:pt x="11614" y="6502"/>
                  <a:pt x="11445" y="6502"/>
                </a:cubicBezTo>
                <a:cubicBezTo>
                  <a:pt x="11296" y="6502"/>
                  <a:pt x="11181" y="6461"/>
                  <a:pt x="11138" y="6386"/>
                </a:cubicBezTo>
                <a:cubicBezTo>
                  <a:pt x="11056" y="6245"/>
                  <a:pt x="11208" y="5885"/>
                  <a:pt x="11630" y="5642"/>
                </a:cubicBezTo>
                <a:cubicBezTo>
                  <a:pt x="11783" y="5553"/>
                  <a:pt x="12036" y="5472"/>
                  <a:pt x="12238" y="5472"/>
                </a:cubicBezTo>
                <a:close/>
                <a:moveTo>
                  <a:pt x="1388" y="5471"/>
                </a:moveTo>
                <a:cubicBezTo>
                  <a:pt x="1591" y="5471"/>
                  <a:pt x="1844" y="5554"/>
                  <a:pt x="1997" y="5642"/>
                </a:cubicBezTo>
                <a:cubicBezTo>
                  <a:pt x="2418" y="5886"/>
                  <a:pt x="2570" y="6245"/>
                  <a:pt x="2488" y="6386"/>
                </a:cubicBezTo>
                <a:cubicBezTo>
                  <a:pt x="2442" y="6467"/>
                  <a:pt x="2330" y="6503"/>
                  <a:pt x="2194" y="6503"/>
                </a:cubicBezTo>
                <a:cubicBezTo>
                  <a:pt x="2011" y="6503"/>
                  <a:pt x="1781" y="6439"/>
                  <a:pt x="1598" y="6333"/>
                </a:cubicBezTo>
                <a:cubicBezTo>
                  <a:pt x="1175" y="6089"/>
                  <a:pt x="1025" y="5729"/>
                  <a:pt x="1106" y="5588"/>
                </a:cubicBezTo>
                <a:cubicBezTo>
                  <a:pt x="1154" y="5504"/>
                  <a:pt x="1261" y="5471"/>
                  <a:pt x="1388" y="5471"/>
                </a:cubicBezTo>
                <a:close/>
                <a:moveTo>
                  <a:pt x="6813" y="798"/>
                </a:moveTo>
                <a:cubicBezTo>
                  <a:pt x="8121" y="798"/>
                  <a:pt x="9608" y="1551"/>
                  <a:pt x="9608" y="2795"/>
                </a:cubicBezTo>
                <a:cubicBezTo>
                  <a:pt x="9608" y="3181"/>
                  <a:pt x="9447" y="3558"/>
                  <a:pt x="9145" y="3883"/>
                </a:cubicBezTo>
                <a:lnTo>
                  <a:pt x="9145" y="3884"/>
                </a:lnTo>
                <a:cubicBezTo>
                  <a:pt x="8649" y="4417"/>
                  <a:pt x="8467" y="5111"/>
                  <a:pt x="8658" y="5741"/>
                </a:cubicBezTo>
                <a:cubicBezTo>
                  <a:pt x="8758" y="6080"/>
                  <a:pt x="8810" y="6432"/>
                  <a:pt x="8808" y="6786"/>
                </a:cubicBezTo>
                <a:cubicBezTo>
                  <a:pt x="8808" y="7932"/>
                  <a:pt x="8391" y="8375"/>
                  <a:pt x="8054" y="9200"/>
                </a:cubicBezTo>
                <a:cubicBezTo>
                  <a:pt x="7808" y="9395"/>
                  <a:pt x="7521" y="9529"/>
                  <a:pt x="7212" y="9592"/>
                </a:cubicBezTo>
                <a:lnTo>
                  <a:pt x="7212" y="5310"/>
                </a:lnTo>
                <a:lnTo>
                  <a:pt x="8741" y="3015"/>
                </a:lnTo>
                <a:cubicBezTo>
                  <a:pt x="8931" y="2733"/>
                  <a:pt x="8704" y="2393"/>
                  <a:pt x="8412" y="2393"/>
                </a:cubicBezTo>
                <a:cubicBezTo>
                  <a:pt x="8353" y="2393"/>
                  <a:pt x="8292" y="2407"/>
                  <a:pt x="8231" y="2437"/>
                </a:cubicBezTo>
                <a:cubicBezTo>
                  <a:pt x="7784" y="2659"/>
                  <a:pt x="7299" y="2770"/>
                  <a:pt x="6813" y="2770"/>
                </a:cubicBezTo>
                <a:cubicBezTo>
                  <a:pt x="6327" y="2770"/>
                  <a:pt x="5842" y="2659"/>
                  <a:pt x="5394" y="2437"/>
                </a:cubicBezTo>
                <a:cubicBezTo>
                  <a:pt x="5334" y="2407"/>
                  <a:pt x="5272" y="2393"/>
                  <a:pt x="5214" y="2393"/>
                </a:cubicBezTo>
                <a:cubicBezTo>
                  <a:pt x="4922" y="2393"/>
                  <a:pt x="4696" y="2733"/>
                  <a:pt x="4885" y="3015"/>
                </a:cubicBezTo>
                <a:lnTo>
                  <a:pt x="6414" y="5310"/>
                </a:lnTo>
                <a:lnTo>
                  <a:pt x="6414" y="9592"/>
                </a:lnTo>
                <a:cubicBezTo>
                  <a:pt x="6106" y="9529"/>
                  <a:pt x="5819" y="9395"/>
                  <a:pt x="5572" y="9200"/>
                </a:cubicBezTo>
                <a:cubicBezTo>
                  <a:pt x="5234" y="8373"/>
                  <a:pt x="4817" y="7933"/>
                  <a:pt x="4817" y="6785"/>
                </a:cubicBezTo>
                <a:cubicBezTo>
                  <a:pt x="4817" y="6432"/>
                  <a:pt x="4868" y="6080"/>
                  <a:pt x="4969" y="5741"/>
                </a:cubicBezTo>
                <a:cubicBezTo>
                  <a:pt x="5160" y="5111"/>
                  <a:pt x="4977" y="4416"/>
                  <a:pt x="4482" y="3883"/>
                </a:cubicBezTo>
                <a:cubicBezTo>
                  <a:pt x="4179" y="3558"/>
                  <a:pt x="4019" y="3181"/>
                  <a:pt x="4019" y="2795"/>
                </a:cubicBezTo>
                <a:cubicBezTo>
                  <a:pt x="4019" y="1563"/>
                  <a:pt x="5488" y="798"/>
                  <a:pt x="6813" y="798"/>
                </a:cubicBezTo>
                <a:close/>
                <a:moveTo>
                  <a:pt x="5945" y="10292"/>
                </a:moveTo>
                <a:lnTo>
                  <a:pt x="5945" y="10292"/>
                </a:lnTo>
                <a:cubicBezTo>
                  <a:pt x="6228" y="10384"/>
                  <a:pt x="6521" y="10431"/>
                  <a:pt x="6815" y="10431"/>
                </a:cubicBezTo>
                <a:cubicBezTo>
                  <a:pt x="7108" y="10431"/>
                  <a:pt x="7401" y="10384"/>
                  <a:pt x="7683" y="10292"/>
                </a:cubicBezTo>
                <a:lnTo>
                  <a:pt x="7683" y="10292"/>
                </a:lnTo>
                <a:cubicBezTo>
                  <a:pt x="7609" y="10557"/>
                  <a:pt x="7543" y="10830"/>
                  <a:pt x="7484" y="11113"/>
                </a:cubicBezTo>
                <a:cubicBezTo>
                  <a:pt x="7267" y="11190"/>
                  <a:pt x="7040" y="11229"/>
                  <a:pt x="6813" y="11229"/>
                </a:cubicBezTo>
                <a:cubicBezTo>
                  <a:pt x="6586" y="11229"/>
                  <a:pt x="6359" y="11190"/>
                  <a:pt x="6142" y="11113"/>
                </a:cubicBezTo>
                <a:cubicBezTo>
                  <a:pt x="6084" y="10830"/>
                  <a:pt x="6018" y="10556"/>
                  <a:pt x="5945" y="10292"/>
                </a:cubicBezTo>
                <a:close/>
                <a:moveTo>
                  <a:pt x="6289" y="11979"/>
                </a:moveTo>
                <a:lnTo>
                  <a:pt x="6289" y="11979"/>
                </a:lnTo>
                <a:cubicBezTo>
                  <a:pt x="6462" y="12012"/>
                  <a:pt x="6638" y="12028"/>
                  <a:pt x="6813" y="12028"/>
                </a:cubicBezTo>
                <a:cubicBezTo>
                  <a:pt x="6989" y="12028"/>
                  <a:pt x="7165" y="12012"/>
                  <a:pt x="7338" y="11979"/>
                </a:cubicBezTo>
                <a:lnTo>
                  <a:pt x="7338" y="11979"/>
                </a:lnTo>
                <a:cubicBezTo>
                  <a:pt x="7300" y="12254"/>
                  <a:pt x="7270" y="12536"/>
                  <a:pt x="7244" y="12826"/>
                </a:cubicBezTo>
                <a:lnTo>
                  <a:pt x="6382" y="12826"/>
                </a:lnTo>
                <a:cubicBezTo>
                  <a:pt x="6358" y="12536"/>
                  <a:pt x="6326" y="12254"/>
                  <a:pt x="6289" y="11979"/>
                </a:cubicBezTo>
                <a:close/>
                <a:moveTo>
                  <a:pt x="6813" y="0"/>
                </a:moveTo>
                <a:cubicBezTo>
                  <a:pt x="5272" y="0"/>
                  <a:pt x="4090" y="727"/>
                  <a:pt x="3562" y="1596"/>
                </a:cubicBezTo>
                <a:lnTo>
                  <a:pt x="2795" y="1596"/>
                </a:lnTo>
                <a:cubicBezTo>
                  <a:pt x="1255" y="1596"/>
                  <a:pt x="0" y="2850"/>
                  <a:pt x="0" y="4391"/>
                </a:cubicBezTo>
                <a:cubicBezTo>
                  <a:pt x="2" y="4769"/>
                  <a:pt x="109" y="5139"/>
                  <a:pt x="310" y="5457"/>
                </a:cubicBezTo>
                <a:cubicBezTo>
                  <a:pt x="189" y="5999"/>
                  <a:pt x="538" y="6643"/>
                  <a:pt x="1199" y="7025"/>
                </a:cubicBezTo>
                <a:cubicBezTo>
                  <a:pt x="1498" y="7197"/>
                  <a:pt x="1853" y="7299"/>
                  <a:pt x="2187" y="7299"/>
                </a:cubicBezTo>
                <a:cubicBezTo>
                  <a:pt x="2594" y="7299"/>
                  <a:pt x="2971" y="7148"/>
                  <a:pt x="3180" y="6786"/>
                </a:cubicBezTo>
                <a:cubicBezTo>
                  <a:pt x="3516" y="6204"/>
                  <a:pt x="3172" y="5398"/>
                  <a:pt x="2396" y="4950"/>
                </a:cubicBezTo>
                <a:cubicBezTo>
                  <a:pt x="2104" y="4781"/>
                  <a:pt x="1757" y="4674"/>
                  <a:pt x="1422" y="4674"/>
                </a:cubicBezTo>
                <a:cubicBezTo>
                  <a:pt x="1229" y="4674"/>
                  <a:pt x="1040" y="4709"/>
                  <a:pt x="867" y="4788"/>
                </a:cubicBezTo>
                <a:cubicBezTo>
                  <a:pt x="822" y="4660"/>
                  <a:pt x="799" y="4526"/>
                  <a:pt x="800" y="4391"/>
                </a:cubicBezTo>
                <a:cubicBezTo>
                  <a:pt x="800" y="3288"/>
                  <a:pt x="1693" y="2396"/>
                  <a:pt x="2795" y="2396"/>
                </a:cubicBezTo>
                <a:lnTo>
                  <a:pt x="3257" y="2396"/>
                </a:lnTo>
                <a:cubicBezTo>
                  <a:pt x="3233" y="2527"/>
                  <a:pt x="3222" y="2661"/>
                  <a:pt x="3222" y="2795"/>
                </a:cubicBezTo>
                <a:cubicBezTo>
                  <a:pt x="3222" y="3386"/>
                  <a:pt x="3456" y="3951"/>
                  <a:pt x="3899" y="4427"/>
                </a:cubicBezTo>
                <a:cubicBezTo>
                  <a:pt x="4199" y="4749"/>
                  <a:pt x="4313" y="5155"/>
                  <a:pt x="4206" y="5511"/>
                </a:cubicBezTo>
                <a:cubicBezTo>
                  <a:pt x="4081" y="5924"/>
                  <a:pt x="4019" y="6354"/>
                  <a:pt x="4020" y="6786"/>
                </a:cubicBezTo>
                <a:cubicBezTo>
                  <a:pt x="4020" y="8124"/>
                  <a:pt x="4508" y="8720"/>
                  <a:pt x="4815" y="9454"/>
                </a:cubicBezTo>
                <a:cubicBezTo>
                  <a:pt x="4829" y="9603"/>
                  <a:pt x="5124" y="10016"/>
                  <a:pt x="5393" y="11438"/>
                </a:cubicBezTo>
                <a:cubicBezTo>
                  <a:pt x="5484" y="11925"/>
                  <a:pt x="5549" y="12414"/>
                  <a:pt x="5590" y="12907"/>
                </a:cubicBezTo>
                <a:lnTo>
                  <a:pt x="5618" y="13257"/>
                </a:lnTo>
                <a:cubicBezTo>
                  <a:pt x="5636" y="13465"/>
                  <a:pt x="5809" y="13624"/>
                  <a:pt x="6015" y="13624"/>
                </a:cubicBezTo>
                <a:lnTo>
                  <a:pt x="7613" y="13624"/>
                </a:lnTo>
                <a:cubicBezTo>
                  <a:pt x="7821" y="13624"/>
                  <a:pt x="7994" y="13465"/>
                  <a:pt x="8010" y="13257"/>
                </a:cubicBezTo>
                <a:lnTo>
                  <a:pt x="8040" y="12907"/>
                </a:lnTo>
                <a:cubicBezTo>
                  <a:pt x="8079" y="12414"/>
                  <a:pt x="8144" y="11925"/>
                  <a:pt x="8235" y="11438"/>
                </a:cubicBezTo>
                <a:cubicBezTo>
                  <a:pt x="8503" y="10025"/>
                  <a:pt x="8799" y="9602"/>
                  <a:pt x="8813" y="9454"/>
                </a:cubicBezTo>
                <a:cubicBezTo>
                  <a:pt x="9120" y="8719"/>
                  <a:pt x="9608" y="8123"/>
                  <a:pt x="9608" y="6785"/>
                </a:cubicBezTo>
                <a:cubicBezTo>
                  <a:pt x="9609" y="6354"/>
                  <a:pt x="9547" y="5924"/>
                  <a:pt x="9422" y="5511"/>
                </a:cubicBezTo>
                <a:cubicBezTo>
                  <a:pt x="9315" y="5155"/>
                  <a:pt x="9431" y="4751"/>
                  <a:pt x="9731" y="4427"/>
                </a:cubicBezTo>
                <a:cubicBezTo>
                  <a:pt x="10173" y="3951"/>
                  <a:pt x="10406" y="3386"/>
                  <a:pt x="10406" y="2795"/>
                </a:cubicBezTo>
                <a:cubicBezTo>
                  <a:pt x="10406" y="2661"/>
                  <a:pt x="10395" y="2527"/>
                  <a:pt x="10371" y="2396"/>
                </a:cubicBezTo>
                <a:lnTo>
                  <a:pt x="10833" y="2396"/>
                </a:lnTo>
                <a:cubicBezTo>
                  <a:pt x="11934" y="2397"/>
                  <a:pt x="12827" y="3290"/>
                  <a:pt x="12828" y="4391"/>
                </a:cubicBezTo>
                <a:cubicBezTo>
                  <a:pt x="12828" y="4526"/>
                  <a:pt x="12806" y="4660"/>
                  <a:pt x="12761" y="4788"/>
                </a:cubicBezTo>
                <a:cubicBezTo>
                  <a:pt x="12588" y="4709"/>
                  <a:pt x="12400" y="4674"/>
                  <a:pt x="12208" y="4674"/>
                </a:cubicBezTo>
                <a:cubicBezTo>
                  <a:pt x="11872" y="4674"/>
                  <a:pt x="11525" y="4782"/>
                  <a:pt x="11232" y="4950"/>
                </a:cubicBezTo>
                <a:cubicBezTo>
                  <a:pt x="10456" y="5398"/>
                  <a:pt x="10112" y="6204"/>
                  <a:pt x="10446" y="6786"/>
                </a:cubicBezTo>
                <a:cubicBezTo>
                  <a:pt x="10656" y="7149"/>
                  <a:pt x="11032" y="7301"/>
                  <a:pt x="11439" y="7301"/>
                </a:cubicBezTo>
                <a:cubicBezTo>
                  <a:pt x="11773" y="7301"/>
                  <a:pt x="12128" y="7198"/>
                  <a:pt x="12428" y="7025"/>
                </a:cubicBezTo>
                <a:cubicBezTo>
                  <a:pt x="13090" y="6643"/>
                  <a:pt x="13438" y="5999"/>
                  <a:pt x="13316" y="5458"/>
                </a:cubicBezTo>
                <a:cubicBezTo>
                  <a:pt x="13517" y="5139"/>
                  <a:pt x="13625" y="4769"/>
                  <a:pt x="13626" y="4391"/>
                </a:cubicBezTo>
                <a:cubicBezTo>
                  <a:pt x="13626" y="2850"/>
                  <a:pt x="12372" y="1596"/>
                  <a:pt x="10832" y="1596"/>
                </a:cubicBezTo>
                <a:lnTo>
                  <a:pt x="10064" y="1596"/>
                </a:lnTo>
                <a:cubicBezTo>
                  <a:pt x="9535" y="724"/>
                  <a:pt x="8351" y="0"/>
                  <a:pt x="68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8"/>
          <p:cNvSpPr/>
          <p:nvPr/>
        </p:nvSpPr>
        <p:spPr>
          <a:xfrm>
            <a:off x="479650" y="3478913"/>
            <a:ext cx="875100" cy="875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8"/>
          <p:cNvSpPr/>
          <p:nvPr/>
        </p:nvSpPr>
        <p:spPr>
          <a:xfrm>
            <a:off x="713677" y="3699204"/>
            <a:ext cx="407038" cy="434535"/>
          </a:xfrm>
          <a:custGeom>
            <a:avLst/>
            <a:gdLst/>
            <a:ahLst/>
            <a:cxnLst/>
            <a:rect l="l" t="t" r="r" b="b"/>
            <a:pathLst>
              <a:path w="13627" h="13625" extrusionOk="0">
                <a:moveTo>
                  <a:pt x="6178" y="3517"/>
                </a:moveTo>
                <a:lnTo>
                  <a:pt x="6178" y="3517"/>
                </a:lnTo>
                <a:cubicBezTo>
                  <a:pt x="6388" y="3551"/>
                  <a:pt x="6601" y="3568"/>
                  <a:pt x="6813" y="3568"/>
                </a:cubicBezTo>
                <a:cubicBezTo>
                  <a:pt x="7026" y="3568"/>
                  <a:pt x="7238" y="3551"/>
                  <a:pt x="7448" y="3517"/>
                </a:cubicBezTo>
                <a:lnTo>
                  <a:pt x="7448" y="3517"/>
                </a:lnTo>
                <a:lnTo>
                  <a:pt x="6813" y="4469"/>
                </a:lnTo>
                <a:lnTo>
                  <a:pt x="6178" y="3517"/>
                </a:lnTo>
                <a:close/>
                <a:moveTo>
                  <a:pt x="12238" y="5472"/>
                </a:moveTo>
                <a:cubicBezTo>
                  <a:pt x="12365" y="5472"/>
                  <a:pt x="12472" y="5505"/>
                  <a:pt x="12521" y="5588"/>
                </a:cubicBezTo>
                <a:cubicBezTo>
                  <a:pt x="12602" y="5729"/>
                  <a:pt x="12451" y="6089"/>
                  <a:pt x="12029" y="6333"/>
                </a:cubicBezTo>
                <a:cubicBezTo>
                  <a:pt x="11828" y="6449"/>
                  <a:pt x="11614" y="6502"/>
                  <a:pt x="11445" y="6502"/>
                </a:cubicBezTo>
                <a:cubicBezTo>
                  <a:pt x="11296" y="6502"/>
                  <a:pt x="11181" y="6461"/>
                  <a:pt x="11138" y="6386"/>
                </a:cubicBezTo>
                <a:cubicBezTo>
                  <a:pt x="11056" y="6245"/>
                  <a:pt x="11208" y="5885"/>
                  <a:pt x="11630" y="5642"/>
                </a:cubicBezTo>
                <a:cubicBezTo>
                  <a:pt x="11783" y="5553"/>
                  <a:pt x="12036" y="5472"/>
                  <a:pt x="12238" y="5472"/>
                </a:cubicBezTo>
                <a:close/>
                <a:moveTo>
                  <a:pt x="1388" y="5471"/>
                </a:moveTo>
                <a:cubicBezTo>
                  <a:pt x="1591" y="5471"/>
                  <a:pt x="1844" y="5554"/>
                  <a:pt x="1997" y="5642"/>
                </a:cubicBezTo>
                <a:cubicBezTo>
                  <a:pt x="2418" y="5886"/>
                  <a:pt x="2570" y="6245"/>
                  <a:pt x="2488" y="6386"/>
                </a:cubicBezTo>
                <a:cubicBezTo>
                  <a:pt x="2442" y="6467"/>
                  <a:pt x="2330" y="6503"/>
                  <a:pt x="2194" y="6503"/>
                </a:cubicBezTo>
                <a:cubicBezTo>
                  <a:pt x="2011" y="6503"/>
                  <a:pt x="1781" y="6439"/>
                  <a:pt x="1598" y="6333"/>
                </a:cubicBezTo>
                <a:cubicBezTo>
                  <a:pt x="1175" y="6089"/>
                  <a:pt x="1025" y="5729"/>
                  <a:pt x="1106" y="5588"/>
                </a:cubicBezTo>
                <a:cubicBezTo>
                  <a:pt x="1154" y="5504"/>
                  <a:pt x="1261" y="5471"/>
                  <a:pt x="1388" y="5471"/>
                </a:cubicBezTo>
                <a:close/>
                <a:moveTo>
                  <a:pt x="6813" y="798"/>
                </a:moveTo>
                <a:cubicBezTo>
                  <a:pt x="8121" y="798"/>
                  <a:pt x="9608" y="1551"/>
                  <a:pt x="9608" y="2795"/>
                </a:cubicBezTo>
                <a:cubicBezTo>
                  <a:pt x="9608" y="3181"/>
                  <a:pt x="9447" y="3558"/>
                  <a:pt x="9145" y="3883"/>
                </a:cubicBezTo>
                <a:lnTo>
                  <a:pt x="9145" y="3884"/>
                </a:lnTo>
                <a:cubicBezTo>
                  <a:pt x="8649" y="4417"/>
                  <a:pt x="8467" y="5111"/>
                  <a:pt x="8658" y="5741"/>
                </a:cubicBezTo>
                <a:cubicBezTo>
                  <a:pt x="8758" y="6080"/>
                  <a:pt x="8810" y="6432"/>
                  <a:pt x="8808" y="6786"/>
                </a:cubicBezTo>
                <a:cubicBezTo>
                  <a:pt x="8808" y="7932"/>
                  <a:pt x="8391" y="8375"/>
                  <a:pt x="8054" y="9200"/>
                </a:cubicBezTo>
                <a:cubicBezTo>
                  <a:pt x="7808" y="9395"/>
                  <a:pt x="7521" y="9529"/>
                  <a:pt x="7212" y="9592"/>
                </a:cubicBezTo>
                <a:lnTo>
                  <a:pt x="7212" y="5310"/>
                </a:lnTo>
                <a:lnTo>
                  <a:pt x="8741" y="3015"/>
                </a:lnTo>
                <a:cubicBezTo>
                  <a:pt x="8931" y="2733"/>
                  <a:pt x="8704" y="2393"/>
                  <a:pt x="8412" y="2393"/>
                </a:cubicBezTo>
                <a:cubicBezTo>
                  <a:pt x="8353" y="2393"/>
                  <a:pt x="8292" y="2407"/>
                  <a:pt x="8231" y="2437"/>
                </a:cubicBezTo>
                <a:cubicBezTo>
                  <a:pt x="7784" y="2659"/>
                  <a:pt x="7299" y="2770"/>
                  <a:pt x="6813" y="2770"/>
                </a:cubicBezTo>
                <a:cubicBezTo>
                  <a:pt x="6327" y="2770"/>
                  <a:pt x="5842" y="2659"/>
                  <a:pt x="5394" y="2437"/>
                </a:cubicBezTo>
                <a:cubicBezTo>
                  <a:pt x="5334" y="2407"/>
                  <a:pt x="5272" y="2393"/>
                  <a:pt x="5214" y="2393"/>
                </a:cubicBezTo>
                <a:cubicBezTo>
                  <a:pt x="4922" y="2393"/>
                  <a:pt x="4696" y="2733"/>
                  <a:pt x="4885" y="3015"/>
                </a:cubicBezTo>
                <a:lnTo>
                  <a:pt x="6414" y="5310"/>
                </a:lnTo>
                <a:lnTo>
                  <a:pt x="6414" y="9592"/>
                </a:lnTo>
                <a:cubicBezTo>
                  <a:pt x="6106" y="9529"/>
                  <a:pt x="5819" y="9395"/>
                  <a:pt x="5572" y="9200"/>
                </a:cubicBezTo>
                <a:cubicBezTo>
                  <a:pt x="5234" y="8373"/>
                  <a:pt x="4817" y="7933"/>
                  <a:pt x="4817" y="6785"/>
                </a:cubicBezTo>
                <a:cubicBezTo>
                  <a:pt x="4817" y="6432"/>
                  <a:pt x="4868" y="6080"/>
                  <a:pt x="4969" y="5741"/>
                </a:cubicBezTo>
                <a:cubicBezTo>
                  <a:pt x="5160" y="5111"/>
                  <a:pt x="4977" y="4416"/>
                  <a:pt x="4482" y="3883"/>
                </a:cubicBezTo>
                <a:cubicBezTo>
                  <a:pt x="4179" y="3558"/>
                  <a:pt x="4019" y="3181"/>
                  <a:pt x="4019" y="2795"/>
                </a:cubicBezTo>
                <a:cubicBezTo>
                  <a:pt x="4019" y="1563"/>
                  <a:pt x="5488" y="798"/>
                  <a:pt x="6813" y="798"/>
                </a:cubicBezTo>
                <a:close/>
                <a:moveTo>
                  <a:pt x="5945" y="10292"/>
                </a:moveTo>
                <a:lnTo>
                  <a:pt x="5945" y="10292"/>
                </a:lnTo>
                <a:cubicBezTo>
                  <a:pt x="6228" y="10384"/>
                  <a:pt x="6521" y="10431"/>
                  <a:pt x="6815" y="10431"/>
                </a:cubicBezTo>
                <a:cubicBezTo>
                  <a:pt x="7108" y="10431"/>
                  <a:pt x="7401" y="10384"/>
                  <a:pt x="7683" y="10292"/>
                </a:cubicBezTo>
                <a:lnTo>
                  <a:pt x="7683" y="10292"/>
                </a:lnTo>
                <a:cubicBezTo>
                  <a:pt x="7609" y="10557"/>
                  <a:pt x="7543" y="10830"/>
                  <a:pt x="7484" y="11113"/>
                </a:cubicBezTo>
                <a:cubicBezTo>
                  <a:pt x="7267" y="11190"/>
                  <a:pt x="7040" y="11229"/>
                  <a:pt x="6813" y="11229"/>
                </a:cubicBezTo>
                <a:cubicBezTo>
                  <a:pt x="6586" y="11229"/>
                  <a:pt x="6359" y="11190"/>
                  <a:pt x="6142" y="11113"/>
                </a:cubicBezTo>
                <a:cubicBezTo>
                  <a:pt x="6084" y="10830"/>
                  <a:pt x="6018" y="10556"/>
                  <a:pt x="5945" y="10292"/>
                </a:cubicBezTo>
                <a:close/>
                <a:moveTo>
                  <a:pt x="6289" y="11979"/>
                </a:moveTo>
                <a:lnTo>
                  <a:pt x="6289" y="11979"/>
                </a:lnTo>
                <a:cubicBezTo>
                  <a:pt x="6462" y="12012"/>
                  <a:pt x="6638" y="12028"/>
                  <a:pt x="6813" y="12028"/>
                </a:cubicBezTo>
                <a:cubicBezTo>
                  <a:pt x="6989" y="12028"/>
                  <a:pt x="7165" y="12012"/>
                  <a:pt x="7338" y="11979"/>
                </a:cubicBezTo>
                <a:lnTo>
                  <a:pt x="7338" y="11979"/>
                </a:lnTo>
                <a:cubicBezTo>
                  <a:pt x="7300" y="12254"/>
                  <a:pt x="7270" y="12536"/>
                  <a:pt x="7244" y="12826"/>
                </a:cubicBezTo>
                <a:lnTo>
                  <a:pt x="6382" y="12826"/>
                </a:lnTo>
                <a:cubicBezTo>
                  <a:pt x="6358" y="12536"/>
                  <a:pt x="6326" y="12254"/>
                  <a:pt x="6289" y="11979"/>
                </a:cubicBezTo>
                <a:close/>
                <a:moveTo>
                  <a:pt x="6813" y="0"/>
                </a:moveTo>
                <a:cubicBezTo>
                  <a:pt x="5272" y="0"/>
                  <a:pt x="4090" y="727"/>
                  <a:pt x="3562" y="1596"/>
                </a:cubicBezTo>
                <a:lnTo>
                  <a:pt x="2795" y="1596"/>
                </a:lnTo>
                <a:cubicBezTo>
                  <a:pt x="1255" y="1596"/>
                  <a:pt x="0" y="2850"/>
                  <a:pt x="0" y="4391"/>
                </a:cubicBezTo>
                <a:cubicBezTo>
                  <a:pt x="2" y="4769"/>
                  <a:pt x="109" y="5139"/>
                  <a:pt x="310" y="5457"/>
                </a:cubicBezTo>
                <a:cubicBezTo>
                  <a:pt x="189" y="5999"/>
                  <a:pt x="538" y="6643"/>
                  <a:pt x="1199" y="7025"/>
                </a:cubicBezTo>
                <a:cubicBezTo>
                  <a:pt x="1498" y="7197"/>
                  <a:pt x="1853" y="7299"/>
                  <a:pt x="2187" y="7299"/>
                </a:cubicBezTo>
                <a:cubicBezTo>
                  <a:pt x="2594" y="7299"/>
                  <a:pt x="2971" y="7148"/>
                  <a:pt x="3180" y="6786"/>
                </a:cubicBezTo>
                <a:cubicBezTo>
                  <a:pt x="3516" y="6204"/>
                  <a:pt x="3172" y="5398"/>
                  <a:pt x="2396" y="4950"/>
                </a:cubicBezTo>
                <a:cubicBezTo>
                  <a:pt x="2104" y="4781"/>
                  <a:pt x="1757" y="4674"/>
                  <a:pt x="1422" y="4674"/>
                </a:cubicBezTo>
                <a:cubicBezTo>
                  <a:pt x="1229" y="4674"/>
                  <a:pt x="1040" y="4709"/>
                  <a:pt x="867" y="4788"/>
                </a:cubicBezTo>
                <a:cubicBezTo>
                  <a:pt x="822" y="4660"/>
                  <a:pt x="799" y="4526"/>
                  <a:pt x="800" y="4391"/>
                </a:cubicBezTo>
                <a:cubicBezTo>
                  <a:pt x="800" y="3288"/>
                  <a:pt x="1693" y="2396"/>
                  <a:pt x="2795" y="2396"/>
                </a:cubicBezTo>
                <a:lnTo>
                  <a:pt x="3257" y="2396"/>
                </a:lnTo>
                <a:cubicBezTo>
                  <a:pt x="3233" y="2527"/>
                  <a:pt x="3222" y="2661"/>
                  <a:pt x="3222" y="2795"/>
                </a:cubicBezTo>
                <a:cubicBezTo>
                  <a:pt x="3222" y="3386"/>
                  <a:pt x="3456" y="3951"/>
                  <a:pt x="3899" y="4427"/>
                </a:cubicBezTo>
                <a:cubicBezTo>
                  <a:pt x="4199" y="4749"/>
                  <a:pt x="4313" y="5155"/>
                  <a:pt x="4206" y="5511"/>
                </a:cubicBezTo>
                <a:cubicBezTo>
                  <a:pt x="4081" y="5924"/>
                  <a:pt x="4019" y="6354"/>
                  <a:pt x="4020" y="6786"/>
                </a:cubicBezTo>
                <a:cubicBezTo>
                  <a:pt x="4020" y="8124"/>
                  <a:pt x="4508" y="8720"/>
                  <a:pt x="4815" y="9454"/>
                </a:cubicBezTo>
                <a:cubicBezTo>
                  <a:pt x="4829" y="9603"/>
                  <a:pt x="5124" y="10016"/>
                  <a:pt x="5393" y="11438"/>
                </a:cubicBezTo>
                <a:cubicBezTo>
                  <a:pt x="5484" y="11925"/>
                  <a:pt x="5549" y="12414"/>
                  <a:pt x="5590" y="12907"/>
                </a:cubicBezTo>
                <a:lnTo>
                  <a:pt x="5618" y="13257"/>
                </a:lnTo>
                <a:cubicBezTo>
                  <a:pt x="5636" y="13465"/>
                  <a:pt x="5809" y="13624"/>
                  <a:pt x="6015" y="13624"/>
                </a:cubicBezTo>
                <a:lnTo>
                  <a:pt x="7613" y="13624"/>
                </a:lnTo>
                <a:cubicBezTo>
                  <a:pt x="7821" y="13624"/>
                  <a:pt x="7994" y="13465"/>
                  <a:pt x="8010" y="13257"/>
                </a:cubicBezTo>
                <a:lnTo>
                  <a:pt x="8040" y="12907"/>
                </a:lnTo>
                <a:cubicBezTo>
                  <a:pt x="8079" y="12414"/>
                  <a:pt x="8144" y="11925"/>
                  <a:pt x="8235" y="11438"/>
                </a:cubicBezTo>
                <a:cubicBezTo>
                  <a:pt x="8503" y="10025"/>
                  <a:pt x="8799" y="9602"/>
                  <a:pt x="8813" y="9454"/>
                </a:cubicBezTo>
                <a:cubicBezTo>
                  <a:pt x="9120" y="8719"/>
                  <a:pt x="9608" y="8123"/>
                  <a:pt x="9608" y="6785"/>
                </a:cubicBezTo>
                <a:cubicBezTo>
                  <a:pt x="9609" y="6354"/>
                  <a:pt x="9547" y="5924"/>
                  <a:pt x="9422" y="5511"/>
                </a:cubicBezTo>
                <a:cubicBezTo>
                  <a:pt x="9315" y="5155"/>
                  <a:pt x="9431" y="4751"/>
                  <a:pt x="9731" y="4427"/>
                </a:cubicBezTo>
                <a:cubicBezTo>
                  <a:pt x="10173" y="3951"/>
                  <a:pt x="10406" y="3386"/>
                  <a:pt x="10406" y="2795"/>
                </a:cubicBezTo>
                <a:cubicBezTo>
                  <a:pt x="10406" y="2661"/>
                  <a:pt x="10395" y="2527"/>
                  <a:pt x="10371" y="2396"/>
                </a:cubicBezTo>
                <a:lnTo>
                  <a:pt x="10833" y="2396"/>
                </a:lnTo>
                <a:cubicBezTo>
                  <a:pt x="11934" y="2397"/>
                  <a:pt x="12827" y="3290"/>
                  <a:pt x="12828" y="4391"/>
                </a:cubicBezTo>
                <a:cubicBezTo>
                  <a:pt x="12828" y="4526"/>
                  <a:pt x="12806" y="4660"/>
                  <a:pt x="12761" y="4788"/>
                </a:cubicBezTo>
                <a:cubicBezTo>
                  <a:pt x="12588" y="4709"/>
                  <a:pt x="12400" y="4674"/>
                  <a:pt x="12208" y="4674"/>
                </a:cubicBezTo>
                <a:cubicBezTo>
                  <a:pt x="11872" y="4674"/>
                  <a:pt x="11525" y="4782"/>
                  <a:pt x="11232" y="4950"/>
                </a:cubicBezTo>
                <a:cubicBezTo>
                  <a:pt x="10456" y="5398"/>
                  <a:pt x="10112" y="6204"/>
                  <a:pt x="10446" y="6786"/>
                </a:cubicBezTo>
                <a:cubicBezTo>
                  <a:pt x="10656" y="7149"/>
                  <a:pt x="11032" y="7301"/>
                  <a:pt x="11439" y="7301"/>
                </a:cubicBezTo>
                <a:cubicBezTo>
                  <a:pt x="11773" y="7301"/>
                  <a:pt x="12128" y="7198"/>
                  <a:pt x="12428" y="7025"/>
                </a:cubicBezTo>
                <a:cubicBezTo>
                  <a:pt x="13090" y="6643"/>
                  <a:pt x="13438" y="5999"/>
                  <a:pt x="13316" y="5458"/>
                </a:cubicBezTo>
                <a:cubicBezTo>
                  <a:pt x="13517" y="5139"/>
                  <a:pt x="13625" y="4769"/>
                  <a:pt x="13626" y="4391"/>
                </a:cubicBezTo>
                <a:cubicBezTo>
                  <a:pt x="13626" y="2850"/>
                  <a:pt x="12372" y="1596"/>
                  <a:pt x="10832" y="1596"/>
                </a:cubicBezTo>
                <a:lnTo>
                  <a:pt x="10064" y="1596"/>
                </a:lnTo>
                <a:cubicBezTo>
                  <a:pt x="9535" y="724"/>
                  <a:pt x="8351" y="0"/>
                  <a:pt x="68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8"/>
          <p:cNvSpPr txBox="1"/>
          <p:nvPr/>
        </p:nvSpPr>
        <p:spPr>
          <a:xfrm>
            <a:off x="1417013" y="3269675"/>
            <a:ext cx="28770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Rubik"/>
                <a:ea typeface="Rubik"/>
                <a:cs typeface="Rubik"/>
                <a:sym typeface="Rubik"/>
              </a:rPr>
              <a:t>При перекруте придатков матки чаще участвует правый яичник. Это связывают с большей подвижностью подвздошной кишки и ее </a:t>
            </a:r>
            <a:r>
              <a:rPr lang="en" dirty="0" smtClean="0">
                <a:latin typeface="Rubik"/>
                <a:ea typeface="Rubik"/>
                <a:cs typeface="Rubik"/>
                <a:sym typeface="Rubik"/>
              </a:rPr>
              <a:t>взаиморасположени</a:t>
            </a:r>
            <a:r>
              <a:rPr lang="ru-RU" dirty="0" smtClean="0">
                <a:latin typeface="Rubik"/>
                <a:ea typeface="Rubik"/>
                <a:cs typeface="Rubik"/>
                <a:sym typeface="Rubik"/>
              </a:rPr>
              <a:t>ем</a:t>
            </a:r>
            <a:r>
              <a:rPr lang="en" dirty="0" smtClean="0">
                <a:latin typeface="Rubik"/>
                <a:ea typeface="Rubik"/>
                <a:cs typeface="Rubik"/>
                <a:sym typeface="Rubik"/>
              </a:rPr>
              <a:t> </a:t>
            </a:r>
            <a:r>
              <a:rPr lang="en" dirty="0">
                <a:latin typeface="Rubik"/>
                <a:ea typeface="Rubik"/>
                <a:cs typeface="Rubik"/>
                <a:sym typeface="Rubik"/>
              </a:rPr>
              <a:t>с правым яичником </a:t>
            </a:r>
            <a:endParaRPr dirty="0">
              <a:latin typeface="Rubik"/>
              <a:ea typeface="Rubik"/>
              <a:cs typeface="Rubik"/>
              <a:sym typeface="Rubik"/>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49"/>
          <p:cNvSpPr/>
          <p:nvPr/>
        </p:nvSpPr>
        <p:spPr>
          <a:xfrm>
            <a:off x="4245900" y="690825"/>
            <a:ext cx="652200" cy="661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9"/>
          <p:cNvSpPr/>
          <p:nvPr/>
        </p:nvSpPr>
        <p:spPr>
          <a:xfrm>
            <a:off x="4245900" y="2207604"/>
            <a:ext cx="652200" cy="661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9"/>
          <p:cNvSpPr/>
          <p:nvPr/>
        </p:nvSpPr>
        <p:spPr>
          <a:xfrm>
            <a:off x="4261050" y="3724400"/>
            <a:ext cx="652200" cy="661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9"/>
          <p:cNvSpPr txBox="1">
            <a:spLocks noGrp="1"/>
          </p:cNvSpPr>
          <p:nvPr>
            <p:ph type="subTitle" idx="7"/>
          </p:nvPr>
        </p:nvSpPr>
        <p:spPr>
          <a:xfrm>
            <a:off x="5067107" y="690825"/>
            <a:ext cx="3981300" cy="46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000000"/>
                </a:solidFill>
                <a:latin typeface="Rubik"/>
                <a:ea typeface="Rubik"/>
                <a:cs typeface="Rubik"/>
                <a:sym typeface="Rubik"/>
              </a:rPr>
              <a:t>В диагностике перекрута придатков матки лучевая диагностика играет большую роль</a:t>
            </a:r>
            <a:endParaRPr sz="1400">
              <a:solidFill>
                <a:srgbClr val="000000"/>
              </a:solidFill>
              <a:latin typeface="Rubik"/>
              <a:ea typeface="Rubik"/>
              <a:cs typeface="Rubik"/>
              <a:sym typeface="Rubik"/>
            </a:endParaRPr>
          </a:p>
        </p:txBody>
      </p:sp>
      <p:sp>
        <p:nvSpPr>
          <p:cNvPr id="641" name="Google Shape;641;p49"/>
          <p:cNvSpPr txBox="1">
            <a:spLocks noGrp="1"/>
          </p:cNvSpPr>
          <p:nvPr>
            <p:ph type="subTitle" idx="2"/>
          </p:nvPr>
        </p:nvSpPr>
        <p:spPr>
          <a:xfrm>
            <a:off x="5067107" y="1896350"/>
            <a:ext cx="3981300" cy="68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000000"/>
                </a:solidFill>
              </a:rPr>
              <a:t>Общие признаки для всех методов лучевой диагностики: увеличение яичника в объеме, смещение яичника к срединной линии и вверх, смещение матки в сторону пораженного яичника, перекрут сосудистой ножки</a:t>
            </a:r>
            <a:endParaRPr sz="1400">
              <a:solidFill>
                <a:srgbClr val="000000"/>
              </a:solidFill>
            </a:endParaRPr>
          </a:p>
        </p:txBody>
      </p:sp>
      <p:sp>
        <p:nvSpPr>
          <p:cNvPr id="642" name="Google Shape;642;p49"/>
          <p:cNvSpPr txBox="1">
            <a:spLocks noGrp="1"/>
          </p:cNvSpPr>
          <p:nvPr>
            <p:ph type="subTitle" idx="3"/>
          </p:nvPr>
        </p:nvSpPr>
        <p:spPr>
          <a:xfrm>
            <a:off x="5031525" y="3565550"/>
            <a:ext cx="4016700" cy="68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000000"/>
                </a:solidFill>
              </a:rPr>
              <a:t>Дополнительными признаками являются: наличие новообразования, признаки воспаления перекрученных структур, наличие свободной жидкости вокруг них </a:t>
            </a:r>
            <a:endParaRPr sz="1400">
              <a:solidFill>
                <a:srgbClr val="000000"/>
              </a:solidFill>
            </a:endParaRPr>
          </a:p>
        </p:txBody>
      </p:sp>
      <p:sp>
        <p:nvSpPr>
          <p:cNvPr id="644" name="Google Shape;644;p49"/>
          <p:cNvSpPr txBox="1"/>
          <p:nvPr/>
        </p:nvSpPr>
        <p:spPr>
          <a:xfrm>
            <a:off x="202925" y="3953825"/>
            <a:ext cx="3834900" cy="116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dirty="0">
                <a:latin typeface="Rubik"/>
                <a:ea typeface="Rubik"/>
                <a:cs typeface="Rubik"/>
                <a:sym typeface="Rubik"/>
              </a:rPr>
              <a:t>Алгоритм диагностики женщин, поступивших в отделение неотложной помощи с болью в животе и тошнотой</a:t>
            </a:r>
            <a:endParaRPr sz="1600" dirty="0">
              <a:latin typeface="Rubik"/>
              <a:ea typeface="Rubik"/>
              <a:cs typeface="Rubik"/>
              <a:sym typeface="Rubik"/>
            </a:endParaRPr>
          </a:p>
        </p:txBody>
      </p:sp>
      <p:pic>
        <p:nvPicPr>
          <p:cNvPr id="645" name="Google Shape;645;p49"/>
          <p:cNvPicPr preferRelativeResize="0"/>
          <p:nvPr/>
        </p:nvPicPr>
        <p:blipFill>
          <a:blip r:embed="rId3">
            <a:alphaModFix/>
          </a:blip>
          <a:stretch>
            <a:fillRect/>
          </a:stretch>
        </p:blipFill>
        <p:spPr>
          <a:xfrm>
            <a:off x="72338" y="1228321"/>
            <a:ext cx="4096075" cy="2337229"/>
          </a:xfrm>
          <a:prstGeom prst="rect">
            <a:avLst/>
          </a:prstGeom>
          <a:noFill/>
          <a:ln>
            <a:noFill/>
          </a:ln>
        </p:spPr>
      </p:pic>
      <p:sp>
        <p:nvSpPr>
          <p:cNvPr id="13" name="Google Shape;611;p47"/>
          <p:cNvSpPr txBox="1">
            <a:spLocks noGrp="1"/>
          </p:cNvSpPr>
          <p:nvPr>
            <p:ph type="title"/>
          </p:nvPr>
        </p:nvSpPr>
        <p:spPr>
          <a:xfrm>
            <a:off x="13" y="0"/>
            <a:ext cx="9144000" cy="55967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RU" sz="3200" dirty="0" smtClean="0">
                <a:latin typeface="Rubik"/>
                <a:ea typeface="Rubik"/>
                <a:cs typeface="Rubik"/>
                <a:sym typeface="Rubik"/>
              </a:rPr>
              <a:t>Особенности визуализации</a:t>
            </a:r>
            <a:endParaRPr sz="3200" dirty="0">
              <a:latin typeface="Rubik"/>
              <a:ea typeface="Rubik"/>
              <a:cs typeface="Rubik"/>
              <a:sym typeface="Rubik"/>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11;p47"/>
          <p:cNvSpPr txBox="1">
            <a:spLocks noGrp="1"/>
          </p:cNvSpPr>
          <p:nvPr>
            <p:ph type="title"/>
          </p:nvPr>
        </p:nvSpPr>
        <p:spPr>
          <a:xfrm>
            <a:off x="-189174" y="-110157"/>
            <a:ext cx="9475076" cy="559676"/>
          </a:xfrm>
          <a:prstGeom prst="rect">
            <a:avLst/>
          </a:prstGeom>
        </p:spPr>
        <p:txBody>
          <a:bodyPr spcFirstLastPara="1" wrap="square" lIns="91425" tIns="91425" rIns="91425" bIns="91425" anchor="t" anchorCtr="0">
            <a:noAutofit/>
          </a:bodyPr>
          <a:lstStyle/>
          <a:p>
            <a:pPr lvl="0" algn="ctr"/>
            <a:r>
              <a:rPr lang="ru-RU" sz="2400" dirty="0">
                <a:latin typeface="Rubik"/>
                <a:ea typeface="Rubik"/>
                <a:cs typeface="Rubik"/>
                <a:sym typeface="Rubik"/>
              </a:rPr>
              <a:t>Алгоритм диагностики женщин, поступивших в отделение неотложной помощи с болью в животе и тошнотой</a:t>
            </a:r>
          </a:p>
        </p:txBody>
      </p:sp>
      <p:sp>
        <p:nvSpPr>
          <p:cNvPr id="6" name="Скругленный прямоугольник 5"/>
          <p:cNvSpPr/>
          <p:nvPr/>
        </p:nvSpPr>
        <p:spPr>
          <a:xfrm>
            <a:off x="2303755" y="1124810"/>
            <a:ext cx="4489219" cy="537681"/>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1600" b="1" dirty="0" smtClean="0">
                <a:solidFill>
                  <a:schemeClr val="tx1"/>
                </a:solidFill>
              </a:rPr>
              <a:t>Острая боль в животе при отрицательном тесте на беременность</a:t>
            </a:r>
            <a:endParaRPr lang="ru-RU" sz="1600" b="1" dirty="0">
              <a:solidFill>
                <a:schemeClr val="tx1"/>
              </a:solidFill>
            </a:endParaRPr>
          </a:p>
        </p:txBody>
      </p:sp>
      <p:sp>
        <p:nvSpPr>
          <p:cNvPr id="7" name="Скругленный прямоугольник 6"/>
          <p:cNvSpPr/>
          <p:nvPr/>
        </p:nvSpPr>
        <p:spPr>
          <a:xfrm>
            <a:off x="738041" y="1934519"/>
            <a:ext cx="3153415" cy="437683"/>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b="1" dirty="0" smtClean="0">
                <a:solidFill>
                  <a:schemeClr val="tx1"/>
                </a:solidFill>
              </a:rPr>
              <a:t>Подозрение на гинекологическую этиологию</a:t>
            </a:r>
            <a:endParaRPr lang="ru-RU" b="1" dirty="0">
              <a:solidFill>
                <a:schemeClr val="tx1"/>
              </a:solidFill>
            </a:endParaRPr>
          </a:p>
        </p:txBody>
      </p:sp>
      <p:sp>
        <p:nvSpPr>
          <p:cNvPr id="8" name="Скругленный прямоугольник 7"/>
          <p:cNvSpPr/>
          <p:nvPr/>
        </p:nvSpPr>
        <p:spPr>
          <a:xfrm>
            <a:off x="5572799" y="1934519"/>
            <a:ext cx="3153415" cy="437683"/>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b="1" dirty="0" smtClean="0">
                <a:solidFill>
                  <a:schemeClr val="tx1"/>
                </a:solidFill>
              </a:rPr>
              <a:t>Неспецифическая боль в животе</a:t>
            </a:r>
            <a:endParaRPr lang="ru-RU" b="1" dirty="0">
              <a:solidFill>
                <a:schemeClr val="tx1"/>
              </a:solidFill>
            </a:endParaRPr>
          </a:p>
        </p:txBody>
      </p:sp>
      <p:sp>
        <p:nvSpPr>
          <p:cNvPr id="9" name="Скругленный прямоугольник 8"/>
          <p:cNvSpPr/>
          <p:nvPr/>
        </p:nvSpPr>
        <p:spPr>
          <a:xfrm>
            <a:off x="5572798" y="2749830"/>
            <a:ext cx="3153415" cy="437683"/>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b="1" dirty="0" smtClean="0">
                <a:solidFill>
                  <a:schemeClr val="tx1"/>
                </a:solidFill>
              </a:rPr>
              <a:t>КТ брюшной полости и малого таза с контрастным усилением</a:t>
            </a:r>
            <a:endParaRPr lang="ru-RU" b="1" dirty="0">
              <a:solidFill>
                <a:schemeClr val="tx1"/>
              </a:solidFill>
            </a:endParaRPr>
          </a:p>
        </p:txBody>
      </p:sp>
      <p:sp>
        <p:nvSpPr>
          <p:cNvPr id="10" name="Скругленный прямоугольник 9"/>
          <p:cNvSpPr/>
          <p:nvPr/>
        </p:nvSpPr>
        <p:spPr>
          <a:xfrm>
            <a:off x="5478257" y="3481552"/>
            <a:ext cx="1888378" cy="675291"/>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1200" b="1" dirty="0" smtClean="0">
                <a:solidFill>
                  <a:schemeClr val="tx1"/>
                </a:solidFill>
              </a:rPr>
              <a:t>Увеличенный яичник и </a:t>
            </a:r>
            <a:r>
              <a:rPr lang="ru-RU" sz="1200" b="1" dirty="0" err="1" smtClean="0">
                <a:solidFill>
                  <a:schemeClr val="tx1"/>
                </a:solidFill>
              </a:rPr>
              <a:t>др.признаки</a:t>
            </a:r>
            <a:r>
              <a:rPr lang="ru-RU" sz="1200" b="1" dirty="0" smtClean="0">
                <a:solidFill>
                  <a:schemeClr val="tx1"/>
                </a:solidFill>
              </a:rPr>
              <a:t> </a:t>
            </a:r>
            <a:r>
              <a:rPr lang="ru-RU" sz="1200" b="1" dirty="0" err="1" smtClean="0">
                <a:solidFill>
                  <a:schemeClr val="tx1"/>
                </a:solidFill>
              </a:rPr>
              <a:t>перекрута</a:t>
            </a:r>
            <a:endParaRPr lang="ru-RU" sz="1200" b="1" dirty="0">
              <a:solidFill>
                <a:schemeClr val="tx1"/>
              </a:solidFill>
            </a:endParaRPr>
          </a:p>
        </p:txBody>
      </p:sp>
      <p:sp>
        <p:nvSpPr>
          <p:cNvPr id="12" name="Скругленный прямоугольник 11"/>
          <p:cNvSpPr/>
          <p:nvPr/>
        </p:nvSpPr>
        <p:spPr>
          <a:xfrm>
            <a:off x="738041" y="2692001"/>
            <a:ext cx="3153415" cy="30468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b="1" dirty="0" smtClean="0">
                <a:solidFill>
                  <a:schemeClr val="tx1"/>
                </a:solidFill>
              </a:rPr>
              <a:t>УЗИ</a:t>
            </a:r>
            <a:endParaRPr lang="ru-RU" b="1" dirty="0">
              <a:solidFill>
                <a:schemeClr val="tx1"/>
              </a:solidFill>
            </a:endParaRPr>
          </a:p>
        </p:txBody>
      </p:sp>
      <p:sp>
        <p:nvSpPr>
          <p:cNvPr id="16" name="Скругленный прямоугольник 15"/>
          <p:cNvSpPr/>
          <p:nvPr/>
        </p:nvSpPr>
        <p:spPr>
          <a:xfrm>
            <a:off x="105059" y="3299345"/>
            <a:ext cx="1550650" cy="81685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1200" b="1" dirty="0" smtClean="0">
                <a:solidFill>
                  <a:schemeClr val="tx1"/>
                </a:solidFill>
              </a:rPr>
              <a:t>Классическая картина </a:t>
            </a:r>
            <a:r>
              <a:rPr lang="ru-RU" sz="1200" b="1" dirty="0" err="1" smtClean="0">
                <a:solidFill>
                  <a:schemeClr val="tx1"/>
                </a:solidFill>
              </a:rPr>
              <a:t>перекрута</a:t>
            </a:r>
            <a:r>
              <a:rPr lang="ru-RU" sz="1200" b="1" dirty="0" smtClean="0">
                <a:solidFill>
                  <a:schemeClr val="tx1"/>
                </a:solidFill>
              </a:rPr>
              <a:t> придатков матки</a:t>
            </a:r>
            <a:endParaRPr lang="ru-RU" sz="1200" b="1" dirty="0">
              <a:solidFill>
                <a:schemeClr val="tx1"/>
              </a:solidFill>
            </a:endParaRPr>
          </a:p>
        </p:txBody>
      </p:sp>
      <p:sp>
        <p:nvSpPr>
          <p:cNvPr id="17" name="Скругленный прямоугольник 16"/>
          <p:cNvSpPr/>
          <p:nvPr/>
        </p:nvSpPr>
        <p:spPr>
          <a:xfrm>
            <a:off x="1797110" y="3293269"/>
            <a:ext cx="1558530" cy="81685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1200" b="1" dirty="0" smtClean="0">
                <a:solidFill>
                  <a:schemeClr val="tx1"/>
                </a:solidFill>
              </a:rPr>
              <a:t>Неясная картина придатков матки</a:t>
            </a:r>
            <a:endParaRPr lang="ru-RU" sz="1200" b="1" dirty="0">
              <a:solidFill>
                <a:schemeClr val="tx1"/>
              </a:solidFill>
            </a:endParaRPr>
          </a:p>
        </p:txBody>
      </p:sp>
      <p:sp>
        <p:nvSpPr>
          <p:cNvPr id="18" name="Скругленный прямоугольник 17"/>
          <p:cNvSpPr/>
          <p:nvPr/>
        </p:nvSpPr>
        <p:spPr>
          <a:xfrm>
            <a:off x="3501404" y="3293269"/>
            <a:ext cx="1558530" cy="81685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1200" b="1" dirty="0" smtClean="0">
                <a:solidFill>
                  <a:schemeClr val="tx1"/>
                </a:solidFill>
              </a:rPr>
              <a:t>Другой подтвержден-</a:t>
            </a:r>
            <a:r>
              <a:rPr lang="ru-RU" sz="1200" b="1" dirty="0" err="1" smtClean="0">
                <a:solidFill>
                  <a:schemeClr val="tx1"/>
                </a:solidFill>
              </a:rPr>
              <a:t>ный</a:t>
            </a:r>
            <a:r>
              <a:rPr lang="ru-RU" sz="1200" b="1" dirty="0" smtClean="0">
                <a:solidFill>
                  <a:schemeClr val="tx1"/>
                </a:solidFill>
              </a:rPr>
              <a:t> диагноз</a:t>
            </a:r>
            <a:endParaRPr lang="ru-RU" sz="1200" b="1" dirty="0">
              <a:solidFill>
                <a:schemeClr val="tx1"/>
              </a:solidFill>
            </a:endParaRPr>
          </a:p>
        </p:txBody>
      </p:sp>
      <p:sp>
        <p:nvSpPr>
          <p:cNvPr id="19" name="Скругленный прямоугольник 18"/>
          <p:cNvSpPr/>
          <p:nvPr/>
        </p:nvSpPr>
        <p:spPr>
          <a:xfrm>
            <a:off x="113326" y="4255792"/>
            <a:ext cx="1558530" cy="81685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1200" b="1" dirty="0" smtClean="0">
                <a:solidFill>
                  <a:schemeClr val="tx1"/>
                </a:solidFill>
              </a:rPr>
              <a:t>Направление в отделение неотложной помощи </a:t>
            </a:r>
            <a:endParaRPr lang="ru-RU" sz="1200" b="1" dirty="0">
              <a:solidFill>
                <a:schemeClr val="tx1"/>
              </a:solidFill>
            </a:endParaRPr>
          </a:p>
        </p:txBody>
      </p:sp>
      <p:sp>
        <p:nvSpPr>
          <p:cNvPr id="20" name="Скругленный прямоугольник 19"/>
          <p:cNvSpPr/>
          <p:nvPr/>
        </p:nvSpPr>
        <p:spPr>
          <a:xfrm>
            <a:off x="1797110" y="4260973"/>
            <a:ext cx="1558530" cy="81685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1200" b="1" dirty="0" smtClean="0">
                <a:solidFill>
                  <a:schemeClr val="tx1"/>
                </a:solidFill>
              </a:rPr>
              <a:t>МРТ</a:t>
            </a:r>
            <a:endParaRPr lang="ru-RU" sz="1200" b="1" dirty="0">
              <a:solidFill>
                <a:schemeClr val="tx1"/>
              </a:solidFill>
            </a:endParaRPr>
          </a:p>
        </p:txBody>
      </p:sp>
      <p:cxnSp>
        <p:nvCxnSpPr>
          <p:cNvPr id="22" name="Прямая со стрелкой 21"/>
          <p:cNvCxnSpPr/>
          <p:nvPr/>
        </p:nvCxnSpPr>
        <p:spPr>
          <a:xfrm>
            <a:off x="2600627" y="1676610"/>
            <a:ext cx="1" cy="2134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Прямая со стрелкой 23"/>
          <p:cNvCxnSpPr/>
          <p:nvPr/>
        </p:nvCxnSpPr>
        <p:spPr>
          <a:xfrm>
            <a:off x="6544634" y="1672668"/>
            <a:ext cx="1" cy="2134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Прямая со стрелкой 24"/>
          <p:cNvCxnSpPr/>
          <p:nvPr/>
        </p:nvCxnSpPr>
        <p:spPr>
          <a:xfrm>
            <a:off x="2624275" y="2416291"/>
            <a:ext cx="0" cy="2473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Прямая со стрелкой 27"/>
          <p:cNvCxnSpPr/>
          <p:nvPr/>
        </p:nvCxnSpPr>
        <p:spPr>
          <a:xfrm>
            <a:off x="6570226" y="2416291"/>
            <a:ext cx="0" cy="2473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Прямая со стрелкой 30"/>
          <p:cNvCxnSpPr/>
          <p:nvPr/>
        </p:nvCxnSpPr>
        <p:spPr>
          <a:xfrm>
            <a:off x="2624050" y="3012858"/>
            <a:ext cx="0" cy="3185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Прямая со стрелкой 31"/>
          <p:cNvCxnSpPr/>
          <p:nvPr/>
        </p:nvCxnSpPr>
        <p:spPr>
          <a:xfrm>
            <a:off x="6568282" y="3213209"/>
            <a:ext cx="0" cy="2683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Прямая со стрелкой 32"/>
          <p:cNvCxnSpPr/>
          <p:nvPr/>
        </p:nvCxnSpPr>
        <p:spPr>
          <a:xfrm flipH="1">
            <a:off x="927088" y="3012858"/>
            <a:ext cx="286632" cy="2875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Прямая со стрелкой 35"/>
          <p:cNvCxnSpPr/>
          <p:nvPr/>
        </p:nvCxnSpPr>
        <p:spPr>
          <a:xfrm>
            <a:off x="3574510" y="3012858"/>
            <a:ext cx="266411" cy="2875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Прямая со стрелкой 37"/>
          <p:cNvCxnSpPr/>
          <p:nvPr/>
        </p:nvCxnSpPr>
        <p:spPr>
          <a:xfrm>
            <a:off x="8319737" y="3203602"/>
            <a:ext cx="266411" cy="2875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Прямая со стрелкой 38"/>
          <p:cNvCxnSpPr/>
          <p:nvPr/>
        </p:nvCxnSpPr>
        <p:spPr>
          <a:xfrm>
            <a:off x="927088" y="4115552"/>
            <a:ext cx="0" cy="1962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Прямая со стрелкой 41"/>
          <p:cNvCxnSpPr/>
          <p:nvPr/>
        </p:nvCxnSpPr>
        <p:spPr>
          <a:xfrm>
            <a:off x="2615259" y="4112510"/>
            <a:ext cx="0" cy="1962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Прямая со стрелкой 42"/>
          <p:cNvCxnSpPr/>
          <p:nvPr/>
        </p:nvCxnSpPr>
        <p:spPr>
          <a:xfrm>
            <a:off x="6556179" y="4152412"/>
            <a:ext cx="0" cy="1962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Прямая со стрелкой 43"/>
          <p:cNvCxnSpPr/>
          <p:nvPr/>
        </p:nvCxnSpPr>
        <p:spPr>
          <a:xfrm>
            <a:off x="8645793" y="4162850"/>
            <a:ext cx="0" cy="1962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6" name="Скругленный прямоугольник 45"/>
          <p:cNvSpPr/>
          <p:nvPr/>
        </p:nvSpPr>
        <p:spPr>
          <a:xfrm>
            <a:off x="5478257" y="4357443"/>
            <a:ext cx="1888378" cy="70944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1200" b="1" dirty="0" smtClean="0">
                <a:solidFill>
                  <a:schemeClr val="tx1"/>
                </a:solidFill>
              </a:rPr>
              <a:t>Направление в отделение неотложной помощи </a:t>
            </a:r>
            <a:endParaRPr lang="ru-RU" sz="1200" b="1" dirty="0">
              <a:solidFill>
                <a:schemeClr val="tx1"/>
              </a:solidFill>
            </a:endParaRPr>
          </a:p>
        </p:txBody>
      </p:sp>
      <p:sp>
        <p:nvSpPr>
          <p:cNvPr id="47" name="Скругленный прямоугольник 46"/>
          <p:cNvSpPr/>
          <p:nvPr/>
        </p:nvSpPr>
        <p:spPr>
          <a:xfrm>
            <a:off x="7444010" y="3492329"/>
            <a:ext cx="1658965" cy="675291"/>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1200" b="1" dirty="0" smtClean="0">
                <a:solidFill>
                  <a:schemeClr val="tx1"/>
                </a:solidFill>
              </a:rPr>
              <a:t>Нормальные яичники и придатки</a:t>
            </a:r>
            <a:endParaRPr lang="ru-RU" sz="1200" b="1" dirty="0">
              <a:solidFill>
                <a:schemeClr val="tx1"/>
              </a:solidFill>
            </a:endParaRPr>
          </a:p>
        </p:txBody>
      </p:sp>
      <p:sp>
        <p:nvSpPr>
          <p:cNvPr id="48" name="Скругленный прямоугольник 47"/>
          <p:cNvSpPr/>
          <p:nvPr/>
        </p:nvSpPr>
        <p:spPr>
          <a:xfrm>
            <a:off x="7444010" y="4367049"/>
            <a:ext cx="1658965" cy="70944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1200" b="1" dirty="0" smtClean="0">
                <a:solidFill>
                  <a:schemeClr val="tx1"/>
                </a:solidFill>
              </a:rPr>
              <a:t>Альтернативный диагноз</a:t>
            </a:r>
            <a:endParaRPr lang="ru-RU" sz="1200" b="1" dirty="0">
              <a:solidFill>
                <a:schemeClr val="tx1"/>
              </a:solidFill>
            </a:endParaRPr>
          </a:p>
        </p:txBody>
      </p:sp>
    </p:spTree>
    <p:extLst>
      <p:ext uri="{BB962C8B-B14F-4D97-AF65-F5344CB8AC3E}">
        <p14:creationId xmlns:p14="http://schemas.microsoft.com/office/powerpoint/2010/main" val="41653064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cxnSp>
        <p:nvCxnSpPr>
          <p:cNvPr id="650" name="Google Shape;650;p50"/>
          <p:cNvCxnSpPr>
            <a:stCxn id="651" idx="1"/>
          </p:cNvCxnSpPr>
          <p:nvPr/>
        </p:nvCxnSpPr>
        <p:spPr>
          <a:xfrm>
            <a:off x="5685326" y="2570575"/>
            <a:ext cx="2463600" cy="11700"/>
          </a:xfrm>
          <a:prstGeom prst="straightConnector1">
            <a:avLst/>
          </a:prstGeom>
          <a:noFill/>
          <a:ln w="19050" cap="flat" cmpd="sng">
            <a:solidFill>
              <a:schemeClr val="accent2"/>
            </a:solidFill>
            <a:prstDash val="solid"/>
            <a:round/>
            <a:headEnd type="none" w="med" len="med"/>
            <a:tailEnd type="none" w="med" len="med"/>
          </a:ln>
        </p:spPr>
      </p:cxnSp>
      <p:sp>
        <p:nvSpPr>
          <p:cNvPr id="651" name="Google Shape;651;p50"/>
          <p:cNvSpPr/>
          <p:nvPr/>
        </p:nvSpPr>
        <p:spPr>
          <a:xfrm>
            <a:off x="5685326" y="1825825"/>
            <a:ext cx="431100" cy="1489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50"/>
          <p:cNvSpPr/>
          <p:nvPr/>
        </p:nvSpPr>
        <p:spPr>
          <a:xfrm>
            <a:off x="7713896" y="1825825"/>
            <a:ext cx="431100" cy="1489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50"/>
          <p:cNvSpPr/>
          <p:nvPr/>
        </p:nvSpPr>
        <p:spPr>
          <a:xfrm>
            <a:off x="5685326" y="2737357"/>
            <a:ext cx="431100" cy="577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4" name="Google Shape;654;p50"/>
          <p:cNvGrpSpPr/>
          <p:nvPr/>
        </p:nvGrpSpPr>
        <p:grpSpPr>
          <a:xfrm>
            <a:off x="6232687" y="2655874"/>
            <a:ext cx="720993" cy="348955"/>
            <a:chOff x="2302576" y="1913625"/>
            <a:chExt cx="709499" cy="402300"/>
          </a:xfrm>
        </p:grpSpPr>
        <p:sp>
          <p:nvSpPr>
            <p:cNvPr id="655" name="Google Shape;655;p50"/>
            <p:cNvSpPr txBox="1"/>
            <p:nvPr/>
          </p:nvSpPr>
          <p:spPr>
            <a:xfrm>
              <a:off x="2402775" y="1913625"/>
              <a:ext cx="609300" cy="402300"/>
            </a:xfrm>
            <a:prstGeom prst="rect">
              <a:avLst/>
            </a:prstGeom>
            <a:solidFill>
              <a:schemeClr val="accent4"/>
            </a:solidFill>
            <a:ln>
              <a:noFill/>
            </a:ln>
          </p:spPr>
          <p:txBody>
            <a:bodyPr spcFirstLastPara="1" wrap="square" lIns="91425" tIns="0" rIns="91425" bIns="0" anchor="ctr" anchorCtr="0">
              <a:noAutofit/>
            </a:bodyPr>
            <a:lstStyle/>
            <a:p>
              <a:pPr marL="0" lvl="0" indent="0" algn="r" rtl="0">
                <a:spcBef>
                  <a:spcPts val="0"/>
                </a:spcBef>
                <a:spcAft>
                  <a:spcPts val="0"/>
                </a:spcAft>
                <a:buNone/>
              </a:pPr>
              <a:r>
                <a:rPr lang="en" sz="1600">
                  <a:solidFill>
                    <a:srgbClr val="FFFFFF"/>
                  </a:solidFill>
                  <a:latin typeface="Palanquin Dark"/>
                  <a:ea typeface="Palanquin Dark"/>
                  <a:cs typeface="Palanquin Dark"/>
                  <a:sym typeface="Palanquin Dark"/>
                </a:rPr>
                <a:t>42%</a:t>
              </a:r>
              <a:endParaRPr sz="1600">
                <a:solidFill>
                  <a:srgbClr val="FFFFFF"/>
                </a:solidFill>
                <a:latin typeface="Palanquin Dark"/>
                <a:ea typeface="Palanquin Dark"/>
                <a:cs typeface="Palanquin Dark"/>
                <a:sym typeface="Palanquin Dark"/>
              </a:endParaRPr>
            </a:p>
          </p:txBody>
        </p:sp>
        <p:sp>
          <p:nvSpPr>
            <p:cNvPr id="656" name="Google Shape;656;p50"/>
            <p:cNvSpPr/>
            <p:nvPr/>
          </p:nvSpPr>
          <p:spPr>
            <a:xfrm rot="-5400000">
              <a:off x="2276026" y="2060175"/>
              <a:ext cx="162300" cy="109200"/>
            </a:xfrm>
            <a:prstGeom prst="triangle">
              <a:avLst>
                <a:gd name="adj" fmla="val 50000"/>
              </a:avLst>
            </a:prstGeom>
            <a:solidFill>
              <a:schemeClr val="accent4"/>
            </a:solidFill>
            <a:ln>
              <a:noFill/>
            </a:ln>
          </p:spPr>
          <p:txBody>
            <a:bodyPr spcFirstLastPara="1" wrap="square" lIns="91425" tIns="0" rIns="91425" bIns="0" anchor="ctr" anchorCtr="0">
              <a:noAutofit/>
            </a:bodyPr>
            <a:lstStyle/>
            <a:p>
              <a:pPr marL="0" lvl="0" indent="0" algn="r" rtl="0">
                <a:spcBef>
                  <a:spcPts val="0"/>
                </a:spcBef>
                <a:spcAft>
                  <a:spcPts val="0"/>
                </a:spcAft>
                <a:buNone/>
              </a:pPr>
              <a:endParaRPr>
                <a:latin typeface="Palanquin Dark"/>
                <a:ea typeface="Palanquin Dark"/>
                <a:cs typeface="Palanquin Dark"/>
                <a:sym typeface="Palanquin Dark"/>
              </a:endParaRPr>
            </a:p>
          </p:txBody>
        </p:sp>
      </p:grpSp>
      <p:sp>
        <p:nvSpPr>
          <p:cNvPr id="657" name="Google Shape;657;p50"/>
          <p:cNvSpPr/>
          <p:nvPr/>
        </p:nvSpPr>
        <p:spPr>
          <a:xfrm>
            <a:off x="7713896" y="2111423"/>
            <a:ext cx="431100" cy="1203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8" name="Google Shape;658;p50"/>
          <p:cNvGrpSpPr/>
          <p:nvPr/>
        </p:nvGrpSpPr>
        <p:grpSpPr>
          <a:xfrm>
            <a:off x="8261187" y="1951425"/>
            <a:ext cx="693619" cy="348955"/>
            <a:chOff x="2302576" y="1913621"/>
            <a:chExt cx="859503" cy="402300"/>
          </a:xfrm>
        </p:grpSpPr>
        <p:sp>
          <p:nvSpPr>
            <p:cNvPr id="659" name="Google Shape;659;p50"/>
            <p:cNvSpPr txBox="1"/>
            <p:nvPr/>
          </p:nvSpPr>
          <p:spPr>
            <a:xfrm>
              <a:off x="2402778" y="1913621"/>
              <a:ext cx="759300" cy="402300"/>
            </a:xfrm>
            <a:prstGeom prst="rect">
              <a:avLst/>
            </a:prstGeom>
            <a:solidFill>
              <a:schemeClr val="accent4"/>
            </a:solidFill>
            <a:ln>
              <a:noFill/>
            </a:ln>
          </p:spPr>
          <p:txBody>
            <a:bodyPr spcFirstLastPara="1" wrap="square" lIns="91425" tIns="0" rIns="91425" bIns="0" anchor="ctr" anchorCtr="0">
              <a:noAutofit/>
            </a:bodyPr>
            <a:lstStyle/>
            <a:p>
              <a:pPr marL="0" lvl="0" indent="0" algn="r" rtl="0">
                <a:spcBef>
                  <a:spcPts val="0"/>
                </a:spcBef>
                <a:spcAft>
                  <a:spcPts val="0"/>
                </a:spcAft>
                <a:buNone/>
              </a:pPr>
              <a:r>
                <a:rPr lang="en" sz="1600">
                  <a:solidFill>
                    <a:srgbClr val="FFFFFF"/>
                  </a:solidFill>
                  <a:latin typeface="Palanquin Dark"/>
                  <a:ea typeface="Palanquin Dark"/>
                  <a:cs typeface="Palanquin Dark"/>
                  <a:sym typeface="Palanquin Dark"/>
                </a:rPr>
                <a:t>79%</a:t>
              </a:r>
              <a:endParaRPr sz="1600">
                <a:solidFill>
                  <a:srgbClr val="FFFFFF"/>
                </a:solidFill>
                <a:latin typeface="Palanquin Dark"/>
                <a:ea typeface="Palanquin Dark"/>
                <a:cs typeface="Palanquin Dark"/>
                <a:sym typeface="Palanquin Dark"/>
              </a:endParaRPr>
            </a:p>
          </p:txBody>
        </p:sp>
        <p:sp>
          <p:nvSpPr>
            <p:cNvPr id="660" name="Google Shape;660;p50"/>
            <p:cNvSpPr/>
            <p:nvPr/>
          </p:nvSpPr>
          <p:spPr>
            <a:xfrm rot="-5400000">
              <a:off x="2276026" y="2060175"/>
              <a:ext cx="162300" cy="109200"/>
            </a:xfrm>
            <a:prstGeom prst="triangle">
              <a:avLst>
                <a:gd name="adj" fmla="val 50000"/>
              </a:avLst>
            </a:prstGeom>
            <a:solidFill>
              <a:schemeClr val="accent4"/>
            </a:solidFill>
            <a:ln>
              <a:noFill/>
            </a:ln>
          </p:spPr>
          <p:txBody>
            <a:bodyPr spcFirstLastPara="1" wrap="square" lIns="91425" tIns="0" rIns="91425" bIns="0" anchor="ctr" anchorCtr="0">
              <a:noAutofit/>
            </a:bodyPr>
            <a:lstStyle/>
            <a:p>
              <a:pPr marL="0" lvl="0" indent="0" algn="r" rtl="0">
                <a:spcBef>
                  <a:spcPts val="0"/>
                </a:spcBef>
                <a:spcAft>
                  <a:spcPts val="0"/>
                </a:spcAft>
                <a:buNone/>
              </a:pPr>
              <a:endParaRPr sz="1600">
                <a:latin typeface="Palanquin Dark"/>
                <a:ea typeface="Palanquin Dark"/>
                <a:cs typeface="Palanquin Dark"/>
                <a:sym typeface="Palanquin Dark"/>
              </a:endParaRPr>
            </a:p>
          </p:txBody>
        </p:sp>
      </p:grpSp>
      <p:cxnSp>
        <p:nvCxnSpPr>
          <p:cNvPr id="661" name="Google Shape;661;p50"/>
          <p:cNvCxnSpPr/>
          <p:nvPr/>
        </p:nvCxnSpPr>
        <p:spPr>
          <a:xfrm>
            <a:off x="5685250" y="1852948"/>
            <a:ext cx="2463600" cy="5700"/>
          </a:xfrm>
          <a:prstGeom prst="straightConnector1">
            <a:avLst/>
          </a:prstGeom>
          <a:noFill/>
          <a:ln w="19050" cap="flat" cmpd="sng">
            <a:solidFill>
              <a:schemeClr val="accent2"/>
            </a:solidFill>
            <a:prstDash val="solid"/>
            <a:round/>
            <a:headEnd type="none" w="med" len="med"/>
            <a:tailEnd type="none" w="med" len="med"/>
          </a:ln>
        </p:spPr>
      </p:cxnSp>
      <p:cxnSp>
        <p:nvCxnSpPr>
          <p:cNvPr id="662" name="Google Shape;662;p50"/>
          <p:cNvCxnSpPr/>
          <p:nvPr/>
        </p:nvCxnSpPr>
        <p:spPr>
          <a:xfrm rot="10800000" flipH="1">
            <a:off x="5690595" y="3311975"/>
            <a:ext cx="2468700" cy="5700"/>
          </a:xfrm>
          <a:prstGeom prst="straightConnector1">
            <a:avLst/>
          </a:prstGeom>
          <a:noFill/>
          <a:ln w="19050" cap="flat" cmpd="sng">
            <a:solidFill>
              <a:schemeClr val="dk1"/>
            </a:solidFill>
            <a:prstDash val="solid"/>
            <a:round/>
            <a:headEnd type="none" w="med" len="med"/>
            <a:tailEnd type="none" w="med" len="med"/>
          </a:ln>
        </p:spPr>
      </p:cxnSp>
      <p:sp>
        <p:nvSpPr>
          <p:cNvPr id="663" name="Google Shape;663;p50"/>
          <p:cNvSpPr txBox="1"/>
          <p:nvPr/>
        </p:nvSpPr>
        <p:spPr>
          <a:xfrm>
            <a:off x="152975" y="1115375"/>
            <a:ext cx="5092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ubik"/>
              <a:ea typeface="Rubik"/>
              <a:cs typeface="Rubik"/>
              <a:sym typeface="Rubik"/>
            </a:endParaRPr>
          </a:p>
        </p:txBody>
      </p:sp>
      <p:sp>
        <p:nvSpPr>
          <p:cNvPr id="664" name="Google Shape;664;p50"/>
          <p:cNvSpPr txBox="1"/>
          <p:nvPr/>
        </p:nvSpPr>
        <p:spPr>
          <a:xfrm>
            <a:off x="586375" y="1069175"/>
            <a:ext cx="45570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ubik"/>
                <a:ea typeface="Rubik"/>
                <a:cs typeface="Rubik"/>
                <a:sym typeface="Rubik"/>
              </a:rPr>
              <a:t>При подозрении на  перекрут придатков матки в качестве первичной диагностики  используется УЗИ (широкая доступность, низкая лучевая нагрузка)</a:t>
            </a:r>
            <a:endParaRPr>
              <a:latin typeface="Rubik"/>
              <a:ea typeface="Rubik"/>
              <a:cs typeface="Rubik"/>
              <a:sym typeface="Rubik"/>
            </a:endParaRPr>
          </a:p>
        </p:txBody>
      </p:sp>
      <p:sp>
        <p:nvSpPr>
          <p:cNvPr id="665" name="Google Shape;665;p50"/>
          <p:cNvSpPr txBox="1"/>
          <p:nvPr/>
        </p:nvSpPr>
        <p:spPr>
          <a:xfrm>
            <a:off x="5578975" y="3470225"/>
            <a:ext cx="5928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solidFill>
                  <a:schemeClr val="accent5"/>
                </a:solidFill>
                <a:latin typeface="Rubik"/>
                <a:ea typeface="Rubik"/>
                <a:cs typeface="Rubik"/>
                <a:sym typeface="Rubik"/>
              </a:rPr>
              <a:t>КТ</a:t>
            </a:r>
            <a:endParaRPr sz="1600" b="1">
              <a:solidFill>
                <a:schemeClr val="accent5"/>
              </a:solidFill>
              <a:latin typeface="Rubik"/>
              <a:ea typeface="Rubik"/>
              <a:cs typeface="Rubik"/>
              <a:sym typeface="Rubik"/>
            </a:endParaRPr>
          </a:p>
        </p:txBody>
      </p:sp>
      <p:sp>
        <p:nvSpPr>
          <p:cNvPr id="666" name="Google Shape;666;p50"/>
          <p:cNvSpPr txBox="1"/>
          <p:nvPr/>
        </p:nvSpPr>
        <p:spPr>
          <a:xfrm>
            <a:off x="7633050" y="3507925"/>
            <a:ext cx="6591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accent5"/>
                </a:solidFill>
                <a:latin typeface="Rubik"/>
                <a:ea typeface="Rubik"/>
                <a:cs typeface="Rubik"/>
                <a:sym typeface="Rubik"/>
              </a:rPr>
              <a:t>УЗИ</a:t>
            </a:r>
            <a:endParaRPr sz="1600" b="1">
              <a:solidFill>
                <a:schemeClr val="accent5"/>
              </a:solidFill>
              <a:latin typeface="Rubik"/>
              <a:ea typeface="Rubik"/>
              <a:cs typeface="Rubik"/>
              <a:sym typeface="Rubik"/>
            </a:endParaRPr>
          </a:p>
        </p:txBody>
      </p:sp>
      <p:sp>
        <p:nvSpPr>
          <p:cNvPr id="667" name="Google Shape;667;p50"/>
          <p:cNvSpPr txBox="1"/>
          <p:nvPr/>
        </p:nvSpPr>
        <p:spPr>
          <a:xfrm>
            <a:off x="5063900" y="1069175"/>
            <a:ext cx="37221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solidFill>
                  <a:schemeClr val="accent5"/>
                </a:solidFill>
                <a:latin typeface="Rubik"/>
                <a:ea typeface="Rubik"/>
                <a:cs typeface="Rubik"/>
                <a:sym typeface="Rubik"/>
              </a:rPr>
              <a:t>Диагностическая точность</a:t>
            </a:r>
            <a:endParaRPr sz="2000" b="1">
              <a:solidFill>
                <a:schemeClr val="accent5"/>
              </a:solidFill>
              <a:latin typeface="Rubik"/>
              <a:ea typeface="Rubik"/>
              <a:cs typeface="Rubik"/>
              <a:sym typeface="Rubik"/>
            </a:endParaRPr>
          </a:p>
        </p:txBody>
      </p:sp>
      <p:sp>
        <p:nvSpPr>
          <p:cNvPr id="668" name="Google Shape;668;p50"/>
          <p:cNvSpPr txBox="1">
            <a:spLocks noGrp="1"/>
          </p:cNvSpPr>
          <p:nvPr>
            <p:ph type="title"/>
          </p:nvPr>
        </p:nvSpPr>
        <p:spPr>
          <a:xfrm>
            <a:off x="-25950" y="321225"/>
            <a:ext cx="9195900" cy="48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latin typeface="Rubik"/>
                <a:ea typeface="Rubik"/>
                <a:cs typeface="Rubik"/>
                <a:sym typeface="Rubik"/>
              </a:rPr>
              <a:t>Ультразвуковое исследование</a:t>
            </a:r>
            <a:endParaRPr sz="3600">
              <a:latin typeface="Rubik"/>
              <a:ea typeface="Rubik"/>
              <a:cs typeface="Rubik"/>
              <a:sym typeface="Rubik"/>
            </a:endParaRPr>
          </a:p>
        </p:txBody>
      </p:sp>
      <p:sp>
        <p:nvSpPr>
          <p:cNvPr id="669" name="Google Shape;669;p50"/>
          <p:cNvSpPr/>
          <p:nvPr/>
        </p:nvSpPr>
        <p:spPr>
          <a:xfrm>
            <a:off x="152975" y="1198400"/>
            <a:ext cx="365100" cy="3489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0" name="Google Shape;670;p50"/>
          <p:cNvGrpSpPr/>
          <p:nvPr/>
        </p:nvGrpSpPr>
        <p:grpSpPr>
          <a:xfrm>
            <a:off x="231375" y="1281278"/>
            <a:ext cx="208115" cy="183567"/>
            <a:chOff x="1549300" y="2695400"/>
            <a:chExt cx="386975" cy="356925"/>
          </a:xfrm>
        </p:grpSpPr>
        <p:sp>
          <p:nvSpPr>
            <p:cNvPr id="671" name="Google Shape;671;p50"/>
            <p:cNvSpPr/>
            <p:nvPr/>
          </p:nvSpPr>
          <p:spPr>
            <a:xfrm>
              <a:off x="1549300" y="2695400"/>
              <a:ext cx="386975" cy="356925"/>
            </a:xfrm>
            <a:custGeom>
              <a:avLst/>
              <a:gdLst/>
              <a:ahLst/>
              <a:cxnLst/>
              <a:rect l="l" t="t" r="r" b="b"/>
              <a:pathLst>
                <a:path w="15479" h="14277" extrusionOk="0">
                  <a:moveTo>
                    <a:pt x="11763" y="977"/>
                  </a:moveTo>
                  <a:lnTo>
                    <a:pt x="11763" y="3703"/>
                  </a:lnTo>
                  <a:lnTo>
                    <a:pt x="10823" y="2953"/>
                  </a:lnTo>
                  <a:lnTo>
                    <a:pt x="10823" y="977"/>
                  </a:lnTo>
                  <a:close/>
                  <a:moveTo>
                    <a:pt x="7751" y="1727"/>
                  </a:moveTo>
                  <a:lnTo>
                    <a:pt x="14276" y="6942"/>
                  </a:lnTo>
                  <a:lnTo>
                    <a:pt x="13490" y="7823"/>
                  </a:lnTo>
                  <a:lnTo>
                    <a:pt x="8049" y="3465"/>
                  </a:lnTo>
                  <a:cubicBezTo>
                    <a:pt x="7959" y="3394"/>
                    <a:pt x="7852" y="3358"/>
                    <a:pt x="7745" y="3358"/>
                  </a:cubicBezTo>
                  <a:cubicBezTo>
                    <a:pt x="7638" y="3358"/>
                    <a:pt x="7531" y="3394"/>
                    <a:pt x="7441" y="3465"/>
                  </a:cubicBezTo>
                  <a:lnTo>
                    <a:pt x="2012" y="7823"/>
                  </a:lnTo>
                  <a:lnTo>
                    <a:pt x="1226" y="6954"/>
                  </a:lnTo>
                  <a:lnTo>
                    <a:pt x="7751" y="1727"/>
                  </a:lnTo>
                  <a:close/>
                  <a:moveTo>
                    <a:pt x="7739" y="4453"/>
                  </a:moveTo>
                  <a:lnTo>
                    <a:pt x="12097" y="7954"/>
                  </a:lnTo>
                  <a:lnTo>
                    <a:pt x="12097" y="13300"/>
                  </a:lnTo>
                  <a:lnTo>
                    <a:pt x="3381" y="13300"/>
                  </a:lnTo>
                  <a:lnTo>
                    <a:pt x="3381" y="7954"/>
                  </a:lnTo>
                  <a:lnTo>
                    <a:pt x="7739" y="4453"/>
                  </a:lnTo>
                  <a:close/>
                  <a:moveTo>
                    <a:pt x="10335" y="1"/>
                  </a:moveTo>
                  <a:cubicBezTo>
                    <a:pt x="10049" y="1"/>
                    <a:pt x="9835" y="215"/>
                    <a:pt x="9835" y="501"/>
                  </a:cubicBezTo>
                  <a:lnTo>
                    <a:pt x="9835" y="2179"/>
                  </a:lnTo>
                  <a:lnTo>
                    <a:pt x="8037" y="751"/>
                  </a:lnTo>
                  <a:cubicBezTo>
                    <a:pt x="7947" y="673"/>
                    <a:pt x="7843" y="635"/>
                    <a:pt x="7739" y="635"/>
                  </a:cubicBezTo>
                  <a:cubicBezTo>
                    <a:pt x="7635" y="635"/>
                    <a:pt x="7531" y="673"/>
                    <a:pt x="7441" y="751"/>
                  </a:cubicBezTo>
                  <a:lnTo>
                    <a:pt x="191" y="6525"/>
                  </a:lnTo>
                  <a:cubicBezTo>
                    <a:pt x="95" y="6597"/>
                    <a:pt x="12" y="6728"/>
                    <a:pt x="12" y="6859"/>
                  </a:cubicBezTo>
                  <a:cubicBezTo>
                    <a:pt x="0" y="7001"/>
                    <a:pt x="48" y="7120"/>
                    <a:pt x="155" y="7240"/>
                  </a:cubicBezTo>
                  <a:lnTo>
                    <a:pt x="1595" y="8823"/>
                  </a:lnTo>
                  <a:cubicBezTo>
                    <a:pt x="1691" y="8942"/>
                    <a:pt x="1822" y="8990"/>
                    <a:pt x="1953" y="8990"/>
                  </a:cubicBezTo>
                  <a:cubicBezTo>
                    <a:pt x="2072" y="8990"/>
                    <a:pt x="2155" y="8966"/>
                    <a:pt x="2262" y="8871"/>
                  </a:cubicBezTo>
                  <a:lnTo>
                    <a:pt x="2417" y="8752"/>
                  </a:lnTo>
                  <a:lnTo>
                    <a:pt x="2417" y="13788"/>
                  </a:lnTo>
                  <a:cubicBezTo>
                    <a:pt x="2417" y="14074"/>
                    <a:pt x="2619" y="14276"/>
                    <a:pt x="2905" y="14276"/>
                  </a:cubicBezTo>
                  <a:lnTo>
                    <a:pt x="12597" y="14276"/>
                  </a:lnTo>
                  <a:cubicBezTo>
                    <a:pt x="12871" y="14276"/>
                    <a:pt x="13085" y="14074"/>
                    <a:pt x="13085" y="13788"/>
                  </a:cubicBezTo>
                  <a:lnTo>
                    <a:pt x="13085" y="8740"/>
                  </a:lnTo>
                  <a:lnTo>
                    <a:pt x="13228" y="8859"/>
                  </a:lnTo>
                  <a:cubicBezTo>
                    <a:pt x="13317" y="8932"/>
                    <a:pt x="13425" y="8966"/>
                    <a:pt x="13532" y="8966"/>
                  </a:cubicBezTo>
                  <a:cubicBezTo>
                    <a:pt x="13669" y="8966"/>
                    <a:pt x="13807" y="8911"/>
                    <a:pt x="13907" y="8811"/>
                  </a:cubicBezTo>
                  <a:lnTo>
                    <a:pt x="15347" y="7228"/>
                  </a:lnTo>
                  <a:cubicBezTo>
                    <a:pt x="15454" y="7120"/>
                    <a:pt x="15478" y="7001"/>
                    <a:pt x="15478" y="6847"/>
                  </a:cubicBezTo>
                  <a:cubicBezTo>
                    <a:pt x="15454" y="6716"/>
                    <a:pt x="15395" y="6597"/>
                    <a:pt x="15288" y="6525"/>
                  </a:cubicBezTo>
                  <a:lnTo>
                    <a:pt x="12740" y="4489"/>
                  </a:lnTo>
                  <a:lnTo>
                    <a:pt x="12740" y="501"/>
                  </a:lnTo>
                  <a:cubicBezTo>
                    <a:pt x="12740" y="215"/>
                    <a:pt x="12537" y="1"/>
                    <a:pt x="122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50"/>
            <p:cNvSpPr/>
            <p:nvPr/>
          </p:nvSpPr>
          <p:spPr>
            <a:xfrm>
              <a:off x="1690075" y="2889475"/>
              <a:ext cx="106300" cy="106275"/>
            </a:xfrm>
            <a:custGeom>
              <a:avLst/>
              <a:gdLst/>
              <a:ahLst/>
              <a:cxnLst/>
              <a:rect l="l" t="t" r="r" b="b"/>
              <a:pathLst>
                <a:path w="4252" h="4251" extrusionOk="0">
                  <a:moveTo>
                    <a:pt x="2120" y="0"/>
                  </a:moveTo>
                  <a:cubicBezTo>
                    <a:pt x="1846" y="12"/>
                    <a:pt x="1632" y="215"/>
                    <a:pt x="1632" y="489"/>
                  </a:cubicBezTo>
                  <a:lnTo>
                    <a:pt x="1632" y="1632"/>
                  </a:lnTo>
                  <a:lnTo>
                    <a:pt x="489" y="1632"/>
                  </a:lnTo>
                  <a:cubicBezTo>
                    <a:pt x="203" y="1632"/>
                    <a:pt x="1" y="1846"/>
                    <a:pt x="1" y="2120"/>
                  </a:cubicBezTo>
                  <a:cubicBezTo>
                    <a:pt x="1" y="2405"/>
                    <a:pt x="203" y="2608"/>
                    <a:pt x="489" y="2608"/>
                  </a:cubicBezTo>
                  <a:lnTo>
                    <a:pt x="1632" y="2608"/>
                  </a:lnTo>
                  <a:lnTo>
                    <a:pt x="1632" y="3763"/>
                  </a:lnTo>
                  <a:cubicBezTo>
                    <a:pt x="1632" y="4037"/>
                    <a:pt x="1846" y="4251"/>
                    <a:pt x="2120" y="4251"/>
                  </a:cubicBezTo>
                  <a:cubicBezTo>
                    <a:pt x="2406" y="4251"/>
                    <a:pt x="2620" y="4037"/>
                    <a:pt x="2620" y="3763"/>
                  </a:cubicBezTo>
                  <a:lnTo>
                    <a:pt x="2620" y="2608"/>
                  </a:lnTo>
                  <a:lnTo>
                    <a:pt x="3763" y="2608"/>
                  </a:lnTo>
                  <a:cubicBezTo>
                    <a:pt x="4049" y="2608"/>
                    <a:pt x="4251" y="2405"/>
                    <a:pt x="4251" y="2120"/>
                  </a:cubicBezTo>
                  <a:cubicBezTo>
                    <a:pt x="4251" y="1846"/>
                    <a:pt x="4049" y="1632"/>
                    <a:pt x="3763" y="1632"/>
                  </a:cubicBezTo>
                  <a:lnTo>
                    <a:pt x="2620" y="1632"/>
                  </a:lnTo>
                  <a:lnTo>
                    <a:pt x="2620" y="489"/>
                  </a:lnTo>
                  <a:cubicBezTo>
                    <a:pt x="2620" y="203"/>
                    <a:pt x="2406" y="0"/>
                    <a:pt x="21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3" name="Google Shape;673;p50"/>
          <p:cNvSpPr/>
          <p:nvPr/>
        </p:nvSpPr>
        <p:spPr>
          <a:xfrm>
            <a:off x="152975" y="2221675"/>
            <a:ext cx="365100" cy="3489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4" name="Google Shape;674;p50"/>
          <p:cNvGrpSpPr/>
          <p:nvPr/>
        </p:nvGrpSpPr>
        <p:grpSpPr>
          <a:xfrm>
            <a:off x="231375" y="2304553"/>
            <a:ext cx="208115" cy="183567"/>
            <a:chOff x="1549300" y="2695400"/>
            <a:chExt cx="386975" cy="356925"/>
          </a:xfrm>
        </p:grpSpPr>
        <p:sp>
          <p:nvSpPr>
            <p:cNvPr id="675" name="Google Shape;675;p50"/>
            <p:cNvSpPr/>
            <p:nvPr/>
          </p:nvSpPr>
          <p:spPr>
            <a:xfrm>
              <a:off x="1549300" y="2695400"/>
              <a:ext cx="386975" cy="356925"/>
            </a:xfrm>
            <a:custGeom>
              <a:avLst/>
              <a:gdLst/>
              <a:ahLst/>
              <a:cxnLst/>
              <a:rect l="l" t="t" r="r" b="b"/>
              <a:pathLst>
                <a:path w="15479" h="14277" extrusionOk="0">
                  <a:moveTo>
                    <a:pt x="11763" y="977"/>
                  </a:moveTo>
                  <a:lnTo>
                    <a:pt x="11763" y="3703"/>
                  </a:lnTo>
                  <a:lnTo>
                    <a:pt x="10823" y="2953"/>
                  </a:lnTo>
                  <a:lnTo>
                    <a:pt x="10823" y="977"/>
                  </a:lnTo>
                  <a:close/>
                  <a:moveTo>
                    <a:pt x="7751" y="1727"/>
                  </a:moveTo>
                  <a:lnTo>
                    <a:pt x="14276" y="6942"/>
                  </a:lnTo>
                  <a:lnTo>
                    <a:pt x="13490" y="7823"/>
                  </a:lnTo>
                  <a:lnTo>
                    <a:pt x="8049" y="3465"/>
                  </a:lnTo>
                  <a:cubicBezTo>
                    <a:pt x="7959" y="3394"/>
                    <a:pt x="7852" y="3358"/>
                    <a:pt x="7745" y="3358"/>
                  </a:cubicBezTo>
                  <a:cubicBezTo>
                    <a:pt x="7638" y="3358"/>
                    <a:pt x="7531" y="3394"/>
                    <a:pt x="7441" y="3465"/>
                  </a:cubicBezTo>
                  <a:lnTo>
                    <a:pt x="2012" y="7823"/>
                  </a:lnTo>
                  <a:lnTo>
                    <a:pt x="1226" y="6954"/>
                  </a:lnTo>
                  <a:lnTo>
                    <a:pt x="7751" y="1727"/>
                  </a:lnTo>
                  <a:close/>
                  <a:moveTo>
                    <a:pt x="7739" y="4453"/>
                  </a:moveTo>
                  <a:lnTo>
                    <a:pt x="12097" y="7954"/>
                  </a:lnTo>
                  <a:lnTo>
                    <a:pt x="12097" y="13300"/>
                  </a:lnTo>
                  <a:lnTo>
                    <a:pt x="3381" y="13300"/>
                  </a:lnTo>
                  <a:lnTo>
                    <a:pt x="3381" y="7954"/>
                  </a:lnTo>
                  <a:lnTo>
                    <a:pt x="7739" y="4453"/>
                  </a:lnTo>
                  <a:close/>
                  <a:moveTo>
                    <a:pt x="10335" y="1"/>
                  </a:moveTo>
                  <a:cubicBezTo>
                    <a:pt x="10049" y="1"/>
                    <a:pt x="9835" y="215"/>
                    <a:pt x="9835" y="501"/>
                  </a:cubicBezTo>
                  <a:lnTo>
                    <a:pt x="9835" y="2179"/>
                  </a:lnTo>
                  <a:lnTo>
                    <a:pt x="8037" y="751"/>
                  </a:lnTo>
                  <a:cubicBezTo>
                    <a:pt x="7947" y="673"/>
                    <a:pt x="7843" y="635"/>
                    <a:pt x="7739" y="635"/>
                  </a:cubicBezTo>
                  <a:cubicBezTo>
                    <a:pt x="7635" y="635"/>
                    <a:pt x="7531" y="673"/>
                    <a:pt x="7441" y="751"/>
                  </a:cubicBezTo>
                  <a:lnTo>
                    <a:pt x="191" y="6525"/>
                  </a:lnTo>
                  <a:cubicBezTo>
                    <a:pt x="95" y="6597"/>
                    <a:pt x="12" y="6728"/>
                    <a:pt x="12" y="6859"/>
                  </a:cubicBezTo>
                  <a:cubicBezTo>
                    <a:pt x="0" y="7001"/>
                    <a:pt x="48" y="7120"/>
                    <a:pt x="155" y="7240"/>
                  </a:cubicBezTo>
                  <a:lnTo>
                    <a:pt x="1595" y="8823"/>
                  </a:lnTo>
                  <a:cubicBezTo>
                    <a:pt x="1691" y="8942"/>
                    <a:pt x="1822" y="8990"/>
                    <a:pt x="1953" y="8990"/>
                  </a:cubicBezTo>
                  <a:cubicBezTo>
                    <a:pt x="2072" y="8990"/>
                    <a:pt x="2155" y="8966"/>
                    <a:pt x="2262" y="8871"/>
                  </a:cubicBezTo>
                  <a:lnTo>
                    <a:pt x="2417" y="8752"/>
                  </a:lnTo>
                  <a:lnTo>
                    <a:pt x="2417" y="13788"/>
                  </a:lnTo>
                  <a:cubicBezTo>
                    <a:pt x="2417" y="14074"/>
                    <a:pt x="2619" y="14276"/>
                    <a:pt x="2905" y="14276"/>
                  </a:cubicBezTo>
                  <a:lnTo>
                    <a:pt x="12597" y="14276"/>
                  </a:lnTo>
                  <a:cubicBezTo>
                    <a:pt x="12871" y="14276"/>
                    <a:pt x="13085" y="14074"/>
                    <a:pt x="13085" y="13788"/>
                  </a:cubicBezTo>
                  <a:lnTo>
                    <a:pt x="13085" y="8740"/>
                  </a:lnTo>
                  <a:lnTo>
                    <a:pt x="13228" y="8859"/>
                  </a:lnTo>
                  <a:cubicBezTo>
                    <a:pt x="13317" y="8932"/>
                    <a:pt x="13425" y="8966"/>
                    <a:pt x="13532" y="8966"/>
                  </a:cubicBezTo>
                  <a:cubicBezTo>
                    <a:pt x="13669" y="8966"/>
                    <a:pt x="13807" y="8911"/>
                    <a:pt x="13907" y="8811"/>
                  </a:cubicBezTo>
                  <a:lnTo>
                    <a:pt x="15347" y="7228"/>
                  </a:lnTo>
                  <a:cubicBezTo>
                    <a:pt x="15454" y="7120"/>
                    <a:pt x="15478" y="7001"/>
                    <a:pt x="15478" y="6847"/>
                  </a:cubicBezTo>
                  <a:cubicBezTo>
                    <a:pt x="15454" y="6716"/>
                    <a:pt x="15395" y="6597"/>
                    <a:pt x="15288" y="6525"/>
                  </a:cubicBezTo>
                  <a:lnTo>
                    <a:pt x="12740" y="4489"/>
                  </a:lnTo>
                  <a:lnTo>
                    <a:pt x="12740" y="501"/>
                  </a:lnTo>
                  <a:cubicBezTo>
                    <a:pt x="12740" y="215"/>
                    <a:pt x="12537" y="1"/>
                    <a:pt x="122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50"/>
            <p:cNvSpPr/>
            <p:nvPr/>
          </p:nvSpPr>
          <p:spPr>
            <a:xfrm>
              <a:off x="1690075" y="2889475"/>
              <a:ext cx="106300" cy="106275"/>
            </a:xfrm>
            <a:custGeom>
              <a:avLst/>
              <a:gdLst/>
              <a:ahLst/>
              <a:cxnLst/>
              <a:rect l="l" t="t" r="r" b="b"/>
              <a:pathLst>
                <a:path w="4252" h="4251" extrusionOk="0">
                  <a:moveTo>
                    <a:pt x="2120" y="0"/>
                  </a:moveTo>
                  <a:cubicBezTo>
                    <a:pt x="1846" y="12"/>
                    <a:pt x="1632" y="215"/>
                    <a:pt x="1632" y="489"/>
                  </a:cubicBezTo>
                  <a:lnTo>
                    <a:pt x="1632" y="1632"/>
                  </a:lnTo>
                  <a:lnTo>
                    <a:pt x="489" y="1632"/>
                  </a:lnTo>
                  <a:cubicBezTo>
                    <a:pt x="203" y="1632"/>
                    <a:pt x="1" y="1846"/>
                    <a:pt x="1" y="2120"/>
                  </a:cubicBezTo>
                  <a:cubicBezTo>
                    <a:pt x="1" y="2405"/>
                    <a:pt x="203" y="2608"/>
                    <a:pt x="489" y="2608"/>
                  </a:cubicBezTo>
                  <a:lnTo>
                    <a:pt x="1632" y="2608"/>
                  </a:lnTo>
                  <a:lnTo>
                    <a:pt x="1632" y="3763"/>
                  </a:lnTo>
                  <a:cubicBezTo>
                    <a:pt x="1632" y="4037"/>
                    <a:pt x="1846" y="4251"/>
                    <a:pt x="2120" y="4251"/>
                  </a:cubicBezTo>
                  <a:cubicBezTo>
                    <a:pt x="2406" y="4251"/>
                    <a:pt x="2620" y="4037"/>
                    <a:pt x="2620" y="3763"/>
                  </a:cubicBezTo>
                  <a:lnTo>
                    <a:pt x="2620" y="2608"/>
                  </a:lnTo>
                  <a:lnTo>
                    <a:pt x="3763" y="2608"/>
                  </a:lnTo>
                  <a:cubicBezTo>
                    <a:pt x="4049" y="2608"/>
                    <a:pt x="4251" y="2405"/>
                    <a:pt x="4251" y="2120"/>
                  </a:cubicBezTo>
                  <a:cubicBezTo>
                    <a:pt x="4251" y="1846"/>
                    <a:pt x="4049" y="1632"/>
                    <a:pt x="3763" y="1632"/>
                  </a:cubicBezTo>
                  <a:lnTo>
                    <a:pt x="2620" y="1632"/>
                  </a:lnTo>
                  <a:lnTo>
                    <a:pt x="2620" y="489"/>
                  </a:lnTo>
                  <a:cubicBezTo>
                    <a:pt x="2620" y="203"/>
                    <a:pt x="2406" y="0"/>
                    <a:pt x="21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7" name="Google Shape;677;p50"/>
          <p:cNvSpPr txBox="1"/>
          <p:nvPr/>
        </p:nvSpPr>
        <p:spPr>
          <a:xfrm>
            <a:off x="586375" y="2151800"/>
            <a:ext cx="4464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ubik"/>
                <a:ea typeface="Rubik"/>
                <a:cs typeface="Rubik"/>
                <a:sym typeface="Rubik"/>
              </a:rPr>
              <a:t>Трансабдоминальное и трансвагинальное УЗИ позволяет оценить яичники и матку, а допплеровское сканирование оценивает состояние сосудов </a:t>
            </a:r>
            <a:endParaRPr>
              <a:latin typeface="Rubik"/>
              <a:ea typeface="Rubik"/>
              <a:cs typeface="Rubik"/>
              <a:sym typeface="Rubik"/>
            </a:endParaRPr>
          </a:p>
        </p:txBody>
      </p:sp>
      <p:sp>
        <p:nvSpPr>
          <p:cNvPr id="678" name="Google Shape;678;p50"/>
          <p:cNvSpPr/>
          <p:nvPr/>
        </p:nvSpPr>
        <p:spPr>
          <a:xfrm>
            <a:off x="152888" y="3327400"/>
            <a:ext cx="365100" cy="3489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9" name="Google Shape;679;p50"/>
          <p:cNvGrpSpPr/>
          <p:nvPr/>
        </p:nvGrpSpPr>
        <p:grpSpPr>
          <a:xfrm>
            <a:off x="231288" y="3410278"/>
            <a:ext cx="208115" cy="183567"/>
            <a:chOff x="1549300" y="2695400"/>
            <a:chExt cx="386975" cy="356925"/>
          </a:xfrm>
        </p:grpSpPr>
        <p:sp>
          <p:nvSpPr>
            <p:cNvPr id="680" name="Google Shape;680;p50"/>
            <p:cNvSpPr/>
            <p:nvPr/>
          </p:nvSpPr>
          <p:spPr>
            <a:xfrm>
              <a:off x="1549300" y="2695400"/>
              <a:ext cx="386975" cy="356925"/>
            </a:xfrm>
            <a:custGeom>
              <a:avLst/>
              <a:gdLst/>
              <a:ahLst/>
              <a:cxnLst/>
              <a:rect l="l" t="t" r="r" b="b"/>
              <a:pathLst>
                <a:path w="15479" h="14277" extrusionOk="0">
                  <a:moveTo>
                    <a:pt x="11763" y="977"/>
                  </a:moveTo>
                  <a:lnTo>
                    <a:pt x="11763" y="3703"/>
                  </a:lnTo>
                  <a:lnTo>
                    <a:pt x="10823" y="2953"/>
                  </a:lnTo>
                  <a:lnTo>
                    <a:pt x="10823" y="977"/>
                  </a:lnTo>
                  <a:close/>
                  <a:moveTo>
                    <a:pt x="7751" y="1727"/>
                  </a:moveTo>
                  <a:lnTo>
                    <a:pt x="14276" y="6942"/>
                  </a:lnTo>
                  <a:lnTo>
                    <a:pt x="13490" y="7823"/>
                  </a:lnTo>
                  <a:lnTo>
                    <a:pt x="8049" y="3465"/>
                  </a:lnTo>
                  <a:cubicBezTo>
                    <a:pt x="7959" y="3394"/>
                    <a:pt x="7852" y="3358"/>
                    <a:pt x="7745" y="3358"/>
                  </a:cubicBezTo>
                  <a:cubicBezTo>
                    <a:pt x="7638" y="3358"/>
                    <a:pt x="7531" y="3394"/>
                    <a:pt x="7441" y="3465"/>
                  </a:cubicBezTo>
                  <a:lnTo>
                    <a:pt x="2012" y="7823"/>
                  </a:lnTo>
                  <a:lnTo>
                    <a:pt x="1226" y="6954"/>
                  </a:lnTo>
                  <a:lnTo>
                    <a:pt x="7751" y="1727"/>
                  </a:lnTo>
                  <a:close/>
                  <a:moveTo>
                    <a:pt x="7739" y="4453"/>
                  </a:moveTo>
                  <a:lnTo>
                    <a:pt x="12097" y="7954"/>
                  </a:lnTo>
                  <a:lnTo>
                    <a:pt x="12097" y="13300"/>
                  </a:lnTo>
                  <a:lnTo>
                    <a:pt x="3381" y="13300"/>
                  </a:lnTo>
                  <a:lnTo>
                    <a:pt x="3381" y="7954"/>
                  </a:lnTo>
                  <a:lnTo>
                    <a:pt x="7739" y="4453"/>
                  </a:lnTo>
                  <a:close/>
                  <a:moveTo>
                    <a:pt x="10335" y="1"/>
                  </a:moveTo>
                  <a:cubicBezTo>
                    <a:pt x="10049" y="1"/>
                    <a:pt x="9835" y="215"/>
                    <a:pt x="9835" y="501"/>
                  </a:cubicBezTo>
                  <a:lnTo>
                    <a:pt x="9835" y="2179"/>
                  </a:lnTo>
                  <a:lnTo>
                    <a:pt x="8037" y="751"/>
                  </a:lnTo>
                  <a:cubicBezTo>
                    <a:pt x="7947" y="673"/>
                    <a:pt x="7843" y="635"/>
                    <a:pt x="7739" y="635"/>
                  </a:cubicBezTo>
                  <a:cubicBezTo>
                    <a:pt x="7635" y="635"/>
                    <a:pt x="7531" y="673"/>
                    <a:pt x="7441" y="751"/>
                  </a:cubicBezTo>
                  <a:lnTo>
                    <a:pt x="191" y="6525"/>
                  </a:lnTo>
                  <a:cubicBezTo>
                    <a:pt x="95" y="6597"/>
                    <a:pt x="12" y="6728"/>
                    <a:pt x="12" y="6859"/>
                  </a:cubicBezTo>
                  <a:cubicBezTo>
                    <a:pt x="0" y="7001"/>
                    <a:pt x="48" y="7120"/>
                    <a:pt x="155" y="7240"/>
                  </a:cubicBezTo>
                  <a:lnTo>
                    <a:pt x="1595" y="8823"/>
                  </a:lnTo>
                  <a:cubicBezTo>
                    <a:pt x="1691" y="8942"/>
                    <a:pt x="1822" y="8990"/>
                    <a:pt x="1953" y="8990"/>
                  </a:cubicBezTo>
                  <a:cubicBezTo>
                    <a:pt x="2072" y="8990"/>
                    <a:pt x="2155" y="8966"/>
                    <a:pt x="2262" y="8871"/>
                  </a:cubicBezTo>
                  <a:lnTo>
                    <a:pt x="2417" y="8752"/>
                  </a:lnTo>
                  <a:lnTo>
                    <a:pt x="2417" y="13788"/>
                  </a:lnTo>
                  <a:cubicBezTo>
                    <a:pt x="2417" y="14074"/>
                    <a:pt x="2619" y="14276"/>
                    <a:pt x="2905" y="14276"/>
                  </a:cubicBezTo>
                  <a:lnTo>
                    <a:pt x="12597" y="14276"/>
                  </a:lnTo>
                  <a:cubicBezTo>
                    <a:pt x="12871" y="14276"/>
                    <a:pt x="13085" y="14074"/>
                    <a:pt x="13085" y="13788"/>
                  </a:cubicBezTo>
                  <a:lnTo>
                    <a:pt x="13085" y="8740"/>
                  </a:lnTo>
                  <a:lnTo>
                    <a:pt x="13228" y="8859"/>
                  </a:lnTo>
                  <a:cubicBezTo>
                    <a:pt x="13317" y="8932"/>
                    <a:pt x="13425" y="8966"/>
                    <a:pt x="13532" y="8966"/>
                  </a:cubicBezTo>
                  <a:cubicBezTo>
                    <a:pt x="13669" y="8966"/>
                    <a:pt x="13807" y="8911"/>
                    <a:pt x="13907" y="8811"/>
                  </a:cubicBezTo>
                  <a:lnTo>
                    <a:pt x="15347" y="7228"/>
                  </a:lnTo>
                  <a:cubicBezTo>
                    <a:pt x="15454" y="7120"/>
                    <a:pt x="15478" y="7001"/>
                    <a:pt x="15478" y="6847"/>
                  </a:cubicBezTo>
                  <a:cubicBezTo>
                    <a:pt x="15454" y="6716"/>
                    <a:pt x="15395" y="6597"/>
                    <a:pt x="15288" y="6525"/>
                  </a:cubicBezTo>
                  <a:lnTo>
                    <a:pt x="12740" y="4489"/>
                  </a:lnTo>
                  <a:lnTo>
                    <a:pt x="12740" y="501"/>
                  </a:lnTo>
                  <a:cubicBezTo>
                    <a:pt x="12740" y="215"/>
                    <a:pt x="12537" y="1"/>
                    <a:pt x="122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50"/>
            <p:cNvSpPr/>
            <p:nvPr/>
          </p:nvSpPr>
          <p:spPr>
            <a:xfrm>
              <a:off x="1690075" y="2889475"/>
              <a:ext cx="106300" cy="106275"/>
            </a:xfrm>
            <a:custGeom>
              <a:avLst/>
              <a:gdLst/>
              <a:ahLst/>
              <a:cxnLst/>
              <a:rect l="l" t="t" r="r" b="b"/>
              <a:pathLst>
                <a:path w="4252" h="4251" extrusionOk="0">
                  <a:moveTo>
                    <a:pt x="2120" y="0"/>
                  </a:moveTo>
                  <a:cubicBezTo>
                    <a:pt x="1846" y="12"/>
                    <a:pt x="1632" y="215"/>
                    <a:pt x="1632" y="489"/>
                  </a:cubicBezTo>
                  <a:lnTo>
                    <a:pt x="1632" y="1632"/>
                  </a:lnTo>
                  <a:lnTo>
                    <a:pt x="489" y="1632"/>
                  </a:lnTo>
                  <a:cubicBezTo>
                    <a:pt x="203" y="1632"/>
                    <a:pt x="1" y="1846"/>
                    <a:pt x="1" y="2120"/>
                  </a:cubicBezTo>
                  <a:cubicBezTo>
                    <a:pt x="1" y="2405"/>
                    <a:pt x="203" y="2608"/>
                    <a:pt x="489" y="2608"/>
                  </a:cubicBezTo>
                  <a:lnTo>
                    <a:pt x="1632" y="2608"/>
                  </a:lnTo>
                  <a:lnTo>
                    <a:pt x="1632" y="3763"/>
                  </a:lnTo>
                  <a:cubicBezTo>
                    <a:pt x="1632" y="4037"/>
                    <a:pt x="1846" y="4251"/>
                    <a:pt x="2120" y="4251"/>
                  </a:cubicBezTo>
                  <a:cubicBezTo>
                    <a:pt x="2406" y="4251"/>
                    <a:pt x="2620" y="4037"/>
                    <a:pt x="2620" y="3763"/>
                  </a:cubicBezTo>
                  <a:lnTo>
                    <a:pt x="2620" y="2608"/>
                  </a:lnTo>
                  <a:lnTo>
                    <a:pt x="3763" y="2608"/>
                  </a:lnTo>
                  <a:cubicBezTo>
                    <a:pt x="4049" y="2608"/>
                    <a:pt x="4251" y="2405"/>
                    <a:pt x="4251" y="2120"/>
                  </a:cubicBezTo>
                  <a:cubicBezTo>
                    <a:pt x="4251" y="1846"/>
                    <a:pt x="4049" y="1632"/>
                    <a:pt x="3763" y="1632"/>
                  </a:cubicBezTo>
                  <a:lnTo>
                    <a:pt x="2620" y="1632"/>
                  </a:lnTo>
                  <a:lnTo>
                    <a:pt x="2620" y="489"/>
                  </a:lnTo>
                  <a:cubicBezTo>
                    <a:pt x="2620" y="203"/>
                    <a:pt x="2406" y="0"/>
                    <a:pt x="21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2" name="Google Shape;682;p50"/>
          <p:cNvSpPr txBox="1"/>
          <p:nvPr/>
        </p:nvSpPr>
        <p:spPr>
          <a:xfrm>
            <a:off x="586375" y="3269463"/>
            <a:ext cx="4439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Rubik"/>
                <a:ea typeface="Rubik"/>
                <a:cs typeface="Rubik"/>
                <a:sym typeface="Rubik"/>
              </a:rPr>
              <a:t>Недостатками при УЗИ </a:t>
            </a:r>
            <a:r>
              <a:rPr lang="en" dirty="0" smtClean="0">
                <a:latin typeface="Rubik"/>
                <a:ea typeface="Rubik"/>
                <a:cs typeface="Rubik"/>
                <a:sym typeface="Rubik"/>
              </a:rPr>
              <a:t>является</a:t>
            </a:r>
            <a:r>
              <a:rPr lang="ru-RU" dirty="0" smtClean="0">
                <a:latin typeface="Rubik"/>
                <a:ea typeface="Rubik"/>
                <a:cs typeface="Rubik"/>
                <a:sym typeface="Rubik"/>
              </a:rPr>
              <a:t>зависимость от оператора</a:t>
            </a:r>
            <a:r>
              <a:rPr lang="en" dirty="0" smtClean="0">
                <a:latin typeface="Rubik"/>
                <a:ea typeface="Rubik"/>
                <a:cs typeface="Rubik"/>
                <a:sym typeface="Rubik"/>
              </a:rPr>
              <a:t>, </a:t>
            </a:r>
            <a:r>
              <a:rPr lang="en" dirty="0">
                <a:latin typeface="Rubik"/>
                <a:ea typeface="Rubik"/>
                <a:cs typeface="Rubik"/>
                <a:sym typeface="Rubik"/>
              </a:rPr>
              <a:t>и трудности диагностики у пациенток с выраженным болевым синдромом</a:t>
            </a:r>
            <a:endParaRPr dirty="0">
              <a:latin typeface="Rubik"/>
              <a:ea typeface="Rubik"/>
              <a:cs typeface="Rubik"/>
              <a:sym typeface="Rubik"/>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51"/>
          <p:cNvSpPr/>
          <p:nvPr/>
        </p:nvSpPr>
        <p:spPr>
          <a:xfrm>
            <a:off x="361825" y="1234388"/>
            <a:ext cx="875100" cy="875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51"/>
          <p:cNvSpPr/>
          <p:nvPr/>
        </p:nvSpPr>
        <p:spPr>
          <a:xfrm>
            <a:off x="4799913" y="1234400"/>
            <a:ext cx="875100" cy="875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51"/>
          <p:cNvSpPr/>
          <p:nvPr/>
        </p:nvSpPr>
        <p:spPr>
          <a:xfrm>
            <a:off x="361825" y="2466788"/>
            <a:ext cx="875100" cy="875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51"/>
          <p:cNvSpPr/>
          <p:nvPr/>
        </p:nvSpPr>
        <p:spPr>
          <a:xfrm>
            <a:off x="4799925" y="3699200"/>
            <a:ext cx="875100" cy="875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51"/>
          <p:cNvSpPr txBox="1">
            <a:spLocks noGrp="1"/>
          </p:cNvSpPr>
          <p:nvPr>
            <p:ph type="subTitle" idx="9"/>
          </p:nvPr>
        </p:nvSpPr>
        <p:spPr>
          <a:xfrm>
            <a:off x="1230924" y="1265650"/>
            <a:ext cx="3174600" cy="97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000000"/>
                </a:solidFill>
              </a:rPr>
              <a:t>Увеличенный яичник, смещенный</a:t>
            </a:r>
            <a:endParaRPr sz="1400">
              <a:solidFill>
                <a:srgbClr val="000000"/>
              </a:solidFill>
            </a:endParaRPr>
          </a:p>
          <a:p>
            <a:pPr marL="0" lvl="0" indent="0" algn="l" rtl="0">
              <a:spcBef>
                <a:spcPts val="0"/>
              </a:spcBef>
              <a:spcAft>
                <a:spcPts val="0"/>
              </a:spcAft>
              <a:buNone/>
            </a:pPr>
            <a:r>
              <a:rPr lang="en" sz="1400">
                <a:solidFill>
                  <a:srgbClr val="000000"/>
                </a:solidFill>
              </a:rPr>
              <a:t>к центру - основной признак при перекруте придатков матки</a:t>
            </a:r>
            <a:endParaRPr sz="1400">
              <a:solidFill>
                <a:srgbClr val="000000"/>
              </a:solidFill>
            </a:endParaRPr>
          </a:p>
        </p:txBody>
      </p:sp>
      <p:grpSp>
        <p:nvGrpSpPr>
          <p:cNvPr id="692" name="Google Shape;692;p51"/>
          <p:cNvGrpSpPr/>
          <p:nvPr/>
        </p:nvGrpSpPr>
        <p:grpSpPr>
          <a:xfrm>
            <a:off x="622312" y="1495341"/>
            <a:ext cx="354136" cy="353210"/>
            <a:chOff x="-24709875" y="1970225"/>
            <a:chExt cx="296175" cy="295400"/>
          </a:xfrm>
        </p:grpSpPr>
        <p:sp>
          <p:nvSpPr>
            <p:cNvPr id="693" name="Google Shape;693;p51"/>
            <p:cNvSpPr/>
            <p:nvPr/>
          </p:nvSpPr>
          <p:spPr>
            <a:xfrm>
              <a:off x="-24709875" y="1970225"/>
              <a:ext cx="296175" cy="295400"/>
            </a:xfrm>
            <a:custGeom>
              <a:avLst/>
              <a:gdLst/>
              <a:ahLst/>
              <a:cxnLst/>
              <a:rect l="l" t="t" r="r" b="b"/>
              <a:pathLst>
                <a:path w="11847" h="11816" extrusionOk="0">
                  <a:moveTo>
                    <a:pt x="9767" y="1450"/>
                  </a:moveTo>
                  <a:cubicBezTo>
                    <a:pt x="9956" y="1450"/>
                    <a:pt x="10366" y="1545"/>
                    <a:pt x="10681" y="1734"/>
                  </a:cubicBezTo>
                  <a:cubicBezTo>
                    <a:pt x="11027" y="1923"/>
                    <a:pt x="11153" y="2080"/>
                    <a:pt x="11153" y="2175"/>
                  </a:cubicBezTo>
                  <a:cubicBezTo>
                    <a:pt x="11153" y="2238"/>
                    <a:pt x="11027" y="2395"/>
                    <a:pt x="10681" y="2584"/>
                  </a:cubicBezTo>
                  <a:cubicBezTo>
                    <a:pt x="10334" y="2773"/>
                    <a:pt x="9956" y="2868"/>
                    <a:pt x="9767" y="2868"/>
                  </a:cubicBezTo>
                  <a:cubicBezTo>
                    <a:pt x="9389" y="2868"/>
                    <a:pt x="9042" y="2553"/>
                    <a:pt x="9042" y="2175"/>
                  </a:cubicBezTo>
                  <a:cubicBezTo>
                    <a:pt x="9105" y="1765"/>
                    <a:pt x="9420" y="1450"/>
                    <a:pt x="9767" y="1450"/>
                  </a:cubicBezTo>
                  <a:close/>
                  <a:moveTo>
                    <a:pt x="4915" y="694"/>
                  </a:moveTo>
                  <a:cubicBezTo>
                    <a:pt x="5671" y="694"/>
                    <a:pt x="6301" y="1324"/>
                    <a:pt x="6301" y="2080"/>
                  </a:cubicBezTo>
                  <a:cubicBezTo>
                    <a:pt x="6301" y="2584"/>
                    <a:pt x="6018" y="3025"/>
                    <a:pt x="5577" y="3309"/>
                  </a:cubicBezTo>
                  <a:lnTo>
                    <a:pt x="5577" y="3151"/>
                  </a:lnTo>
                  <a:cubicBezTo>
                    <a:pt x="5577" y="2553"/>
                    <a:pt x="5104" y="2112"/>
                    <a:pt x="4569" y="2112"/>
                  </a:cubicBezTo>
                  <a:lnTo>
                    <a:pt x="1418" y="2112"/>
                  </a:lnTo>
                  <a:cubicBezTo>
                    <a:pt x="1009" y="2112"/>
                    <a:pt x="693" y="1797"/>
                    <a:pt x="693" y="1419"/>
                  </a:cubicBezTo>
                  <a:cubicBezTo>
                    <a:pt x="693" y="1009"/>
                    <a:pt x="1009" y="694"/>
                    <a:pt x="1418" y="694"/>
                  </a:cubicBezTo>
                  <a:close/>
                  <a:moveTo>
                    <a:pt x="725" y="2584"/>
                  </a:moveTo>
                  <a:cubicBezTo>
                    <a:pt x="914" y="2710"/>
                    <a:pt x="1135" y="2805"/>
                    <a:pt x="1418" y="2805"/>
                  </a:cubicBezTo>
                  <a:lnTo>
                    <a:pt x="4569" y="2805"/>
                  </a:lnTo>
                  <a:cubicBezTo>
                    <a:pt x="4758" y="2805"/>
                    <a:pt x="4915" y="2962"/>
                    <a:pt x="4915" y="3151"/>
                  </a:cubicBezTo>
                  <a:lnTo>
                    <a:pt x="4915" y="3498"/>
                  </a:lnTo>
                  <a:lnTo>
                    <a:pt x="2458" y="3498"/>
                  </a:lnTo>
                  <a:cubicBezTo>
                    <a:pt x="1859" y="3498"/>
                    <a:pt x="1418" y="3970"/>
                    <a:pt x="1418" y="4538"/>
                  </a:cubicBezTo>
                  <a:lnTo>
                    <a:pt x="1418" y="6270"/>
                  </a:lnTo>
                  <a:cubicBezTo>
                    <a:pt x="1009" y="6113"/>
                    <a:pt x="725" y="5703"/>
                    <a:pt x="725" y="5262"/>
                  </a:cubicBezTo>
                  <a:lnTo>
                    <a:pt x="725" y="2584"/>
                  </a:lnTo>
                  <a:close/>
                  <a:moveTo>
                    <a:pt x="10460" y="4884"/>
                  </a:moveTo>
                  <a:cubicBezTo>
                    <a:pt x="10870" y="4884"/>
                    <a:pt x="11185" y="5199"/>
                    <a:pt x="11185" y="5577"/>
                  </a:cubicBezTo>
                  <a:cubicBezTo>
                    <a:pt x="11185" y="5987"/>
                    <a:pt x="10870" y="6302"/>
                    <a:pt x="10460" y="6302"/>
                  </a:cubicBezTo>
                  <a:cubicBezTo>
                    <a:pt x="10082" y="6302"/>
                    <a:pt x="9767" y="5987"/>
                    <a:pt x="9767" y="5577"/>
                  </a:cubicBezTo>
                  <a:cubicBezTo>
                    <a:pt x="9767" y="5199"/>
                    <a:pt x="10082" y="4884"/>
                    <a:pt x="10460" y="4884"/>
                  </a:cubicBezTo>
                  <a:close/>
                  <a:moveTo>
                    <a:pt x="6301" y="3655"/>
                  </a:moveTo>
                  <a:lnTo>
                    <a:pt x="6301" y="6648"/>
                  </a:lnTo>
                  <a:cubicBezTo>
                    <a:pt x="6301" y="7247"/>
                    <a:pt x="5829" y="7657"/>
                    <a:pt x="5293" y="7657"/>
                  </a:cubicBezTo>
                  <a:lnTo>
                    <a:pt x="2458" y="7657"/>
                  </a:lnTo>
                  <a:cubicBezTo>
                    <a:pt x="2439" y="7659"/>
                    <a:pt x="2420" y="7661"/>
                    <a:pt x="2402" y="7661"/>
                  </a:cubicBezTo>
                  <a:cubicBezTo>
                    <a:pt x="2211" y="7661"/>
                    <a:pt x="2080" y="7517"/>
                    <a:pt x="2080" y="7373"/>
                  </a:cubicBezTo>
                  <a:lnTo>
                    <a:pt x="2080" y="4538"/>
                  </a:lnTo>
                  <a:cubicBezTo>
                    <a:pt x="2080" y="4317"/>
                    <a:pt x="2237" y="4159"/>
                    <a:pt x="2458" y="4159"/>
                  </a:cubicBezTo>
                  <a:lnTo>
                    <a:pt x="4915" y="4159"/>
                  </a:lnTo>
                  <a:cubicBezTo>
                    <a:pt x="5073" y="4159"/>
                    <a:pt x="5199" y="4159"/>
                    <a:pt x="5325" y="4128"/>
                  </a:cubicBezTo>
                  <a:lnTo>
                    <a:pt x="5356" y="4128"/>
                  </a:lnTo>
                  <a:cubicBezTo>
                    <a:pt x="5703" y="4033"/>
                    <a:pt x="6081" y="3907"/>
                    <a:pt x="6301" y="3655"/>
                  </a:cubicBezTo>
                  <a:close/>
                  <a:moveTo>
                    <a:pt x="1387" y="1"/>
                  </a:moveTo>
                  <a:cubicBezTo>
                    <a:pt x="630" y="1"/>
                    <a:pt x="0" y="631"/>
                    <a:pt x="0" y="1387"/>
                  </a:cubicBezTo>
                  <a:lnTo>
                    <a:pt x="0" y="5231"/>
                  </a:lnTo>
                  <a:cubicBezTo>
                    <a:pt x="0" y="6050"/>
                    <a:pt x="599" y="6774"/>
                    <a:pt x="1387" y="6932"/>
                  </a:cubicBezTo>
                  <a:lnTo>
                    <a:pt x="1387" y="7310"/>
                  </a:lnTo>
                  <a:cubicBezTo>
                    <a:pt x="1387" y="7909"/>
                    <a:pt x="1859" y="8350"/>
                    <a:pt x="2395" y="8350"/>
                  </a:cubicBezTo>
                  <a:lnTo>
                    <a:pt x="3497" y="8350"/>
                  </a:lnTo>
                  <a:cubicBezTo>
                    <a:pt x="3592" y="10271"/>
                    <a:pt x="5199" y="11815"/>
                    <a:pt x="7120" y="11815"/>
                  </a:cubicBezTo>
                  <a:cubicBezTo>
                    <a:pt x="8066" y="11815"/>
                    <a:pt x="9011" y="11311"/>
                    <a:pt x="9735" y="10366"/>
                  </a:cubicBezTo>
                  <a:cubicBezTo>
                    <a:pt x="10397" y="9515"/>
                    <a:pt x="10744" y="8413"/>
                    <a:pt x="10744" y="7467"/>
                  </a:cubicBezTo>
                  <a:lnTo>
                    <a:pt x="10744" y="6932"/>
                  </a:lnTo>
                  <a:cubicBezTo>
                    <a:pt x="11342" y="6774"/>
                    <a:pt x="11783" y="6207"/>
                    <a:pt x="11783" y="5577"/>
                  </a:cubicBezTo>
                  <a:cubicBezTo>
                    <a:pt x="11846" y="4853"/>
                    <a:pt x="11216" y="4222"/>
                    <a:pt x="10460" y="4222"/>
                  </a:cubicBezTo>
                  <a:cubicBezTo>
                    <a:pt x="9735" y="4222"/>
                    <a:pt x="9105" y="4821"/>
                    <a:pt x="9105" y="5577"/>
                  </a:cubicBezTo>
                  <a:cubicBezTo>
                    <a:pt x="9105" y="6207"/>
                    <a:pt x="9515" y="6774"/>
                    <a:pt x="10113" y="6932"/>
                  </a:cubicBezTo>
                  <a:lnTo>
                    <a:pt x="10113" y="7467"/>
                  </a:lnTo>
                  <a:cubicBezTo>
                    <a:pt x="10113" y="8318"/>
                    <a:pt x="9798" y="9200"/>
                    <a:pt x="9200" y="9956"/>
                  </a:cubicBezTo>
                  <a:cubicBezTo>
                    <a:pt x="8633" y="10712"/>
                    <a:pt x="7908" y="11154"/>
                    <a:pt x="7152" y="11154"/>
                  </a:cubicBezTo>
                  <a:cubicBezTo>
                    <a:pt x="5577" y="11154"/>
                    <a:pt x="4317" y="9925"/>
                    <a:pt x="4222" y="8381"/>
                  </a:cubicBezTo>
                  <a:lnTo>
                    <a:pt x="4915" y="8381"/>
                  </a:lnTo>
                  <a:cubicBezTo>
                    <a:pt x="5010" y="8791"/>
                    <a:pt x="5199" y="9106"/>
                    <a:pt x="5514" y="9358"/>
                  </a:cubicBezTo>
                  <a:cubicBezTo>
                    <a:pt x="5829" y="9641"/>
                    <a:pt x="6238" y="9767"/>
                    <a:pt x="6648" y="9767"/>
                  </a:cubicBezTo>
                  <a:cubicBezTo>
                    <a:pt x="6742" y="9767"/>
                    <a:pt x="6837" y="9767"/>
                    <a:pt x="6931" y="9736"/>
                  </a:cubicBezTo>
                  <a:cubicBezTo>
                    <a:pt x="7751" y="9610"/>
                    <a:pt x="8381" y="8822"/>
                    <a:pt x="8381" y="7940"/>
                  </a:cubicBezTo>
                  <a:lnTo>
                    <a:pt x="8381" y="3183"/>
                  </a:lnTo>
                  <a:cubicBezTo>
                    <a:pt x="8381" y="3025"/>
                    <a:pt x="8412" y="2868"/>
                    <a:pt x="8507" y="2710"/>
                  </a:cubicBezTo>
                  <a:cubicBezTo>
                    <a:pt x="8696" y="3183"/>
                    <a:pt x="9200" y="3529"/>
                    <a:pt x="9767" y="3529"/>
                  </a:cubicBezTo>
                  <a:cubicBezTo>
                    <a:pt x="10113" y="3529"/>
                    <a:pt x="10586" y="3435"/>
                    <a:pt x="11027" y="3183"/>
                  </a:cubicBezTo>
                  <a:cubicBezTo>
                    <a:pt x="11563" y="2899"/>
                    <a:pt x="11846" y="2521"/>
                    <a:pt x="11846" y="2175"/>
                  </a:cubicBezTo>
                  <a:cubicBezTo>
                    <a:pt x="11846" y="1765"/>
                    <a:pt x="11531" y="1419"/>
                    <a:pt x="11027" y="1135"/>
                  </a:cubicBezTo>
                  <a:cubicBezTo>
                    <a:pt x="10618" y="946"/>
                    <a:pt x="10113" y="788"/>
                    <a:pt x="9767" y="788"/>
                  </a:cubicBezTo>
                  <a:cubicBezTo>
                    <a:pt x="9137" y="788"/>
                    <a:pt x="8570" y="1198"/>
                    <a:pt x="8412" y="1765"/>
                  </a:cubicBezTo>
                  <a:cubicBezTo>
                    <a:pt x="7940" y="2080"/>
                    <a:pt x="7688" y="2647"/>
                    <a:pt x="7688" y="3183"/>
                  </a:cubicBezTo>
                  <a:lnTo>
                    <a:pt x="7688" y="7940"/>
                  </a:lnTo>
                  <a:cubicBezTo>
                    <a:pt x="7688" y="8507"/>
                    <a:pt x="7310" y="8980"/>
                    <a:pt x="6805" y="9043"/>
                  </a:cubicBezTo>
                  <a:cubicBezTo>
                    <a:pt x="6740" y="9056"/>
                    <a:pt x="6674" y="9062"/>
                    <a:pt x="6609" y="9062"/>
                  </a:cubicBezTo>
                  <a:cubicBezTo>
                    <a:pt x="6363" y="9062"/>
                    <a:pt x="6129" y="8972"/>
                    <a:pt x="5955" y="8822"/>
                  </a:cubicBezTo>
                  <a:cubicBezTo>
                    <a:pt x="5797" y="8696"/>
                    <a:pt x="5671" y="8507"/>
                    <a:pt x="5640" y="8350"/>
                  </a:cubicBezTo>
                  <a:cubicBezTo>
                    <a:pt x="6427" y="8161"/>
                    <a:pt x="6963" y="7467"/>
                    <a:pt x="6963" y="6648"/>
                  </a:cubicBezTo>
                  <a:lnTo>
                    <a:pt x="6963" y="2427"/>
                  </a:lnTo>
                  <a:lnTo>
                    <a:pt x="6963" y="2080"/>
                  </a:lnTo>
                  <a:cubicBezTo>
                    <a:pt x="6963" y="946"/>
                    <a:pt x="6018" y="1"/>
                    <a:pt x="48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51"/>
            <p:cNvSpPr/>
            <p:nvPr/>
          </p:nvSpPr>
          <p:spPr>
            <a:xfrm>
              <a:off x="-24639775" y="2092325"/>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 name="Google Shape;695;p51"/>
          <p:cNvGrpSpPr/>
          <p:nvPr/>
        </p:nvGrpSpPr>
        <p:grpSpPr>
          <a:xfrm>
            <a:off x="622312" y="2727741"/>
            <a:ext cx="354136" cy="353210"/>
            <a:chOff x="-24709875" y="1970225"/>
            <a:chExt cx="296175" cy="295400"/>
          </a:xfrm>
        </p:grpSpPr>
        <p:sp>
          <p:nvSpPr>
            <p:cNvPr id="696" name="Google Shape;696;p51"/>
            <p:cNvSpPr/>
            <p:nvPr/>
          </p:nvSpPr>
          <p:spPr>
            <a:xfrm>
              <a:off x="-24709875" y="1970225"/>
              <a:ext cx="296175" cy="295400"/>
            </a:xfrm>
            <a:custGeom>
              <a:avLst/>
              <a:gdLst/>
              <a:ahLst/>
              <a:cxnLst/>
              <a:rect l="l" t="t" r="r" b="b"/>
              <a:pathLst>
                <a:path w="11847" h="11816" extrusionOk="0">
                  <a:moveTo>
                    <a:pt x="9767" y="1450"/>
                  </a:moveTo>
                  <a:cubicBezTo>
                    <a:pt x="9956" y="1450"/>
                    <a:pt x="10366" y="1545"/>
                    <a:pt x="10681" y="1734"/>
                  </a:cubicBezTo>
                  <a:cubicBezTo>
                    <a:pt x="11027" y="1923"/>
                    <a:pt x="11153" y="2080"/>
                    <a:pt x="11153" y="2175"/>
                  </a:cubicBezTo>
                  <a:cubicBezTo>
                    <a:pt x="11153" y="2238"/>
                    <a:pt x="11027" y="2395"/>
                    <a:pt x="10681" y="2584"/>
                  </a:cubicBezTo>
                  <a:cubicBezTo>
                    <a:pt x="10334" y="2773"/>
                    <a:pt x="9956" y="2868"/>
                    <a:pt x="9767" y="2868"/>
                  </a:cubicBezTo>
                  <a:cubicBezTo>
                    <a:pt x="9389" y="2868"/>
                    <a:pt x="9042" y="2553"/>
                    <a:pt x="9042" y="2175"/>
                  </a:cubicBezTo>
                  <a:cubicBezTo>
                    <a:pt x="9105" y="1765"/>
                    <a:pt x="9420" y="1450"/>
                    <a:pt x="9767" y="1450"/>
                  </a:cubicBezTo>
                  <a:close/>
                  <a:moveTo>
                    <a:pt x="4915" y="694"/>
                  </a:moveTo>
                  <a:cubicBezTo>
                    <a:pt x="5671" y="694"/>
                    <a:pt x="6301" y="1324"/>
                    <a:pt x="6301" y="2080"/>
                  </a:cubicBezTo>
                  <a:cubicBezTo>
                    <a:pt x="6301" y="2584"/>
                    <a:pt x="6018" y="3025"/>
                    <a:pt x="5577" y="3309"/>
                  </a:cubicBezTo>
                  <a:lnTo>
                    <a:pt x="5577" y="3151"/>
                  </a:lnTo>
                  <a:cubicBezTo>
                    <a:pt x="5577" y="2553"/>
                    <a:pt x="5104" y="2112"/>
                    <a:pt x="4569" y="2112"/>
                  </a:cubicBezTo>
                  <a:lnTo>
                    <a:pt x="1418" y="2112"/>
                  </a:lnTo>
                  <a:cubicBezTo>
                    <a:pt x="1009" y="2112"/>
                    <a:pt x="693" y="1797"/>
                    <a:pt x="693" y="1419"/>
                  </a:cubicBezTo>
                  <a:cubicBezTo>
                    <a:pt x="693" y="1009"/>
                    <a:pt x="1009" y="694"/>
                    <a:pt x="1418" y="694"/>
                  </a:cubicBezTo>
                  <a:close/>
                  <a:moveTo>
                    <a:pt x="725" y="2584"/>
                  </a:moveTo>
                  <a:cubicBezTo>
                    <a:pt x="914" y="2710"/>
                    <a:pt x="1135" y="2805"/>
                    <a:pt x="1418" y="2805"/>
                  </a:cubicBezTo>
                  <a:lnTo>
                    <a:pt x="4569" y="2805"/>
                  </a:lnTo>
                  <a:cubicBezTo>
                    <a:pt x="4758" y="2805"/>
                    <a:pt x="4915" y="2962"/>
                    <a:pt x="4915" y="3151"/>
                  </a:cubicBezTo>
                  <a:lnTo>
                    <a:pt x="4915" y="3498"/>
                  </a:lnTo>
                  <a:lnTo>
                    <a:pt x="2458" y="3498"/>
                  </a:lnTo>
                  <a:cubicBezTo>
                    <a:pt x="1859" y="3498"/>
                    <a:pt x="1418" y="3970"/>
                    <a:pt x="1418" y="4538"/>
                  </a:cubicBezTo>
                  <a:lnTo>
                    <a:pt x="1418" y="6270"/>
                  </a:lnTo>
                  <a:cubicBezTo>
                    <a:pt x="1009" y="6113"/>
                    <a:pt x="725" y="5703"/>
                    <a:pt x="725" y="5262"/>
                  </a:cubicBezTo>
                  <a:lnTo>
                    <a:pt x="725" y="2584"/>
                  </a:lnTo>
                  <a:close/>
                  <a:moveTo>
                    <a:pt x="10460" y="4884"/>
                  </a:moveTo>
                  <a:cubicBezTo>
                    <a:pt x="10870" y="4884"/>
                    <a:pt x="11185" y="5199"/>
                    <a:pt x="11185" y="5577"/>
                  </a:cubicBezTo>
                  <a:cubicBezTo>
                    <a:pt x="11185" y="5987"/>
                    <a:pt x="10870" y="6302"/>
                    <a:pt x="10460" y="6302"/>
                  </a:cubicBezTo>
                  <a:cubicBezTo>
                    <a:pt x="10082" y="6302"/>
                    <a:pt x="9767" y="5987"/>
                    <a:pt x="9767" y="5577"/>
                  </a:cubicBezTo>
                  <a:cubicBezTo>
                    <a:pt x="9767" y="5199"/>
                    <a:pt x="10082" y="4884"/>
                    <a:pt x="10460" y="4884"/>
                  </a:cubicBezTo>
                  <a:close/>
                  <a:moveTo>
                    <a:pt x="6301" y="3655"/>
                  </a:moveTo>
                  <a:lnTo>
                    <a:pt x="6301" y="6648"/>
                  </a:lnTo>
                  <a:cubicBezTo>
                    <a:pt x="6301" y="7247"/>
                    <a:pt x="5829" y="7657"/>
                    <a:pt x="5293" y="7657"/>
                  </a:cubicBezTo>
                  <a:lnTo>
                    <a:pt x="2458" y="7657"/>
                  </a:lnTo>
                  <a:cubicBezTo>
                    <a:pt x="2439" y="7659"/>
                    <a:pt x="2420" y="7661"/>
                    <a:pt x="2402" y="7661"/>
                  </a:cubicBezTo>
                  <a:cubicBezTo>
                    <a:pt x="2211" y="7661"/>
                    <a:pt x="2080" y="7517"/>
                    <a:pt x="2080" y="7373"/>
                  </a:cubicBezTo>
                  <a:lnTo>
                    <a:pt x="2080" y="4538"/>
                  </a:lnTo>
                  <a:cubicBezTo>
                    <a:pt x="2080" y="4317"/>
                    <a:pt x="2237" y="4159"/>
                    <a:pt x="2458" y="4159"/>
                  </a:cubicBezTo>
                  <a:lnTo>
                    <a:pt x="4915" y="4159"/>
                  </a:lnTo>
                  <a:cubicBezTo>
                    <a:pt x="5073" y="4159"/>
                    <a:pt x="5199" y="4159"/>
                    <a:pt x="5325" y="4128"/>
                  </a:cubicBezTo>
                  <a:lnTo>
                    <a:pt x="5356" y="4128"/>
                  </a:lnTo>
                  <a:cubicBezTo>
                    <a:pt x="5703" y="4033"/>
                    <a:pt x="6081" y="3907"/>
                    <a:pt x="6301" y="3655"/>
                  </a:cubicBezTo>
                  <a:close/>
                  <a:moveTo>
                    <a:pt x="1387" y="1"/>
                  </a:moveTo>
                  <a:cubicBezTo>
                    <a:pt x="630" y="1"/>
                    <a:pt x="0" y="631"/>
                    <a:pt x="0" y="1387"/>
                  </a:cubicBezTo>
                  <a:lnTo>
                    <a:pt x="0" y="5231"/>
                  </a:lnTo>
                  <a:cubicBezTo>
                    <a:pt x="0" y="6050"/>
                    <a:pt x="599" y="6774"/>
                    <a:pt x="1387" y="6932"/>
                  </a:cubicBezTo>
                  <a:lnTo>
                    <a:pt x="1387" y="7310"/>
                  </a:lnTo>
                  <a:cubicBezTo>
                    <a:pt x="1387" y="7909"/>
                    <a:pt x="1859" y="8350"/>
                    <a:pt x="2395" y="8350"/>
                  </a:cubicBezTo>
                  <a:lnTo>
                    <a:pt x="3497" y="8350"/>
                  </a:lnTo>
                  <a:cubicBezTo>
                    <a:pt x="3592" y="10271"/>
                    <a:pt x="5199" y="11815"/>
                    <a:pt x="7120" y="11815"/>
                  </a:cubicBezTo>
                  <a:cubicBezTo>
                    <a:pt x="8066" y="11815"/>
                    <a:pt x="9011" y="11311"/>
                    <a:pt x="9735" y="10366"/>
                  </a:cubicBezTo>
                  <a:cubicBezTo>
                    <a:pt x="10397" y="9515"/>
                    <a:pt x="10744" y="8413"/>
                    <a:pt x="10744" y="7467"/>
                  </a:cubicBezTo>
                  <a:lnTo>
                    <a:pt x="10744" y="6932"/>
                  </a:lnTo>
                  <a:cubicBezTo>
                    <a:pt x="11342" y="6774"/>
                    <a:pt x="11783" y="6207"/>
                    <a:pt x="11783" y="5577"/>
                  </a:cubicBezTo>
                  <a:cubicBezTo>
                    <a:pt x="11846" y="4853"/>
                    <a:pt x="11216" y="4222"/>
                    <a:pt x="10460" y="4222"/>
                  </a:cubicBezTo>
                  <a:cubicBezTo>
                    <a:pt x="9735" y="4222"/>
                    <a:pt x="9105" y="4821"/>
                    <a:pt x="9105" y="5577"/>
                  </a:cubicBezTo>
                  <a:cubicBezTo>
                    <a:pt x="9105" y="6207"/>
                    <a:pt x="9515" y="6774"/>
                    <a:pt x="10113" y="6932"/>
                  </a:cubicBezTo>
                  <a:lnTo>
                    <a:pt x="10113" y="7467"/>
                  </a:lnTo>
                  <a:cubicBezTo>
                    <a:pt x="10113" y="8318"/>
                    <a:pt x="9798" y="9200"/>
                    <a:pt x="9200" y="9956"/>
                  </a:cubicBezTo>
                  <a:cubicBezTo>
                    <a:pt x="8633" y="10712"/>
                    <a:pt x="7908" y="11154"/>
                    <a:pt x="7152" y="11154"/>
                  </a:cubicBezTo>
                  <a:cubicBezTo>
                    <a:pt x="5577" y="11154"/>
                    <a:pt x="4317" y="9925"/>
                    <a:pt x="4222" y="8381"/>
                  </a:cubicBezTo>
                  <a:lnTo>
                    <a:pt x="4915" y="8381"/>
                  </a:lnTo>
                  <a:cubicBezTo>
                    <a:pt x="5010" y="8791"/>
                    <a:pt x="5199" y="9106"/>
                    <a:pt x="5514" y="9358"/>
                  </a:cubicBezTo>
                  <a:cubicBezTo>
                    <a:pt x="5829" y="9641"/>
                    <a:pt x="6238" y="9767"/>
                    <a:pt x="6648" y="9767"/>
                  </a:cubicBezTo>
                  <a:cubicBezTo>
                    <a:pt x="6742" y="9767"/>
                    <a:pt x="6837" y="9767"/>
                    <a:pt x="6931" y="9736"/>
                  </a:cubicBezTo>
                  <a:cubicBezTo>
                    <a:pt x="7751" y="9610"/>
                    <a:pt x="8381" y="8822"/>
                    <a:pt x="8381" y="7940"/>
                  </a:cubicBezTo>
                  <a:lnTo>
                    <a:pt x="8381" y="3183"/>
                  </a:lnTo>
                  <a:cubicBezTo>
                    <a:pt x="8381" y="3025"/>
                    <a:pt x="8412" y="2868"/>
                    <a:pt x="8507" y="2710"/>
                  </a:cubicBezTo>
                  <a:cubicBezTo>
                    <a:pt x="8696" y="3183"/>
                    <a:pt x="9200" y="3529"/>
                    <a:pt x="9767" y="3529"/>
                  </a:cubicBezTo>
                  <a:cubicBezTo>
                    <a:pt x="10113" y="3529"/>
                    <a:pt x="10586" y="3435"/>
                    <a:pt x="11027" y="3183"/>
                  </a:cubicBezTo>
                  <a:cubicBezTo>
                    <a:pt x="11563" y="2899"/>
                    <a:pt x="11846" y="2521"/>
                    <a:pt x="11846" y="2175"/>
                  </a:cubicBezTo>
                  <a:cubicBezTo>
                    <a:pt x="11846" y="1765"/>
                    <a:pt x="11531" y="1419"/>
                    <a:pt x="11027" y="1135"/>
                  </a:cubicBezTo>
                  <a:cubicBezTo>
                    <a:pt x="10618" y="946"/>
                    <a:pt x="10113" y="788"/>
                    <a:pt x="9767" y="788"/>
                  </a:cubicBezTo>
                  <a:cubicBezTo>
                    <a:pt x="9137" y="788"/>
                    <a:pt x="8570" y="1198"/>
                    <a:pt x="8412" y="1765"/>
                  </a:cubicBezTo>
                  <a:cubicBezTo>
                    <a:pt x="7940" y="2080"/>
                    <a:pt x="7688" y="2647"/>
                    <a:pt x="7688" y="3183"/>
                  </a:cubicBezTo>
                  <a:lnTo>
                    <a:pt x="7688" y="7940"/>
                  </a:lnTo>
                  <a:cubicBezTo>
                    <a:pt x="7688" y="8507"/>
                    <a:pt x="7310" y="8980"/>
                    <a:pt x="6805" y="9043"/>
                  </a:cubicBezTo>
                  <a:cubicBezTo>
                    <a:pt x="6740" y="9056"/>
                    <a:pt x="6674" y="9062"/>
                    <a:pt x="6609" y="9062"/>
                  </a:cubicBezTo>
                  <a:cubicBezTo>
                    <a:pt x="6363" y="9062"/>
                    <a:pt x="6129" y="8972"/>
                    <a:pt x="5955" y="8822"/>
                  </a:cubicBezTo>
                  <a:cubicBezTo>
                    <a:pt x="5797" y="8696"/>
                    <a:pt x="5671" y="8507"/>
                    <a:pt x="5640" y="8350"/>
                  </a:cubicBezTo>
                  <a:cubicBezTo>
                    <a:pt x="6427" y="8161"/>
                    <a:pt x="6963" y="7467"/>
                    <a:pt x="6963" y="6648"/>
                  </a:cubicBezTo>
                  <a:lnTo>
                    <a:pt x="6963" y="2427"/>
                  </a:lnTo>
                  <a:lnTo>
                    <a:pt x="6963" y="2080"/>
                  </a:lnTo>
                  <a:cubicBezTo>
                    <a:pt x="6963" y="946"/>
                    <a:pt x="6018" y="1"/>
                    <a:pt x="48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51"/>
            <p:cNvSpPr/>
            <p:nvPr/>
          </p:nvSpPr>
          <p:spPr>
            <a:xfrm>
              <a:off x="-24639775" y="2092325"/>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 name="Google Shape;698;p51"/>
          <p:cNvGrpSpPr/>
          <p:nvPr/>
        </p:nvGrpSpPr>
        <p:grpSpPr>
          <a:xfrm>
            <a:off x="5060400" y="1495341"/>
            <a:ext cx="354136" cy="353210"/>
            <a:chOff x="-24709875" y="1970225"/>
            <a:chExt cx="296175" cy="295400"/>
          </a:xfrm>
        </p:grpSpPr>
        <p:sp>
          <p:nvSpPr>
            <p:cNvPr id="699" name="Google Shape;699;p51"/>
            <p:cNvSpPr/>
            <p:nvPr/>
          </p:nvSpPr>
          <p:spPr>
            <a:xfrm>
              <a:off x="-24709875" y="1970225"/>
              <a:ext cx="296175" cy="295400"/>
            </a:xfrm>
            <a:custGeom>
              <a:avLst/>
              <a:gdLst/>
              <a:ahLst/>
              <a:cxnLst/>
              <a:rect l="l" t="t" r="r" b="b"/>
              <a:pathLst>
                <a:path w="11847" h="11816" extrusionOk="0">
                  <a:moveTo>
                    <a:pt x="9767" y="1450"/>
                  </a:moveTo>
                  <a:cubicBezTo>
                    <a:pt x="9956" y="1450"/>
                    <a:pt x="10366" y="1545"/>
                    <a:pt x="10681" y="1734"/>
                  </a:cubicBezTo>
                  <a:cubicBezTo>
                    <a:pt x="11027" y="1923"/>
                    <a:pt x="11153" y="2080"/>
                    <a:pt x="11153" y="2175"/>
                  </a:cubicBezTo>
                  <a:cubicBezTo>
                    <a:pt x="11153" y="2238"/>
                    <a:pt x="11027" y="2395"/>
                    <a:pt x="10681" y="2584"/>
                  </a:cubicBezTo>
                  <a:cubicBezTo>
                    <a:pt x="10334" y="2773"/>
                    <a:pt x="9956" y="2868"/>
                    <a:pt x="9767" y="2868"/>
                  </a:cubicBezTo>
                  <a:cubicBezTo>
                    <a:pt x="9389" y="2868"/>
                    <a:pt x="9042" y="2553"/>
                    <a:pt x="9042" y="2175"/>
                  </a:cubicBezTo>
                  <a:cubicBezTo>
                    <a:pt x="9105" y="1765"/>
                    <a:pt x="9420" y="1450"/>
                    <a:pt x="9767" y="1450"/>
                  </a:cubicBezTo>
                  <a:close/>
                  <a:moveTo>
                    <a:pt x="4915" y="694"/>
                  </a:moveTo>
                  <a:cubicBezTo>
                    <a:pt x="5671" y="694"/>
                    <a:pt x="6301" y="1324"/>
                    <a:pt x="6301" y="2080"/>
                  </a:cubicBezTo>
                  <a:cubicBezTo>
                    <a:pt x="6301" y="2584"/>
                    <a:pt x="6018" y="3025"/>
                    <a:pt x="5577" y="3309"/>
                  </a:cubicBezTo>
                  <a:lnTo>
                    <a:pt x="5577" y="3151"/>
                  </a:lnTo>
                  <a:cubicBezTo>
                    <a:pt x="5577" y="2553"/>
                    <a:pt x="5104" y="2112"/>
                    <a:pt x="4569" y="2112"/>
                  </a:cubicBezTo>
                  <a:lnTo>
                    <a:pt x="1418" y="2112"/>
                  </a:lnTo>
                  <a:cubicBezTo>
                    <a:pt x="1009" y="2112"/>
                    <a:pt x="693" y="1797"/>
                    <a:pt x="693" y="1419"/>
                  </a:cubicBezTo>
                  <a:cubicBezTo>
                    <a:pt x="693" y="1009"/>
                    <a:pt x="1009" y="694"/>
                    <a:pt x="1418" y="694"/>
                  </a:cubicBezTo>
                  <a:close/>
                  <a:moveTo>
                    <a:pt x="725" y="2584"/>
                  </a:moveTo>
                  <a:cubicBezTo>
                    <a:pt x="914" y="2710"/>
                    <a:pt x="1135" y="2805"/>
                    <a:pt x="1418" y="2805"/>
                  </a:cubicBezTo>
                  <a:lnTo>
                    <a:pt x="4569" y="2805"/>
                  </a:lnTo>
                  <a:cubicBezTo>
                    <a:pt x="4758" y="2805"/>
                    <a:pt x="4915" y="2962"/>
                    <a:pt x="4915" y="3151"/>
                  </a:cubicBezTo>
                  <a:lnTo>
                    <a:pt x="4915" y="3498"/>
                  </a:lnTo>
                  <a:lnTo>
                    <a:pt x="2458" y="3498"/>
                  </a:lnTo>
                  <a:cubicBezTo>
                    <a:pt x="1859" y="3498"/>
                    <a:pt x="1418" y="3970"/>
                    <a:pt x="1418" y="4538"/>
                  </a:cubicBezTo>
                  <a:lnTo>
                    <a:pt x="1418" y="6270"/>
                  </a:lnTo>
                  <a:cubicBezTo>
                    <a:pt x="1009" y="6113"/>
                    <a:pt x="725" y="5703"/>
                    <a:pt x="725" y="5262"/>
                  </a:cubicBezTo>
                  <a:lnTo>
                    <a:pt x="725" y="2584"/>
                  </a:lnTo>
                  <a:close/>
                  <a:moveTo>
                    <a:pt x="10460" y="4884"/>
                  </a:moveTo>
                  <a:cubicBezTo>
                    <a:pt x="10870" y="4884"/>
                    <a:pt x="11185" y="5199"/>
                    <a:pt x="11185" y="5577"/>
                  </a:cubicBezTo>
                  <a:cubicBezTo>
                    <a:pt x="11185" y="5987"/>
                    <a:pt x="10870" y="6302"/>
                    <a:pt x="10460" y="6302"/>
                  </a:cubicBezTo>
                  <a:cubicBezTo>
                    <a:pt x="10082" y="6302"/>
                    <a:pt x="9767" y="5987"/>
                    <a:pt x="9767" y="5577"/>
                  </a:cubicBezTo>
                  <a:cubicBezTo>
                    <a:pt x="9767" y="5199"/>
                    <a:pt x="10082" y="4884"/>
                    <a:pt x="10460" y="4884"/>
                  </a:cubicBezTo>
                  <a:close/>
                  <a:moveTo>
                    <a:pt x="6301" y="3655"/>
                  </a:moveTo>
                  <a:lnTo>
                    <a:pt x="6301" y="6648"/>
                  </a:lnTo>
                  <a:cubicBezTo>
                    <a:pt x="6301" y="7247"/>
                    <a:pt x="5829" y="7657"/>
                    <a:pt x="5293" y="7657"/>
                  </a:cubicBezTo>
                  <a:lnTo>
                    <a:pt x="2458" y="7657"/>
                  </a:lnTo>
                  <a:cubicBezTo>
                    <a:pt x="2439" y="7659"/>
                    <a:pt x="2420" y="7661"/>
                    <a:pt x="2402" y="7661"/>
                  </a:cubicBezTo>
                  <a:cubicBezTo>
                    <a:pt x="2211" y="7661"/>
                    <a:pt x="2080" y="7517"/>
                    <a:pt x="2080" y="7373"/>
                  </a:cubicBezTo>
                  <a:lnTo>
                    <a:pt x="2080" y="4538"/>
                  </a:lnTo>
                  <a:cubicBezTo>
                    <a:pt x="2080" y="4317"/>
                    <a:pt x="2237" y="4159"/>
                    <a:pt x="2458" y="4159"/>
                  </a:cubicBezTo>
                  <a:lnTo>
                    <a:pt x="4915" y="4159"/>
                  </a:lnTo>
                  <a:cubicBezTo>
                    <a:pt x="5073" y="4159"/>
                    <a:pt x="5199" y="4159"/>
                    <a:pt x="5325" y="4128"/>
                  </a:cubicBezTo>
                  <a:lnTo>
                    <a:pt x="5356" y="4128"/>
                  </a:lnTo>
                  <a:cubicBezTo>
                    <a:pt x="5703" y="4033"/>
                    <a:pt x="6081" y="3907"/>
                    <a:pt x="6301" y="3655"/>
                  </a:cubicBezTo>
                  <a:close/>
                  <a:moveTo>
                    <a:pt x="1387" y="1"/>
                  </a:moveTo>
                  <a:cubicBezTo>
                    <a:pt x="630" y="1"/>
                    <a:pt x="0" y="631"/>
                    <a:pt x="0" y="1387"/>
                  </a:cubicBezTo>
                  <a:lnTo>
                    <a:pt x="0" y="5231"/>
                  </a:lnTo>
                  <a:cubicBezTo>
                    <a:pt x="0" y="6050"/>
                    <a:pt x="599" y="6774"/>
                    <a:pt x="1387" y="6932"/>
                  </a:cubicBezTo>
                  <a:lnTo>
                    <a:pt x="1387" y="7310"/>
                  </a:lnTo>
                  <a:cubicBezTo>
                    <a:pt x="1387" y="7909"/>
                    <a:pt x="1859" y="8350"/>
                    <a:pt x="2395" y="8350"/>
                  </a:cubicBezTo>
                  <a:lnTo>
                    <a:pt x="3497" y="8350"/>
                  </a:lnTo>
                  <a:cubicBezTo>
                    <a:pt x="3592" y="10271"/>
                    <a:pt x="5199" y="11815"/>
                    <a:pt x="7120" y="11815"/>
                  </a:cubicBezTo>
                  <a:cubicBezTo>
                    <a:pt x="8066" y="11815"/>
                    <a:pt x="9011" y="11311"/>
                    <a:pt x="9735" y="10366"/>
                  </a:cubicBezTo>
                  <a:cubicBezTo>
                    <a:pt x="10397" y="9515"/>
                    <a:pt x="10744" y="8413"/>
                    <a:pt x="10744" y="7467"/>
                  </a:cubicBezTo>
                  <a:lnTo>
                    <a:pt x="10744" y="6932"/>
                  </a:lnTo>
                  <a:cubicBezTo>
                    <a:pt x="11342" y="6774"/>
                    <a:pt x="11783" y="6207"/>
                    <a:pt x="11783" y="5577"/>
                  </a:cubicBezTo>
                  <a:cubicBezTo>
                    <a:pt x="11846" y="4853"/>
                    <a:pt x="11216" y="4222"/>
                    <a:pt x="10460" y="4222"/>
                  </a:cubicBezTo>
                  <a:cubicBezTo>
                    <a:pt x="9735" y="4222"/>
                    <a:pt x="9105" y="4821"/>
                    <a:pt x="9105" y="5577"/>
                  </a:cubicBezTo>
                  <a:cubicBezTo>
                    <a:pt x="9105" y="6207"/>
                    <a:pt x="9515" y="6774"/>
                    <a:pt x="10113" y="6932"/>
                  </a:cubicBezTo>
                  <a:lnTo>
                    <a:pt x="10113" y="7467"/>
                  </a:lnTo>
                  <a:cubicBezTo>
                    <a:pt x="10113" y="8318"/>
                    <a:pt x="9798" y="9200"/>
                    <a:pt x="9200" y="9956"/>
                  </a:cubicBezTo>
                  <a:cubicBezTo>
                    <a:pt x="8633" y="10712"/>
                    <a:pt x="7908" y="11154"/>
                    <a:pt x="7152" y="11154"/>
                  </a:cubicBezTo>
                  <a:cubicBezTo>
                    <a:pt x="5577" y="11154"/>
                    <a:pt x="4317" y="9925"/>
                    <a:pt x="4222" y="8381"/>
                  </a:cubicBezTo>
                  <a:lnTo>
                    <a:pt x="4915" y="8381"/>
                  </a:lnTo>
                  <a:cubicBezTo>
                    <a:pt x="5010" y="8791"/>
                    <a:pt x="5199" y="9106"/>
                    <a:pt x="5514" y="9358"/>
                  </a:cubicBezTo>
                  <a:cubicBezTo>
                    <a:pt x="5829" y="9641"/>
                    <a:pt x="6238" y="9767"/>
                    <a:pt x="6648" y="9767"/>
                  </a:cubicBezTo>
                  <a:cubicBezTo>
                    <a:pt x="6742" y="9767"/>
                    <a:pt x="6837" y="9767"/>
                    <a:pt x="6931" y="9736"/>
                  </a:cubicBezTo>
                  <a:cubicBezTo>
                    <a:pt x="7751" y="9610"/>
                    <a:pt x="8381" y="8822"/>
                    <a:pt x="8381" y="7940"/>
                  </a:cubicBezTo>
                  <a:lnTo>
                    <a:pt x="8381" y="3183"/>
                  </a:lnTo>
                  <a:cubicBezTo>
                    <a:pt x="8381" y="3025"/>
                    <a:pt x="8412" y="2868"/>
                    <a:pt x="8507" y="2710"/>
                  </a:cubicBezTo>
                  <a:cubicBezTo>
                    <a:pt x="8696" y="3183"/>
                    <a:pt x="9200" y="3529"/>
                    <a:pt x="9767" y="3529"/>
                  </a:cubicBezTo>
                  <a:cubicBezTo>
                    <a:pt x="10113" y="3529"/>
                    <a:pt x="10586" y="3435"/>
                    <a:pt x="11027" y="3183"/>
                  </a:cubicBezTo>
                  <a:cubicBezTo>
                    <a:pt x="11563" y="2899"/>
                    <a:pt x="11846" y="2521"/>
                    <a:pt x="11846" y="2175"/>
                  </a:cubicBezTo>
                  <a:cubicBezTo>
                    <a:pt x="11846" y="1765"/>
                    <a:pt x="11531" y="1419"/>
                    <a:pt x="11027" y="1135"/>
                  </a:cubicBezTo>
                  <a:cubicBezTo>
                    <a:pt x="10618" y="946"/>
                    <a:pt x="10113" y="788"/>
                    <a:pt x="9767" y="788"/>
                  </a:cubicBezTo>
                  <a:cubicBezTo>
                    <a:pt x="9137" y="788"/>
                    <a:pt x="8570" y="1198"/>
                    <a:pt x="8412" y="1765"/>
                  </a:cubicBezTo>
                  <a:cubicBezTo>
                    <a:pt x="7940" y="2080"/>
                    <a:pt x="7688" y="2647"/>
                    <a:pt x="7688" y="3183"/>
                  </a:cubicBezTo>
                  <a:lnTo>
                    <a:pt x="7688" y="7940"/>
                  </a:lnTo>
                  <a:cubicBezTo>
                    <a:pt x="7688" y="8507"/>
                    <a:pt x="7310" y="8980"/>
                    <a:pt x="6805" y="9043"/>
                  </a:cubicBezTo>
                  <a:cubicBezTo>
                    <a:pt x="6740" y="9056"/>
                    <a:pt x="6674" y="9062"/>
                    <a:pt x="6609" y="9062"/>
                  </a:cubicBezTo>
                  <a:cubicBezTo>
                    <a:pt x="6363" y="9062"/>
                    <a:pt x="6129" y="8972"/>
                    <a:pt x="5955" y="8822"/>
                  </a:cubicBezTo>
                  <a:cubicBezTo>
                    <a:pt x="5797" y="8696"/>
                    <a:pt x="5671" y="8507"/>
                    <a:pt x="5640" y="8350"/>
                  </a:cubicBezTo>
                  <a:cubicBezTo>
                    <a:pt x="6427" y="8161"/>
                    <a:pt x="6963" y="7467"/>
                    <a:pt x="6963" y="6648"/>
                  </a:cubicBezTo>
                  <a:lnTo>
                    <a:pt x="6963" y="2427"/>
                  </a:lnTo>
                  <a:lnTo>
                    <a:pt x="6963" y="2080"/>
                  </a:lnTo>
                  <a:cubicBezTo>
                    <a:pt x="6963" y="946"/>
                    <a:pt x="6018" y="1"/>
                    <a:pt x="48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51"/>
            <p:cNvSpPr/>
            <p:nvPr/>
          </p:nvSpPr>
          <p:spPr>
            <a:xfrm>
              <a:off x="-24639775" y="2092325"/>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1" name="Google Shape;701;p51"/>
          <p:cNvSpPr txBox="1">
            <a:spLocks noGrp="1"/>
          </p:cNvSpPr>
          <p:nvPr>
            <p:ph type="title" idx="6"/>
          </p:nvPr>
        </p:nvSpPr>
        <p:spPr>
          <a:xfrm>
            <a:off x="-25950" y="321225"/>
            <a:ext cx="9195900" cy="48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latin typeface="Rubik"/>
                <a:ea typeface="Rubik"/>
                <a:cs typeface="Rubik"/>
                <a:sym typeface="Rubik"/>
              </a:rPr>
              <a:t>Ультразвуковое исследование</a:t>
            </a:r>
            <a:endParaRPr sz="3600" dirty="0">
              <a:latin typeface="Rubik"/>
              <a:ea typeface="Rubik"/>
              <a:cs typeface="Rubik"/>
              <a:sym typeface="Rubik"/>
            </a:endParaRPr>
          </a:p>
        </p:txBody>
      </p:sp>
      <p:sp>
        <p:nvSpPr>
          <p:cNvPr id="702" name="Google Shape;702;p51"/>
          <p:cNvSpPr txBox="1"/>
          <p:nvPr/>
        </p:nvSpPr>
        <p:spPr>
          <a:xfrm>
            <a:off x="1236925" y="2552913"/>
            <a:ext cx="25938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ubik"/>
                <a:ea typeface="Rubik"/>
                <a:cs typeface="Rubik"/>
                <a:sym typeface="Rubik"/>
              </a:rPr>
              <a:t>Отечная неоднородная  строма наблюдается у 79% случаев</a:t>
            </a:r>
            <a:endParaRPr>
              <a:latin typeface="Rubik"/>
              <a:ea typeface="Rubik"/>
              <a:cs typeface="Rubik"/>
              <a:sym typeface="Rubik"/>
            </a:endParaRPr>
          </a:p>
        </p:txBody>
      </p:sp>
      <p:sp>
        <p:nvSpPr>
          <p:cNvPr id="703" name="Google Shape;703;p51"/>
          <p:cNvSpPr txBox="1"/>
          <p:nvPr/>
        </p:nvSpPr>
        <p:spPr>
          <a:xfrm>
            <a:off x="5838475" y="3421550"/>
            <a:ext cx="31746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ubik"/>
                <a:ea typeface="Rubik"/>
                <a:cs typeface="Rubik"/>
                <a:sym typeface="Rubik"/>
              </a:rPr>
              <a:t>Симптом фолликулярного кольца - гиперэхогенный ободок вокруг периферически смещенных антральных фолликулов толщиной 1-2 мм.</a:t>
            </a:r>
            <a:endParaRPr>
              <a:latin typeface="Rubik"/>
              <a:ea typeface="Rubik"/>
              <a:cs typeface="Rubik"/>
              <a:sym typeface="Rubik"/>
            </a:endParaRPr>
          </a:p>
          <a:p>
            <a:pPr marL="0" lvl="0" indent="0" algn="l" rtl="0">
              <a:spcBef>
                <a:spcPts val="0"/>
              </a:spcBef>
              <a:spcAft>
                <a:spcPts val="0"/>
              </a:spcAft>
              <a:buNone/>
            </a:pPr>
            <a:r>
              <a:rPr lang="en">
                <a:latin typeface="Rubik"/>
                <a:ea typeface="Rubik"/>
                <a:cs typeface="Rubik"/>
                <a:sym typeface="Rubik"/>
              </a:rPr>
              <a:t> Наиболее четко визуализируется при трансвагинальном УЗИ</a:t>
            </a:r>
            <a:endParaRPr>
              <a:latin typeface="Rubik"/>
              <a:ea typeface="Rubik"/>
              <a:cs typeface="Rubik"/>
              <a:sym typeface="Rubik"/>
            </a:endParaRPr>
          </a:p>
        </p:txBody>
      </p:sp>
      <p:sp>
        <p:nvSpPr>
          <p:cNvPr id="704" name="Google Shape;704;p51"/>
          <p:cNvSpPr/>
          <p:nvPr/>
        </p:nvSpPr>
        <p:spPr>
          <a:xfrm>
            <a:off x="361825" y="3699188"/>
            <a:ext cx="875100" cy="875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5" name="Google Shape;705;p51"/>
          <p:cNvGrpSpPr/>
          <p:nvPr/>
        </p:nvGrpSpPr>
        <p:grpSpPr>
          <a:xfrm>
            <a:off x="622312" y="3960141"/>
            <a:ext cx="354136" cy="353210"/>
            <a:chOff x="-24709875" y="1970225"/>
            <a:chExt cx="296175" cy="295400"/>
          </a:xfrm>
        </p:grpSpPr>
        <p:sp>
          <p:nvSpPr>
            <p:cNvPr id="706" name="Google Shape;706;p51"/>
            <p:cNvSpPr/>
            <p:nvPr/>
          </p:nvSpPr>
          <p:spPr>
            <a:xfrm>
              <a:off x="-24709875" y="1970225"/>
              <a:ext cx="296175" cy="295400"/>
            </a:xfrm>
            <a:custGeom>
              <a:avLst/>
              <a:gdLst/>
              <a:ahLst/>
              <a:cxnLst/>
              <a:rect l="l" t="t" r="r" b="b"/>
              <a:pathLst>
                <a:path w="11847" h="11816" extrusionOk="0">
                  <a:moveTo>
                    <a:pt x="9767" y="1450"/>
                  </a:moveTo>
                  <a:cubicBezTo>
                    <a:pt x="9956" y="1450"/>
                    <a:pt x="10366" y="1545"/>
                    <a:pt x="10681" y="1734"/>
                  </a:cubicBezTo>
                  <a:cubicBezTo>
                    <a:pt x="11027" y="1923"/>
                    <a:pt x="11153" y="2080"/>
                    <a:pt x="11153" y="2175"/>
                  </a:cubicBezTo>
                  <a:cubicBezTo>
                    <a:pt x="11153" y="2238"/>
                    <a:pt x="11027" y="2395"/>
                    <a:pt x="10681" y="2584"/>
                  </a:cubicBezTo>
                  <a:cubicBezTo>
                    <a:pt x="10334" y="2773"/>
                    <a:pt x="9956" y="2868"/>
                    <a:pt x="9767" y="2868"/>
                  </a:cubicBezTo>
                  <a:cubicBezTo>
                    <a:pt x="9389" y="2868"/>
                    <a:pt x="9042" y="2553"/>
                    <a:pt x="9042" y="2175"/>
                  </a:cubicBezTo>
                  <a:cubicBezTo>
                    <a:pt x="9105" y="1765"/>
                    <a:pt x="9420" y="1450"/>
                    <a:pt x="9767" y="1450"/>
                  </a:cubicBezTo>
                  <a:close/>
                  <a:moveTo>
                    <a:pt x="4915" y="694"/>
                  </a:moveTo>
                  <a:cubicBezTo>
                    <a:pt x="5671" y="694"/>
                    <a:pt x="6301" y="1324"/>
                    <a:pt x="6301" y="2080"/>
                  </a:cubicBezTo>
                  <a:cubicBezTo>
                    <a:pt x="6301" y="2584"/>
                    <a:pt x="6018" y="3025"/>
                    <a:pt x="5577" y="3309"/>
                  </a:cubicBezTo>
                  <a:lnTo>
                    <a:pt x="5577" y="3151"/>
                  </a:lnTo>
                  <a:cubicBezTo>
                    <a:pt x="5577" y="2553"/>
                    <a:pt x="5104" y="2112"/>
                    <a:pt x="4569" y="2112"/>
                  </a:cubicBezTo>
                  <a:lnTo>
                    <a:pt x="1418" y="2112"/>
                  </a:lnTo>
                  <a:cubicBezTo>
                    <a:pt x="1009" y="2112"/>
                    <a:pt x="693" y="1797"/>
                    <a:pt x="693" y="1419"/>
                  </a:cubicBezTo>
                  <a:cubicBezTo>
                    <a:pt x="693" y="1009"/>
                    <a:pt x="1009" y="694"/>
                    <a:pt x="1418" y="694"/>
                  </a:cubicBezTo>
                  <a:close/>
                  <a:moveTo>
                    <a:pt x="725" y="2584"/>
                  </a:moveTo>
                  <a:cubicBezTo>
                    <a:pt x="914" y="2710"/>
                    <a:pt x="1135" y="2805"/>
                    <a:pt x="1418" y="2805"/>
                  </a:cubicBezTo>
                  <a:lnTo>
                    <a:pt x="4569" y="2805"/>
                  </a:lnTo>
                  <a:cubicBezTo>
                    <a:pt x="4758" y="2805"/>
                    <a:pt x="4915" y="2962"/>
                    <a:pt x="4915" y="3151"/>
                  </a:cubicBezTo>
                  <a:lnTo>
                    <a:pt x="4915" y="3498"/>
                  </a:lnTo>
                  <a:lnTo>
                    <a:pt x="2458" y="3498"/>
                  </a:lnTo>
                  <a:cubicBezTo>
                    <a:pt x="1859" y="3498"/>
                    <a:pt x="1418" y="3970"/>
                    <a:pt x="1418" y="4538"/>
                  </a:cubicBezTo>
                  <a:lnTo>
                    <a:pt x="1418" y="6270"/>
                  </a:lnTo>
                  <a:cubicBezTo>
                    <a:pt x="1009" y="6113"/>
                    <a:pt x="725" y="5703"/>
                    <a:pt x="725" y="5262"/>
                  </a:cubicBezTo>
                  <a:lnTo>
                    <a:pt x="725" y="2584"/>
                  </a:lnTo>
                  <a:close/>
                  <a:moveTo>
                    <a:pt x="10460" y="4884"/>
                  </a:moveTo>
                  <a:cubicBezTo>
                    <a:pt x="10870" y="4884"/>
                    <a:pt x="11185" y="5199"/>
                    <a:pt x="11185" y="5577"/>
                  </a:cubicBezTo>
                  <a:cubicBezTo>
                    <a:pt x="11185" y="5987"/>
                    <a:pt x="10870" y="6302"/>
                    <a:pt x="10460" y="6302"/>
                  </a:cubicBezTo>
                  <a:cubicBezTo>
                    <a:pt x="10082" y="6302"/>
                    <a:pt x="9767" y="5987"/>
                    <a:pt x="9767" y="5577"/>
                  </a:cubicBezTo>
                  <a:cubicBezTo>
                    <a:pt x="9767" y="5199"/>
                    <a:pt x="10082" y="4884"/>
                    <a:pt x="10460" y="4884"/>
                  </a:cubicBezTo>
                  <a:close/>
                  <a:moveTo>
                    <a:pt x="6301" y="3655"/>
                  </a:moveTo>
                  <a:lnTo>
                    <a:pt x="6301" y="6648"/>
                  </a:lnTo>
                  <a:cubicBezTo>
                    <a:pt x="6301" y="7247"/>
                    <a:pt x="5829" y="7657"/>
                    <a:pt x="5293" y="7657"/>
                  </a:cubicBezTo>
                  <a:lnTo>
                    <a:pt x="2458" y="7657"/>
                  </a:lnTo>
                  <a:cubicBezTo>
                    <a:pt x="2439" y="7659"/>
                    <a:pt x="2420" y="7661"/>
                    <a:pt x="2402" y="7661"/>
                  </a:cubicBezTo>
                  <a:cubicBezTo>
                    <a:pt x="2211" y="7661"/>
                    <a:pt x="2080" y="7517"/>
                    <a:pt x="2080" y="7373"/>
                  </a:cubicBezTo>
                  <a:lnTo>
                    <a:pt x="2080" y="4538"/>
                  </a:lnTo>
                  <a:cubicBezTo>
                    <a:pt x="2080" y="4317"/>
                    <a:pt x="2237" y="4159"/>
                    <a:pt x="2458" y="4159"/>
                  </a:cubicBezTo>
                  <a:lnTo>
                    <a:pt x="4915" y="4159"/>
                  </a:lnTo>
                  <a:cubicBezTo>
                    <a:pt x="5073" y="4159"/>
                    <a:pt x="5199" y="4159"/>
                    <a:pt x="5325" y="4128"/>
                  </a:cubicBezTo>
                  <a:lnTo>
                    <a:pt x="5356" y="4128"/>
                  </a:lnTo>
                  <a:cubicBezTo>
                    <a:pt x="5703" y="4033"/>
                    <a:pt x="6081" y="3907"/>
                    <a:pt x="6301" y="3655"/>
                  </a:cubicBezTo>
                  <a:close/>
                  <a:moveTo>
                    <a:pt x="1387" y="1"/>
                  </a:moveTo>
                  <a:cubicBezTo>
                    <a:pt x="630" y="1"/>
                    <a:pt x="0" y="631"/>
                    <a:pt x="0" y="1387"/>
                  </a:cubicBezTo>
                  <a:lnTo>
                    <a:pt x="0" y="5231"/>
                  </a:lnTo>
                  <a:cubicBezTo>
                    <a:pt x="0" y="6050"/>
                    <a:pt x="599" y="6774"/>
                    <a:pt x="1387" y="6932"/>
                  </a:cubicBezTo>
                  <a:lnTo>
                    <a:pt x="1387" y="7310"/>
                  </a:lnTo>
                  <a:cubicBezTo>
                    <a:pt x="1387" y="7909"/>
                    <a:pt x="1859" y="8350"/>
                    <a:pt x="2395" y="8350"/>
                  </a:cubicBezTo>
                  <a:lnTo>
                    <a:pt x="3497" y="8350"/>
                  </a:lnTo>
                  <a:cubicBezTo>
                    <a:pt x="3592" y="10271"/>
                    <a:pt x="5199" y="11815"/>
                    <a:pt x="7120" y="11815"/>
                  </a:cubicBezTo>
                  <a:cubicBezTo>
                    <a:pt x="8066" y="11815"/>
                    <a:pt x="9011" y="11311"/>
                    <a:pt x="9735" y="10366"/>
                  </a:cubicBezTo>
                  <a:cubicBezTo>
                    <a:pt x="10397" y="9515"/>
                    <a:pt x="10744" y="8413"/>
                    <a:pt x="10744" y="7467"/>
                  </a:cubicBezTo>
                  <a:lnTo>
                    <a:pt x="10744" y="6932"/>
                  </a:lnTo>
                  <a:cubicBezTo>
                    <a:pt x="11342" y="6774"/>
                    <a:pt x="11783" y="6207"/>
                    <a:pt x="11783" y="5577"/>
                  </a:cubicBezTo>
                  <a:cubicBezTo>
                    <a:pt x="11846" y="4853"/>
                    <a:pt x="11216" y="4222"/>
                    <a:pt x="10460" y="4222"/>
                  </a:cubicBezTo>
                  <a:cubicBezTo>
                    <a:pt x="9735" y="4222"/>
                    <a:pt x="9105" y="4821"/>
                    <a:pt x="9105" y="5577"/>
                  </a:cubicBezTo>
                  <a:cubicBezTo>
                    <a:pt x="9105" y="6207"/>
                    <a:pt x="9515" y="6774"/>
                    <a:pt x="10113" y="6932"/>
                  </a:cubicBezTo>
                  <a:lnTo>
                    <a:pt x="10113" y="7467"/>
                  </a:lnTo>
                  <a:cubicBezTo>
                    <a:pt x="10113" y="8318"/>
                    <a:pt x="9798" y="9200"/>
                    <a:pt x="9200" y="9956"/>
                  </a:cubicBezTo>
                  <a:cubicBezTo>
                    <a:pt x="8633" y="10712"/>
                    <a:pt x="7908" y="11154"/>
                    <a:pt x="7152" y="11154"/>
                  </a:cubicBezTo>
                  <a:cubicBezTo>
                    <a:pt x="5577" y="11154"/>
                    <a:pt x="4317" y="9925"/>
                    <a:pt x="4222" y="8381"/>
                  </a:cubicBezTo>
                  <a:lnTo>
                    <a:pt x="4915" y="8381"/>
                  </a:lnTo>
                  <a:cubicBezTo>
                    <a:pt x="5010" y="8791"/>
                    <a:pt x="5199" y="9106"/>
                    <a:pt x="5514" y="9358"/>
                  </a:cubicBezTo>
                  <a:cubicBezTo>
                    <a:pt x="5829" y="9641"/>
                    <a:pt x="6238" y="9767"/>
                    <a:pt x="6648" y="9767"/>
                  </a:cubicBezTo>
                  <a:cubicBezTo>
                    <a:pt x="6742" y="9767"/>
                    <a:pt x="6837" y="9767"/>
                    <a:pt x="6931" y="9736"/>
                  </a:cubicBezTo>
                  <a:cubicBezTo>
                    <a:pt x="7751" y="9610"/>
                    <a:pt x="8381" y="8822"/>
                    <a:pt x="8381" y="7940"/>
                  </a:cubicBezTo>
                  <a:lnTo>
                    <a:pt x="8381" y="3183"/>
                  </a:lnTo>
                  <a:cubicBezTo>
                    <a:pt x="8381" y="3025"/>
                    <a:pt x="8412" y="2868"/>
                    <a:pt x="8507" y="2710"/>
                  </a:cubicBezTo>
                  <a:cubicBezTo>
                    <a:pt x="8696" y="3183"/>
                    <a:pt x="9200" y="3529"/>
                    <a:pt x="9767" y="3529"/>
                  </a:cubicBezTo>
                  <a:cubicBezTo>
                    <a:pt x="10113" y="3529"/>
                    <a:pt x="10586" y="3435"/>
                    <a:pt x="11027" y="3183"/>
                  </a:cubicBezTo>
                  <a:cubicBezTo>
                    <a:pt x="11563" y="2899"/>
                    <a:pt x="11846" y="2521"/>
                    <a:pt x="11846" y="2175"/>
                  </a:cubicBezTo>
                  <a:cubicBezTo>
                    <a:pt x="11846" y="1765"/>
                    <a:pt x="11531" y="1419"/>
                    <a:pt x="11027" y="1135"/>
                  </a:cubicBezTo>
                  <a:cubicBezTo>
                    <a:pt x="10618" y="946"/>
                    <a:pt x="10113" y="788"/>
                    <a:pt x="9767" y="788"/>
                  </a:cubicBezTo>
                  <a:cubicBezTo>
                    <a:pt x="9137" y="788"/>
                    <a:pt x="8570" y="1198"/>
                    <a:pt x="8412" y="1765"/>
                  </a:cubicBezTo>
                  <a:cubicBezTo>
                    <a:pt x="7940" y="2080"/>
                    <a:pt x="7688" y="2647"/>
                    <a:pt x="7688" y="3183"/>
                  </a:cubicBezTo>
                  <a:lnTo>
                    <a:pt x="7688" y="7940"/>
                  </a:lnTo>
                  <a:cubicBezTo>
                    <a:pt x="7688" y="8507"/>
                    <a:pt x="7310" y="8980"/>
                    <a:pt x="6805" y="9043"/>
                  </a:cubicBezTo>
                  <a:cubicBezTo>
                    <a:pt x="6740" y="9056"/>
                    <a:pt x="6674" y="9062"/>
                    <a:pt x="6609" y="9062"/>
                  </a:cubicBezTo>
                  <a:cubicBezTo>
                    <a:pt x="6363" y="9062"/>
                    <a:pt x="6129" y="8972"/>
                    <a:pt x="5955" y="8822"/>
                  </a:cubicBezTo>
                  <a:cubicBezTo>
                    <a:pt x="5797" y="8696"/>
                    <a:pt x="5671" y="8507"/>
                    <a:pt x="5640" y="8350"/>
                  </a:cubicBezTo>
                  <a:cubicBezTo>
                    <a:pt x="6427" y="8161"/>
                    <a:pt x="6963" y="7467"/>
                    <a:pt x="6963" y="6648"/>
                  </a:cubicBezTo>
                  <a:lnTo>
                    <a:pt x="6963" y="2427"/>
                  </a:lnTo>
                  <a:lnTo>
                    <a:pt x="6963" y="2080"/>
                  </a:lnTo>
                  <a:cubicBezTo>
                    <a:pt x="6963" y="946"/>
                    <a:pt x="6018" y="1"/>
                    <a:pt x="48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51"/>
            <p:cNvSpPr/>
            <p:nvPr/>
          </p:nvSpPr>
          <p:spPr>
            <a:xfrm>
              <a:off x="-24639775" y="2092325"/>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8" name="Google Shape;708;p51"/>
          <p:cNvSpPr txBox="1"/>
          <p:nvPr/>
        </p:nvSpPr>
        <p:spPr>
          <a:xfrm>
            <a:off x="1236913" y="3721100"/>
            <a:ext cx="25938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ubik"/>
                <a:ea typeface="Rubik"/>
                <a:cs typeface="Rubik"/>
                <a:sym typeface="Rubik"/>
              </a:rPr>
              <a:t>Гиперэхогенные участки сигнализируют о геморрагическом инфаркте</a:t>
            </a:r>
            <a:endParaRPr>
              <a:latin typeface="Rubik"/>
              <a:ea typeface="Rubik"/>
              <a:cs typeface="Rubik"/>
              <a:sym typeface="Rubik"/>
            </a:endParaRPr>
          </a:p>
        </p:txBody>
      </p:sp>
      <p:sp>
        <p:nvSpPr>
          <p:cNvPr id="709" name="Google Shape;709;p51"/>
          <p:cNvSpPr txBox="1"/>
          <p:nvPr/>
        </p:nvSpPr>
        <p:spPr>
          <a:xfrm>
            <a:off x="5838475" y="1139750"/>
            <a:ext cx="31746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ubik"/>
                <a:ea typeface="Rubik"/>
                <a:cs typeface="Rubik"/>
                <a:sym typeface="Rubik"/>
              </a:rPr>
              <a:t>Мозговое вещество, содержащее фолликулы, смещено к периферии яичника  </a:t>
            </a:r>
            <a:endParaRPr>
              <a:latin typeface="Rubik"/>
              <a:ea typeface="Rubik"/>
              <a:cs typeface="Rubik"/>
              <a:sym typeface="Rubik"/>
            </a:endParaRPr>
          </a:p>
          <a:p>
            <a:pPr marL="0" lvl="0" indent="0" algn="l" rtl="0">
              <a:spcBef>
                <a:spcPts val="0"/>
              </a:spcBef>
              <a:spcAft>
                <a:spcPts val="0"/>
              </a:spcAft>
              <a:buNone/>
            </a:pPr>
            <a:r>
              <a:rPr lang="en">
                <a:latin typeface="Rubik"/>
                <a:ea typeface="Rubik"/>
                <a:cs typeface="Rubik"/>
                <a:sym typeface="Rubik"/>
              </a:rPr>
              <a:t>(напоминает нить жемчуга).  </a:t>
            </a:r>
            <a:endParaRPr>
              <a:latin typeface="Rubik"/>
              <a:ea typeface="Rubik"/>
              <a:cs typeface="Rubik"/>
              <a:sym typeface="Rubik"/>
            </a:endParaRPr>
          </a:p>
          <a:p>
            <a:pPr marL="0" lvl="0" indent="0" algn="l" rtl="0">
              <a:spcBef>
                <a:spcPts val="0"/>
              </a:spcBef>
              <a:spcAft>
                <a:spcPts val="0"/>
              </a:spcAft>
              <a:buNone/>
            </a:pPr>
            <a:r>
              <a:rPr lang="en">
                <a:latin typeface="Rubik"/>
                <a:ea typeface="Rubik"/>
                <a:cs typeface="Rubik"/>
                <a:sym typeface="Rubik"/>
              </a:rPr>
              <a:t>На УЗИ визуализируется как множественные гипоэхогенные аваскулярные кистозные структуры</a:t>
            </a:r>
            <a:endParaRPr>
              <a:latin typeface="Rubik"/>
              <a:ea typeface="Rubik"/>
              <a:cs typeface="Rubik"/>
              <a:sym typeface="Rubik"/>
            </a:endParaRPr>
          </a:p>
        </p:txBody>
      </p:sp>
      <p:grpSp>
        <p:nvGrpSpPr>
          <p:cNvPr id="710" name="Google Shape;710;p51"/>
          <p:cNvGrpSpPr/>
          <p:nvPr/>
        </p:nvGrpSpPr>
        <p:grpSpPr>
          <a:xfrm>
            <a:off x="5060412" y="3960141"/>
            <a:ext cx="354136" cy="353210"/>
            <a:chOff x="-24709875" y="1970225"/>
            <a:chExt cx="296175" cy="295400"/>
          </a:xfrm>
        </p:grpSpPr>
        <p:sp>
          <p:nvSpPr>
            <p:cNvPr id="711" name="Google Shape;711;p51"/>
            <p:cNvSpPr/>
            <p:nvPr/>
          </p:nvSpPr>
          <p:spPr>
            <a:xfrm>
              <a:off x="-24709875" y="1970225"/>
              <a:ext cx="296175" cy="295400"/>
            </a:xfrm>
            <a:custGeom>
              <a:avLst/>
              <a:gdLst/>
              <a:ahLst/>
              <a:cxnLst/>
              <a:rect l="l" t="t" r="r" b="b"/>
              <a:pathLst>
                <a:path w="11847" h="11816" extrusionOk="0">
                  <a:moveTo>
                    <a:pt x="9767" y="1450"/>
                  </a:moveTo>
                  <a:cubicBezTo>
                    <a:pt x="9956" y="1450"/>
                    <a:pt x="10366" y="1545"/>
                    <a:pt x="10681" y="1734"/>
                  </a:cubicBezTo>
                  <a:cubicBezTo>
                    <a:pt x="11027" y="1923"/>
                    <a:pt x="11153" y="2080"/>
                    <a:pt x="11153" y="2175"/>
                  </a:cubicBezTo>
                  <a:cubicBezTo>
                    <a:pt x="11153" y="2238"/>
                    <a:pt x="11027" y="2395"/>
                    <a:pt x="10681" y="2584"/>
                  </a:cubicBezTo>
                  <a:cubicBezTo>
                    <a:pt x="10334" y="2773"/>
                    <a:pt x="9956" y="2868"/>
                    <a:pt x="9767" y="2868"/>
                  </a:cubicBezTo>
                  <a:cubicBezTo>
                    <a:pt x="9389" y="2868"/>
                    <a:pt x="9042" y="2553"/>
                    <a:pt x="9042" y="2175"/>
                  </a:cubicBezTo>
                  <a:cubicBezTo>
                    <a:pt x="9105" y="1765"/>
                    <a:pt x="9420" y="1450"/>
                    <a:pt x="9767" y="1450"/>
                  </a:cubicBezTo>
                  <a:close/>
                  <a:moveTo>
                    <a:pt x="4915" y="694"/>
                  </a:moveTo>
                  <a:cubicBezTo>
                    <a:pt x="5671" y="694"/>
                    <a:pt x="6301" y="1324"/>
                    <a:pt x="6301" y="2080"/>
                  </a:cubicBezTo>
                  <a:cubicBezTo>
                    <a:pt x="6301" y="2584"/>
                    <a:pt x="6018" y="3025"/>
                    <a:pt x="5577" y="3309"/>
                  </a:cubicBezTo>
                  <a:lnTo>
                    <a:pt x="5577" y="3151"/>
                  </a:lnTo>
                  <a:cubicBezTo>
                    <a:pt x="5577" y="2553"/>
                    <a:pt x="5104" y="2112"/>
                    <a:pt x="4569" y="2112"/>
                  </a:cubicBezTo>
                  <a:lnTo>
                    <a:pt x="1418" y="2112"/>
                  </a:lnTo>
                  <a:cubicBezTo>
                    <a:pt x="1009" y="2112"/>
                    <a:pt x="693" y="1797"/>
                    <a:pt x="693" y="1419"/>
                  </a:cubicBezTo>
                  <a:cubicBezTo>
                    <a:pt x="693" y="1009"/>
                    <a:pt x="1009" y="694"/>
                    <a:pt x="1418" y="694"/>
                  </a:cubicBezTo>
                  <a:close/>
                  <a:moveTo>
                    <a:pt x="725" y="2584"/>
                  </a:moveTo>
                  <a:cubicBezTo>
                    <a:pt x="914" y="2710"/>
                    <a:pt x="1135" y="2805"/>
                    <a:pt x="1418" y="2805"/>
                  </a:cubicBezTo>
                  <a:lnTo>
                    <a:pt x="4569" y="2805"/>
                  </a:lnTo>
                  <a:cubicBezTo>
                    <a:pt x="4758" y="2805"/>
                    <a:pt x="4915" y="2962"/>
                    <a:pt x="4915" y="3151"/>
                  </a:cubicBezTo>
                  <a:lnTo>
                    <a:pt x="4915" y="3498"/>
                  </a:lnTo>
                  <a:lnTo>
                    <a:pt x="2458" y="3498"/>
                  </a:lnTo>
                  <a:cubicBezTo>
                    <a:pt x="1859" y="3498"/>
                    <a:pt x="1418" y="3970"/>
                    <a:pt x="1418" y="4538"/>
                  </a:cubicBezTo>
                  <a:lnTo>
                    <a:pt x="1418" y="6270"/>
                  </a:lnTo>
                  <a:cubicBezTo>
                    <a:pt x="1009" y="6113"/>
                    <a:pt x="725" y="5703"/>
                    <a:pt x="725" y="5262"/>
                  </a:cubicBezTo>
                  <a:lnTo>
                    <a:pt x="725" y="2584"/>
                  </a:lnTo>
                  <a:close/>
                  <a:moveTo>
                    <a:pt x="10460" y="4884"/>
                  </a:moveTo>
                  <a:cubicBezTo>
                    <a:pt x="10870" y="4884"/>
                    <a:pt x="11185" y="5199"/>
                    <a:pt x="11185" y="5577"/>
                  </a:cubicBezTo>
                  <a:cubicBezTo>
                    <a:pt x="11185" y="5987"/>
                    <a:pt x="10870" y="6302"/>
                    <a:pt x="10460" y="6302"/>
                  </a:cubicBezTo>
                  <a:cubicBezTo>
                    <a:pt x="10082" y="6302"/>
                    <a:pt x="9767" y="5987"/>
                    <a:pt x="9767" y="5577"/>
                  </a:cubicBezTo>
                  <a:cubicBezTo>
                    <a:pt x="9767" y="5199"/>
                    <a:pt x="10082" y="4884"/>
                    <a:pt x="10460" y="4884"/>
                  </a:cubicBezTo>
                  <a:close/>
                  <a:moveTo>
                    <a:pt x="6301" y="3655"/>
                  </a:moveTo>
                  <a:lnTo>
                    <a:pt x="6301" y="6648"/>
                  </a:lnTo>
                  <a:cubicBezTo>
                    <a:pt x="6301" y="7247"/>
                    <a:pt x="5829" y="7657"/>
                    <a:pt x="5293" y="7657"/>
                  </a:cubicBezTo>
                  <a:lnTo>
                    <a:pt x="2458" y="7657"/>
                  </a:lnTo>
                  <a:cubicBezTo>
                    <a:pt x="2439" y="7659"/>
                    <a:pt x="2420" y="7661"/>
                    <a:pt x="2402" y="7661"/>
                  </a:cubicBezTo>
                  <a:cubicBezTo>
                    <a:pt x="2211" y="7661"/>
                    <a:pt x="2080" y="7517"/>
                    <a:pt x="2080" y="7373"/>
                  </a:cubicBezTo>
                  <a:lnTo>
                    <a:pt x="2080" y="4538"/>
                  </a:lnTo>
                  <a:cubicBezTo>
                    <a:pt x="2080" y="4317"/>
                    <a:pt x="2237" y="4159"/>
                    <a:pt x="2458" y="4159"/>
                  </a:cubicBezTo>
                  <a:lnTo>
                    <a:pt x="4915" y="4159"/>
                  </a:lnTo>
                  <a:cubicBezTo>
                    <a:pt x="5073" y="4159"/>
                    <a:pt x="5199" y="4159"/>
                    <a:pt x="5325" y="4128"/>
                  </a:cubicBezTo>
                  <a:lnTo>
                    <a:pt x="5356" y="4128"/>
                  </a:lnTo>
                  <a:cubicBezTo>
                    <a:pt x="5703" y="4033"/>
                    <a:pt x="6081" y="3907"/>
                    <a:pt x="6301" y="3655"/>
                  </a:cubicBezTo>
                  <a:close/>
                  <a:moveTo>
                    <a:pt x="1387" y="1"/>
                  </a:moveTo>
                  <a:cubicBezTo>
                    <a:pt x="630" y="1"/>
                    <a:pt x="0" y="631"/>
                    <a:pt x="0" y="1387"/>
                  </a:cubicBezTo>
                  <a:lnTo>
                    <a:pt x="0" y="5231"/>
                  </a:lnTo>
                  <a:cubicBezTo>
                    <a:pt x="0" y="6050"/>
                    <a:pt x="599" y="6774"/>
                    <a:pt x="1387" y="6932"/>
                  </a:cubicBezTo>
                  <a:lnTo>
                    <a:pt x="1387" y="7310"/>
                  </a:lnTo>
                  <a:cubicBezTo>
                    <a:pt x="1387" y="7909"/>
                    <a:pt x="1859" y="8350"/>
                    <a:pt x="2395" y="8350"/>
                  </a:cubicBezTo>
                  <a:lnTo>
                    <a:pt x="3497" y="8350"/>
                  </a:lnTo>
                  <a:cubicBezTo>
                    <a:pt x="3592" y="10271"/>
                    <a:pt x="5199" y="11815"/>
                    <a:pt x="7120" y="11815"/>
                  </a:cubicBezTo>
                  <a:cubicBezTo>
                    <a:pt x="8066" y="11815"/>
                    <a:pt x="9011" y="11311"/>
                    <a:pt x="9735" y="10366"/>
                  </a:cubicBezTo>
                  <a:cubicBezTo>
                    <a:pt x="10397" y="9515"/>
                    <a:pt x="10744" y="8413"/>
                    <a:pt x="10744" y="7467"/>
                  </a:cubicBezTo>
                  <a:lnTo>
                    <a:pt x="10744" y="6932"/>
                  </a:lnTo>
                  <a:cubicBezTo>
                    <a:pt x="11342" y="6774"/>
                    <a:pt x="11783" y="6207"/>
                    <a:pt x="11783" y="5577"/>
                  </a:cubicBezTo>
                  <a:cubicBezTo>
                    <a:pt x="11846" y="4853"/>
                    <a:pt x="11216" y="4222"/>
                    <a:pt x="10460" y="4222"/>
                  </a:cubicBezTo>
                  <a:cubicBezTo>
                    <a:pt x="9735" y="4222"/>
                    <a:pt x="9105" y="4821"/>
                    <a:pt x="9105" y="5577"/>
                  </a:cubicBezTo>
                  <a:cubicBezTo>
                    <a:pt x="9105" y="6207"/>
                    <a:pt x="9515" y="6774"/>
                    <a:pt x="10113" y="6932"/>
                  </a:cubicBezTo>
                  <a:lnTo>
                    <a:pt x="10113" y="7467"/>
                  </a:lnTo>
                  <a:cubicBezTo>
                    <a:pt x="10113" y="8318"/>
                    <a:pt x="9798" y="9200"/>
                    <a:pt x="9200" y="9956"/>
                  </a:cubicBezTo>
                  <a:cubicBezTo>
                    <a:pt x="8633" y="10712"/>
                    <a:pt x="7908" y="11154"/>
                    <a:pt x="7152" y="11154"/>
                  </a:cubicBezTo>
                  <a:cubicBezTo>
                    <a:pt x="5577" y="11154"/>
                    <a:pt x="4317" y="9925"/>
                    <a:pt x="4222" y="8381"/>
                  </a:cubicBezTo>
                  <a:lnTo>
                    <a:pt x="4915" y="8381"/>
                  </a:lnTo>
                  <a:cubicBezTo>
                    <a:pt x="5010" y="8791"/>
                    <a:pt x="5199" y="9106"/>
                    <a:pt x="5514" y="9358"/>
                  </a:cubicBezTo>
                  <a:cubicBezTo>
                    <a:pt x="5829" y="9641"/>
                    <a:pt x="6238" y="9767"/>
                    <a:pt x="6648" y="9767"/>
                  </a:cubicBezTo>
                  <a:cubicBezTo>
                    <a:pt x="6742" y="9767"/>
                    <a:pt x="6837" y="9767"/>
                    <a:pt x="6931" y="9736"/>
                  </a:cubicBezTo>
                  <a:cubicBezTo>
                    <a:pt x="7751" y="9610"/>
                    <a:pt x="8381" y="8822"/>
                    <a:pt x="8381" y="7940"/>
                  </a:cubicBezTo>
                  <a:lnTo>
                    <a:pt x="8381" y="3183"/>
                  </a:lnTo>
                  <a:cubicBezTo>
                    <a:pt x="8381" y="3025"/>
                    <a:pt x="8412" y="2868"/>
                    <a:pt x="8507" y="2710"/>
                  </a:cubicBezTo>
                  <a:cubicBezTo>
                    <a:pt x="8696" y="3183"/>
                    <a:pt x="9200" y="3529"/>
                    <a:pt x="9767" y="3529"/>
                  </a:cubicBezTo>
                  <a:cubicBezTo>
                    <a:pt x="10113" y="3529"/>
                    <a:pt x="10586" y="3435"/>
                    <a:pt x="11027" y="3183"/>
                  </a:cubicBezTo>
                  <a:cubicBezTo>
                    <a:pt x="11563" y="2899"/>
                    <a:pt x="11846" y="2521"/>
                    <a:pt x="11846" y="2175"/>
                  </a:cubicBezTo>
                  <a:cubicBezTo>
                    <a:pt x="11846" y="1765"/>
                    <a:pt x="11531" y="1419"/>
                    <a:pt x="11027" y="1135"/>
                  </a:cubicBezTo>
                  <a:cubicBezTo>
                    <a:pt x="10618" y="946"/>
                    <a:pt x="10113" y="788"/>
                    <a:pt x="9767" y="788"/>
                  </a:cubicBezTo>
                  <a:cubicBezTo>
                    <a:pt x="9137" y="788"/>
                    <a:pt x="8570" y="1198"/>
                    <a:pt x="8412" y="1765"/>
                  </a:cubicBezTo>
                  <a:cubicBezTo>
                    <a:pt x="7940" y="2080"/>
                    <a:pt x="7688" y="2647"/>
                    <a:pt x="7688" y="3183"/>
                  </a:cubicBezTo>
                  <a:lnTo>
                    <a:pt x="7688" y="7940"/>
                  </a:lnTo>
                  <a:cubicBezTo>
                    <a:pt x="7688" y="8507"/>
                    <a:pt x="7310" y="8980"/>
                    <a:pt x="6805" y="9043"/>
                  </a:cubicBezTo>
                  <a:cubicBezTo>
                    <a:pt x="6740" y="9056"/>
                    <a:pt x="6674" y="9062"/>
                    <a:pt x="6609" y="9062"/>
                  </a:cubicBezTo>
                  <a:cubicBezTo>
                    <a:pt x="6363" y="9062"/>
                    <a:pt x="6129" y="8972"/>
                    <a:pt x="5955" y="8822"/>
                  </a:cubicBezTo>
                  <a:cubicBezTo>
                    <a:pt x="5797" y="8696"/>
                    <a:pt x="5671" y="8507"/>
                    <a:pt x="5640" y="8350"/>
                  </a:cubicBezTo>
                  <a:cubicBezTo>
                    <a:pt x="6427" y="8161"/>
                    <a:pt x="6963" y="7467"/>
                    <a:pt x="6963" y="6648"/>
                  </a:cubicBezTo>
                  <a:lnTo>
                    <a:pt x="6963" y="2427"/>
                  </a:lnTo>
                  <a:lnTo>
                    <a:pt x="6963" y="2080"/>
                  </a:lnTo>
                  <a:cubicBezTo>
                    <a:pt x="6963" y="946"/>
                    <a:pt x="6018" y="1"/>
                    <a:pt x="48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51"/>
            <p:cNvSpPr/>
            <p:nvPr/>
          </p:nvSpPr>
          <p:spPr>
            <a:xfrm>
              <a:off x="-24639775" y="2092325"/>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52"/>
          <p:cNvSpPr txBox="1">
            <a:spLocks noGrp="1"/>
          </p:cNvSpPr>
          <p:nvPr>
            <p:ph type="title"/>
          </p:nvPr>
        </p:nvSpPr>
        <p:spPr>
          <a:xfrm>
            <a:off x="-101350" y="203950"/>
            <a:ext cx="9299100" cy="400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700" dirty="0">
                <a:latin typeface="Rubik"/>
                <a:ea typeface="Rubik"/>
                <a:cs typeface="Rubik"/>
                <a:sym typeface="Rubik"/>
              </a:rPr>
              <a:t>Т2 МР ВИ в разных плоскостях, ТАУЗИ режим ЦДК</a:t>
            </a:r>
            <a:endParaRPr sz="2700" dirty="0">
              <a:latin typeface="Rubik"/>
              <a:ea typeface="Rubik"/>
              <a:cs typeface="Rubik"/>
              <a:sym typeface="Rubik"/>
            </a:endParaRPr>
          </a:p>
        </p:txBody>
      </p:sp>
      <p:sp>
        <p:nvSpPr>
          <p:cNvPr id="718" name="Google Shape;718;p52"/>
          <p:cNvSpPr txBox="1"/>
          <p:nvPr/>
        </p:nvSpPr>
        <p:spPr>
          <a:xfrm>
            <a:off x="84150" y="1187763"/>
            <a:ext cx="83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FF0000"/>
                </a:solidFill>
                <a:latin typeface="Rubik"/>
                <a:ea typeface="Rubik"/>
                <a:cs typeface="Rubik"/>
                <a:sym typeface="Rubik"/>
              </a:rPr>
              <a:t>ТАУЗИ</a:t>
            </a:r>
            <a:endParaRPr b="1">
              <a:solidFill>
                <a:srgbClr val="FF0000"/>
              </a:solidFill>
              <a:latin typeface="Rubik"/>
              <a:ea typeface="Rubik"/>
              <a:cs typeface="Rubik"/>
              <a:sym typeface="Rubik"/>
            </a:endParaRPr>
          </a:p>
        </p:txBody>
      </p:sp>
      <p:pic>
        <p:nvPicPr>
          <p:cNvPr id="719" name="Google Shape;719;p52"/>
          <p:cNvPicPr preferRelativeResize="0"/>
          <p:nvPr/>
        </p:nvPicPr>
        <p:blipFill>
          <a:blip r:embed="rId3">
            <a:alphaModFix/>
          </a:blip>
          <a:stretch>
            <a:fillRect/>
          </a:stretch>
        </p:blipFill>
        <p:spPr>
          <a:xfrm>
            <a:off x="202243" y="867425"/>
            <a:ext cx="2237306" cy="2165575"/>
          </a:xfrm>
          <a:prstGeom prst="rect">
            <a:avLst/>
          </a:prstGeom>
          <a:noFill/>
          <a:ln w="9525" cap="flat" cmpd="sng">
            <a:solidFill>
              <a:schemeClr val="lt1"/>
            </a:solidFill>
            <a:prstDash val="solid"/>
            <a:round/>
            <a:headEnd type="none" w="sm" len="sm"/>
            <a:tailEnd type="none" w="sm" len="sm"/>
          </a:ln>
        </p:spPr>
      </p:pic>
      <p:pic>
        <p:nvPicPr>
          <p:cNvPr id="720" name="Google Shape;720;p52"/>
          <p:cNvPicPr preferRelativeResize="0"/>
          <p:nvPr/>
        </p:nvPicPr>
        <p:blipFill>
          <a:blip r:embed="rId4">
            <a:alphaModFix/>
          </a:blip>
          <a:stretch>
            <a:fillRect/>
          </a:stretch>
        </p:blipFill>
        <p:spPr>
          <a:xfrm>
            <a:off x="3557000" y="964538"/>
            <a:ext cx="2237300" cy="2178650"/>
          </a:xfrm>
          <a:prstGeom prst="rect">
            <a:avLst/>
          </a:prstGeom>
          <a:noFill/>
          <a:ln w="9525" cap="flat" cmpd="sng">
            <a:solidFill>
              <a:schemeClr val="lt1"/>
            </a:solidFill>
            <a:prstDash val="solid"/>
            <a:round/>
            <a:headEnd type="none" w="sm" len="sm"/>
            <a:tailEnd type="none" w="sm" len="sm"/>
          </a:ln>
        </p:spPr>
      </p:pic>
      <p:pic>
        <p:nvPicPr>
          <p:cNvPr id="721" name="Google Shape;721;p52"/>
          <p:cNvPicPr preferRelativeResize="0"/>
          <p:nvPr/>
        </p:nvPicPr>
        <p:blipFill>
          <a:blip r:embed="rId5">
            <a:alphaModFix/>
          </a:blip>
          <a:stretch>
            <a:fillRect/>
          </a:stretch>
        </p:blipFill>
        <p:spPr>
          <a:xfrm>
            <a:off x="5937870" y="987112"/>
            <a:ext cx="2205030" cy="2133300"/>
          </a:xfrm>
          <a:prstGeom prst="rect">
            <a:avLst/>
          </a:prstGeom>
          <a:noFill/>
          <a:ln w="9525" cap="flat" cmpd="sng">
            <a:solidFill>
              <a:schemeClr val="lt1"/>
            </a:solidFill>
            <a:prstDash val="solid"/>
            <a:round/>
            <a:headEnd type="none" w="sm" len="sm"/>
            <a:tailEnd type="none" w="sm" len="sm"/>
          </a:ln>
        </p:spPr>
      </p:pic>
      <p:sp>
        <p:nvSpPr>
          <p:cNvPr id="722" name="Google Shape;722;p52"/>
          <p:cNvSpPr/>
          <p:nvPr/>
        </p:nvSpPr>
        <p:spPr>
          <a:xfrm>
            <a:off x="2645050" y="3098400"/>
            <a:ext cx="6409800" cy="1669200"/>
          </a:xfrm>
          <a:prstGeom prst="rect">
            <a:avLst/>
          </a:prstGeom>
          <a:gradFill>
            <a:gsLst>
              <a:gs pos="0">
                <a:srgbClr val="DEF4F6"/>
              </a:gs>
              <a:gs pos="100000">
                <a:srgbClr val="7CCED5"/>
              </a:gs>
            </a:gsLst>
            <a:path path="circle">
              <a:fillToRect l="50000" t="50000" r="50000" b="50000"/>
            </a:path>
            <a:tileRect/>
          </a:gra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latin typeface="Rubik"/>
                <a:ea typeface="Rubik"/>
                <a:cs typeface="Rubik"/>
                <a:sym typeface="Rubik"/>
              </a:rPr>
              <a:t>Определяется увеличенный в объеме левый яичник, его строма неоднородной структуры за счет изо-гиперинтенсивного сигнала в центральной части-отек </a:t>
            </a:r>
            <a:endParaRPr sz="1200" dirty="0">
              <a:latin typeface="Rubik"/>
              <a:ea typeface="Rubik"/>
              <a:cs typeface="Rubik"/>
              <a:sym typeface="Rubik"/>
            </a:endParaRPr>
          </a:p>
          <a:p>
            <a:pPr marL="0" lvl="0" indent="0" algn="ctr" rtl="0">
              <a:spcBef>
                <a:spcPts val="0"/>
              </a:spcBef>
              <a:spcAft>
                <a:spcPts val="0"/>
              </a:spcAft>
              <a:buNone/>
            </a:pPr>
            <a:r>
              <a:rPr lang="en" sz="1200" dirty="0">
                <a:latin typeface="Rubik"/>
                <a:ea typeface="Rubik"/>
                <a:cs typeface="Rubik"/>
                <a:sym typeface="Rubik"/>
              </a:rPr>
              <a:t>(отмечено *), которая смещает фолликулы к периферии яичника- “нить жемчуга”(отмечено наконечниками). Яичник расположен срединно. Матка отклонена (изогнутая стрелка) в сторону перекрученной ножки левого яичника(пунктирная стрелка). Также в строме яичника визуализируется простая киста (отмечено С) </a:t>
            </a:r>
            <a:endParaRPr sz="1200" dirty="0">
              <a:latin typeface="Rubik"/>
              <a:ea typeface="Rubik"/>
              <a:cs typeface="Rubik"/>
              <a:sym typeface="Rubik"/>
            </a:endParaRPr>
          </a:p>
          <a:p>
            <a:pPr marL="0" lvl="0" indent="0" algn="ctr" rtl="0">
              <a:spcBef>
                <a:spcPts val="0"/>
              </a:spcBef>
              <a:spcAft>
                <a:spcPts val="0"/>
              </a:spcAft>
              <a:buNone/>
            </a:pPr>
            <a:r>
              <a:rPr lang="en" sz="1200" dirty="0">
                <a:latin typeface="Rubik"/>
                <a:ea typeface="Rubik"/>
                <a:cs typeface="Rubik"/>
                <a:sym typeface="Rubik"/>
              </a:rPr>
              <a:t>Правый яичник не изменен, расположен обычно (отмечено прямой стрелкой)</a:t>
            </a:r>
            <a:endParaRPr sz="1200" dirty="0">
              <a:latin typeface="Rubik"/>
              <a:ea typeface="Rubik"/>
              <a:cs typeface="Rubik"/>
              <a:sym typeface="Rubik"/>
            </a:endParaRPr>
          </a:p>
        </p:txBody>
      </p:sp>
      <p:sp>
        <p:nvSpPr>
          <p:cNvPr id="723" name="Google Shape;723;p52"/>
          <p:cNvSpPr txBox="1"/>
          <p:nvPr/>
        </p:nvSpPr>
        <p:spPr>
          <a:xfrm>
            <a:off x="4630000" y="2812875"/>
            <a:ext cx="11643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b="1">
                <a:solidFill>
                  <a:srgbClr val="FF0000"/>
                </a:solidFill>
                <a:latin typeface="Rubik"/>
                <a:ea typeface="Rubik"/>
                <a:cs typeface="Rubik"/>
                <a:sym typeface="Rubik"/>
              </a:rPr>
              <a:t>Т2 ВИ АКС </a:t>
            </a:r>
            <a:endParaRPr b="1">
              <a:solidFill>
                <a:srgbClr val="FF0000"/>
              </a:solidFill>
              <a:latin typeface="Rubik"/>
              <a:ea typeface="Rubik"/>
              <a:cs typeface="Rubik"/>
              <a:sym typeface="Rubik"/>
            </a:endParaRPr>
          </a:p>
        </p:txBody>
      </p:sp>
      <p:sp>
        <p:nvSpPr>
          <p:cNvPr id="724" name="Google Shape;724;p52"/>
          <p:cNvSpPr txBox="1"/>
          <p:nvPr/>
        </p:nvSpPr>
        <p:spPr>
          <a:xfrm>
            <a:off x="6829800" y="2812874"/>
            <a:ext cx="13131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b="1">
                <a:solidFill>
                  <a:srgbClr val="FF0000"/>
                </a:solidFill>
                <a:latin typeface="Rubik"/>
                <a:ea typeface="Rubik"/>
                <a:cs typeface="Rubik"/>
                <a:sym typeface="Rubik"/>
              </a:rPr>
              <a:t>Т2 ВИ КОР </a:t>
            </a:r>
            <a:endParaRPr b="1">
              <a:solidFill>
                <a:srgbClr val="FF0000"/>
              </a:solidFill>
              <a:latin typeface="Rubik"/>
              <a:ea typeface="Rubik"/>
              <a:cs typeface="Rubik"/>
              <a:sym typeface="Rubik"/>
            </a:endParaRPr>
          </a:p>
        </p:txBody>
      </p:sp>
      <p:sp>
        <p:nvSpPr>
          <p:cNvPr id="725" name="Google Shape;725;p52"/>
          <p:cNvSpPr/>
          <p:nvPr/>
        </p:nvSpPr>
        <p:spPr>
          <a:xfrm>
            <a:off x="84150" y="4818450"/>
            <a:ext cx="8970600" cy="278700"/>
          </a:xfrm>
          <a:prstGeom prst="roundRect">
            <a:avLst>
              <a:gd name="adj" fmla="val 16667"/>
            </a:avLst>
          </a:prstGeom>
          <a:gradFill>
            <a:gsLst>
              <a:gs pos="0">
                <a:srgbClr val="FBFEFE"/>
              </a:gs>
              <a:gs pos="100000">
                <a:srgbClr val="98DADF"/>
              </a:gs>
            </a:gsLst>
            <a:path path="circle">
              <a:fillToRect l="50000" t="50000" r="50000" b="50000"/>
            </a:path>
            <a:tileRect/>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latin typeface="Rubik"/>
                <a:ea typeface="Rubik"/>
                <a:cs typeface="Rubik"/>
                <a:sym typeface="Rubik"/>
              </a:rPr>
              <a:t>Предполагается, что простая киста(отмечено С) стала причиной перекрута</a:t>
            </a:r>
            <a:endParaRPr sz="1500" b="1">
              <a:latin typeface="Rubik"/>
              <a:ea typeface="Rubik"/>
              <a:cs typeface="Rubik"/>
              <a:sym typeface="Rubik"/>
            </a:endParaRPr>
          </a:p>
        </p:txBody>
      </p:sp>
      <p:sp>
        <p:nvSpPr>
          <p:cNvPr id="726" name="Google Shape;726;p52"/>
          <p:cNvSpPr txBox="1"/>
          <p:nvPr/>
        </p:nvSpPr>
        <p:spPr>
          <a:xfrm>
            <a:off x="1608250" y="2341838"/>
            <a:ext cx="831300" cy="7389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200" b="1">
                <a:solidFill>
                  <a:srgbClr val="FF0000"/>
                </a:solidFill>
                <a:latin typeface="Rubik"/>
                <a:ea typeface="Rubik"/>
                <a:cs typeface="Rubik"/>
                <a:sym typeface="Rubik"/>
              </a:rPr>
              <a:t>ТАУЗИ режим ЦДК</a:t>
            </a:r>
            <a:endParaRPr sz="1200" b="1">
              <a:solidFill>
                <a:srgbClr val="FF0000"/>
              </a:solidFill>
              <a:latin typeface="Rubik"/>
              <a:ea typeface="Rubik"/>
              <a:cs typeface="Rubik"/>
              <a:sym typeface="Rubik"/>
            </a:endParaRPr>
          </a:p>
        </p:txBody>
      </p:sp>
      <p:sp>
        <p:nvSpPr>
          <p:cNvPr id="727" name="Google Shape;727;p52"/>
          <p:cNvSpPr/>
          <p:nvPr/>
        </p:nvSpPr>
        <p:spPr>
          <a:xfrm>
            <a:off x="1282200" y="532625"/>
            <a:ext cx="6579600" cy="400200"/>
          </a:xfrm>
          <a:prstGeom prst="rect">
            <a:avLst/>
          </a:prstGeom>
          <a:gradFill>
            <a:gsLst>
              <a:gs pos="0">
                <a:srgbClr val="383370"/>
              </a:gs>
              <a:gs pos="100000">
                <a:srgbClr val="0C0B14"/>
              </a:gs>
            </a:gsLst>
            <a:path path="circle">
              <a:fillToRect l="50000" t="50000" r="50000" b="50000"/>
            </a:path>
            <a:tileRect/>
          </a:gradFill>
          <a:ln w="9525" cap="flat" cmpd="sng">
            <a:solidFill>
              <a:srgbClr val="0C2E3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2F2F2"/>
                </a:solidFill>
                <a:latin typeface="Rubik"/>
                <a:ea typeface="Rubik"/>
                <a:cs typeface="Rubik"/>
                <a:sym typeface="Rubik"/>
              </a:rPr>
              <a:t>Перекрут придтков матки слева, у женщины 20 лет, обратившейся с</a:t>
            </a:r>
            <a:endParaRPr b="1">
              <a:solidFill>
                <a:srgbClr val="F2F2F2"/>
              </a:solidFill>
              <a:latin typeface="Rubik"/>
              <a:ea typeface="Rubik"/>
              <a:cs typeface="Rubik"/>
              <a:sym typeface="Rubik"/>
            </a:endParaRPr>
          </a:p>
          <a:p>
            <a:pPr marL="0" lvl="0" indent="0" algn="ctr" rtl="0">
              <a:spcBef>
                <a:spcPts val="0"/>
              </a:spcBef>
              <a:spcAft>
                <a:spcPts val="0"/>
              </a:spcAft>
              <a:buNone/>
            </a:pPr>
            <a:r>
              <a:rPr lang="en" b="1">
                <a:solidFill>
                  <a:srgbClr val="F2F2F2"/>
                </a:solidFill>
                <a:latin typeface="Rubik"/>
                <a:ea typeface="Rubik"/>
                <a:cs typeface="Rubik"/>
                <a:sym typeface="Rubik"/>
              </a:rPr>
              <a:t> острой болью в области малого таза</a:t>
            </a:r>
            <a:endParaRPr b="1">
              <a:solidFill>
                <a:srgbClr val="F2F2F2"/>
              </a:solidFill>
              <a:latin typeface="Rubik"/>
              <a:ea typeface="Rubik"/>
              <a:cs typeface="Rubik"/>
              <a:sym typeface="Rubik"/>
            </a:endParaRPr>
          </a:p>
        </p:txBody>
      </p:sp>
      <p:sp>
        <p:nvSpPr>
          <p:cNvPr id="728" name="Google Shape;728;p52"/>
          <p:cNvSpPr/>
          <p:nvPr/>
        </p:nvSpPr>
        <p:spPr>
          <a:xfrm>
            <a:off x="54000" y="2995600"/>
            <a:ext cx="2533800" cy="1764600"/>
          </a:xfrm>
          <a:prstGeom prst="rect">
            <a:avLst/>
          </a:prstGeom>
          <a:gradFill>
            <a:gsLst>
              <a:gs pos="0">
                <a:srgbClr val="DEF4F6"/>
              </a:gs>
              <a:gs pos="100000">
                <a:srgbClr val="7CCED5"/>
              </a:gs>
            </a:gsLst>
            <a:path path="circle">
              <a:fillToRect l="50000" t="50000" r="50000" b="50000"/>
            </a:path>
            <a:tileRect/>
          </a:gra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latin typeface="Rubik"/>
                <a:ea typeface="Rubik"/>
                <a:cs typeface="Rubik"/>
                <a:sym typeface="Rubik"/>
              </a:rPr>
              <a:t>Определяется объемное неоднородное образование в области малого таза, внутри которого визуализируетя анэхогенная </a:t>
            </a:r>
            <a:r>
              <a:rPr lang="en" sz="1200" dirty="0" smtClean="0">
                <a:latin typeface="Rubik"/>
                <a:ea typeface="Rubik"/>
                <a:cs typeface="Rubik"/>
                <a:sym typeface="Rubik"/>
              </a:rPr>
              <a:t>киста</a:t>
            </a:r>
            <a:r>
              <a:rPr lang="ru-RU" sz="1200" dirty="0" smtClean="0">
                <a:latin typeface="Rubik"/>
                <a:ea typeface="Rubik"/>
                <a:cs typeface="Rubik"/>
                <a:sym typeface="Rubik"/>
              </a:rPr>
              <a:t> </a:t>
            </a:r>
            <a:r>
              <a:rPr lang="en" sz="1200" dirty="0" smtClean="0">
                <a:latin typeface="Rubik"/>
                <a:ea typeface="Rubik"/>
                <a:cs typeface="Rubik"/>
                <a:sym typeface="Rubik"/>
              </a:rPr>
              <a:t>с </a:t>
            </a:r>
            <a:r>
              <a:rPr lang="en" sz="1200" dirty="0">
                <a:latin typeface="Rubik"/>
                <a:ea typeface="Rubik"/>
                <a:cs typeface="Rubik"/>
                <a:sym typeface="Rubik"/>
              </a:rPr>
              <a:t>четкими неровными контурами</a:t>
            </a:r>
            <a:endParaRPr sz="1200" dirty="0">
              <a:latin typeface="Rubik"/>
              <a:ea typeface="Rubik"/>
              <a:cs typeface="Rubik"/>
              <a:sym typeface="Rubik"/>
            </a:endParaRPr>
          </a:p>
          <a:p>
            <a:pPr marL="0" lvl="0" indent="0" algn="ctr" rtl="0">
              <a:spcBef>
                <a:spcPts val="0"/>
              </a:spcBef>
              <a:spcAft>
                <a:spcPts val="0"/>
              </a:spcAft>
              <a:buNone/>
            </a:pPr>
            <a:r>
              <a:rPr lang="en" sz="1200" dirty="0">
                <a:latin typeface="Rubik"/>
                <a:ea typeface="Rubik"/>
                <a:cs typeface="Rubik"/>
                <a:sym typeface="Rubik"/>
              </a:rPr>
              <a:t> (указано С). В режиме ЦДК локусы кровотока не выявлены </a:t>
            </a:r>
            <a:endParaRPr sz="1200" dirty="0">
              <a:latin typeface="Rubik"/>
              <a:ea typeface="Rubik"/>
              <a:cs typeface="Rubik"/>
              <a:sym typeface="Rubik"/>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53"/>
          <p:cNvSpPr/>
          <p:nvPr/>
        </p:nvSpPr>
        <p:spPr>
          <a:xfrm>
            <a:off x="1218200" y="593900"/>
            <a:ext cx="6831000" cy="435600"/>
          </a:xfrm>
          <a:prstGeom prst="rect">
            <a:avLst/>
          </a:prstGeom>
          <a:gradFill>
            <a:gsLst>
              <a:gs pos="0">
                <a:srgbClr val="383370"/>
              </a:gs>
              <a:gs pos="100000">
                <a:srgbClr val="0C0B14"/>
              </a:gs>
            </a:gsLst>
            <a:path path="circle">
              <a:fillToRect l="50000" t="50000" r="50000" b="50000"/>
            </a:path>
            <a:tileRect/>
          </a:gradFill>
          <a:ln w="9525" cap="flat" cmpd="sng">
            <a:solidFill>
              <a:srgbClr val="0C2E3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2F2F2"/>
                </a:solidFill>
                <a:latin typeface="Rubik"/>
                <a:ea typeface="Rubik"/>
                <a:cs typeface="Rubik"/>
                <a:sym typeface="Rubik"/>
              </a:rPr>
              <a:t>Перекрут придтков матки справа, у женщины 32 лет, обратившейся с</a:t>
            </a:r>
            <a:endParaRPr b="1">
              <a:solidFill>
                <a:srgbClr val="F2F2F2"/>
              </a:solidFill>
              <a:latin typeface="Rubik"/>
              <a:ea typeface="Rubik"/>
              <a:cs typeface="Rubik"/>
              <a:sym typeface="Rubik"/>
            </a:endParaRPr>
          </a:p>
          <a:p>
            <a:pPr marL="0" lvl="0" indent="0" algn="ctr" rtl="0">
              <a:spcBef>
                <a:spcPts val="0"/>
              </a:spcBef>
              <a:spcAft>
                <a:spcPts val="0"/>
              </a:spcAft>
              <a:buNone/>
            </a:pPr>
            <a:r>
              <a:rPr lang="en" b="1">
                <a:solidFill>
                  <a:srgbClr val="F2F2F2"/>
                </a:solidFill>
                <a:latin typeface="Rubik"/>
                <a:ea typeface="Rubik"/>
                <a:cs typeface="Rubik"/>
                <a:sym typeface="Rubik"/>
              </a:rPr>
              <a:t> острой болью в в животе справа и тошнотой</a:t>
            </a:r>
            <a:endParaRPr b="1">
              <a:solidFill>
                <a:srgbClr val="F2F2F2"/>
              </a:solidFill>
              <a:latin typeface="Rubik"/>
              <a:ea typeface="Rubik"/>
              <a:cs typeface="Rubik"/>
              <a:sym typeface="Rubik"/>
            </a:endParaRPr>
          </a:p>
        </p:txBody>
      </p:sp>
      <p:sp>
        <p:nvSpPr>
          <p:cNvPr id="734" name="Google Shape;734;p53"/>
          <p:cNvSpPr/>
          <p:nvPr/>
        </p:nvSpPr>
        <p:spPr>
          <a:xfrm>
            <a:off x="260250" y="4590475"/>
            <a:ext cx="8623500" cy="471900"/>
          </a:xfrm>
          <a:prstGeom prst="roundRect">
            <a:avLst>
              <a:gd name="adj" fmla="val 16667"/>
            </a:avLst>
          </a:prstGeom>
          <a:gradFill>
            <a:gsLst>
              <a:gs pos="0">
                <a:srgbClr val="DEF4F6"/>
              </a:gs>
              <a:gs pos="100000">
                <a:srgbClr val="7CCED5"/>
              </a:gs>
            </a:gsLst>
            <a:path path="circle">
              <a:fillToRect l="50000" t="50000" r="50000" b="50000"/>
            </a:path>
            <a:tileRect/>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latin typeface="Rubik"/>
                <a:ea typeface="Rubik"/>
                <a:cs typeface="Rubik"/>
                <a:sym typeface="Rubik"/>
              </a:rPr>
              <a:t>Была проведена хирургическая деторсия, с сохранением яичника</a:t>
            </a:r>
            <a:endParaRPr sz="1500">
              <a:latin typeface="Rubik"/>
              <a:ea typeface="Rubik"/>
              <a:cs typeface="Rubik"/>
              <a:sym typeface="Rubik"/>
            </a:endParaRPr>
          </a:p>
        </p:txBody>
      </p:sp>
      <p:sp>
        <p:nvSpPr>
          <p:cNvPr id="735" name="Google Shape;735;p53"/>
          <p:cNvSpPr/>
          <p:nvPr/>
        </p:nvSpPr>
        <p:spPr>
          <a:xfrm>
            <a:off x="93450" y="3537350"/>
            <a:ext cx="4407000" cy="1007100"/>
          </a:xfrm>
          <a:prstGeom prst="rect">
            <a:avLst/>
          </a:prstGeom>
          <a:gradFill>
            <a:gsLst>
              <a:gs pos="0">
                <a:srgbClr val="DEF4F6"/>
              </a:gs>
              <a:gs pos="100000">
                <a:srgbClr val="7CCED5"/>
              </a:gs>
            </a:gsLst>
            <a:path path="circle">
              <a:fillToRect l="50000" t="50000" r="50000" b="50000"/>
            </a:path>
            <a:tileRect/>
          </a:gra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Rubik"/>
                <a:ea typeface="Rubik"/>
                <a:cs typeface="Rubik"/>
                <a:sym typeface="Rubik"/>
              </a:rPr>
              <a:t>Правый яичник увеличен в размере - 6,39 см, контуры четкие неровные, повышенной эхогенности в центре за счет отека (отмечено *), с нормальными фолликулами, смещенными к периферии (указано наконечниками) - признаки перекрута</a:t>
            </a:r>
            <a:endParaRPr sz="1200">
              <a:latin typeface="Rubik"/>
              <a:ea typeface="Rubik"/>
              <a:cs typeface="Rubik"/>
              <a:sym typeface="Rubik"/>
            </a:endParaRPr>
          </a:p>
        </p:txBody>
      </p:sp>
      <p:sp>
        <p:nvSpPr>
          <p:cNvPr id="736" name="Google Shape;736;p53"/>
          <p:cNvSpPr/>
          <p:nvPr/>
        </p:nvSpPr>
        <p:spPr>
          <a:xfrm>
            <a:off x="4649775" y="3537350"/>
            <a:ext cx="4407000" cy="1007100"/>
          </a:xfrm>
          <a:prstGeom prst="rect">
            <a:avLst/>
          </a:prstGeom>
          <a:gradFill>
            <a:gsLst>
              <a:gs pos="0">
                <a:srgbClr val="DEF4F6"/>
              </a:gs>
              <a:gs pos="100000">
                <a:srgbClr val="7CCED5"/>
              </a:gs>
            </a:gsLst>
            <a:path path="circle">
              <a:fillToRect l="50000" t="50000" r="50000" b="50000"/>
            </a:path>
            <a:tileRect/>
          </a:gra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Rubik"/>
                <a:ea typeface="Rubik"/>
                <a:cs typeface="Rubik"/>
                <a:sym typeface="Rubik"/>
              </a:rPr>
              <a:t> </a:t>
            </a:r>
            <a:endParaRPr>
              <a:latin typeface="Rubik"/>
              <a:ea typeface="Rubik"/>
              <a:cs typeface="Rubik"/>
              <a:sym typeface="Rubik"/>
            </a:endParaRPr>
          </a:p>
          <a:p>
            <a:pPr marL="0" lvl="0" indent="0" algn="ctr" rtl="0">
              <a:spcBef>
                <a:spcPts val="0"/>
              </a:spcBef>
              <a:spcAft>
                <a:spcPts val="0"/>
              </a:spcAft>
              <a:buNone/>
            </a:pPr>
            <a:r>
              <a:rPr lang="en" sz="1300">
                <a:latin typeface="Rubik"/>
                <a:ea typeface="Rubik"/>
                <a:cs typeface="Rubik"/>
                <a:sym typeface="Rubik"/>
              </a:rPr>
              <a:t>В режиме ЦДК визуализируется кровоток в яичнике - соответствует жизнеспособному яичнику</a:t>
            </a:r>
            <a:endParaRPr sz="1300">
              <a:latin typeface="Rubik"/>
              <a:ea typeface="Rubik"/>
              <a:cs typeface="Rubik"/>
              <a:sym typeface="Rubik"/>
            </a:endParaRPr>
          </a:p>
          <a:p>
            <a:pPr marL="0" lvl="0" indent="0" algn="ctr" rtl="0">
              <a:spcBef>
                <a:spcPts val="0"/>
              </a:spcBef>
              <a:spcAft>
                <a:spcPts val="0"/>
              </a:spcAft>
              <a:buNone/>
            </a:pPr>
            <a:endParaRPr>
              <a:latin typeface="Rubik"/>
              <a:ea typeface="Rubik"/>
              <a:cs typeface="Rubik"/>
              <a:sym typeface="Rubik"/>
            </a:endParaRPr>
          </a:p>
        </p:txBody>
      </p:sp>
      <p:sp>
        <p:nvSpPr>
          <p:cNvPr id="737" name="Google Shape;737;p53"/>
          <p:cNvSpPr txBox="1">
            <a:spLocks noGrp="1"/>
          </p:cNvSpPr>
          <p:nvPr>
            <p:ph type="title"/>
          </p:nvPr>
        </p:nvSpPr>
        <p:spPr>
          <a:xfrm>
            <a:off x="-16950" y="-41025"/>
            <a:ext cx="9177900" cy="50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a:latin typeface="Rubik"/>
                <a:ea typeface="Rubik"/>
                <a:cs typeface="Rubik"/>
                <a:sym typeface="Rubik"/>
              </a:rPr>
              <a:t>Изображения ТВУЗИ в В режиме, ТАУЗИ режим ЦДК</a:t>
            </a:r>
            <a:endParaRPr sz="2600">
              <a:latin typeface="Rubik"/>
              <a:ea typeface="Rubik"/>
              <a:cs typeface="Rubik"/>
              <a:sym typeface="Rubik"/>
            </a:endParaRPr>
          </a:p>
        </p:txBody>
      </p:sp>
      <p:sp>
        <p:nvSpPr>
          <p:cNvPr id="738" name="Google Shape;738;p53"/>
          <p:cNvSpPr txBox="1"/>
          <p:nvPr/>
        </p:nvSpPr>
        <p:spPr>
          <a:xfrm>
            <a:off x="502950" y="1161625"/>
            <a:ext cx="183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rPr>
              <a:t>Твузи В режим</a:t>
            </a:r>
            <a:endParaRPr>
              <a:solidFill>
                <a:schemeClr val="lt1"/>
              </a:solidFill>
            </a:endParaRPr>
          </a:p>
        </p:txBody>
      </p:sp>
      <p:pic>
        <p:nvPicPr>
          <p:cNvPr id="739" name="Google Shape;739;p53"/>
          <p:cNvPicPr preferRelativeResize="0"/>
          <p:nvPr/>
        </p:nvPicPr>
        <p:blipFill>
          <a:blip r:embed="rId3">
            <a:alphaModFix/>
          </a:blip>
          <a:stretch>
            <a:fillRect/>
          </a:stretch>
        </p:blipFill>
        <p:spPr>
          <a:xfrm>
            <a:off x="451513" y="1215013"/>
            <a:ext cx="3690875" cy="2136825"/>
          </a:xfrm>
          <a:prstGeom prst="rect">
            <a:avLst/>
          </a:prstGeom>
          <a:noFill/>
          <a:ln>
            <a:noFill/>
          </a:ln>
        </p:spPr>
      </p:pic>
      <p:pic>
        <p:nvPicPr>
          <p:cNvPr id="740" name="Google Shape;740;p53"/>
          <p:cNvPicPr preferRelativeResize="0"/>
          <p:nvPr/>
        </p:nvPicPr>
        <p:blipFill>
          <a:blip r:embed="rId4">
            <a:alphaModFix/>
          </a:blip>
          <a:stretch>
            <a:fillRect/>
          </a:stretch>
        </p:blipFill>
        <p:spPr>
          <a:xfrm>
            <a:off x="4985458" y="1181900"/>
            <a:ext cx="3735641" cy="2136825"/>
          </a:xfrm>
          <a:prstGeom prst="rect">
            <a:avLst/>
          </a:prstGeom>
          <a:noFill/>
          <a:ln>
            <a:noFill/>
          </a:ln>
        </p:spPr>
      </p:pic>
      <p:sp>
        <p:nvSpPr>
          <p:cNvPr id="741" name="Google Shape;741;p53"/>
          <p:cNvSpPr txBox="1"/>
          <p:nvPr/>
        </p:nvSpPr>
        <p:spPr>
          <a:xfrm>
            <a:off x="451525" y="1161625"/>
            <a:ext cx="183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highlight>
                  <a:srgbClr val="CFE2F3"/>
                </a:highlight>
              </a:rPr>
              <a:t>ТВУЗИ В режим</a:t>
            </a:r>
            <a:endParaRPr>
              <a:solidFill>
                <a:schemeClr val="dk1"/>
              </a:solidFill>
              <a:highlight>
                <a:srgbClr val="CFE2F3"/>
              </a:highlight>
            </a:endParaRPr>
          </a:p>
        </p:txBody>
      </p:sp>
      <p:sp>
        <p:nvSpPr>
          <p:cNvPr id="742" name="Google Shape;742;p53"/>
          <p:cNvSpPr txBox="1"/>
          <p:nvPr/>
        </p:nvSpPr>
        <p:spPr>
          <a:xfrm>
            <a:off x="4985450" y="116162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highlight>
                  <a:srgbClr val="CFE2F3"/>
                </a:highlight>
              </a:rPr>
              <a:t>ТАУЗИ режим ЦДК</a:t>
            </a:r>
            <a:endParaRPr>
              <a:solidFill>
                <a:schemeClr val="dk1"/>
              </a:solidFill>
              <a:highlight>
                <a:srgbClr val="CFE2F3"/>
              </a:highligh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54"/>
          <p:cNvSpPr/>
          <p:nvPr/>
        </p:nvSpPr>
        <p:spPr>
          <a:xfrm>
            <a:off x="769550" y="1390188"/>
            <a:ext cx="875100" cy="875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4"/>
          <p:cNvSpPr/>
          <p:nvPr/>
        </p:nvSpPr>
        <p:spPr>
          <a:xfrm>
            <a:off x="4964200" y="2211075"/>
            <a:ext cx="875100" cy="875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54"/>
          <p:cNvSpPr/>
          <p:nvPr/>
        </p:nvSpPr>
        <p:spPr>
          <a:xfrm>
            <a:off x="769550" y="2878313"/>
            <a:ext cx="875100" cy="875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54"/>
          <p:cNvSpPr/>
          <p:nvPr/>
        </p:nvSpPr>
        <p:spPr>
          <a:xfrm>
            <a:off x="4943050" y="3699200"/>
            <a:ext cx="875100" cy="875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54"/>
          <p:cNvSpPr txBox="1">
            <a:spLocks noGrp="1"/>
          </p:cNvSpPr>
          <p:nvPr>
            <p:ph type="title" idx="6"/>
          </p:nvPr>
        </p:nvSpPr>
        <p:spPr>
          <a:xfrm>
            <a:off x="-25950" y="321225"/>
            <a:ext cx="9195900" cy="48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latin typeface="Rubik"/>
                <a:ea typeface="Rubik"/>
                <a:cs typeface="Rubik"/>
                <a:sym typeface="Rubik"/>
              </a:rPr>
              <a:t>Ультразвуковое исследование</a:t>
            </a:r>
            <a:endParaRPr sz="3600">
              <a:latin typeface="Rubik"/>
              <a:ea typeface="Rubik"/>
              <a:cs typeface="Rubik"/>
              <a:sym typeface="Rubik"/>
            </a:endParaRPr>
          </a:p>
        </p:txBody>
      </p:sp>
      <p:sp>
        <p:nvSpPr>
          <p:cNvPr id="752" name="Google Shape;752;p54"/>
          <p:cNvSpPr txBox="1"/>
          <p:nvPr/>
        </p:nvSpPr>
        <p:spPr>
          <a:xfrm>
            <a:off x="1644650" y="1209100"/>
            <a:ext cx="3282300" cy="1508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latin typeface="Rubik"/>
                <a:ea typeface="Rubik"/>
                <a:cs typeface="Rubik"/>
                <a:sym typeface="Rubik"/>
              </a:rPr>
              <a:t> Сосудистая ножка состоит из:</a:t>
            </a:r>
            <a:endParaRPr sz="1500">
              <a:latin typeface="Rubik"/>
              <a:ea typeface="Rubik"/>
              <a:cs typeface="Rubik"/>
              <a:sym typeface="Rubik"/>
            </a:endParaRPr>
          </a:p>
          <a:p>
            <a:pPr marL="0" lvl="0" indent="0" algn="l" rtl="0">
              <a:spcBef>
                <a:spcPts val="0"/>
              </a:spcBef>
              <a:spcAft>
                <a:spcPts val="0"/>
              </a:spcAft>
              <a:buNone/>
            </a:pPr>
            <a:endParaRPr sz="1500">
              <a:latin typeface="Rubik"/>
              <a:ea typeface="Rubik"/>
              <a:cs typeface="Rubik"/>
              <a:sym typeface="Rubik"/>
            </a:endParaRPr>
          </a:p>
          <a:p>
            <a:pPr marL="457200" lvl="0" indent="-317500" algn="l" rtl="0">
              <a:spcBef>
                <a:spcPts val="0"/>
              </a:spcBef>
              <a:spcAft>
                <a:spcPts val="0"/>
              </a:spcAft>
              <a:buClr>
                <a:schemeClr val="accent5"/>
              </a:buClr>
              <a:buSzPts val="1400"/>
              <a:buFont typeface="Rubik"/>
              <a:buChar char="●"/>
            </a:pPr>
            <a:r>
              <a:rPr lang="en">
                <a:latin typeface="Rubik"/>
                <a:ea typeface="Rubik"/>
                <a:cs typeface="Rubik"/>
                <a:sym typeface="Rubik"/>
              </a:rPr>
              <a:t>связка, поддерживающая яичник</a:t>
            </a:r>
            <a:endParaRPr>
              <a:latin typeface="Rubik"/>
              <a:ea typeface="Rubik"/>
              <a:cs typeface="Rubik"/>
              <a:sym typeface="Rubik"/>
            </a:endParaRPr>
          </a:p>
          <a:p>
            <a:pPr marL="457200" lvl="0" indent="-317500" algn="l" rtl="0">
              <a:spcBef>
                <a:spcPts val="0"/>
              </a:spcBef>
              <a:spcAft>
                <a:spcPts val="0"/>
              </a:spcAft>
              <a:buClr>
                <a:schemeClr val="accent5"/>
              </a:buClr>
              <a:buSzPts val="1400"/>
              <a:buFont typeface="Rubik"/>
              <a:buChar char="●"/>
            </a:pPr>
            <a:r>
              <a:rPr lang="en">
                <a:latin typeface="Rubik"/>
                <a:ea typeface="Rubik"/>
                <a:cs typeface="Rubik"/>
                <a:sym typeface="Rubik"/>
              </a:rPr>
              <a:t>артерия и вена</a:t>
            </a:r>
            <a:endParaRPr>
              <a:latin typeface="Rubik"/>
              <a:ea typeface="Rubik"/>
              <a:cs typeface="Rubik"/>
              <a:sym typeface="Rubik"/>
            </a:endParaRPr>
          </a:p>
          <a:p>
            <a:pPr marL="457200" lvl="0" indent="-317500" algn="l" rtl="0">
              <a:spcBef>
                <a:spcPts val="0"/>
              </a:spcBef>
              <a:spcAft>
                <a:spcPts val="0"/>
              </a:spcAft>
              <a:buClr>
                <a:schemeClr val="accent5"/>
              </a:buClr>
              <a:buSzPts val="1400"/>
              <a:buFont typeface="Rubik"/>
              <a:buChar char="●"/>
            </a:pPr>
            <a:r>
              <a:rPr lang="en">
                <a:latin typeface="Rubik"/>
                <a:ea typeface="Rubik"/>
                <a:cs typeface="Rubik"/>
                <a:sym typeface="Rubik"/>
              </a:rPr>
              <a:t>часто маточная труба</a:t>
            </a:r>
            <a:endParaRPr>
              <a:latin typeface="Rubik"/>
              <a:ea typeface="Rubik"/>
              <a:cs typeface="Rubik"/>
              <a:sym typeface="Rubik"/>
            </a:endParaRPr>
          </a:p>
        </p:txBody>
      </p:sp>
      <p:sp>
        <p:nvSpPr>
          <p:cNvPr id="753" name="Google Shape;753;p54"/>
          <p:cNvSpPr txBox="1"/>
          <p:nvPr/>
        </p:nvSpPr>
        <p:spPr>
          <a:xfrm>
            <a:off x="1759200" y="3086175"/>
            <a:ext cx="3069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ubik"/>
                <a:ea typeface="Rubik"/>
                <a:cs typeface="Rubik"/>
                <a:sym typeface="Rubik"/>
              </a:rPr>
              <a:t>С помощью УЗИ можно провести исследование в динамике и в различных плоскостях </a:t>
            </a:r>
            <a:endParaRPr>
              <a:latin typeface="Rubik"/>
              <a:ea typeface="Rubik"/>
              <a:cs typeface="Rubik"/>
              <a:sym typeface="Rubik"/>
            </a:endParaRPr>
          </a:p>
        </p:txBody>
      </p:sp>
      <p:sp>
        <p:nvSpPr>
          <p:cNvPr id="754" name="Google Shape;754;p54"/>
          <p:cNvSpPr txBox="1"/>
          <p:nvPr/>
        </p:nvSpPr>
        <p:spPr>
          <a:xfrm>
            <a:off x="5876550" y="1909875"/>
            <a:ext cx="3069300" cy="169274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Rubik"/>
                <a:ea typeface="Rubik"/>
                <a:cs typeface="Rubik"/>
                <a:sym typeface="Rubik"/>
              </a:rPr>
              <a:t>Симптом мишени -  при перпендикулярно расположенной сосудистой ножки к оси вращения визуализируются чередующиеся гипо- и </a:t>
            </a:r>
            <a:r>
              <a:rPr lang="en" dirty="0" smtClean="0">
                <a:latin typeface="Rubik"/>
                <a:ea typeface="Rubik"/>
                <a:cs typeface="Rubik"/>
                <a:sym typeface="Rubik"/>
              </a:rPr>
              <a:t>гиперэхогенны</a:t>
            </a:r>
            <a:r>
              <a:rPr lang="ru-RU" dirty="0" smtClean="0">
                <a:latin typeface="Rubik"/>
                <a:ea typeface="Rubik"/>
                <a:cs typeface="Rubik"/>
                <a:sym typeface="Rubik"/>
              </a:rPr>
              <a:t>е</a:t>
            </a:r>
            <a:r>
              <a:rPr lang="en" dirty="0" smtClean="0">
                <a:latin typeface="Rubik"/>
                <a:ea typeface="Rubik"/>
                <a:cs typeface="Rubik"/>
                <a:sym typeface="Rubik"/>
              </a:rPr>
              <a:t> </a:t>
            </a:r>
            <a:r>
              <a:rPr lang="en" dirty="0">
                <a:latin typeface="Rubik"/>
                <a:ea typeface="Rubik"/>
                <a:cs typeface="Rubik"/>
                <a:sym typeface="Rubik"/>
              </a:rPr>
              <a:t>кольца</a:t>
            </a:r>
            <a:endParaRPr dirty="0">
              <a:latin typeface="Rubik"/>
              <a:ea typeface="Rubik"/>
              <a:cs typeface="Rubik"/>
              <a:sym typeface="Rubik"/>
            </a:endParaRPr>
          </a:p>
        </p:txBody>
      </p:sp>
      <p:sp>
        <p:nvSpPr>
          <p:cNvPr id="755" name="Google Shape;755;p54"/>
          <p:cNvSpPr txBox="1"/>
          <p:nvPr/>
        </p:nvSpPr>
        <p:spPr>
          <a:xfrm>
            <a:off x="5876550" y="3659725"/>
            <a:ext cx="3069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ubik"/>
                <a:ea typeface="Rubik"/>
                <a:cs typeface="Rubik"/>
                <a:sym typeface="Rubik"/>
              </a:rPr>
              <a:t>Симптом водоворота - извитая гипоэхогенная перекрученная сосудистая  ножка</a:t>
            </a:r>
            <a:endParaRPr>
              <a:latin typeface="Rubik"/>
              <a:ea typeface="Rubik"/>
              <a:cs typeface="Rubik"/>
              <a:sym typeface="Rubik"/>
            </a:endParaRPr>
          </a:p>
        </p:txBody>
      </p:sp>
      <p:grpSp>
        <p:nvGrpSpPr>
          <p:cNvPr id="756" name="Google Shape;756;p54"/>
          <p:cNvGrpSpPr/>
          <p:nvPr/>
        </p:nvGrpSpPr>
        <p:grpSpPr>
          <a:xfrm>
            <a:off x="1030037" y="1622816"/>
            <a:ext cx="354136" cy="353210"/>
            <a:chOff x="-24709875" y="1970225"/>
            <a:chExt cx="296175" cy="295400"/>
          </a:xfrm>
        </p:grpSpPr>
        <p:sp>
          <p:nvSpPr>
            <p:cNvPr id="757" name="Google Shape;757;p54"/>
            <p:cNvSpPr/>
            <p:nvPr/>
          </p:nvSpPr>
          <p:spPr>
            <a:xfrm>
              <a:off x="-24709875" y="1970225"/>
              <a:ext cx="296175" cy="295400"/>
            </a:xfrm>
            <a:custGeom>
              <a:avLst/>
              <a:gdLst/>
              <a:ahLst/>
              <a:cxnLst/>
              <a:rect l="l" t="t" r="r" b="b"/>
              <a:pathLst>
                <a:path w="11847" h="11816" extrusionOk="0">
                  <a:moveTo>
                    <a:pt x="9767" y="1450"/>
                  </a:moveTo>
                  <a:cubicBezTo>
                    <a:pt x="9956" y="1450"/>
                    <a:pt x="10366" y="1545"/>
                    <a:pt x="10681" y="1734"/>
                  </a:cubicBezTo>
                  <a:cubicBezTo>
                    <a:pt x="11027" y="1923"/>
                    <a:pt x="11153" y="2080"/>
                    <a:pt x="11153" y="2175"/>
                  </a:cubicBezTo>
                  <a:cubicBezTo>
                    <a:pt x="11153" y="2238"/>
                    <a:pt x="11027" y="2395"/>
                    <a:pt x="10681" y="2584"/>
                  </a:cubicBezTo>
                  <a:cubicBezTo>
                    <a:pt x="10334" y="2773"/>
                    <a:pt x="9956" y="2868"/>
                    <a:pt x="9767" y="2868"/>
                  </a:cubicBezTo>
                  <a:cubicBezTo>
                    <a:pt x="9389" y="2868"/>
                    <a:pt x="9042" y="2553"/>
                    <a:pt x="9042" y="2175"/>
                  </a:cubicBezTo>
                  <a:cubicBezTo>
                    <a:pt x="9105" y="1765"/>
                    <a:pt x="9420" y="1450"/>
                    <a:pt x="9767" y="1450"/>
                  </a:cubicBezTo>
                  <a:close/>
                  <a:moveTo>
                    <a:pt x="4915" y="694"/>
                  </a:moveTo>
                  <a:cubicBezTo>
                    <a:pt x="5671" y="694"/>
                    <a:pt x="6301" y="1324"/>
                    <a:pt x="6301" y="2080"/>
                  </a:cubicBezTo>
                  <a:cubicBezTo>
                    <a:pt x="6301" y="2584"/>
                    <a:pt x="6018" y="3025"/>
                    <a:pt x="5577" y="3309"/>
                  </a:cubicBezTo>
                  <a:lnTo>
                    <a:pt x="5577" y="3151"/>
                  </a:lnTo>
                  <a:cubicBezTo>
                    <a:pt x="5577" y="2553"/>
                    <a:pt x="5104" y="2112"/>
                    <a:pt x="4569" y="2112"/>
                  </a:cubicBezTo>
                  <a:lnTo>
                    <a:pt x="1418" y="2112"/>
                  </a:lnTo>
                  <a:cubicBezTo>
                    <a:pt x="1009" y="2112"/>
                    <a:pt x="693" y="1797"/>
                    <a:pt x="693" y="1419"/>
                  </a:cubicBezTo>
                  <a:cubicBezTo>
                    <a:pt x="693" y="1009"/>
                    <a:pt x="1009" y="694"/>
                    <a:pt x="1418" y="694"/>
                  </a:cubicBezTo>
                  <a:close/>
                  <a:moveTo>
                    <a:pt x="725" y="2584"/>
                  </a:moveTo>
                  <a:cubicBezTo>
                    <a:pt x="914" y="2710"/>
                    <a:pt x="1135" y="2805"/>
                    <a:pt x="1418" y="2805"/>
                  </a:cubicBezTo>
                  <a:lnTo>
                    <a:pt x="4569" y="2805"/>
                  </a:lnTo>
                  <a:cubicBezTo>
                    <a:pt x="4758" y="2805"/>
                    <a:pt x="4915" y="2962"/>
                    <a:pt x="4915" y="3151"/>
                  </a:cubicBezTo>
                  <a:lnTo>
                    <a:pt x="4915" y="3498"/>
                  </a:lnTo>
                  <a:lnTo>
                    <a:pt x="2458" y="3498"/>
                  </a:lnTo>
                  <a:cubicBezTo>
                    <a:pt x="1859" y="3498"/>
                    <a:pt x="1418" y="3970"/>
                    <a:pt x="1418" y="4538"/>
                  </a:cubicBezTo>
                  <a:lnTo>
                    <a:pt x="1418" y="6270"/>
                  </a:lnTo>
                  <a:cubicBezTo>
                    <a:pt x="1009" y="6113"/>
                    <a:pt x="725" y="5703"/>
                    <a:pt x="725" y="5262"/>
                  </a:cubicBezTo>
                  <a:lnTo>
                    <a:pt x="725" y="2584"/>
                  </a:lnTo>
                  <a:close/>
                  <a:moveTo>
                    <a:pt x="10460" y="4884"/>
                  </a:moveTo>
                  <a:cubicBezTo>
                    <a:pt x="10870" y="4884"/>
                    <a:pt x="11185" y="5199"/>
                    <a:pt x="11185" y="5577"/>
                  </a:cubicBezTo>
                  <a:cubicBezTo>
                    <a:pt x="11185" y="5987"/>
                    <a:pt x="10870" y="6302"/>
                    <a:pt x="10460" y="6302"/>
                  </a:cubicBezTo>
                  <a:cubicBezTo>
                    <a:pt x="10082" y="6302"/>
                    <a:pt x="9767" y="5987"/>
                    <a:pt x="9767" y="5577"/>
                  </a:cubicBezTo>
                  <a:cubicBezTo>
                    <a:pt x="9767" y="5199"/>
                    <a:pt x="10082" y="4884"/>
                    <a:pt x="10460" y="4884"/>
                  </a:cubicBezTo>
                  <a:close/>
                  <a:moveTo>
                    <a:pt x="6301" y="3655"/>
                  </a:moveTo>
                  <a:lnTo>
                    <a:pt x="6301" y="6648"/>
                  </a:lnTo>
                  <a:cubicBezTo>
                    <a:pt x="6301" y="7247"/>
                    <a:pt x="5829" y="7657"/>
                    <a:pt x="5293" y="7657"/>
                  </a:cubicBezTo>
                  <a:lnTo>
                    <a:pt x="2458" y="7657"/>
                  </a:lnTo>
                  <a:cubicBezTo>
                    <a:pt x="2439" y="7659"/>
                    <a:pt x="2420" y="7661"/>
                    <a:pt x="2402" y="7661"/>
                  </a:cubicBezTo>
                  <a:cubicBezTo>
                    <a:pt x="2211" y="7661"/>
                    <a:pt x="2080" y="7517"/>
                    <a:pt x="2080" y="7373"/>
                  </a:cubicBezTo>
                  <a:lnTo>
                    <a:pt x="2080" y="4538"/>
                  </a:lnTo>
                  <a:cubicBezTo>
                    <a:pt x="2080" y="4317"/>
                    <a:pt x="2237" y="4159"/>
                    <a:pt x="2458" y="4159"/>
                  </a:cubicBezTo>
                  <a:lnTo>
                    <a:pt x="4915" y="4159"/>
                  </a:lnTo>
                  <a:cubicBezTo>
                    <a:pt x="5073" y="4159"/>
                    <a:pt x="5199" y="4159"/>
                    <a:pt x="5325" y="4128"/>
                  </a:cubicBezTo>
                  <a:lnTo>
                    <a:pt x="5356" y="4128"/>
                  </a:lnTo>
                  <a:cubicBezTo>
                    <a:pt x="5703" y="4033"/>
                    <a:pt x="6081" y="3907"/>
                    <a:pt x="6301" y="3655"/>
                  </a:cubicBezTo>
                  <a:close/>
                  <a:moveTo>
                    <a:pt x="1387" y="1"/>
                  </a:moveTo>
                  <a:cubicBezTo>
                    <a:pt x="630" y="1"/>
                    <a:pt x="0" y="631"/>
                    <a:pt x="0" y="1387"/>
                  </a:cubicBezTo>
                  <a:lnTo>
                    <a:pt x="0" y="5231"/>
                  </a:lnTo>
                  <a:cubicBezTo>
                    <a:pt x="0" y="6050"/>
                    <a:pt x="599" y="6774"/>
                    <a:pt x="1387" y="6932"/>
                  </a:cubicBezTo>
                  <a:lnTo>
                    <a:pt x="1387" y="7310"/>
                  </a:lnTo>
                  <a:cubicBezTo>
                    <a:pt x="1387" y="7909"/>
                    <a:pt x="1859" y="8350"/>
                    <a:pt x="2395" y="8350"/>
                  </a:cubicBezTo>
                  <a:lnTo>
                    <a:pt x="3497" y="8350"/>
                  </a:lnTo>
                  <a:cubicBezTo>
                    <a:pt x="3592" y="10271"/>
                    <a:pt x="5199" y="11815"/>
                    <a:pt x="7120" y="11815"/>
                  </a:cubicBezTo>
                  <a:cubicBezTo>
                    <a:pt x="8066" y="11815"/>
                    <a:pt x="9011" y="11311"/>
                    <a:pt x="9735" y="10366"/>
                  </a:cubicBezTo>
                  <a:cubicBezTo>
                    <a:pt x="10397" y="9515"/>
                    <a:pt x="10744" y="8413"/>
                    <a:pt x="10744" y="7467"/>
                  </a:cubicBezTo>
                  <a:lnTo>
                    <a:pt x="10744" y="6932"/>
                  </a:lnTo>
                  <a:cubicBezTo>
                    <a:pt x="11342" y="6774"/>
                    <a:pt x="11783" y="6207"/>
                    <a:pt x="11783" y="5577"/>
                  </a:cubicBezTo>
                  <a:cubicBezTo>
                    <a:pt x="11846" y="4853"/>
                    <a:pt x="11216" y="4222"/>
                    <a:pt x="10460" y="4222"/>
                  </a:cubicBezTo>
                  <a:cubicBezTo>
                    <a:pt x="9735" y="4222"/>
                    <a:pt x="9105" y="4821"/>
                    <a:pt x="9105" y="5577"/>
                  </a:cubicBezTo>
                  <a:cubicBezTo>
                    <a:pt x="9105" y="6207"/>
                    <a:pt x="9515" y="6774"/>
                    <a:pt x="10113" y="6932"/>
                  </a:cubicBezTo>
                  <a:lnTo>
                    <a:pt x="10113" y="7467"/>
                  </a:lnTo>
                  <a:cubicBezTo>
                    <a:pt x="10113" y="8318"/>
                    <a:pt x="9798" y="9200"/>
                    <a:pt x="9200" y="9956"/>
                  </a:cubicBezTo>
                  <a:cubicBezTo>
                    <a:pt x="8633" y="10712"/>
                    <a:pt x="7908" y="11154"/>
                    <a:pt x="7152" y="11154"/>
                  </a:cubicBezTo>
                  <a:cubicBezTo>
                    <a:pt x="5577" y="11154"/>
                    <a:pt x="4317" y="9925"/>
                    <a:pt x="4222" y="8381"/>
                  </a:cubicBezTo>
                  <a:lnTo>
                    <a:pt x="4915" y="8381"/>
                  </a:lnTo>
                  <a:cubicBezTo>
                    <a:pt x="5010" y="8791"/>
                    <a:pt x="5199" y="9106"/>
                    <a:pt x="5514" y="9358"/>
                  </a:cubicBezTo>
                  <a:cubicBezTo>
                    <a:pt x="5829" y="9641"/>
                    <a:pt x="6238" y="9767"/>
                    <a:pt x="6648" y="9767"/>
                  </a:cubicBezTo>
                  <a:cubicBezTo>
                    <a:pt x="6742" y="9767"/>
                    <a:pt x="6837" y="9767"/>
                    <a:pt x="6931" y="9736"/>
                  </a:cubicBezTo>
                  <a:cubicBezTo>
                    <a:pt x="7751" y="9610"/>
                    <a:pt x="8381" y="8822"/>
                    <a:pt x="8381" y="7940"/>
                  </a:cubicBezTo>
                  <a:lnTo>
                    <a:pt x="8381" y="3183"/>
                  </a:lnTo>
                  <a:cubicBezTo>
                    <a:pt x="8381" y="3025"/>
                    <a:pt x="8412" y="2868"/>
                    <a:pt x="8507" y="2710"/>
                  </a:cubicBezTo>
                  <a:cubicBezTo>
                    <a:pt x="8696" y="3183"/>
                    <a:pt x="9200" y="3529"/>
                    <a:pt x="9767" y="3529"/>
                  </a:cubicBezTo>
                  <a:cubicBezTo>
                    <a:pt x="10113" y="3529"/>
                    <a:pt x="10586" y="3435"/>
                    <a:pt x="11027" y="3183"/>
                  </a:cubicBezTo>
                  <a:cubicBezTo>
                    <a:pt x="11563" y="2899"/>
                    <a:pt x="11846" y="2521"/>
                    <a:pt x="11846" y="2175"/>
                  </a:cubicBezTo>
                  <a:cubicBezTo>
                    <a:pt x="11846" y="1765"/>
                    <a:pt x="11531" y="1419"/>
                    <a:pt x="11027" y="1135"/>
                  </a:cubicBezTo>
                  <a:cubicBezTo>
                    <a:pt x="10618" y="946"/>
                    <a:pt x="10113" y="788"/>
                    <a:pt x="9767" y="788"/>
                  </a:cubicBezTo>
                  <a:cubicBezTo>
                    <a:pt x="9137" y="788"/>
                    <a:pt x="8570" y="1198"/>
                    <a:pt x="8412" y="1765"/>
                  </a:cubicBezTo>
                  <a:cubicBezTo>
                    <a:pt x="7940" y="2080"/>
                    <a:pt x="7688" y="2647"/>
                    <a:pt x="7688" y="3183"/>
                  </a:cubicBezTo>
                  <a:lnTo>
                    <a:pt x="7688" y="7940"/>
                  </a:lnTo>
                  <a:cubicBezTo>
                    <a:pt x="7688" y="8507"/>
                    <a:pt x="7310" y="8980"/>
                    <a:pt x="6805" y="9043"/>
                  </a:cubicBezTo>
                  <a:cubicBezTo>
                    <a:pt x="6740" y="9056"/>
                    <a:pt x="6674" y="9062"/>
                    <a:pt x="6609" y="9062"/>
                  </a:cubicBezTo>
                  <a:cubicBezTo>
                    <a:pt x="6363" y="9062"/>
                    <a:pt x="6129" y="8972"/>
                    <a:pt x="5955" y="8822"/>
                  </a:cubicBezTo>
                  <a:cubicBezTo>
                    <a:pt x="5797" y="8696"/>
                    <a:pt x="5671" y="8507"/>
                    <a:pt x="5640" y="8350"/>
                  </a:cubicBezTo>
                  <a:cubicBezTo>
                    <a:pt x="6427" y="8161"/>
                    <a:pt x="6963" y="7467"/>
                    <a:pt x="6963" y="6648"/>
                  </a:cubicBezTo>
                  <a:lnTo>
                    <a:pt x="6963" y="2427"/>
                  </a:lnTo>
                  <a:lnTo>
                    <a:pt x="6963" y="2080"/>
                  </a:lnTo>
                  <a:cubicBezTo>
                    <a:pt x="6963" y="946"/>
                    <a:pt x="6018" y="1"/>
                    <a:pt x="48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4"/>
            <p:cNvSpPr/>
            <p:nvPr/>
          </p:nvSpPr>
          <p:spPr>
            <a:xfrm>
              <a:off x="-24639775" y="2092325"/>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 name="Google Shape;759;p54"/>
          <p:cNvGrpSpPr/>
          <p:nvPr/>
        </p:nvGrpSpPr>
        <p:grpSpPr>
          <a:xfrm>
            <a:off x="1030037" y="3139266"/>
            <a:ext cx="354136" cy="353210"/>
            <a:chOff x="-24709875" y="1970225"/>
            <a:chExt cx="296175" cy="295400"/>
          </a:xfrm>
        </p:grpSpPr>
        <p:sp>
          <p:nvSpPr>
            <p:cNvPr id="760" name="Google Shape;760;p54"/>
            <p:cNvSpPr/>
            <p:nvPr/>
          </p:nvSpPr>
          <p:spPr>
            <a:xfrm>
              <a:off x="-24709875" y="1970225"/>
              <a:ext cx="296175" cy="295400"/>
            </a:xfrm>
            <a:custGeom>
              <a:avLst/>
              <a:gdLst/>
              <a:ahLst/>
              <a:cxnLst/>
              <a:rect l="l" t="t" r="r" b="b"/>
              <a:pathLst>
                <a:path w="11847" h="11816" extrusionOk="0">
                  <a:moveTo>
                    <a:pt x="9767" y="1450"/>
                  </a:moveTo>
                  <a:cubicBezTo>
                    <a:pt x="9956" y="1450"/>
                    <a:pt x="10366" y="1545"/>
                    <a:pt x="10681" y="1734"/>
                  </a:cubicBezTo>
                  <a:cubicBezTo>
                    <a:pt x="11027" y="1923"/>
                    <a:pt x="11153" y="2080"/>
                    <a:pt x="11153" y="2175"/>
                  </a:cubicBezTo>
                  <a:cubicBezTo>
                    <a:pt x="11153" y="2238"/>
                    <a:pt x="11027" y="2395"/>
                    <a:pt x="10681" y="2584"/>
                  </a:cubicBezTo>
                  <a:cubicBezTo>
                    <a:pt x="10334" y="2773"/>
                    <a:pt x="9956" y="2868"/>
                    <a:pt x="9767" y="2868"/>
                  </a:cubicBezTo>
                  <a:cubicBezTo>
                    <a:pt x="9389" y="2868"/>
                    <a:pt x="9042" y="2553"/>
                    <a:pt x="9042" y="2175"/>
                  </a:cubicBezTo>
                  <a:cubicBezTo>
                    <a:pt x="9105" y="1765"/>
                    <a:pt x="9420" y="1450"/>
                    <a:pt x="9767" y="1450"/>
                  </a:cubicBezTo>
                  <a:close/>
                  <a:moveTo>
                    <a:pt x="4915" y="694"/>
                  </a:moveTo>
                  <a:cubicBezTo>
                    <a:pt x="5671" y="694"/>
                    <a:pt x="6301" y="1324"/>
                    <a:pt x="6301" y="2080"/>
                  </a:cubicBezTo>
                  <a:cubicBezTo>
                    <a:pt x="6301" y="2584"/>
                    <a:pt x="6018" y="3025"/>
                    <a:pt x="5577" y="3309"/>
                  </a:cubicBezTo>
                  <a:lnTo>
                    <a:pt x="5577" y="3151"/>
                  </a:lnTo>
                  <a:cubicBezTo>
                    <a:pt x="5577" y="2553"/>
                    <a:pt x="5104" y="2112"/>
                    <a:pt x="4569" y="2112"/>
                  </a:cubicBezTo>
                  <a:lnTo>
                    <a:pt x="1418" y="2112"/>
                  </a:lnTo>
                  <a:cubicBezTo>
                    <a:pt x="1009" y="2112"/>
                    <a:pt x="693" y="1797"/>
                    <a:pt x="693" y="1419"/>
                  </a:cubicBezTo>
                  <a:cubicBezTo>
                    <a:pt x="693" y="1009"/>
                    <a:pt x="1009" y="694"/>
                    <a:pt x="1418" y="694"/>
                  </a:cubicBezTo>
                  <a:close/>
                  <a:moveTo>
                    <a:pt x="725" y="2584"/>
                  </a:moveTo>
                  <a:cubicBezTo>
                    <a:pt x="914" y="2710"/>
                    <a:pt x="1135" y="2805"/>
                    <a:pt x="1418" y="2805"/>
                  </a:cubicBezTo>
                  <a:lnTo>
                    <a:pt x="4569" y="2805"/>
                  </a:lnTo>
                  <a:cubicBezTo>
                    <a:pt x="4758" y="2805"/>
                    <a:pt x="4915" y="2962"/>
                    <a:pt x="4915" y="3151"/>
                  </a:cubicBezTo>
                  <a:lnTo>
                    <a:pt x="4915" y="3498"/>
                  </a:lnTo>
                  <a:lnTo>
                    <a:pt x="2458" y="3498"/>
                  </a:lnTo>
                  <a:cubicBezTo>
                    <a:pt x="1859" y="3498"/>
                    <a:pt x="1418" y="3970"/>
                    <a:pt x="1418" y="4538"/>
                  </a:cubicBezTo>
                  <a:lnTo>
                    <a:pt x="1418" y="6270"/>
                  </a:lnTo>
                  <a:cubicBezTo>
                    <a:pt x="1009" y="6113"/>
                    <a:pt x="725" y="5703"/>
                    <a:pt x="725" y="5262"/>
                  </a:cubicBezTo>
                  <a:lnTo>
                    <a:pt x="725" y="2584"/>
                  </a:lnTo>
                  <a:close/>
                  <a:moveTo>
                    <a:pt x="10460" y="4884"/>
                  </a:moveTo>
                  <a:cubicBezTo>
                    <a:pt x="10870" y="4884"/>
                    <a:pt x="11185" y="5199"/>
                    <a:pt x="11185" y="5577"/>
                  </a:cubicBezTo>
                  <a:cubicBezTo>
                    <a:pt x="11185" y="5987"/>
                    <a:pt x="10870" y="6302"/>
                    <a:pt x="10460" y="6302"/>
                  </a:cubicBezTo>
                  <a:cubicBezTo>
                    <a:pt x="10082" y="6302"/>
                    <a:pt x="9767" y="5987"/>
                    <a:pt x="9767" y="5577"/>
                  </a:cubicBezTo>
                  <a:cubicBezTo>
                    <a:pt x="9767" y="5199"/>
                    <a:pt x="10082" y="4884"/>
                    <a:pt x="10460" y="4884"/>
                  </a:cubicBezTo>
                  <a:close/>
                  <a:moveTo>
                    <a:pt x="6301" y="3655"/>
                  </a:moveTo>
                  <a:lnTo>
                    <a:pt x="6301" y="6648"/>
                  </a:lnTo>
                  <a:cubicBezTo>
                    <a:pt x="6301" y="7247"/>
                    <a:pt x="5829" y="7657"/>
                    <a:pt x="5293" y="7657"/>
                  </a:cubicBezTo>
                  <a:lnTo>
                    <a:pt x="2458" y="7657"/>
                  </a:lnTo>
                  <a:cubicBezTo>
                    <a:pt x="2439" y="7659"/>
                    <a:pt x="2420" y="7661"/>
                    <a:pt x="2402" y="7661"/>
                  </a:cubicBezTo>
                  <a:cubicBezTo>
                    <a:pt x="2211" y="7661"/>
                    <a:pt x="2080" y="7517"/>
                    <a:pt x="2080" y="7373"/>
                  </a:cubicBezTo>
                  <a:lnTo>
                    <a:pt x="2080" y="4538"/>
                  </a:lnTo>
                  <a:cubicBezTo>
                    <a:pt x="2080" y="4317"/>
                    <a:pt x="2237" y="4159"/>
                    <a:pt x="2458" y="4159"/>
                  </a:cubicBezTo>
                  <a:lnTo>
                    <a:pt x="4915" y="4159"/>
                  </a:lnTo>
                  <a:cubicBezTo>
                    <a:pt x="5073" y="4159"/>
                    <a:pt x="5199" y="4159"/>
                    <a:pt x="5325" y="4128"/>
                  </a:cubicBezTo>
                  <a:lnTo>
                    <a:pt x="5356" y="4128"/>
                  </a:lnTo>
                  <a:cubicBezTo>
                    <a:pt x="5703" y="4033"/>
                    <a:pt x="6081" y="3907"/>
                    <a:pt x="6301" y="3655"/>
                  </a:cubicBezTo>
                  <a:close/>
                  <a:moveTo>
                    <a:pt x="1387" y="1"/>
                  </a:moveTo>
                  <a:cubicBezTo>
                    <a:pt x="630" y="1"/>
                    <a:pt x="0" y="631"/>
                    <a:pt x="0" y="1387"/>
                  </a:cubicBezTo>
                  <a:lnTo>
                    <a:pt x="0" y="5231"/>
                  </a:lnTo>
                  <a:cubicBezTo>
                    <a:pt x="0" y="6050"/>
                    <a:pt x="599" y="6774"/>
                    <a:pt x="1387" y="6932"/>
                  </a:cubicBezTo>
                  <a:lnTo>
                    <a:pt x="1387" y="7310"/>
                  </a:lnTo>
                  <a:cubicBezTo>
                    <a:pt x="1387" y="7909"/>
                    <a:pt x="1859" y="8350"/>
                    <a:pt x="2395" y="8350"/>
                  </a:cubicBezTo>
                  <a:lnTo>
                    <a:pt x="3497" y="8350"/>
                  </a:lnTo>
                  <a:cubicBezTo>
                    <a:pt x="3592" y="10271"/>
                    <a:pt x="5199" y="11815"/>
                    <a:pt x="7120" y="11815"/>
                  </a:cubicBezTo>
                  <a:cubicBezTo>
                    <a:pt x="8066" y="11815"/>
                    <a:pt x="9011" y="11311"/>
                    <a:pt x="9735" y="10366"/>
                  </a:cubicBezTo>
                  <a:cubicBezTo>
                    <a:pt x="10397" y="9515"/>
                    <a:pt x="10744" y="8413"/>
                    <a:pt x="10744" y="7467"/>
                  </a:cubicBezTo>
                  <a:lnTo>
                    <a:pt x="10744" y="6932"/>
                  </a:lnTo>
                  <a:cubicBezTo>
                    <a:pt x="11342" y="6774"/>
                    <a:pt x="11783" y="6207"/>
                    <a:pt x="11783" y="5577"/>
                  </a:cubicBezTo>
                  <a:cubicBezTo>
                    <a:pt x="11846" y="4853"/>
                    <a:pt x="11216" y="4222"/>
                    <a:pt x="10460" y="4222"/>
                  </a:cubicBezTo>
                  <a:cubicBezTo>
                    <a:pt x="9735" y="4222"/>
                    <a:pt x="9105" y="4821"/>
                    <a:pt x="9105" y="5577"/>
                  </a:cubicBezTo>
                  <a:cubicBezTo>
                    <a:pt x="9105" y="6207"/>
                    <a:pt x="9515" y="6774"/>
                    <a:pt x="10113" y="6932"/>
                  </a:cubicBezTo>
                  <a:lnTo>
                    <a:pt x="10113" y="7467"/>
                  </a:lnTo>
                  <a:cubicBezTo>
                    <a:pt x="10113" y="8318"/>
                    <a:pt x="9798" y="9200"/>
                    <a:pt x="9200" y="9956"/>
                  </a:cubicBezTo>
                  <a:cubicBezTo>
                    <a:pt x="8633" y="10712"/>
                    <a:pt x="7908" y="11154"/>
                    <a:pt x="7152" y="11154"/>
                  </a:cubicBezTo>
                  <a:cubicBezTo>
                    <a:pt x="5577" y="11154"/>
                    <a:pt x="4317" y="9925"/>
                    <a:pt x="4222" y="8381"/>
                  </a:cubicBezTo>
                  <a:lnTo>
                    <a:pt x="4915" y="8381"/>
                  </a:lnTo>
                  <a:cubicBezTo>
                    <a:pt x="5010" y="8791"/>
                    <a:pt x="5199" y="9106"/>
                    <a:pt x="5514" y="9358"/>
                  </a:cubicBezTo>
                  <a:cubicBezTo>
                    <a:pt x="5829" y="9641"/>
                    <a:pt x="6238" y="9767"/>
                    <a:pt x="6648" y="9767"/>
                  </a:cubicBezTo>
                  <a:cubicBezTo>
                    <a:pt x="6742" y="9767"/>
                    <a:pt x="6837" y="9767"/>
                    <a:pt x="6931" y="9736"/>
                  </a:cubicBezTo>
                  <a:cubicBezTo>
                    <a:pt x="7751" y="9610"/>
                    <a:pt x="8381" y="8822"/>
                    <a:pt x="8381" y="7940"/>
                  </a:cubicBezTo>
                  <a:lnTo>
                    <a:pt x="8381" y="3183"/>
                  </a:lnTo>
                  <a:cubicBezTo>
                    <a:pt x="8381" y="3025"/>
                    <a:pt x="8412" y="2868"/>
                    <a:pt x="8507" y="2710"/>
                  </a:cubicBezTo>
                  <a:cubicBezTo>
                    <a:pt x="8696" y="3183"/>
                    <a:pt x="9200" y="3529"/>
                    <a:pt x="9767" y="3529"/>
                  </a:cubicBezTo>
                  <a:cubicBezTo>
                    <a:pt x="10113" y="3529"/>
                    <a:pt x="10586" y="3435"/>
                    <a:pt x="11027" y="3183"/>
                  </a:cubicBezTo>
                  <a:cubicBezTo>
                    <a:pt x="11563" y="2899"/>
                    <a:pt x="11846" y="2521"/>
                    <a:pt x="11846" y="2175"/>
                  </a:cubicBezTo>
                  <a:cubicBezTo>
                    <a:pt x="11846" y="1765"/>
                    <a:pt x="11531" y="1419"/>
                    <a:pt x="11027" y="1135"/>
                  </a:cubicBezTo>
                  <a:cubicBezTo>
                    <a:pt x="10618" y="946"/>
                    <a:pt x="10113" y="788"/>
                    <a:pt x="9767" y="788"/>
                  </a:cubicBezTo>
                  <a:cubicBezTo>
                    <a:pt x="9137" y="788"/>
                    <a:pt x="8570" y="1198"/>
                    <a:pt x="8412" y="1765"/>
                  </a:cubicBezTo>
                  <a:cubicBezTo>
                    <a:pt x="7940" y="2080"/>
                    <a:pt x="7688" y="2647"/>
                    <a:pt x="7688" y="3183"/>
                  </a:cubicBezTo>
                  <a:lnTo>
                    <a:pt x="7688" y="7940"/>
                  </a:lnTo>
                  <a:cubicBezTo>
                    <a:pt x="7688" y="8507"/>
                    <a:pt x="7310" y="8980"/>
                    <a:pt x="6805" y="9043"/>
                  </a:cubicBezTo>
                  <a:cubicBezTo>
                    <a:pt x="6740" y="9056"/>
                    <a:pt x="6674" y="9062"/>
                    <a:pt x="6609" y="9062"/>
                  </a:cubicBezTo>
                  <a:cubicBezTo>
                    <a:pt x="6363" y="9062"/>
                    <a:pt x="6129" y="8972"/>
                    <a:pt x="5955" y="8822"/>
                  </a:cubicBezTo>
                  <a:cubicBezTo>
                    <a:pt x="5797" y="8696"/>
                    <a:pt x="5671" y="8507"/>
                    <a:pt x="5640" y="8350"/>
                  </a:cubicBezTo>
                  <a:cubicBezTo>
                    <a:pt x="6427" y="8161"/>
                    <a:pt x="6963" y="7467"/>
                    <a:pt x="6963" y="6648"/>
                  </a:cubicBezTo>
                  <a:lnTo>
                    <a:pt x="6963" y="2427"/>
                  </a:lnTo>
                  <a:lnTo>
                    <a:pt x="6963" y="2080"/>
                  </a:lnTo>
                  <a:cubicBezTo>
                    <a:pt x="6963" y="946"/>
                    <a:pt x="6018" y="1"/>
                    <a:pt x="48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4"/>
            <p:cNvSpPr/>
            <p:nvPr/>
          </p:nvSpPr>
          <p:spPr>
            <a:xfrm>
              <a:off x="-24639775" y="2092325"/>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2" name="Google Shape;762;p54"/>
          <p:cNvGrpSpPr/>
          <p:nvPr/>
        </p:nvGrpSpPr>
        <p:grpSpPr>
          <a:xfrm>
            <a:off x="5203537" y="2472016"/>
            <a:ext cx="354136" cy="353210"/>
            <a:chOff x="-24709875" y="1970225"/>
            <a:chExt cx="296175" cy="295400"/>
          </a:xfrm>
        </p:grpSpPr>
        <p:sp>
          <p:nvSpPr>
            <p:cNvPr id="763" name="Google Shape;763;p54"/>
            <p:cNvSpPr/>
            <p:nvPr/>
          </p:nvSpPr>
          <p:spPr>
            <a:xfrm>
              <a:off x="-24709875" y="1970225"/>
              <a:ext cx="296175" cy="295400"/>
            </a:xfrm>
            <a:custGeom>
              <a:avLst/>
              <a:gdLst/>
              <a:ahLst/>
              <a:cxnLst/>
              <a:rect l="l" t="t" r="r" b="b"/>
              <a:pathLst>
                <a:path w="11847" h="11816" extrusionOk="0">
                  <a:moveTo>
                    <a:pt x="9767" y="1450"/>
                  </a:moveTo>
                  <a:cubicBezTo>
                    <a:pt x="9956" y="1450"/>
                    <a:pt x="10366" y="1545"/>
                    <a:pt x="10681" y="1734"/>
                  </a:cubicBezTo>
                  <a:cubicBezTo>
                    <a:pt x="11027" y="1923"/>
                    <a:pt x="11153" y="2080"/>
                    <a:pt x="11153" y="2175"/>
                  </a:cubicBezTo>
                  <a:cubicBezTo>
                    <a:pt x="11153" y="2238"/>
                    <a:pt x="11027" y="2395"/>
                    <a:pt x="10681" y="2584"/>
                  </a:cubicBezTo>
                  <a:cubicBezTo>
                    <a:pt x="10334" y="2773"/>
                    <a:pt x="9956" y="2868"/>
                    <a:pt x="9767" y="2868"/>
                  </a:cubicBezTo>
                  <a:cubicBezTo>
                    <a:pt x="9389" y="2868"/>
                    <a:pt x="9042" y="2553"/>
                    <a:pt x="9042" y="2175"/>
                  </a:cubicBezTo>
                  <a:cubicBezTo>
                    <a:pt x="9105" y="1765"/>
                    <a:pt x="9420" y="1450"/>
                    <a:pt x="9767" y="1450"/>
                  </a:cubicBezTo>
                  <a:close/>
                  <a:moveTo>
                    <a:pt x="4915" y="694"/>
                  </a:moveTo>
                  <a:cubicBezTo>
                    <a:pt x="5671" y="694"/>
                    <a:pt x="6301" y="1324"/>
                    <a:pt x="6301" y="2080"/>
                  </a:cubicBezTo>
                  <a:cubicBezTo>
                    <a:pt x="6301" y="2584"/>
                    <a:pt x="6018" y="3025"/>
                    <a:pt x="5577" y="3309"/>
                  </a:cubicBezTo>
                  <a:lnTo>
                    <a:pt x="5577" y="3151"/>
                  </a:lnTo>
                  <a:cubicBezTo>
                    <a:pt x="5577" y="2553"/>
                    <a:pt x="5104" y="2112"/>
                    <a:pt x="4569" y="2112"/>
                  </a:cubicBezTo>
                  <a:lnTo>
                    <a:pt x="1418" y="2112"/>
                  </a:lnTo>
                  <a:cubicBezTo>
                    <a:pt x="1009" y="2112"/>
                    <a:pt x="693" y="1797"/>
                    <a:pt x="693" y="1419"/>
                  </a:cubicBezTo>
                  <a:cubicBezTo>
                    <a:pt x="693" y="1009"/>
                    <a:pt x="1009" y="694"/>
                    <a:pt x="1418" y="694"/>
                  </a:cubicBezTo>
                  <a:close/>
                  <a:moveTo>
                    <a:pt x="725" y="2584"/>
                  </a:moveTo>
                  <a:cubicBezTo>
                    <a:pt x="914" y="2710"/>
                    <a:pt x="1135" y="2805"/>
                    <a:pt x="1418" y="2805"/>
                  </a:cubicBezTo>
                  <a:lnTo>
                    <a:pt x="4569" y="2805"/>
                  </a:lnTo>
                  <a:cubicBezTo>
                    <a:pt x="4758" y="2805"/>
                    <a:pt x="4915" y="2962"/>
                    <a:pt x="4915" y="3151"/>
                  </a:cubicBezTo>
                  <a:lnTo>
                    <a:pt x="4915" y="3498"/>
                  </a:lnTo>
                  <a:lnTo>
                    <a:pt x="2458" y="3498"/>
                  </a:lnTo>
                  <a:cubicBezTo>
                    <a:pt x="1859" y="3498"/>
                    <a:pt x="1418" y="3970"/>
                    <a:pt x="1418" y="4538"/>
                  </a:cubicBezTo>
                  <a:lnTo>
                    <a:pt x="1418" y="6270"/>
                  </a:lnTo>
                  <a:cubicBezTo>
                    <a:pt x="1009" y="6113"/>
                    <a:pt x="725" y="5703"/>
                    <a:pt x="725" y="5262"/>
                  </a:cubicBezTo>
                  <a:lnTo>
                    <a:pt x="725" y="2584"/>
                  </a:lnTo>
                  <a:close/>
                  <a:moveTo>
                    <a:pt x="10460" y="4884"/>
                  </a:moveTo>
                  <a:cubicBezTo>
                    <a:pt x="10870" y="4884"/>
                    <a:pt x="11185" y="5199"/>
                    <a:pt x="11185" y="5577"/>
                  </a:cubicBezTo>
                  <a:cubicBezTo>
                    <a:pt x="11185" y="5987"/>
                    <a:pt x="10870" y="6302"/>
                    <a:pt x="10460" y="6302"/>
                  </a:cubicBezTo>
                  <a:cubicBezTo>
                    <a:pt x="10082" y="6302"/>
                    <a:pt x="9767" y="5987"/>
                    <a:pt x="9767" y="5577"/>
                  </a:cubicBezTo>
                  <a:cubicBezTo>
                    <a:pt x="9767" y="5199"/>
                    <a:pt x="10082" y="4884"/>
                    <a:pt x="10460" y="4884"/>
                  </a:cubicBezTo>
                  <a:close/>
                  <a:moveTo>
                    <a:pt x="6301" y="3655"/>
                  </a:moveTo>
                  <a:lnTo>
                    <a:pt x="6301" y="6648"/>
                  </a:lnTo>
                  <a:cubicBezTo>
                    <a:pt x="6301" y="7247"/>
                    <a:pt x="5829" y="7657"/>
                    <a:pt x="5293" y="7657"/>
                  </a:cubicBezTo>
                  <a:lnTo>
                    <a:pt x="2458" y="7657"/>
                  </a:lnTo>
                  <a:cubicBezTo>
                    <a:pt x="2439" y="7659"/>
                    <a:pt x="2420" y="7661"/>
                    <a:pt x="2402" y="7661"/>
                  </a:cubicBezTo>
                  <a:cubicBezTo>
                    <a:pt x="2211" y="7661"/>
                    <a:pt x="2080" y="7517"/>
                    <a:pt x="2080" y="7373"/>
                  </a:cubicBezTo>
                  <a:lnTo>
                    <a:pt x="2080" y="4538"/>
                  </a:lnTo>
                  <a:cubicBezTo>
                    <a:pt x="2080" y="4317"/>
                    <a:pt x="2237" y="4159"/>
                    <a:pt x="2458" y="4159"/>
                  </a:cubicBezTo>
                  <a:lnTo>
                    <a:pt x="4915" y="4159"/>
                  </a:lnTo>
                  <a:cubicBezTo>
                    <a:pt x="5073" y="4159"/>
                    <a:pt x="5199" y="4159"/>
                    <a:pt x="5325" y="4128"/>
                  </a:cubicBezTo>
                  <a:lnTo>
                    <a:pt x="5356" y="4128"/>
                  </a:lnTo>
                  <a:cubicBezTo>
                    <a:pt x="5703" y="4033"/>
                    <a:pt x="6081" y="3907"/>
                    <a:pt x="6301" y="3655"/>
                  </a:cubicBezTo>
                  <a:close/>
                  <a:moveTo>
                    <a:pt x="1387" y="1"/>
                  </a:moveTo>
                  <a:cubicBezTo>
                    <a:pt x="630" y="1"/>
                    <a:pt x="0" y="631"/>
                    <a:pt x="0" y="1387"/>
                  </a:cubicBezTo>
                  <a:lnTo>
                    <a:pt x="0" y="5231"/>
                  </a:lnTo>
                  <a:cubicBezTo>
                    <a:pt x="0" y="6050"/>
                    <a:pt x="599" y="6774"/>
                    <a:pt x="1387" y="6932"/>
                  </a:cubicBezTo>
                  <a:lnTo>
                    <a:pt x="1387" y="7310"/>
                  </a:lnTo>
                  <a:cubicBezTo>
                    <a:pt x="1387" y="7909"/>
                    <a:pt x="1859" y="8350"/>
                    <a:pt x="2395" y="8350"/>
                  </a:cubicBezTo>
                  <a:lnTo>
                    <a:pt x="3497" y="8350"/>
                  </a:lnTo>
                  <a:cubicBezTo>
                    <a:pt x="3592" y="10271"/>
                    <a:pt x="5199" y="11815"/>
                    <a:pt x="7120" y="11815"/>
                  </a:cubicBezTo>
                  <a:cubicBezTo>
                    <a:pt x="8066" y="11815"/>
                    <a:pt x="9011" y="11311"/>
                    <a:pt x="9735" y="10366"/>
                  </a:cubicBezTo>
                  <a:cubicBezTo>
                    <a:pt x="10397" y="9515"/>
                    <a:pt x="10744" y="8413"/>
                    <a:pt x="10744" y="7467"/>
                  </a:cubicBezTo>
                  <a:lnTo>
                    <a:pt x="10744" y="6932"/>
                  </a:lnTo>
                  <a:cubicBezTo>
                    <a:pt x="11342" y="6774"/>
                    <a:pt x="11783" y="6207"/>
                    <a:pt x="11783" y="5577"/>
                  </a:cubicBezTo>
                  <a:cubicBezTo>
                    <a:pt x="11846" y="4853"/>
                    <a:pt x="11216" y="4222"/>
                    <a:pt x="10460" y="4222"/>
                  </a:cubicBezTo>
                  <a:cubicBezTo>
                    <a:pt x="9735" y="4222"/>
                    <a:pt x="9105" y="4821"/>
                    <a:pt x="9105" y="5577"/>
                  </a:cubicBezTo>
                  <a:cubicBezTo>
                    <a:pt x="9105" y="6207"/>
                    <a:pt x="9515" y="6774"/>
                    <a:pt x="10113" y="6932"/>
                  </a:cubicBezTo>
                  <a:lnTo>
                    <a:pt x="10113" y="7467"/>
                  </a:lnTo>
                  <a:cubicBezTo>
                    <a:pt x="10113" y="8318"/>
                    <a:pt x="9798" y="9200"/>
                    <a:pt x="9200" y="9956"/>
                  </a:cubicBezTo>
                  <a:cubicBezTo>
                    <a:pt x="8633" y="10712"/>
                    <a:pt x="7908" y="11154"/>
                    <a:pt x="7152" y="11154"/>
                  </a:cubicBezTo>
                  <a:cubicBezTo>
                    <a:pt x="5577" y="11154"/>
                    <a:pt x="4317" y="9925"/>
                    <a:pt x="4222" y="8381"/>
                  </a:cubicBezTo>
                  <a:lnTo>
                    <a:pt x="4915" y="8381"/>
                  </a:lnTo>
                  <a:cubicBezTo>
                    <a:pt x="5010" y="8791"/>
                    <a:pt x="5199" y="9106"/>
                    <a:pt x="5514" y="9358"/>
                  </a:cubicBezTo>
                  <a:cubicBezTo>
                    <a:pt x="5829" y="9641"/>
                    <a:pt x="6238" y="9767"/>
                    <a:pt x="6648" y="9767"/>
                  </a:cubicBezTo>
                  <a:cubicBezTo>
                    <a:pt x="6742" y="9767"/>
                    <a:pt x="6837" y="9767"/>
                    <a:pt x="6931" y="9736"/>
                  </a:cubicBezTo>
                  <a:cubicBezTo>
                    <a:pt x="7751" y="9610"/>
                    <a:pt x="8381" y="8822"/>
                    <a:pt x="8381" y="7940"/>
                  </a:cubicBezTo>
                  <a:lnTo>
                    <a:pt x="8381" y="3183"/>
                  </a:lnTo>
                  <a:cubicBezTo>
                    <a:pt x="8381" y="3025"/>
                    <a:pt x="8412" y="2868"/>
                    <a:pt x="8507" y="2710"/>
                  </a:cubicBezTo>
                  <a:cubicBezTo>
                    <a:pt x="8696" y="3183"/>
                    <a:pt x="9200" y="3529"/>
                    <a:pt x="9767" y="3529"/>
                  </a:cubicBezTo>
                  <a:cubicBezTo>
                    <a:pt x="10113" y="3529"/>
                    <a:pt x="10586" y="3435"/>
                    <a:pt x="11027" y="3183"/>
                  </a:cubicBezTo>
                  <a:cubicBezTo>
                    <a:pt x="11563" y="2899"/>
                    <a:pt x="11846" y="2521"/>
                    <a:pt x="11846" y="2175"/>
                  </a:cubicBezTo>
                  <a:cubicBezTo>
                    <a:pt x="11846" y="1765"/>
                    <a:pt x="11531" y="1419"/>
                    <a:pt x="11027" y="1135"/>
                  </a:cubicBezTo>
                  <a:cubicBezTo>
                    <a:pt x="10618" y="946"/>
                    <a:pt x="10113" y="788"/>
                    <a:pt x="9767" y="788"/>
                  </a:cubicBezTo>
                  <a:cubicBezTo>
                    <a:pt x="9137" y="788"/>
                    <a:pt x="8570" y="1198"/>
                    <a:pt x="8412" y="1765"/>
                  </a:cubicBezTo>
                  <a:cubicBezTo>
                    <a:pt x="7940" y="2080"/>
                    <a:pt x="7688" y="2647"/>
                    <a:pt x="7688" y="3183"/>
                  </a:cubicBezTo>
                  <a:lnTo>
                    <a:pt x="7688" y="7940"/>
                  </a:lnTo>
                  <a:cubicBezTo>
                    <a:pt x="7688" y="8507"/>
                    <a:pt x="7310" y="8980"/>
                    <a:pt x="6805" y="9043"/>
                  </a:cubicBezTo>
                  <a:cubicBezTo>
                    <a:pt x="6740" y="9056"/>
                    <a:pt x="6674" y="9062"/>
                    <a:pt x="6609" y="9062"/>
                  </a:cubicBezTo>
                  <a:cubicBezTo>
                    <a:pt x="6363" y="9062"/>
                    <a:pt x="6129" y="8972"/>
                    <a:pt x="5955" y="8822"/>
                  </a:cubicBezTo>
                  <a:cubicBezTo>
                    <a:pt x="5797" y="8696"/>
                    <a:pt x="5671" y="8507"/>
                    <a:pt x="5640" y="8350"/>
                  </a:cubicBezTo>
                  <a:cubicBezTo>
                    <a:pt x="6427" y="8161"/>
                    <a:pt x="6963" y="7467"/>
                    <a:pt x="6963" y="6648"/>
                  </a:cubicBezTo>
                  <a:lnTo>
                    <a:pt x="6963" y="2427"/>
                  </a:lnTo>
                  <a:lnTo>
                    <a:pt x="6963" y="2080"/>
                  </a:lnTo>
                  <a:cubicBezTo>
                    <a:pt x="6963" y="946"/>
                    <a:pt x="6018" y="1"/>
                    <a:pt x="48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54"/>
            <p:cNvSpPr/>
            <p:nvPr/>
          </p:nvSpPr>
          <p:spPr>
            <a:xfrm>
              <a:off x="-24639775" y="2092325"/>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5" name="Google Shape;765;p54"/>
          <p:cNvGrpSpPr/>
          <p:nvPr/>
        </p:nvGrpSpPr>
        <p:grpSpPr>
          <a:xfrm>
            <a:off x="5203537" y="3960141"/>
            <a:ext cx="354136" cy="353210"/>
            <a:chOff x="-24709875" y="1970225"/>
            <a:chExt cx="296175" cy="295400"/>
          </a:xfrm>
        </p:grpSpPr>
        <p:sp>
          <p:nvSpPr>
            <p:cNvPr id="766" name="Google Shape;766;p54"/>
            <p:cNvSpPr/>
            <p:nvPr/>
          </p:nvSpPr>
          <p:spPr>
            <a:xfrm>
              <a:off x="-24709875" y="1970225"/>
              <a:ext cx="296175" cy="295400"/>
            </a:xfrm>
            <a:custGeom>
              <a:avLst/>
              <a:gdLst/>
              <a:ahLst/>
              <a:cxnLst/>
              <a:rect l="l" t="t" r="r" b="b"/>
              <a:pathLst>
                <a:path w="11847" h="11816" extrusionOk="0">
                  <a:moveTo>
                    <a:pt x="9767" y="1450"/>
                  </a:moveTo>
                  <a:cubicBezTo>
                    <a:pt x="9956" y="1450"/>
                    <a:pt x="10366" y="1545"/>
                    <a:pt x="10681" y="1734"/>
                  </a:cubicBezTo>
                  <a:cubicBezTo>
                    <a:pt x="11027" y="1923"/>
                    <a:pt x="11153" y="2080"/>
                    <a:pt x="11153" y="2175"/>
                  </a:cubicBezTo>
                  <a:cubicBezTo>
                    <a:pt x="11153" y="2238"/>
                    <a:pt x="11027" y="2395"/>
                    <a:pt x="10681" y="2584"/>
                  </a:cubicBezTo>
                  <a:cubicBezTo>
                    <a:pt x="10334" y="2773"/>
                    <a:pt x="9956" y="2868"/>
                    <a:pt x="9767" y="2868"/>
                  </a:cubicBezTo>
                  <a:cubicBezTo>
                    <a:pt x="9389" y="2868"/>
                    <a:pt x="9042" y="2553"/>
                    <a:pt x="9042" y="2175"/>
                  </a:cubicBezTo>
                  <a:cubicBezTo>
                    <a:pt x="9105" y="1765"/>
                    <a:pt x="9420" y="1450"/>
                    <a:pt x="9767" y="1450"/>
                  </a:cubicBezTo>
                  <a:close/>
                  <a:moveTo>
                    <a:pt x="4915" y="694"/>
                  </a:moveTo>
                  <a:cubicBezTo>
                    <a:pt x="5671" y="694"/>
                    <a:pt x="6301" y="1324"/>
                    <a:pt x="6301" y="2080"/>
                  </a:cubicBezTo>
                  <a:cubicBezTo>
                    <a:pt x="6301" y="2584"/>
                    <a:pt x="6018" y="3025"/>
                    <a:pt x="5577" y="3309"/>
                  </a:cubicBezTo>
                  <a:lnTo>
                    <a:pt x="5577" y="3151"/>
                  </a:lnTo>
                  <a:cubicBezTo>
                    <a:pt x="5577" y="2553"/>
                    <a:pt x="5104" y="2112"/>
                    <a:pt x="4569" y="2112"/>
                  </a:cubicBezTo>
                  <a:lnTo>
                    <a:pt x="1418" y="2112"/>
                  </a:lnTo>
                  <a:cubicBezTo>
                    <a:pt x="1009" y="2112"/>
                    <a:pt x="693" y="1797"/>
                    <a:pt x="693" y="1419"/>
                  </a:cubicBezTo>
                  <a:cubicBezTo>
                    <a:pt x="693" y="1009"/>
                    <a:pt x="1009" y="694"/>
                    <a:pt x="1418" y="694"/>
                  </a:cubicBezTo>
                  <a:close/>
                  <a:moveTo>
                    <a:pt x="725" y="2584"/>
                  </a:moveTo>
                  <a:cubicBezTo>
                    <a:pt x="914" y="2710"/>
                    <a:pt x="1135" y="2805"/>
                    <a:pt x="1418" y="2805"/>
                  </a:cubicBezTo>
                  <a:lnTo>
                    <a:pt x="4569" y="2805"/>
                  </a:lnTo>
                  <a:cubicBezTo>
                    <a:pt x="4758" y="2805"/>
                    <a:pt x="4915" y="2962"/>
                    <a:pt x="4915" y="3151"/>
                  </a:cubicBezTo>
                  <a:lnTo>
                    <a:pt x="4915" y="3498"/>
                  </a:lnTo>
                  <a:lnTo>
                    <a:pt x="2458" y="3498"/>
                  </a:lnTo>
                  <a:cubicBezTo>
                    <a:pt x="1859" y="3498"/>
                    <a:pt x="1418" y="3970"/>
                    <a:pt x="1418" y="4538"/>
                  </a:cubicBezTo>
                  <a:lnTo>
                    <a:pt x="1418" y="6270"/>
                  </a:lnTo>
                  <a:cubicBezTo>
                    <a:pt x="1009" y="6113"/>
                    <a:pt x="725" y="5703"/>
                    <a:pt x="725" y="5262"/>
                  </a:cubicBezTo>
                  <a:lnTo>
                    <a:pt x="725" y="2584"/>
                  </a:lnTo>
                  <a:close/>
                  <a:moveTo>
                    <a:pt x="10460" y="4884"/>
                  </a:moveTo>
                  <a:cubicBezTo>
                    <a:pt x="10870" y="4884"/>
                    <a:pt x="11185" y="5199"/>
                    <a:pt x="11185" y="5577"/>
                  </a:cubicBezTo>
                  <a:cubicBezTo>
                    <a:pt x="11185" y="5987"/>
                    <a:pt x="10870" y="6302"/>
                    <a:pt x="10460" y="6302"/>
                  </a:cubicBezTo>
                  <a:cubicBezTo>
                    <a:pt x="10082" y="6302"/>
                    <a:pt x="9767" y="5987"/>
                    <a:pt x="9767" y="5577"/>
                  </a:cubicBezTo>
                  <a:cubicBezTo>
                    <a:pt x="9767" y="5199"/>
                    <a:pt x="10082" y="4884"/>
                    <a:pt x="10460" y="4884"/>
                  </a:cubicBezTo>
                  <a:close/>
                  <a:moveTo>
                    <a:pt x="6301" y="3655"/>
                  </a:moveTo>
                  <a:lnTo>
                    <a:pt x="6301" y="6648"/>
                  </a:lnTo>
                  <a:cubicBezTo>
                    <a:pt x="6301" y="7247"/>
                    <a:pt x="5829" y="7657"/>
                    <a:pt x="5293" y="7657"/>
                  </a:cubicBezTo>
                  <a:lnTo>
                    <a:pt x="2458" y="7657"/>
                  </a:lnTo>
                  <a:cubicBezTo>
                    <a:pt x="2439" y="7659"/>
                    <a:pt x="2420" y="7661"/>
                    <a:pt x="2402" y="7661"/>
                  </a:cubicBezTo>
                  <a:cubicBezTo>
                    <a:pt x="2211" y="7661"/>
                    <a:pt x="2080" y="7517"/>
                    <a:pt x="2080" y="7373"/>
                  </a:cubicBezTo>
                  <a:lnTo>
                    <a:pt x="2080" y="4538"/>
                  </a:lnTo>
                  <a:cubicBezTo>
                    <a:pt x="2080" y="4317"/>
                    <a:pt x="2237" y="4159"/>
                    <a:pt x="2458" y="4159"/>
                  </a:cubicBezTo>
                  <a:lnTo>
                    <a:pt x="4915" y="4159"/>
                  </a:lnTo>
                  <a:cubicBezTo>
                    <a:pt x="5073" y="4159"/>
                    <a:pt x="5199" y="4159"/>
                    <a:pt x="5325" y="4128"/>
                  </a:cubicBezTo>
                  <a:lnTo>
                    <a:pt x="5356" y="4128"/>
                  </a:lnTo>
                  <a:cubicBezTo>
                    <a:pt x="5703" y="4033"/>
                    <a:pt x="6081" y="3907"/>
                    <a:pt x="6301" y="3655"/>
                  </a:cubicBezTo>
                  <a:close/>
                  <a:moveTo>
                    <a:pt x="1387" y="1"/>
                  </a:moveTo>
                  <a:cubicBezTo>
                    <a:pt x="630" y="1"/>
                    <a:pt x="0" y="631"/>
                    <a:pt x="0" y="1387"/>
                  </a:cubicBezTo>
                  <a:lnTo>
                    <a:pt x="0" y="5231"/>
                  </a:lnTo>
                  <a:cubicBezTo>
                    <a:pt x="0" y="6050"/>
                    <a:pt x="599" y="6774"/>
                    <a:pt x="1387" y="6932"/>
                  </a:cubicBezTo>
                  <a:lnTo>
                    <a:pt x="1387" y="7310"/>
                  </a:lnTo>
                  <a:cubicBezTo>
                    <a:pt x="1387" y="7909"/>
                    <a:pt x="1859" y="8350"/>
                    <a:pt x="2395" y="8350"/>
                  </a:cubicBezTo>
                  <a:lnTo>
                    <a:pt x="3497" y="8350"/>
                  </a:lnTo>
                  <a:cubicBezTo>
                    <a:pt x="3592" y="10271"/>
                    <a:pt x="5199" y="11815"/>
                    <a:pt x="7120" y="11815"/>
                  </a:cubicBezTo>
                  <a:cubicBezTo>
                    <a:pt x="8066" y="11815"/>
                    <a:pt x="9011" y="11311"/>
                    <a:pt x="9735" y="10366"/>
                  </a:cubicBezTo>
                  <a:cubicBezTo>
                    <a:pt x="10397" y="9515"/>
                    <a:pt x="10744" y="8413"/>
                    <a:pt x="10744" y="7467"/>
                  </a:cubicBezTo>
                  <a:lnTo>
                    <a:pt x="10744" y="6932"/>
                  </a:lnTo>
                  <a:cubicBezTo>
                    <a:pt x="11342" y="6774"/>
                    <a:pt x="11783" y="6207"/>
                    <a:pt x="11783" y="5577"/>
                  </a:cubicBezTo>
                  <a:cubicBezTo>
                    <a:pt x="11846" y="4853"/>
                    <a:pt x="11216" y="4222"/>
                    <a:pt x="10460" y="4222"/>
                  </a:cubicBezTo>
                  <a:cubicBezTo>
                    <a:pt x="9735" y="4222"/>
                    <a:pt x="9105" y="4821"/>
                    <a:pt x="9105" y="5577"/>
                  </a:cubicBezTo>
                  <a:cubicBezTo>
                    <a:pt x="9105" y="6207"/>
                    <a:pt x="9515" y="6774"/>
                    <a:pt x="10113" y="6932"/>
                  </a:cubicBezTo>
                  <a:lnTo>
                    <a:pt x="10113" y="7467"/>
                  </a:lnTo>
                  <a:cubicBezTo>
                    <a:pt x="10113" y="8318"/>
                    <a:pt x="9798" y="9200"/>
                    <a:pt x="9200" y="9956"/>
                  </a:cubicBezTo>
                  <a:cubicBezTo>
                    <a:pt x="8633" y="10712"/>
                    <a:pt x="7908" y="11154"/>
                    <a:pt x="7152" y="11154"/>
                  </a:cubicBezTo>
                  <a:cubicBezTo>
                    <a:pt x="5577" y="11154"/>
                    <a:pt x="4317" y="9925"/>
                    <a:pt x="4222" y="8381"/>
                  </a:cubicBezTo>
                  <a:lnTo>
                    <a:pt x="4915" y="8381"/>
                  </a:lnTo>
                  <a:cubicBezTo>
                    <a:pt x="5010" y="8791"/>
                    <a:pt x="5199" y="9106"/>
                    <a:pt x="5514" y="9358"/>
                  </a:cubicBezTo>
                  <a:cubicBezTo>
                    <a:pt x="5829" y="9641"/>
                    <a:pt x="6238" y="9767"/>
                    <a:pt x="6648" y="9767"/>
                  </a:cubicBezTo>
                  <a:cubicBezTo>
                    <a:pt x="6742" y="9767"/>
                    <a:pt x="6837" y="9767"/>
                    <a:pt x="6931" y="9736"/>
                  </a:cubicBezTo>
                  <a:cubicBezTo>
                    <a:pt x="7751" y="9610"/>
                    <a:pt x="8381" y="8822"/>
                    <a:pt x="8381" y="7940"/>
                  </a:cubicBezTo>
                  <a:lnTo>
                    <a:pt x="8381" y="3183"/>
                  </a:lnTo>
                  <a:cubicBezTo>
                    <a:pt x="8381" y="3025"/>
                    <a:pt x="8412" y="2868"/>
                    <a:pt x="8507" y="2710"/>
                  </a:cubicBezTo>
                  <a:cubicBezTo>
                    <a:pt x="8696" y="3183"/>
                    <a:pt x="9200" y="3529"/>
                    <a:pt x="9767" y="3529"/>
                  </a:cubicBezTo>
                  <a:cubicBezTo>
                    <a:pt x="10113" y="3529"/>
                    <a:pt x="10586" y="3435"/>
                    <a:pt x="11027" y="3183"/>
                  </a:cubicBezTo>
                  <a:cubicBezTo>
                    <a:pt x="11563" y="2899"/>
                    <a:pt x="11846" y="2521"/>
                    <a:pt x="11846" y="2175"/>
                  </a:cubicBezTo>
                  <a:cubicBezTo>
                    <a:pt x="11846" y="1765"/>
                    <a:pt x="11531" y="1419"/>
                    <a:pt x="11027" y="1135"/>
                  </a:cubicBezTo>
                  <a:cubicBezTo>
                    <a:pt x="10618" y="946"/>
                    <a:pt x="10113" y="788"/>
                    <a:pt x="9767" y="788"/>
                  </a:cubicBezTo>
                  <a:cubicBezTo>
                    <a:pt x="9137" y="788"/>
                    <a:pt x="8570" y="1198"/>
                    <a:pt x="8412" y="1765"/>
                  </a:cubicBezTo>
                  <a:cubicBezTo>
                    <a:pt x="7940" y="2080"/>
                    <a:pt x="7688" y="2647"/>
                    <a:pt x="7688" y="3183"/>
                  </a:cubicBezTo>
                  <a:lnTo>
                    <a:pt x="7688" y="7940"/>
                  </a:lnTo>
                  <a:cubicBezTo>
                    <a:pt x="7688" y="8507"/>
                    <a:pt x="7310" y="8980"/>
                    <a:pt x="6805" y="9043"/>
                  </a:cubicBezTo>
                  <a:cubicBezTo>
                    <a:pt x="6740" y="9056"/>
                    <a:pt x="6674" y="9062"/>
                    <a:pt x="6609" y="9062"/>
                  </a:cubicBezTo>
                  <a:cubicBezTo>
                    <a:pt x="6363" y="9062"/>
                    <a:pt x="6129" y="8972"/>
                    <a:pt x="5955" y="8822"/>
                  </a:cubicBezTo>
                  <a:cubicBezTo>
                    <a:pt x="5797" y="8696"/>
                    <a:pt x="5671" y="8507"/>
                    <a:pt x="5640" y="8350"/>
                  </a:cubicBezTo>
                  <a:cubicBezTo>
                    <a:pt x="6427" y="8161"/>
                    <a:pt x="6963" y="7467"/>
                    <a:pt x="6963" y="6648"/>
                  </a:cubicBezTo>
                  <a:lnTo>
                    <a:pt x="6963" y="2427"/>
                  </a:lnTo>
                  <a:lnTo>
                    <a:pt x="6963" y="2080"/>
                  </a:lnTo>
                  <a:cubicBezTo>
                    <a:pt x="6963" y="946"/>
                    <a:pt x="6018" y="1"/>
                    <a:pt x="48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54"/>
            <p:cNvSpPr/>
            <p:nvPr/>
          </p:nvSpPr>
          <p:spPr>
            <a:xfrm>
              <a:off x="-24639775" y="2092325"/>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1"/>
          <p:cNvSpPr/>
          <p:nvPr/>
        </p:nvSpPr>
        <p:spPr>
          <a:xfrm>
            <a:off x="5981700" y="1878575"/>
            <a:ext cx="2450700" cy="1837200"/>
          </a:xfrm>
          <a:prstGeom prst="rect">
            <a:avLst/>
          </a:prstGeom>
          <a:solidFill>
            <a:schemeClr val="lt1"/>
          </a:solidFill>
          <a:ln>
            <a:noFill/>
          </a:ln>
          <a:effectLst>
            <a:outerShdw blurRad="457200" algn="bl" rotWithShape="0">
              <a:schemeClr val="accent3">
                <a:alpha val="3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latin typeface="Rubik"/>
                <a:ea typeface="Rubik"/>
                <a:cs typeface="Rubik"/>
                <a:sym typeface="Rubik"/>
              </a:rPr>
              <a:t>Обсудить </a:t>
            </a:r>
            <a:r>
              <a:rPr lang="ru-RU" sz="1500" dirty="0" smtClean="0">
                <a:latin typeface="Rubik"/>
                <a:ea typeface="Rubik"/>
                <a:cs typeface="Rubik"/>
                <a:sym typeface="Rubik"/>
              </a:rPr>
              <a:t>критерии дифференциальной диагностики</a:t>
            </a:r>
            <a:r>
              <a:rPr lang="en" sz="1500" dirty="0" smtClean="0">
                <a:latin typeface="Rubik"/>
                <a:ea typeface="Rubik"/>
                <a:cs typeface="Rubik"/>
                <a:sym typeface="Rubik"/>
              </a:rPr>
              <a:t>, </a:t>
            </a:r>
            <a:r>
              <a:rPr lang="en" sz="1500" dirty="0">
                <a:latin typeface="Rubik"/>
                <a:ea typeface="Rubik"/>
                <a:cs typeface="Rubik"/>
                <a:sym typeface="Rubik"/>
              </a:rPr>
              <a:t>чтобы избежать ошибок при интерпретации различных методов визуализации </a:t>
            </a:r>
            <a:endParaRPr sz="1500" dirty="0">
              <a:latin typeface="Rubik"/>
              <a:ea typeface="Rubik"/>
              <a:cs typeface="Rubik"/>
              <a:sym typeface="Rubik"/>
            </a:endParaRPr>
          </a:p>
        </p:txBody>
      </p:sp>
      <p:sp>
        <p:nvSpPr>
          <p:cNvPr id="366" name="Google Shape;366;p31"/>
          <p:cNvSpPr/>
          <p:nvPr/>
        </p:nvSpPr>
        <p:spPr>
          <a:xfrm>
            <a:off x="3346650" y="1878575"/>
            <a:ext cx="2450700" cy="1837200"/>
          </a:xfrm>
          <a:prstGeom prst="rect">
            <a:avLst/>
          </a:prstGeom>
          <a:solidFill>
            <a:schemeClr val="lt1"/>
          </a:solidFill>
          <a:ln>
            <a:noFill/>
          </a:ln>
          <a:effectLst>
            <a:outerShdw blurRad="457200" algn="bl" rotWithShape="0">
              <a:schemeClr val="accent3">
                <a:alpha val="3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500">
                <a:latin typeface="Rubik"/>
                <a:ea typeface="Rubik"/>
                <a:cs typeface="Rubik"/>
                <a:sym typeface="Rubik"/>
              </a:rPr>
              <a:t>Перечислить МР-, КТ-, УЗ- признаки при перекруте придатков матки</a:t>
            </a:r>
            <a:endParaRPr sz="1500">
              <a:latin typeface="Rubik"/>
              <a:ea typeface="Rubik"/>
              <a:cs typeface="Rubik"/>
              <a:sym typeface="Rubik"/>
            </a:endParaRPr>
          </a:p>
        </p:txBody>
      </p:sp>
      <p:sp>
        <p:nvSpPr>
          <p:cNvPr id="367" name="Google Shape;367;p31"/>
          <p:cNvSpPr/>
          <p:nvPr/>
        </p:nvSpPr>
        <p:spPr>
          <a:xfrm>
            <a:off x="711600" y="1878575"/>
            <a:ext cx="2450700" cy="1837200"/>
          </a:xfrm>
          <a:prstGeom prst="rect">
            <a:avLst/>
          </a:prstGeom>
          <a:solidFill>
            <a:schemeClr val="lt1"/>
          </a:solidFill>
          <a:ln>
            <a:noFill/>
          </a:ln>
          <a:effectLst>
            <a:outerShdw blurRad="457200" algn="bl" rotWithShape="0">
              <a:schemeClr val="accent3">
                <a:alpha val="3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ru-RU" sz="1500" dirty="0" smtClean="0">
                <a:latin typeface="Rubik"/>
                <a:ea typeface="Rubik"/>
                <a:cs typeface="Rubik"/>
                <a:sym typeface="Rubik"/>
              </a:rPr>
              <a:t>Напомнить</a:t>
            </a:r>
            <a:r>
              <a:rPr lang="en" sz="1500" dirty="0" smtClean="0">
                <a:latin typeface="Rubik"/>
                <a:ea typeface="Rubik"/>
                <a:cs typeface="Rubik"/>
                <a:sym typeface="Rubik"/>
              </a:rPr>
              <a:t> </a:t>
            </a:r>
            <a:r>
              <a:rPr lang="en" sz="1500" dirty="0">
                <a:latin typeface="Rubik"/>
                <a:ea typeface="Rubik"/>
                <a:cs typeface="Rubik"/>
                <a:sym typeface="Rubik"/>
              </a:rPr>
              <a:t>основные клинические проявления перекрута придатков матки</a:t>
            </a:r>
            <a:endParaRPr sz="1500" dirty="0">
              <a:latin typeface="Rubik"/>
              <a:ea typeface="Rubik"/>
              <a:cs typeface="Rubik"/>
              <a:sym typeface="Rubik"/>
            </a:endParaRPr>
          </a:p>
        </p:txBody>
      </p:sp>
      <p:sp>
        <p:nvSpPr>
          <p:cNvPr id="368" name="Google Shape;368;p31"/>
          <p:cNvSpPr txBox="1">
            <a:spLocks noGrp="1"/>
          </p:cNvSpPr>
          <p:nvPr>
            <p:ph type="title"/>
          </p:nvPr>
        </p:nvSpPr>
        <p:spPr>
          <a:xfrm>
            <a:off x="712325" y="245425"/>
            <a:ext cx="771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latin typeface="Rubik"/>
                <a:ea typeface="Rubik"/>
                <a:cs typeface="Rubik"/>
                <a:sym typeface="Rubik"/>
              </a:rPr>
              <a:t>Цель</a:t>
            </a:r>
            <a:endParaRPr sz="3600">
              <a:latin typeface="Rubik"/>
              <a:ea typeface="Rubik"/>
              <a:cs typeface="Rubik"/>
              <a:sym typeface="Rubik"/>
            </a:endParaRPr>
          </a:p>
        </p:txBody>
      </p:sp>
      <p:sp>
        <p:nvSpPr>
          <p:cNvPr id="369" name="Google Shape;369;p31"/>
          <p:cNvSpPr/>
          <p:nvPr/>
        </p:nvSpPr>
        <p:spPr>
          <a:xfrm>
            <a:off x="1823250" y="1809590"/>
            <a:ext cx="227400" cy="227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1"/>
          <p:cNvSpPr/>
          <p:nvPr/>
        </p:nvSpPr>
        <p:spPr>
          <a:xfrm>
            <a:off x="4458300" y="1809590"/>
            <a:ext cx="227400" cy="227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1"/>
          <p:cNvSpPr/>
          <p:nvPr/>
        </p:nvSpPr>
        <p:spPr>
          <a:xfrm>
            <a:off x="7093350" y="1809590"/>
            <a:ext cx="227400" cy="227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2"/>
          <p:cNvSpPr txBox="1">
            <a:spLocks noGrp="1"/>
          </p:cNvSpPr>
          <p:nvPr>
            <p:ph type="title"/>
          </p:nvPr>
        </p:nvSpPr>
        <p:spPr>
          <a:xfrm>
            <a:off x="713100" y="-46050"/>
            <a:ext cx="7717800" cy="50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latin typeface="Rubik"/>
                <a:ea typeface="Rubik"/>
                <a:cs typeface="Rubik"/>
                <a:sym typeface="Rubik"/>
              </a:rPr>
              <a:t>Введение</a:t>
            </a:r>
            <a:endParaRPr sz="3600">
              <a:latin typeface="Rubik"/>
              <a:ea typeface="Rubik"/>
              <a:cs typeface="Rubik"/>
              <a:sym typeface="Rubik"/>
            </a:endParaRPr>
          </a:p>
        </p:txBody>
      </p:sp>
      <p:sp>
        <p:nvSpPr>
          <p:cNvPr id="377" name="Google Shape;377;p32"/>
          <p:cNvSpPr/>
          <p:nvPr/>
        </p:nvSpPr>
        <p:spPr>
          <a:xfrm>
            <a:off x="58125" y="341350"/>
            <a:ext cx="763200" cy="756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2"/>
          <p:cNvSpPr/>
          <p:nvPr/>
        </p:nvSpPr>
        <p:spPr>
          <a:xfrm>
            <a:off x="422225" y="690925"/>
            <a:ext cx="8396400" cy="1454100"/>
          </a:xfrm>
          <a:prstGeom prst="rect">
            <a:avLst/>
          </a:prstGeom>
          <a:solidFill>
            <a:schemeClr val="lt1"/>
          </a:solidFill>
          <a:ln>
            <a:noFill/>
          </a:ln>
          <a:effectLst>
            <a:outerShdw blurRad="457200" algn="bl" rotWithShape="0">
              <a:schemeClr val="accent3">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Rubik"/>
                <a:ea typeface="Rubik"/>
                <a:cs typeface="Rubik"/>
                <a:sym typeface="Rubik"/>
              </a:rPr>
              <a:t>Торсия - скручивание органа или его части вокруг собственной  оси. Перекрут придатков матки - неотложное гинекологическое состояние, которое возникает у 2-3% женщин с клиникой “острого живота”. Обычно в процесс вовлекаются и яичник, и маточная труба, поэтому более точно использовать термин “перекрут придатков матки”, а не “перекрут яичника” (однако, в клинической практике термины используются как взаимозаменяемые)</a:t>
            </a:r>
            <a:endParaRPr>
              <a:latin typeface="Rubik"/>
              <a:ea typeface="Rubik"/>
              <a:cs typeface="Rubik"/>
              <a:sym typeface="Rubik"/>
            </a:endParaRPr>
          </a:p>
        </p:txBody>
      </p:sp>
      <p:sp>
        <p:nvSpPr>
          <p:cNvPr id="379" name="Google Shape;379;p32"/>
          <p:cNvSpPr/>
          <p:nvPr/>
        </p:nvSpPr>
        <p:spPr>
          <a:xfrm>
            <a:off x="422225" y="2249600"/>
            <a:ext cx="8396400" cy="827700"/>
          </a:xfrm>
          <a:prstGeom prst="rect">
            <a:avLst/>
          </a:prstGeom>
          <a:solidFill>
            <a:schemeClr val="lt1"/>
          </a:solidFill>
          <a:ln>
            <a:noFill/>
          </a:ln>
          <a:effectLst>
            <a:outerShdw blurRad="457200" algn="bl" rotWithShape="0">
              <a:schemeClr val="accent3">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Rubik"/>
                <a:ea typeface="Rubik"/>
                <a:cs typeface="Rubik"/>
                <a:sym typeface="Rubik"/>
              </a:rPr>
              <a:t>Яичник и маточная труба перекручиваются на сосудистой ножке и связке. Это приводит к </a:t>
            </a:r>
            <a:r>
              <a:rPr lang="en" dirty="0" smtClean="0">
                <a:latin typeface="Rubik"/>
                <a:ea typeface="Rubik"/>
                <a:cs typeface="Rubik"/>
                <a:sym typeface="Rubik"/>
              </a:rPr>
              <a:t>нарушению</a:t>
            </a:r>
            <a:r>
              <a:rPr lang="ru-RU" dirty="0" smtClean="0">
                <a:latin typeface="Rubik"/>
                <a:ea typeface="Rubik"/>
                <a:cs typeface="Rubik"/>
                <a:sym typeface="Rubik"/>
              </a:rPr>
              <a:t> перфузии</a:t>
            </a:r>
            <a:r>
              <a:rPr lang="en" dirty="0" smtClean="0">
                <a:latin typeface="Rubik"/>
                <a:ea typeface="Rubik"/>
                <a:cs typeface="Rubik"/>
                <a:sym typeface="Rubik"/>
              </a:rPr>
              <a:t> </a:t>
            </a:r>
            <a:r>
              <a:rPr lang="ru-RU" dirty="0" smtClean="0">
                <a:latin typeface="Rubik"/>
                <a:ea typeface="Rubik"/>
                <a:cs typeface="Rubik"/>
                <a:sym typeface="Rubik"/>
              </a:rPr>
              <a:t>, которая изначально обусловлена венозным и лимфатическим застоем, а затем вызвана нарушением артериального кровотока</a:t>
            </a:r>
            <a:endParaRPr dirty="0">
              <a:solidFill>
                <a:srgbClr val="FF0000"/>
              </a:solidFill>
              <a:latin typeface="Rubik"/>
              <a:ea typeface="Rubik"/>
              <a:cs typeface="Rubik"/>
              <a:sym typeface="Rubik"/>
            </a:endParaRPr>
          </a:p>
        </p:txBody>
      </p:sp>
      <p:sp>
        <p:nvSpPr>
          <p:cNvPr id="380" name="Google Shape;380;p32"/>
          <p:cNvSpPr/>
          <p:nvPr/>
        </p:nvSpPr>
        <p:spPr>
          <a:xfrm>
            <a:off x="422225" y="3183050"/>
            <a:ext cx="8396400" cy="401700"/>
          </a:xfrm>
          <a:prstGeom prst="rect">
            <a:avLst/>
          </a:prstGeom>
          <a:solidFill>
            <a:schemeClr val="lt1"/>
          </a:solidFill>
          <a:ln>
            <a:noFill/>
          </a:ln>
          <a:effectLst>
            <a:outerShdw blurRad="457200" algn="bl" rotWithShape="0">
              <a:schemeClr val="accent3">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Rubik"/>
                <a:ea typeface="Rubik"/>
                <a:cs typeface="Rubik"/>
                <a:sym typeface="Rubik"/>
              </a:rPr>
              <a:t>Перекрут только маточной трубы или экстраовариальных кист возникает редко </a:t>
            </a:r>
            <a:endParaRPr>
              <a:latin typeface="Rubik"/>
              <a:ea typeface="Rubik"/>
              <a:cs typeface="Rubik"/>
              <a:sym typeface="Rubik"/>
            </a:endParaRPr>
          </a:p>
        </p:txBody>
      </p:sp>
      <p:sp>
        <p:nvSpPr>
          <p:cNvPr id="381" name="Google Shape;381;p32"/>
          <p:cNvSpPr/>
          <p:nvPr/>
        </p:nvSpPr>
        <p:spPr>
          <a:xfrm>
            <a:off x="422225" y="3690500"/>
            <a:ext cx="8396400" cy="568200"/>
          </a:xfrm>
          <a:prstGeom prst="rect">
            <a:avLst/>
          </a:prstGeom>
          <a:solidFill>
            <a:schemeClr val="lt1"/>
          </a:solidFill>
          <a:ln>
            <a:noFill/>
          </a:ln>
          <a:effectLst>
            <a:outerShdw blurRad="457200" algn="bl" rotWithShape="0">
              <a:schemeClr val="accent3">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Rubik"/>
                <a:ea typeface="Rubik"/>
                <a:cs typeface="Rubik"/>
                <a:sym typeface="Rubik"/>
              </a:rPr>
              <a:t>Перекрут придатков матки встречается довольно редко, но из-за отсутствия специфической клинической картины диагностика может быть затруднительной </a:t>
            </a:r>
            <a:endParaRPr>
              <a:latin typeface="Rubik"/>
              <a:ea typeface="Rubik"/>
              <a:cs typeface="Rubik"/>
              <a:sym typeface="Rubik"/>
            </a:endParaRPr>
          </a:p>
        </p:txBody>
      </p:sp>
      <p:sp>
        <p:nvSpPr>
          <p:cNvPr id="382" name="Google Shape;382;p32"/>
          <p:cNvSpPr/>
          <p:nvPr/>
        </p:nvSpPr>
        <p:spPr>
          <a:xfrm>
            <a:off x="422225" y="4364450"/>
            <a:ext cx="8433600" cy="680400"/>
          </a:xfrm>
          <a:prstGeom prst="roundRect">
            <a:avLst>
              <a:gd name="adj" fmla="val 16667"/>
            </a:avLst>
          </a:prstGeom>
          <a:gradFill>
            <a:gsLst>
              <a:gs pos="0">
                <a:srgbClr val="FBFEFE"/>
              </a:gs>
              <a:gs pos="100000">
                <a:srgbClr val="98DADF"/>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Rubik"/>
                <a:ea typeface="Rubik"/>
                <a:cs typeface="Rubik"/>
                <a:sym typeface="Rubik"/>
              </a:rPr>
              <a:t>           Ранняя постановка диагноза чрезвычайно важна, так как перекрут придатков матки ведет к инфаркту яичника (риск бесплодия!) </a:t>
            </a:r>
            <a:endParaRPr sz="1600" b="1">
              <a:latin typeface="Rubik"/>
              <a:ea typeface="Rubik"/>
              <a:cs typeface="Rubik"/>
              <a:sym typeface="Rubik"/>
            </a:endParaRPr>
          </a:p>
        </p:txBody>
      </p:sp>
      <p:grpSp>
        <p:nvGrpSpPr>
          <p:cNvPr id="383" name="Google Shape;383;p32"/>
          <p:cNvGrpSpPr/>
          <p:nvPr/>
        </p:nvGrpSpPr>
        <p:grpSpPr>
          <a:xfrm>
            <a:off x="713099" y="4473186"/>
            <a:ext cx="550413" cy="462929"/>
            <a:chOff x="-26986100" y="2735800"/>
            <a:chExt cx="294575" cy="242600"/>
          </a:xfrm>
        </p:grpSpPr>
        <p:sp>
          <p:nvSpPr>
            <p:cNvPr id="384" name="Google Shape;384;p32"/>
            <p:cNvSpPr/>
            <p:nvPr/>
          </p:nvSpPr>
          <p:spPr>
            <a:xfrm>
              <a:off x="-26986100" y="2735800"/>
              <a:ext cx="294575" cy="242600"/>
            </a:xfrm>
            <a:custGeom>
              <a:avLst/>
              <a:gdLst/>
              <a:ahLst/>
              <a:cxnLst/>
              <a:rect l="l" t="t" r="r" b="b"/>
              <a:pathLst>
                <a:path w="11783" h="9704" extrusionOk="0">
                  <a:moveTo>
                    <a:pt x="3781" y="757"/>
                  </a:moveTo>
                  <a:cubicBezTo>
                    <a:pt x="3970" y="757"/>
                    <a:pt x="4127" y="914"/>
                    <a:pt x="4127" y="1103"/>
                  </a:cubicBezTo>
                  <a:lnTo>
                    <a:pt x="4127" y="1481"/>
                  </a:lnTo>
                  <a:lnTo>
                    <a:pt x="3434" y="1481"/>
                  </a:lnTo>
                  <a:lnTo>
                    <a:pt x="3434" y="1103"/>
                  </a:lnTo>
                  <a:cubicBezTo>
                    <a:pt x="3434" y="914"/>
                    <a:pt x="3592" y="757"/>
                    <a:pt x="3781" y="757"/>
                  </a:cubicBezTo>
                  <a:close/>
                  <a:moveTo>
                    <a:pt x="9137" y="2804"/>
                  </a:moveTo>
                  <a:cubicBezTo>
                    <a:pt x="9515" y="2836"/>
                    <a:pt x="9924" y="3088"/>
                    <a:pt x="10082" y="3466"/>
                  </a:cubicBezTo>
                  <a:lnTo>
                    <a:pt x="10932" y="5608"/>
                  </a:lnTo>
                  <a:lnTo>
                    <a:pt x="9357" y="5608"/>
                  </a:lnTo>
                  <a:cubicBezTo>
                    <a:pt x="9168" y="5608"/>
                    <a:pt x="9010" y="5451"/>
                    <a:pt x="9010" y="5262"/>
                  </a:cubicBezTo>
                  <a:lnTo>
                    <a:pt x="9010" y="2804"/>
                  </a:lnTo>
                  <a:close/>
                  <a:moveTo>
                    <a:pt x="6522" y="2143"/>
                  </a:moveTo>
                  <a:cubicBezTo>
                    <a:pt x="6742" y="2143"/>
                    <a:pt x="6900" y="2300"/>
                    <a:pt x="6900" y="2489"/>
                  </a:cubicBezTo>
                  <a:lnTo>
                    <a:pt x="6900" y="6301"/>
                  </a:lnTo>
                  <a:lnTo>
                    <a:pt x="630" y="6301"/>
                  </a:lnTo>
                  <a:lnTo>
                    <a:pt x="630" y="2489"/>
                  </a:lnTo>
                  <a:cubicBezTo>
                    <a:pt x="630" y="2300"/>
                    <a:pt x="788" y="2143"/>
                    <a:pt x="977" y="2143"/>
                  </a:cubicBezTo>
                  <a:close/>
                  <a:moveTo>
                    <a:pt x="6900" y="7026"/>
                  </a:moveTo>
                  <a:lnTo>
                    <a:pt x="6900" y="8412"/>
                  </a:lnTo>
                  <a:lnTo>
                    <a:pt x="3340" y="8412"/>
                  </a:lnTo>
                  <a:cubicBezTo>
                    <a:pt x="3182" y="8003"/>
                    <a:pt x="2836" y="7688"/>
                    <a:pt x="2363" y="7688"/>
                  </a:cubicBezTo>
                  <a:cubicBezTo>
                    <a:pt x="1890" y="7688"/>
                    <a:pt x="1544" y="7971"/>
                    <a:pt x="1386" y="8412"/>
                  </a:cubicBezTo>
                  <a:lnTo>
                    <a:pt x="977" y="8412"/>
                  </a:lnTo>
                  <a:cubicBezTo>
                    <a:pt x="788" y="8412"/>
                    <a:pt x="630" y="8255"/>
                    <a:pt x="630" y="8034"/>
                  </a:cubicBezTo>
                  <a:lnTo>
                    <a:pt x="630" y="7026"/>
                  </a:lnTo>
                  <a:close/>
                  <a:moveTo>
                    <a:pt x="8349" y="2836"/>
                  </a:moveTo>
                  <a:lnTo>
                    <a:pt x="8349" y="5293"/>
                  </a:lnTo>
                  <a:cubicBezTo>
                    <a:pt x="8349" y="5892"/>
                    <a:pt x="8821" y="6301"/>
                    <a:pt x="9357" y="6301"/>
                  </a:cubicBezTo>
                  <a:lnTo>
                    <a:pt x="11090" y="6301"/>
                  </a:lnTo>
                  <a:lnTo>
                    <a:pt x="11090" y="7026"/>
                  </a:lnTo>
                  <a:lnTo>
                    <a:pt x="10743" y="7026"/>
                  </a:lnTo>
                  <a:cubicBezTo>
                    <a:pt x="10554" y="7026"/>
                    <a:pt x="10397" y="7184"/>
                    <a:pt x="10397" y="7373"/>
                  </a:cubicBezTo>
                  <a:cubicBezTo>
                    <a:pt x="10397" y="7562"/>
                    <a:pt x="10554" y="7719"/>
                    <a:pt x="10743" y="7719"/>
                  </a:cubicBezTo>
                  <a:lnTo>
                    <a:pt x="11090" y="7719"/>
                  </a:lnTo>
                  <a:lnTo>
                    <a:pt x="11090" y="8097"/>
                  </a:lnTo>
                  <a:cubicBezTo>
                    <a:pt x="11090" y="8255"/>
                    <a:pt x="10932" y="8412"/>
                    <a:pt x="10743" y="8412"/>
                  </a:cubicBezTo>
                  <a:lnTo>
                    <a:pt x="10365" y="8412"/>
                  </a:lnTo>
                  <a:cubicBezTo>
                    <a:pt x="10208" y="8003"/>
                    <a:pt x="9830" y="7688"/>
                    <a:pt x="9357" y="7688"/>
                  </a:cubicBezTo>
                  <a:cubicBezTo>
                    <a:pt x="8947" y="7688"/>
                    <a:pt x="8538" y="7971"/>
                    <a:pt x="8380" y="8412"/>
                  </a:cubicBezTo>
                  <a:lnTo>
                    <a:pt x="7593" y="8412"/>
                  </a:lnTo>
                  <a:lnTo>
                    <a:pt x="7593" y="2836"/>
                  </a:lnTo>
                  <a:close/>
                  <a:moveTo>
                    <a:pt x="2363" y="8349"/>
                  </a:moveTo>
                  <a:cubicBezTo>
                    <a:pt x="2552" y="8349"/>
                    <a:pt x="2709" y="8507"/>
                    <a:pt x="2709" y="8727"/>
                  </a:cubicBezTo>
                  <a:cubicBezTo>
                    <a:pt x="2709" y="8916"/>
                    <a:pt x="2552" y="9074"/>
                    <a:pt x="2363" y="9074"/>
                  </a:cubicBezTo>
                  <a:cubicBezTo>
                    <a:pt x="2174" y="9074"/>
                    <a:pt x="2016" y="8916"/>
                    <a:pt x="2016" y="8727"/>
                  </a:cubicBezTo>
                  <a:cubicBezTo>
                    <a:pt x="2016" y="8507"/>
                    <a:pt x="2174" y="8349"/>
                    <a:pt x="2363" y="8349"/>
                  </a:cubicBezTo>
                  <a:close/>
                  <a:moveTo>
                    <a:pt x="9326" y="8349"/>
                  </a:moveTo>
                  <a:cubicBezTo>
                    <a:pt x="9515" y="8349"/>
                    <a:pt x="9672" y="8507"/>
                    <a:pt x="9672" y="8727"/>
                  </a:cubicBezTo>
                  <a:cubicBezTo>
                    <a:pt x="9672" y="8916"/>
                    <a:pt x="9515" y="9074"/>
                    <a:pt x="9326" y="9074"/>
                  </a:cubicBezTo>
                  <a:cubicBezTo>
                    <a:pt x="9137" y="9074"/>
                    <a:pt x="8979" y="8916"/>
                    <a:pt x="8979" y="8727"/>
                  </a:cubicBezTo>
                  <a:cubicBezTo>
                    <a:pt x="8979" y="8507"/>
                    <a:pt x="9137" y="8349"/>
                    <a:pt x="9326" y="8349"/>
                  </a:cubicBezTo>
                  <a:close/>
                  <a:moveTo>
                    <a:pt x="3781" y="1"/>
                  </a:moveTo>
                  <a:cubicBezTo>
                    <a:pt x="3182" y="1"/>
                    <a:pt x="2741" y="473"/>
                    <a:pt x="2741" y="1040"/>
                  </a:cubicBezTo>
                  <a:lnTo>
                    <a:pt x="2741" y="1387"/>
                  </a:lnTo>
                  <a:lnTo>
                    <a:pt x="1008" y="1387"/>
                  </a:lnTo>
                  <a:cubicBezTo>
                    <a:pt x="441" y="1387"/>
                    <a:pt x="0" y="1859"/>
                    <a:pt x="0" y="2395"/>
                  </a:cubicBezTo>
                  <a:lnTo>
                    <a:pt x="0" y="7971"/>
                  </a:lnTo>
                  <a:cubicBezTo>
                    <a:pt x="0" y="8538"/>
                    <a:pt x="473" y="8979"/>
                    <a:pt x="1008" y="8979"/>
                  </a:cubicBezTo>
                  <a:lnTo>
                    <a:pt x="1418" y="8979"/>
                  </a:lnTo>
                  <a:cubicBezTo>
                    <a:pt x="1575" y="9389"/>
                    <a:pt x="1922" y="9704"/>
                    <a:pt x="2394" y="9704"/>
                  </a:cubicBezTo>
                  <a:cubicBezTo>
                    <a:pt x="2867" y="9704"/>
                    <a:pt x="3214" y="9420"/>
                    <a:pt x="3371" y="8979"/>
                  </a:cubicBezTo>
                  <a:lnTo>
                    <a:pt x="8380" y="8979"/>
                  </a:lnTo>
                  <a:cubicBezTo>
                    <a:pt x="8538" y="9389"/>
                    <a:pt x="8916" y="9704"/>
                    <a:pt x="9389" y="9704"/>
                  </a:cubicBezTo>
                  <a:cubicBezTo>
                    <a:pt x="9798" y="9704"/>
                    <a:pt x="10208" y="9420"/>
                    <a:pt x="10365" y="8979"/>
                  </a:cubicBezTo>
                  <a:lnTo>
                    <a:pt x="10743" y="8979"/>
                  </a:lnTo>
                  <a:cubicBezTo>
                    <a:pt x="11342" y="8979"/>
                    <a:pt x="11783" y="8507"/>
                    <a:pt x="11783" y="7971"/>
                  </a:cubicBezTo>
                  <a:lnTo>
                    <a:pt x="11783" y="6144"/>
                  </a:lnTo>
                  <a:cubicBezTo>
                    <a:pt x="11783" y="6112"/>
                    <a:pt x="11783" y="5986"/>
                    <a:pt x="11720" y="5892"/>
                  </a:cubicBezTo>
                  <a:cubicBezTo>
                    <a:pt x="11688" y="5766"/>
                    <a:pt x="11688" y="5671"/>
                    <a:pt x="11657" y="5577"/>
                  </a:cubicBezTo>
                  <a:lnTo>
                    <a:pt x="10712" y="3214"/>
                  </a:lnTo>
                  <a:cubicBezTo>
                    <a:pt x="10428" y="2521"/>
                    <a:pt x="9798" y="2080"/>
                    <a:pt x="9105" y="2080"/>
                  </a:cubicBezTo>
                  <a:lnTo>
                    <a:pt x="7530" y="2080"/>
                  </a:lnTo>
                  <a:cubicBezTo>
                    <a:pt x="7372" y="1702"/>
                    <a:pt x="6994" y="1387"/>
                    <a:pt x="6522" y="1387"/>
                  </a:cubicBezTo>
                  <a:lnTo>
                    <a:pt x="4789" y="1387"/>
                  </a:lnTo>
                  <a:lnTo>
                    <a:pt x="4789" y="1040"/>
                  </a:lnTo>
                  <a:cubicBezTo>
                    <a:pt x="4789" y="442"/>
                    <a:pt x="4316" y="1"/>
                    <a:pt x="37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2"/>
            <p:cNvSpPr/>
            <p:nvPr/>
          </p:nvSpPr>
          <p:spPr>
            <a:xfrm>
              <a:off x="-26927050" y="2805900"/>
              <a:ext cx="70925" cy="70900"/>
            </a:xfrm>
            <a:custGeom>
              <a:avLst/>
              <a:gdLst/>
              <a:ahLst/>
              <a:cxnLst/>
              <a:rect l="l" t="t" r="r" b="b"/>
              <a:pathLst>
                <a:path w="2837" h="2836" extrusionOk="0">
                  <a:moveTo>
                    <a:pt x="1419" y="0"/>
                  </a:moveTo>
                  <a:cubicBezTo>
                    <a:pt x="1230" y="0"/>
                    <a:pt x="1072" y="158"/>
                    <a:pt x="1072" y="347"/>
                  </a:cubicBezTo>
                  <a:lnTo>
                    <a:pt x="1072" y="1072"/>
                  </a:lnTo>
                  <a:lnTo>
                    <a:pt x="347" y="1072"/>
                  </a:lnTo>
                  <a:cubicBezTo>
                    <a:pt x="158" y="1072"/>
                    <a:pt x="1" y="1229"/>
                    <a:pt x="1" y="1418"/>
                  </a:cubicBezTo>
                  <a:cubicBezTo>
                    <a:pt x="1" y="1607"/>
                    <a:pt x="158" y="1765"/>
                    <a:pt x="347" y="1765"/>
                  </a:cubicBezTo>
                  <a:lnTo>
                    <a:pt x="1072" y="1765"/>
                  </a:lnTo>
                  <a:lnTo>
                    <a:pt x="1072" y="2489"/>
                  </a:lnTo>
                  <a:cubicBezTo>
                    <a:pt x="1072" y="2678"/>
                    <a:pt x="1230" y="2836"/>
                    <a:pt x="1419" y="2836"/>
                  </a:cubicBezTo>
                  <a:cubicBezTo>
                    <a:pt x="1608" y="2836"/>
                    <a:pt x="1765" y="2678"/>
                    <a:pt x="1765" y="2489"/>
                  </a:cubicBezTo>
                  <a:lnTo>
                    <a:pt x="1765" y="1765"/>
                  </a:lnTo>
                  <a:lnTo>
                    <a:pt x="2490" y="1765"/>
                  </a:lnTo>
                  <a:cubicBezTo>
                    <a:pt x="2679" y="1765"/>
                    <a:pt x="2836" y="1607"/>
                    <a:pt x="2836" y="1418"/>
                  </a:cubicBezTo>
                  <a:cubicBezTo>
                    <a:pt x="2836" y="1229"/>
                    <a:pt x="2679" y="1072"/>
                    <a:pt x="2490" y="1072"/>
                  </a:cubicBezTo>
                  <a:lnTo>
                    <a:pt x="1765" y="1072"/>
                  </a:lnTo>
                  <a:lnTo>
                    <a:pt x="1765" y="347"/>
                  </a:lnTo>
                  <a:cubicBezTo>
                    <a:pt x="1765" y="158"/>
                    <a:pt x="1608" y="0"/>
                    <a:pt x="1419"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3"/>
          <p:cNvSpPr txBox="1">
            <a:spLocks noGrp="1"/>
          </p:cNvSpPr>
          <p:nvPr>
            <p:ph type="title"/>
          </p:nvPr>
        </p:nvSpPr>
        <p:spPr>
          <a:xfrm>
            <a:off x="713100" y="-41025"/>
            <a:ext cx="7717800" cy="50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latin typeface="Rubik"/>
                <a:ea typeface="Rubik"/>
                <a:cs typeface="Rubik"/>
                <a:sym typeface="Rubik"/>
              </a:rPr>
              <a:t>Анатомия и патофизиология</a:t>
            </a:r>
            <a:endParaRPr sz="3600">
              <a:latin typeface="Rubik"/>
              <a:ea typeface="Rubik"/>
              <a:cs typeface="Rubik"/>
              <a:sym typeface="Rubik"/>
            </a:endParaRPr>
          </a:p>
        </p:txBody>
      </p:sp>
      <p:pic>
        <p:nvPicPr>
          <p:cNvPr id="391" name="Google Shape;391;p33"/>
          <p:cNvPicPr preferRelativeResize="0"/>
          <p:nvPr/>
        </p:nvPicPr>
        <p:blipFill rotWithShape="1">
          <a:blip r:embed="rId3">
            <a:alphaModFix/>
          </a:blip>
          <a:srcRect t="10402" b="10788"/>
          <a:stretch/>
        </p:blipFill>
        <p:spPr>
          <a:xfrm>
            <a:off x="3939075" y="913300"/>
            <a:ext cx="5117399" cy="2383899"/>
          </a:xfrm>
          <a:prstGeom prst="rect">
            <a:avLst/>
          </a:prstGeom>
          <a:noFill/>
          <a:ln>
            <a:noFill/>
          </a:ln>
        </p:spPr>
      </p:pic>
      <p:sp>
        <p:nvSpPr>
          <p:cNvPr id="392" name="Google Shape;392;p33"/>
          <p:cNvSpPr/>
          <p:nvPr/>
        </p:nvSpPr>
        <p:spPr>
          <a:xfrm>
            <a:off x="369125" y="692350"/>
            <a:ext cx="3461700" cy="6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a:latin typeface="Rubik"/>
                <a:ea typeface="Rubik"/>
                <a:cs typeface="Rubik"/>
                <a:sym typeface="Rubik"/>
              </a:rPr>
              <a:t>У женщин в пременопаузе объем яичника может достигать 20 см</a:t>
            </a:r>
            <a:r>
              <a:rPr lang="en" sz="1300" b="1" baseline="30000">
                <a:latin typeface="Rubik"/>
                <a:ea typeface="Rubik"/>
                <a:cs typeface="Rubik"/>
                <a:sym typeface="Rubik"/>
              </a:rPr>
              <a:t>3</a:t>
            </a:r>
            <a:r>
              <a:rPr lang="en" sz="1300">
                <a:latin typeface="Rubik"/>
                <a:ea typeface="Rubik"/>
                <a:cs typeface="Rubik"/>
                <a:sym typeface="Rubik"/>
              </a:rPr>
              <a:t>, фиксируется с помощью связок</a:t>
            </a:r>
            <a:endParaRPr sz="1300">
              <a:latin typeface="Rubik"/>
              <a:ea typeface="Rubik"/>
              <a:cs typeface="Rubik"/>
              <a:sym typeface="Rubik"/>
            </a:endParaRPr>
          </a:p>
        </p:txBody>
      </p:sp>
      <p:sp>
        <p:nvSpPr>
          <p:cNvPr id="393" name="Google Shape;393;p33"/>
          <p:cNvSpPr/>
          <p:nvPr/>
        </p:nvSpPr>
        <p:spPr>
          <a:xfrm>
            <a:off x="181450" y="913290"/>
            <a:ext cx="227400" cy="227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3"/>
          <p:cNvSpPr/>
          <p:nvPr/>
        </p:nvSpPr>
        <p:spPr>
          <a:xfrm>
            <a:off x="369125" y="1450975"/>
            <a:ext cx="3461700" cy="423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a:latin typeface="Rubik"/>
                <a:ea typeface="Rubik"/>
                <a:cs typeface="Rubik"/>
                <a:sym typeface="Rubik"/>
              </a:rPr>
              <a:t>Собственная связка яичника крепит яичник к матке </a:t>
            </a:r>
            <a:endParaRPr sz="1300">
              <a:latin typeface="Rubik"/>
              <a:ea typeface="Rubik"/>
              <a:cs typeface="Rubik"/>
              <a:sym typeface="Rubik"/>
            </a:endParaRPr>
          </a:p>
        </p:txBody>
      </p:sp>
      <p:sp>
        <p:nvSpPr>
          <p:cNvPr id="395" name="Google Shape;395;p33"/>
          <p:cNvSpPr/>
          <p:nvPr/>
        </p:nvSpPr>
        <p:spPr>
          <a:xfrm>
            <a:off x="181438" y="1546803"/>
            <a:ext cx="227400" cy="227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3"/>
          <p:cNvSpPr/>
          <p:nvPr/>
        </p:nvSpPr>
        <p:spPr>
          <a:xfrm>
            <a:off x="369125" y="1959350"/>
            <a:ext cx="3461700" cy="1492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a:latin typeface="Rubik"/>
                <a:ea typeface="Rubik"/>
                <a:cs typeface="Rubik"/>
                <a:sym typeface="Rubik"/>
              </a:rPr>
              <a:t>Широкая связка матки:</a:t>
            </a:r>
            <a:endParaRPr sz="1300">
              <a:latin typeface="Rubik"/>
              <a:ea typeface="Rubik"/>
              <a:cs typeface="Rubik"/>
              <a:sym typeface="Rubik"/>
            </a:endParaRPr>
          </a:p>
          <a:p>
            <a:pPr marL="0" lvl="0" indent="0" algn="l" rtl="0">
              <a:spcBef>
                <a:spcPts val="0"/>
              </a:spcBef>
              <a:spcAft>
                <a:spcPts val="0"/>
              </a:spcAft>
              <a:buNone/>
            </a:pPr>
            <a:r>
              <a:rPr lang="en" sz="1300">
                <a:latin typeface="Rubik"/>
                <a:ea typeface="Rubik"/>
                <a:cs typeface="Rubik"/>
                <a:sym typeface="Rubik"/>
              </a:rPr>
              <a:t>- широкая складка брюшины, </a:t>
            </a:r>
            <a:endParaRPr sz="1300">
              <a:latin typeface="Rubik"/>
              <a:ea typeface="Rubik"/>
              <a:cs typeface="Rubik"/>
              <a:sym typeface="Rubik"/>
            </a:endParaRPr>
          </a:p>
          <a:p>
            <a:pPr marL="0" lvl="0" indent="0" algn="l" rtl="0">
              <a:spcBef>
                <a:spcPts val="0"/>
              </a:spcBef>
              <a:spcAft>
                <a:spcPts val="0"/>
              </a:spcAft>
              <a:buNone/>
            </a:pPr>
            <a:r>
              <a:rPr lang="en" sz="1300">
                <a:latin typeface="Rubik"/>
                <a:ea typeface="Rubik"/>
                <a:cs typeface="Rubik"/>
                <a:sym typeface="Rubik"/>
              </a:rPr>
              <a:t>  крепящая матку к боковым стенкам  </a:t>
            </a:r>
            <a:endParaRPr sz="1300">
              <a:latin typeface="Rubik"/>
              <a:ea typeface="Rubik"/>
              <a:cs typeface="Rubik"/>
              <a:sym typeface="Rubik"/>
            </a:endParaRPr>
          </a:p>
          <a:p>
            <a:pPr marL="0" lvl="0" indent="0" algn="l" rtl="0">
              <a:spcBef>
                <a:spcPts val="0"/>
              </a:spcBef>
              <a:spcAft>
                <a:spcPts val="0"/>
              </a:spcAft>
              <a:buNone/>
            </a:pPr>
            <a:r>
              <a:rPr lang="en" sz="1300">
                <a:latin typeface="Rubik"/>
                <a:ea typeface="Rubik"/>
                <a:cs typeface="Rubik"/>
                <a:sym typeface="Rubik"/>
              </a:rPr>
              <a:t>  малого таза</a:t>
            </a:r>
            <a:endParaRPr sz="1300">
              <a:latin typeface="Rubik"/>
              <a:ea typeface="Rubik"/>
              <a:cs typeface="Rubik"/>
              <a:sym typeface="Rubik"/>
            </a:endParaRPr>
          </a:p>
          <a:p>
            <a:pPr marL="0" lvl="0" indent="0" algn="l" rtl="0">
              <a:spcBef>
                <a:spcPts val="0"/>
              </a:spcBef>
              <a:spcAft>
                <a:spcPts val="0"/>
              </a:spcAft>
              <a:buNone/>
            </a:pPr>
            <a:r>
              <a:rPr lang="en" sz="1300">
                <a:latin typeface="Rubik"/>
                <a:ea typeface="Rubik"/>
                <a:cs typeface="Rubik"/>
                <a:sym typeface="Rubik"/>
              </a:rPr>
              <a:t>- окружает связку, подвешивающую  </a:t>
            </a:r>
            <a:endParaRPr sz="1300">
              <a:latin typeface="Rubik"/>
              <a:ea typeface="Rubik"/>
              <a:cs typeface="Rubik"/>
              <a:sym typeface="Rubik"/>
            </a:endParaRPr>
          </a:p>
          <a:p>
            <a:pPr marL="0" lvl="0" indent="0" algn="l" rtl="0">
              <a:spcBef>
                <a:spcPts val="0"/>
              </a:spcBef>
              <a:spcAft>
                <a:spcPts val="0"/>
              </a:spcAft>
              <a:buNone/>
            </a:pPr>
            <a:r>
              <a:rPr lang="en" sz="1300">
                <a:latin typeface="Rubik"/>
                <a:ea typeface="Rubik"/>
                <a:cs typeface="Rubik"/>
                <a:sym typeface="Rubik"/>
              </a:rPr>
              <a:t>  яичник, внутри которой проходят  </a:t>
            </a:r>
            <a:endParaRPr sz="1300">
              <a:latin typeface="Rubik"/>
              <a:ea typeface="Rubik"/>
              <a:cs typeface="Rubik"/>
              <a:sym typeface="Rubik"/>
            </a:endParaRPr>
          </a:p>
          <a:p>
            <a:pPr marL="0" lvl="0" indent="0" algn="l" rtl="0">
              <a:spcBef>
                <a:spcPts val="0"/>
              </a:spcBef>
              <a:spcAft>
                <a:spcPts val="0"/>
              </a:spcAft>
              <a:buNone/>
            </a:pPr>
            <a:r>
              <a:rPr lang="en" sz="1300">
                <a:latin typeface="Rubik"/>
                <a:ea typeface="Rubik"/>
                <a:cs typeface="Rubik"/>
                <a:sym typeface="Rubik"/>
              </a:rPr>
              <a:t>  артерия и вена яичника</a:t>
            </a:r>
            <a:endParaRPr sz="1300">
              <a:latin typeface="Rubik"/>
              <a:ea typeface="Rubik"/>
              <a:cs typeface="Rubik"/>
              <a:sym typeface="Rubik"/>
            </a:endParaRPr>
          </a:p>
        </p:txBody>
      </p:sp>
      <p:sp>
        <p:nvSpPr>
          <p:cNvPr id="397" name="Google Shape;397;p33"/>
          <p:cNvSpPr/>
          <p:nvPr/>
        </p:nvSpPr>
        <p:spPr>
          <a:xfrm>
            <a:off x="181450" y="2555953"/>
            <a:ext cx="227400" cy="227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3"/>
          <p:cNvSpPr/>
          <p:nvPr/>
        </p:nvSpPr>
        <p:spPr>
          <a:xfrm>
            <a:off x="408850" y="3536925"/>
            <a:ext cx="3461700" cy="624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a:latin typeface="Rubik"/>
                <a:ea typeface="Rubik"/>
                <a:cs typeface="Rubik"/>
                <a:sym typeface="Rubik"/>
              </a:rPr>
              <a:t>Маточная труба перекидывается через широкую связку матки, фиксирует яичник с латеральной стороны матки</a:t>
            </a:r>
            <a:endParaRPr sz="1300">
              <a:latin typeface="Rubik"/>
              <a:ea typeface="Rubik"/>
              <a:cs typeface="Rubik"/>
              <a:sym typeface="Rubik"/>
            </a:endParaRPr>
          </a:p>
        </p:txBody>
      </p:sp>
      <p:sp>
        <p:nvSpPr>
          <p:cNvPr id="399" name="Google Shape;399;p33"/>
          <p:cNvSpPr/>
          <p:nvPr/>
        </p:nvSpPr>
        <p:spPr>
          <a:xfrm>
            <a:off x="181438" y="3735378"/>
            <a:ext cx="227400" cy="227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3"/>
          <p:cNvSpPr/>
          <p:nvPr/>
        </p:nvSpPr>
        <p:spPr>
          <a:xfrm>
            <a:off x="408850" y="4270500"/>
            <a:ext cx="3461700" cy="774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a:latin typeface="Rubik"/>
                <a:ea typeface="Rubik"/>
                <a:cs typeface="Rubik"/>
                <a:sym typeface="Rubik"/>
              </a:rPr>
              <a:t>Яичники и маточные трубы кровоснабжаются двумя артериями: яичниковой и маточной</a:t>
            </a:r>
            <a:endParaRPr sz="1300">
              <a:latin typeface="Rubik"/>
              <a:ea typeface="Rubik"/>
              <a:cs typeface="Rubik"/>
              <a:sym typeface="Rubik"/>
            </a:endParaRPr>
          </a:p>
        </p:txBody>
      </p:sp>
      <p:sp>
        <p:nvSpPr>
          <p:cNvPr id="401" name="Google Shape;401;p33"/>
          <p:cNvSpPr/>
          <p:nvPr/>
        </p:nvSpPr>
        <p:spPr>
          <a:xfrm>
            <a:off x="181438" y="4543953"/>
            <a:ext cx="227400" cy="227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3"/>
          <p:cNvSpPr/>
          <p:nvPr/>
        </p:nvSpPr>
        <p:spPr>
          <a:xfrm>
            <a:off x="3939075" y="3309450"/>
            <a:ext cx="5117400" cy="1735500"/>
          </a:xfrm>
          <a:prstGeom prst="rect">
            <a:avLst/>
          </a:prstGeom>
          <a:gradFill>
            <a:gsLst>
              <a:gs pos="0">
                <a:srgbClr val="DEF4F6"/>
              </a:gs>
              <a:gs pos="100000">
                <a:srgbClr val="7CCED5"/>
              </a:gs>
            </a:gsLst>
            <a:path path="circle">
              <a:fillToRect l="50000" t="50000" r="50000" b="50000"/>
            </a:path>
            <a:tileRect/>
          </a:gra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ubik"/>
              <a:ea typeface="Rubik"/>
              <a:cs typeface="Rubik"/>
              <a:sym typeface="Rubik"/>
            </a:endParaRPr>
          </a:p>
          <a:p>
            <a:pPr marL="0" lvl="0" indent="0" algn="l" rtl="0">
              <a:spcBef>
                <a:spcPts val="0"/>
              </a:spcBef>
              <a:spcAft>
                <a:spcPts val="0"/>
              </a:spcAft>
              <a:buNone/>
            </a:pPr>
            <a:r>
              <a:rPr lang="en" sz="1300" u="sng">
                <a:latin typeface="Rubik"/>
                <a:ea typeface="Rubik"/>
                <a:cs typeface="Rubik"/>
                <a:sym typeface="Rubik"/>
              </a:rPr>
              <a:t>В левой части рисунка</a:t>
            </a:r>
            <a:r>
              <a:rPr lang="en" sz="1300">
                <a:latin typeface="Rubik"/>
                <a:ea typeface="Rubik"/>
                <a:cs typeface="Rubik"/>
                <a:sym typeface="Rubik"/>
              </a:rPr>
              <a:t> показано нормальное положение органов: 1-связка, подвешивающая яичник, внутри которой проходят артерия и вена яичника; 2-широкая связка матки; 3-собственная связка яичника; 4-маточная труба</a:t>
            </a:r>
            <a:endParaRPr sz="1300">
              <a:latin typeface="Rubik"/>
              <a:ea typeface="Rubik"/>
              <a:cs typeface="Rubik"/>
              <a:sym typeface="Rubik"/>
            </a:endParaRPr>
          </a:p>
          <a:p>
            <a:pPr marL="0" lvl="0" indent="0" algn="l" rtl="0">
              <a:spcBef>
                <a:spcPts val="0"/>
              </a:spcBef>
              <a:spcAft>
                <a:spcPts val="0"/>
              </a:spcAft>
              <a:buNone/>
            </a:pPr>
            <a:r>
              <a:rPr lang="en" sz="1300" u="sng">
                <a:latin typeface="Rubik"/>
                <a:ea typeface="Rubik"/>
                <a:cs typeface="Rubik"/>
                <a:sym typeface="Rubik"/>
              </a:rPr>
              <a:t>В правой части рисунка</a:t>
            </a:r>
            <a:r>
              <a:rPr lang="en" sz="1300">
                <a:latin typeface="Rubik"/>
                <a:ea typeface="Rubik"/>
                <a:cs typeface="Rubik"/>
                <a:sym typeface="Rubik"/>
              </a:rPr>
              <a:t> показан перекрут придатков матки. Перекрученная ножка состоит из связки, подвешивающей яичник и маточной трубы (указано стрелкой),  приводит к увеличению яичника</a:t>
            </a:r>
            <a:endParaRPr sz="1300">
              <a:latin typeface="Rubik"/>
              <a:ea typeface="Rubik"/>
              <a:cs typeface="Rubik"/>
              <a:sym typeface="Rubik"/>
            </a:endParaRPr>
          </a:p>
          <a:p>
            <a:pPr marL="0" lvl="0" indent="0" algn="l" rtl="0">
              <a:spcBef>
                <a:spcPts val="0"/>
              </a:spcBef>
              <a:spcAft>
                <a:spcPts val="0"/>
              </a:spcAft>
              <a:buNone/>
            </a:pPr>
            <a:endParaRPr sz="900">
              <a:latin typeface="Rubik"/>
              <a:ea typeface="Rubik"/>
              <a:cs typeface="Rubik"/>
              <a:sym typeface="Rubik"/>
            </a:endParaRPr>
          </a:p>
        </p:txBody>
      </p:sp>
      <p:sp>
        <p:nvSpPr>
          <p:cNvPr id="403" name="Google Shape;403;p33"/>
          <p:cNvSpPr/>
          <p:nvPr/>
        </p:nvSpPr>
        <p:spPr>
          <a:xfrm>
            <a:off x="4000575" y="692350"/>
            <a:ext cx="4994400" cy="273600"/>
          </a:xfrm>
          <a:prstGeom prst="rect">
            <a:avLst/>
          </a:prstGeom>
          <a:gradFill>
            <a:gsLst>
              <a:gs pos="0">
                <a:srgbClr val="383370"/>
              </a:gs>
              <a:gs pos="100000">
                <a:srgbClr val="0C0B14"/>
              </a:gs>
            </a:gsLst>
            <a:path path="circle">
              <a:fillToRect l="50000" t="50000" r="50000" b="50000"/>
            </a:path>
            <a:tileRect/>
          </a:gra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rgbClr val="F2F2F2"/>
                </a:solidFill>
                <a:latin typeface="Rubik"/>
                <a:ea typeface="Rubik"/>
                <a:cs typeface="Rubik"/>
                <a:sym typeface="Rubik"/>
              </a:rPr>
              <a:t>Схематическое изображение яичников(OV) и матки(U)</a:t>
            </a:r>
            <a:endParaRPr sz="1300" b="1">
              <a:solidFill>
                <a:srgbClr val="F2F2F2"/>
              </a:solidFill>
              <a:latin typeface="Rubik"/>
              <a:ea typeface="Rubik"/>
              <a:cs typeface="Rubik"/>
              <a:sym typeface="Rubik"/>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34"/>
          <p:cNvSpPr/>
          <p:nvPr/>
        </p:nvSpPr>
        <p:spPr>
          <a:xfrm>
            <a:off x="4336050" y="744350"/>
            <a:ext cx="471900" cy="4680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9" name="Google Shape;409;p34"/>
          <p:cNvGrpSpPr/>
          <p:nvPr/>
        </p:nvGrpSpPr>
        <p:grpSpPr>
          <a:xfrm>
            <a:off x="1136157" y="664994"/>
            <a:ext cx="2019599" cy="4304877"/>
            <a:chOff x="7660912" y="1542757"/>
            <a:chExt cx="557515" cy="1310345"/>
          </a:xfrm>
        </p:grpSpPr>
        <p:sp>
          <p:nvSpPr>
            <p:cNvPr id="410" name="Google Shape;410;p34"/>
            <p:cNvSpPr/>
            <p:nvPr/>
          </p:nvSpPr>
          <p:spPr>
            <a:xfrm>
              <a:off x="7711255" y="2803693"/>
              <a:ext cx="457485" cy="49409"/>
            </a:xfrm>
            <a:custGeom>
              <a:avLst/>
              <a:gdLst/>
              <a:ahLst/>
              <a:cxnLst/>
              <a:rect l="l" t="t" r="r" b="b"/>
              <a:pathLst>
                <a:path w="18120" h="1957" extrusionOk="0">
                  <a:moveTo>
                    <a:pt x="9060" y="1"/>
                  </a:moveTo>
                  <a:cubicBezTo>
                    <a:pt x="4055" y="1"/>
                    <a:pt x="1" y="437"/>
                    <a:pt x="1" y="978"/>
                  </a:cubicBezTo>
                  <a:cubicBezTo>
                    <a:pt x="1" y="1519"/>
                    <a:pt x="4055" y="1956"/>
                    <a:pt x="9060" y="1956"/>
                  </a:cubicBezTo>
                  <a:cubicBezTo>
                    <a:pt x="14059" y="1956"/>
                    <a:pt x="18120" y="1519"/>
                    <a:pt x="18120" y="978"/>
                  </a:cubicBezTo>
                  <a:cubicBezTo>
                    <a:pt x="18120" y="437"/>
                    <a:pt x="14059" y="1"/>
                    <a:pt x="9060" y="1"/>
                  </a:cubicBezTo>
                  <a:close/>
                </a:path>
              </a:pathLst>
            </a:custGeom>
            <a:solidFill>
              <a:srgbClr val="778C9E"/>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1" name="Google Shape;411;p34"/>
            <p:cNvGrpSpPr/>
            <p:nvPr/>
          </p:nvGrpSpPr>
          <p:grpSpPr>
            <a:xfrm>
              <a:off x="7660912" y="1542757"/>
              <a:ext cx="557515" cy="1277423"/>
              <a:chOff x="7660912" y="1542757"/>
              <a:chExt cx="557515" cy="1277423"/>
            </a:xfrm>
          </p:grpSpPr>
          <p:sp>
            <p:nvSpPr>
              <p:cNvPr id="412" name="Google Shape;412;p34"/>
              <p:cNvSpPr/>
              <p:nvPr/>
            </p:nvSpPr>
            <p:spPr>
              <a:xfrm>
                <a:off x="7756524" y="1674397"/>
                <a:ext cx="366796" cy="342104"/>
              </a:xfrm>
              <a:custGeom>
                <a:avLst/>
                <a:gdLst/>
                <a:ahLst/>
                <a:cxnLst/>
                <a:rect l="l" t="t" r="r" b="b"/>
                <a:pathLst>
                  <a:path w="14528" h="13550" extrusionOk="0">
                    <a:moveTo>
                      <a:pt x="2157" y="0"/>
                    </a:moveTo>
                    <a:cubicBezTo>
                      <a:pt x="965" y="0"/>
                      <a:pt x="0" y="958"/>
                      <a:pt x="0" y="2157"/>
                    </a:cubicBezTo>
                    <a:lnTo>
                      <a:pt x="0" y="11393"/>
                    </a:lnTo>
                    <a:cubicBezTo>
                      <a:pt x="0" y="12585"/>
                      <a:pt x="965" y="13550"/>
                      <a:pt x="2157" y="13550"/>
                    </a:cubicBezTo>
                    <a:lnTo>
                      <a:pt x="12377" y="13550"/>
                    </a:lnTo>
                    <a:cubicBezTo>
                      <a:pt x="13570" y="13550"/>
                      <a:pt x="14528" y="12585"/>
                      <a:pt x="14528" y="11393"/>
                    </a:cubicBezTo>
                    <a:lnTo>
                      <a:pt x="14528" y="2157"/>
                    </a:lnTo>
                    <a:cubicBezTo>
                      <a:pt x="14528" y="958"/>
                      <a:pt x="13570" y="0"/>
                      <a:pt x="12377" y="0"/>
                    </a:cubicBezTo>
                    <a:close/>
                  </a:path>
                </a:pathLst>
              </a:custGeom>
              <a:solidFill>
                <a:srgbClr val="BECBD5"/>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3" name="Google Shape;413;p34"/>
              <p:cNvGrpSpPr/>
              <p:nvPr/>
            </p:nvGrpSpPr>
            <p:grpSpPr>
              <a:xfrm>
                <a:off x="7660912" y="1547529"/>
                <a:ext cx="557515" cy="1272651"/>
                <a:chOff x="7660912" y="1547529"/>
                <a:chExt cx="557515" cy="1272651"/>
              </a:xfrm>
            </p:grpSpPr>
            <p:sp>
              <p:nvSpPr>
                <p:cNvPr id="414" name="Google Shape;414;p34"/>
                <p:cNvSpPr/>
                <p:nvPr/>
              </p:nvSpPr>
              <p:spPr>
                <a:xfrm>
                  <a:off x="7660912" y="1547529"/>
                  <a:ext cx="557515" cy="1272651"/>
                </a:xfrm>
                <a:custGeom>
                  <a:avLst/>
                  <a:gdLst/>
                  <a:ahLst/>
                  <a:cxnLst/>
                  <a:rect l="l" t="t" r="r" b="b"/>
                  <a:pathLst>
                    <a:path w="22082" h="50407" extrusionOk="0">
                      <a:moveTo>
                        <a:pt x="11054" y="0"/>
                      </a:moveTo>
                      <a:cubicBezTo>
                        <a:pt x="7078" y="0"/>
                        <a:pt x="3852" y="3226"/>
                        <a:pt x="3852" y="7202"/>
                      </a:cubicBezTo>
                      <a:lnTo>
                        <a:pt x="3852" y="7208"/>
                      </a:lnTo>
                      <a:cubicBezTo>
                        <a:pt x="3833" y="7208"/>
                        <a:pt x="3813" y="7202"/>
                        <a:pt x="3787" y="7202"/>
                      </a:cubicBezTo>
                      <a:cubicBezTo>
                        <a:pt x="3784" y="7202"/>
                        <a:pt x="3780" y="7202"/>
                        <a:pt x="3777" y="7202"/>
                      </a:cubicBezTo>
                      <a:cubicBezTo>
                        <a:pt x="3117" y="7202"/>
                        <a:pt x="2615" y="7811"/>
                        <a:pt x="2738" y="8466"/>
                      </a:cubicBezTo>
                      <a:cubicBezTo>
                        <a:pt x="2840" y="8983"/>
                        <a:pt x="3291" y="9322"/>
                        <a:pt x="3779" y="9322"/>
                      </a:cubicBezTo>
                      <a:cubicBezTo>
                        <a:pt x="3914" y="9322"/>
                        <a:pt x="4051" y="9297"/>
                        <a:pt x="4185" y="9242"/>
                      </a:cubicBezTo>
                      <a:cubicBezTo>
                        <a:pt x="4954" y="11569"/>
                        <a:pt x="6968" y="13413"/>
                        <a:pt x="9177" y="14104"/>
                      </a:cubicBezTo>
                      <a:lnTo>
                        <a:pt x="9177" y="16124"/>
                      </a:lnTo>
                      <a:lnTo>
                        <a:pt x="6889" y="16124"/>
                      </a:lnTo>
                      <a:cubicBezTo>
                        <a:pt x="6889" y="16124"/>
                        <a:pt x="6876" y="16170"/>
                        <a:pt x="6863" y="16183"/>
                      </a:cubicBezTo>
                      <a:cubicBezTo>
                        <a:pt x="6277" y="16183"/>
                        <a:pt x="5762" y="16561"/>
                        <a:pt x="5586" y="17109"/>
                      </a:cubicBezTo>
                      <a:lnTo>
                        <a:pt x="255" y="32861"/>
                      </a:lnTo>
                      <a:cubicBezTo>
                        <a:pt x="0" y="33565"/>
                        <a:pt x="378" y="34334"/>
                        <a:pt x="1082" y="34569"/>
                      </a:cubicBezTo>
                      <a:cubicBezTo>
                        <a:pt x="1222" y="34615"/>
                        <a:pt x="1364" y="34637"/>
                        <a:pt x="1504" y="34637"/>
                      </a:cubicBezTo>
                      <a:cubicBezTo>
                        <a:pt x="2072" y="34637"/>
                        <a:pt x="2599" y="34273"/>
                        <a:pt x="2777" y="33702"/>
                      </a:cubicBezTo>
                      <a:lnTo>
                        <a:pt x="2953" y="33187"/>
                      </a:lnTo>
                      <a:lnTo>
                        <a:pt x="3526" y="33428"/>
                      </a:lnTo>
                      <a:cubicBezTo>
                        <a:pt x="3526" y="33428"/>
                        <a:pt x="4035" y="32412"/>
                        <a:pt x="3494" y="31577"/>
                      </a:cubicBezTo>
                      <a:lnTo>
                        <a:pt x="6759" y="21925"/>
                      </a:lnTo>
                      <a:lnTo>
                        <a:pt x="6759" y="21925"/>
                      </a:lnTo>
                      <a:cubicBezTo>
                        <a:pt x="6759" y="27706"/>
                        <a:pt x="5977" y="29172"/>
                        <a:pt x="5977" y="32366"/>
                      </a:cubicBezTo>
                      <a:cubicBezTo>
                        <a:pt x="5977" y="35560"/>
                        <a:pt x="7887" y="48497"/>
                        <a:pt x="7887" y="48497"/>
                      </a:cubicBezTo>
                      <a:lnTo>
                        <a:pt x="5573" y="50407"/>
                      </a:lnTo>
                      <a:lnTo>
                        <a:pt x="10037" y="50407"/>
                      </a:lnTo>
                      <a:lnTo>
                        <a:pt x="10787" y="31630"/>
                      </a:lnTo>
                      <a:lnTo>
                        <a:pt x="11165" y="31630"/>
                      </a:lnTo>
                      <a:lnTo>
                        <a:pt x="11914" y="50407"/>
                      </a:lnTo>
                      <a:lnTo>
                        <a:pt x="16372" y="50407"/>
                      </a:lnTo>
                      <a:lnTo>
                        <a:pt x="14065" y="48497"/>
                      </a:lnTo>
                      <a:cubicBezTo>
                        <a:pt x="14065" y="48497"/>
                        <a:pt x="15975" y="34171"/>
                        <a:pt x="15975" y="31590"/>
                      </a:cubicBezTo>
                      <a:cubicBezTo>
                        <a:pt x="15975" y="29003"/>
                        <a:pt x="15317" y="27680"/>
                        <a:pt x="15317" y="21821"/>
                      </a:cubicBezTo>
                      <a:lnTo>
                        <a:pt x="15317" y="21821"/>
                      </a:lnTo>
                      <a:lnTo>
                        <a:pt x="18615" y="31584"/>
                      </a:lnTo>
                      <a:cubicBezTo>
                        <a:pt x="18074" y="32418"/>
                        <a:pt x="18575" y="33435"/>
                        <a:pt x="18575" y="33435"/>
                      </a:cubicBezTo>
                      <a:lnTo>
                        <a:pt x="19155" y="33187"/>
                      </a:lnTo>
                      <a:lnTo>
                        <a:pt x="19331" y="33709"/>
                      </a:lnTo>
                      <a:cubicBezTo>
                        <a:pt x="19514" y="34266"/>
                        <a:pt x="20029" y="34619"/>
                        <a:pt x="20584" y="34619"/>
                      </a:cubicBezTo>
                      <a:cubicBezTo>
                        <a:pt x="20724" y="34619"/>
                        <a:pt x="20866" y="34597"/>
                        <a:pt x="21006" y="34549"/>
                      </a:cubicBezTo>
                      <a:cubicBezTo>
                        <a:pt x="21704" y="34321"/>
                        <a:pt x="22082" y="33572"/>
                        <a:pt x="21854" y="32874"/>
                      </a:cubicBezTo>
                      <a:lnTo>
                        <a:pt x="21854" y="32868"/>
                      </a:lnTo>
                      <a:lnTo>
                        <a:pt x="16522" y="17128"/>
                      </a:lnTo>
                      <a:cubicBezTo>
                        <a:pt x="16353" y="16613"/>
                        <a:pt x="15897" y="16242"/>
                        <a:pt x="15356" y="16190"/>
                      </a:cubicBezTo>
                      <a:cubicBezTo>
                        <a:pt x="15343" y="16170"/>
                        <a:pt x="15336" y="16150"/>
                        <a:pt x="15330" y="16131"/>
                      </a:cubicBezTo>
                      <a:lnTo>
                        <a:pt x="12931" y="16131"/>
                      </a:lnTo>
                      <a:lnTo>
                        <a:pt x="12931" y="14104"/>
                      </a:lnTo>
                      <a:cubicBezTo>
                        <a:pt x="15121" y="13413"/>
                        <a:pt x="17129" y="11595"/>
                        <a:pt x="17904" y="9281"/>
                      </a:cubicBezTo>
                      <a:cubicBezTo>
                        <a:pt x="17989" y="9301"/>
                        <a:pt x="18074" y="9314"/>
                        <a:pt x="18158" y="9314"/>
                      </a:cubicBezTo>
                      <a:cubicBezTo>
                        <a:pt x="18725" y="9314"/>
                        <a:pt x="19188" y="8870"/>
                        <a:pt x="19214" y="8310"/>
                      </a:cubicBezTo>
                      <a:cubicBezTo>
                        <a:pt x="19240" y="7743"/>
                        <a:pt x="18817" y="7261"/>
                        <a:pt x="18256" y="7215"/>
                      </a:cubicBezTo>
                      <a:lnTo>
                        <a:pt x="18256" y="7202"/>
                      </a:lnTo>
                      <a:cubicBezTo>
                        <a:pt x="18256" y="3226"/>
                        <a:pt x="15030" y="0"/>
                        <a:pt x="11054" y="0"/>
                      </a:cubicBezTo>
                      <a:close/>
                    </a:path>
                  </a:pathLst>
                </a:custGeom>
                <a:solidFill>
                  <a:srgbClr val="F2F4F6"/>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5" name="Google Shape;415;p34"/>
                <p:cNvGrpSpPr/>
                <p:nvPr/>
              </p:nvGrpSpPr>
              <p:grpSpPr>
                <a:xfrm>
                  <a:off x="7873243" y="2256453"/>
                  <a:ext cx="129570" cy="89679"/>
                  <a:chOff x="7873243" y="2256453"/>
                  <a:chExt cx="129570" cy="89679"/>
                </a:xfrm>
              </p:grpSpPr>
              <p:sp>
                <p:nvSpPr>
                  <p:cNvPr id="416" name="Google Shape;416;p34"/>
                  <p:cNvSpPr/>
                  <p:nvPr/>
                </p:nvSpPr>
                <p:spPr>
                  <a:xfrm>
                    <a:off x="7960877" y="2272687"/>
                    <a:ext cx="36079" cy="22243"/>
                  </a:xfrm>
                  <a:custGeom>
                    <a:avLst/>
                    <a:gdLst/>
                    <a:ahLst/>
                    <a:cxnLst/>
                    <a:rect l="l" t="t" r="r" b="b"/>
                    <a:pathLst>
                      <a:path w="1429" h="881" extrusionOk="0">
                        <a:moveTo>
                          <a:pt x="7" y="1"/>
                        </a:moveTo>
                        <a:cubicBezTo>
                          <a:pt x="7" y="7"/>
                          <a:pt x="7" y="14"/>
                          <a:pt x="7" y="20"/>
                        </a:cubicBezTo>
                        <a:cubicBezTo>
                          <a:pt x="7" y="33"/>
                          <a:pt x="1" y="53"/>
                          <a:pt x="1" y="66"/>
                        </a:cubicBezTo>
                        <a:cubicBezTo>
                          <a:pt x="14" y="72"/>
                          <a:pt x="33" y="79"/>
                          <a:pt x="47" y="85"/>
                        </a:cubicBezTo>
                        <a:cubicBezTo>
                          <a:pt x="209" y="164"/>
                          <a:pt x="340" y="307"/>
                          <a:pt x="477" y="418"/>
                        </a:cubicBezTo>
                        <a:cubicBezTo>
                          <a:pt x="535" y="470"/>
                          <a:pt x="600" y="516"/>
                          <a:pt x="666" y="555"/>
                        </a:cubicBezTo>
                        <a:lnTo>
                          <a:pt x="666" y="568"/>
                        </a:lnTo>
                        <a:cubicBezTo>
                          <a:pt x="666" y="737"/>
                          <a:pt x="842" y="881"/>
                          <a:pt x="1050" y="881"/>
                        </a:cubicBezTo>
                        <a:cubicBezTo>
                          <a:pt x="1259" y="881"/>
                          <a:pt x="1428" y="744"/>
                          <a:pt x="1428" y="568"/>
                        </a:cubicBezTo>
                        <a:cubicBezTo>
                          <a:pt x="1428" y="398"/>
                          <a:pt x="1259" y="255"/>
                          <a:pt x="1050" y="255"/>
                        </a:cubicBezTo>
                        <a:cubicBezTo>
                          <a:pt x="1044" y="255"/>
                          <a:pt x="1039" y="255"/>
                          <a:pt x="1033" y="255"/>
                        </a:cubicBezTo>
                        <a:cubicBezTo>
                          <a:pt x="890" y="255"/>
                          <a:pt x="761" y="332"/>
                          <a:pt x="692" y="457"/>
                        </a:cubicBezTo>
                        <a:cubicBezTo>
                          <a:pt x="620" y="418"/>
                          <a:pt x="555" y="372"/>
                          <a:pt x="496" y="320"/>
                        </a:cubicBezTo>
                        <a:cubicBezTo>
                          <a:pt x="425" y="261"/>
                          <a:pt x="353" y="203"/>
                          <a:pt x="281" y="144"/>
                        </a:cubicBezTo>
                        <a:cubicBezTo>
                          <a:pt x="203" y="79"/>
                          <a:pt x="105" y="33"/>
                          <a:pt x="7" y="1"/>
                        </a:cubicBezTo>
                        <a:close/>
                      </a:path>
                    </a:pathLst>
                  </a:custGeom>
                  <a:solidFill>
                    <a:srgbClr val="A5B7C5"/>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4"/>
                  <p:cNvSpPr/>
                  <p:nvPr/>
                </p:nvSpPr>
                <p:spPr>
                  <a:xfrm>
                    <a:off x="7879278" y="2272687"/>
                    <a:ext cx="36053" cy="22243"/>
                  </a:xfrm>
                  <a:custGeom>
                    <a:avLst/>
                    <a:gdLst/>
                    <a:ahLst/>
                    <a:cxnLst/>
                    <a:rect l="l" t="t" r="r" b="b"/>
                    <a:pathLst>
                      <a:path w="1428" h="881" extrusionOk="0">
                        <a:moveTo>
                          <a:pt x="1421" y="1"/>
                        </a:moveTo>
                        <a:lnTo>
                          <a:pt x="1421" y="1"/>
                        </a:lnTo>
                        <a:cubicBezTo>
                          <a:pt x="1317" y="33"/>
                          <a:pt x="1225" y="79"/>
                          <a:pt x="1141" y="144"/>
                        </a:cubicBezTo>
                        <a:cubicBezTo>
                          <a:pt x="1069" y="203"/>
                          <a:pt x="1004" y="261"/>
                          <a:pt x="932" y="320"/>
                        </a:cubicBezTo>
                        <a:cubicBezTo>
                          <a:pt x="867" y="372"/>
                          <a:pt x="802" y="418"/>
                          <a:pt x="730" y="457"/>
                        </a:cubicBezTo>
                        <a:cubicBezTo>
                          <a:pt x="667" y="332"/>
                          <a:pt x="539" y="255"/>
                          <a:pt x="396" y="255"/>
                        </a:cubicBezTo>
                        <a:cubicBezTo>
                          <a:pt x="390" y="255"/>
                          <a:pt x="384" y="255"/>
                          <a:pt x="378" y="255"/>
                        </a:cubicBezTo>
                        <a:cubicBezTo>
                          <a:pt x="170" y="255"/>
                          <a:pt x="0" y="398"/>
                          <a:pt x="0" y="568"/>
                        </a:cubicBezTo>
                        <a:cubicBezTo>
                          <a:pt x="0" y="744"/>
                          <a:pt x="170" y="881"/>
                          <a:pt x="378" y="881"/>
                        </a:cubicBezTo>
                        <a:cubicBezTo>
                          <a:pt x="587" y="881"/>
                          <a:pt x="756" y="737"/>
                          <a:pt x="756" y="568"/>
                        </a:cubicBezTo>
                        <a:cubicBezTo>
                          <a:pt x="756" y="561"/>
                          <a:pt x="756" y="555"/>
                          <a:pt x="756" y="555"/>
                        </a:cubicBezTo>
                        <a:cubicBezTo>
                          <a:pt x="828" y="516"/>
                          <a:pt x="893" y="470"/>
                          <a:pt x="952" y="418"/>
                        </a:cubicBezTo>
                        <a:cubicBezTo>
                          <a:pt x="1089" y="307"/>
                          <a:pt x="1219" y="164"/>
                          <a:pt x="1375" y="85"/>
                        </a:cubicBezTo>
                        <a:lnTo>
                          <a:pt x="1428" y="66"/>
                        </a:lnTo>
                        <a:cubicBezTo>
                          <a:pt x="1421" y="53"/>
                          <a:pt x="1421" y="33"/>
                          <a:pt x="1421" y="20"/>
                        </a:cubicBezTo>
                        <a:cubicBezTo>
                          <a:pt x="1414" y="14"/>
                          <a:pt x="1414" y="7"/>
                          <a:pt x="1421" y="1"/>
                        </a:cubicBezTo>
                        <a:close/>
                      </a:path>
                    </a:pathLst>
                  </a:custGeom>
                  <a:solidFill>
                    <a:srgbClr val="A5B7C5"/>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4"/>
                  <p:cNvSpPr/>
                  <p:nvPr/>
                </p:nvSpPr>
                <p:spPr>
                  <a:xfrm>
                    <a:off x="7873243" y="2256453"/>
                    <a:ext cx="129570" cy="89679"/>
                  </a:xfrm>
                  <a:custGeom>
                    <a:avLst/>
                    <a:gdLst/>
                    <a:ahLst/>
                    <a:cxnLst/>
                    <a:rect l="l" t="t" r="r" b="b"/>
                    <a:pathLst>
                      <a:path w="5132" h="3552" extrusionOk="0">
                        <a:moveTo>
                          <a:pt x="2566" y="0"/>
                        </a:moveTo>
                        <a:cubicBezTo>
                          <a:pt x="2118" y="0"/>
                          <a:pt x="1670" y="152"/>
                          <a:pt x="1380" y="455"/>
                        </a:cubicBezTo>
                        <a:cubicBezTo>
                          <a:pt x="1310" y="528"/>
                          <a:pt x="1265" y="592"/>
                          <a:pt x="1161" y="592"/>
                        </a:cubicBezTo>
                        <a:cubicBezTo>
                          <a:pt x="1052" y="592"/>
                          <a:pt x="879" y="521"/>
                          <a:pt x="545" y="318"/>
                        </a:cubicBezTo>
                        <a:cubicBezTo>
                          <a:pt x="492" y="283"/>
                          <a:pt x="375" y="229"/>
                          <a:pt x="271" y="229"/>
                        </a:cubicBezTo>
                        <a:cubicBezTo>
                          <a:pt x="123" y="229"/>
                          <a:pt x="1" y="337"/>
                          <a:pt x="115" y="761"/>
                        </a:cubicBezTo>
                        <a:cubicBezTo>
                          <a:pt x="115" y="761"/>
                          <a:pt x="226" y="1224"/>
                          <a:pt x="252" y="1295"/>
                        </a:cubicBezTo>
                        <a:cubicBezTo>
                          <a:pt x="252" y="1295"/>
                          <a:pt x="285" y="1106"/>
                          <a:pt x="526" y="937"/>
                        </a:cubicBezTo>
                        <a:cubicBezTo>
                          <a:pt x="526" y="937"/>
                          <a:pt x="154" y="755"/>
                          <a:pt x="317" y="526"/>
                        </a:cubicBezTo>
                        <a:cubicBezTo>
                          <a:pt x="372" y="454"/>
                          <a:pt x="420" y="427"/>
                          <a:pt x="465" y="427"/>
                        </a:cubicBezTo>
                        <a:cubicBezTo>
                          <a:pt x="562" y="427"/>
                          <a:pt x="648" y="549"/>
                          <a:pt x="754" y="611"/>
                        </a:cubicBezTo>
                        <a:cubicBezTo>
                          <a:pt x="851" y="662"/>
                          <a:pt x="960" y="757"/>
                          <a:pt x="1121" y="757"/>
                        </a:cubicBezTo>
                        <a:cubicBezTo>
                          <a:pt x="1230" y="757"/>
                          <a:pt x="1362" y="714"/>
                          <a:pt x="1530" y="585"/>
                        </a:cubicBezTo>
                        <a:cubicBezTo>
                          <a:pt x="1554" y="567"/>
                          <a:pt x="1582" y="546"/>
                          <a:pt x="1605" y="546"/>
                        </a:cubicBezTo>
                        <a:cubicBezTo>
                          <a:pt x="1648" y="546"/>
                          <a:pt x="1677" y="622"/>
                          <a:pt x="1647" y="937"/>
                        </a:cubicBezTo>
                        <a:cubicBezTo>
                          <a:pt x="1595" y="1458"/>
                          <a:pt x="2045" y="1700"/>
                          <a:pt x="2071" y="1797"/>
                        </a:cubicBezTo>
                        <a:cubicBezTo>
                          <a:pt x="2103" y="1889"/>
                          <a:pt x="1810" y="2182"/>
                          <a:pt x="1895" y="2560"/>
                        </a:cubicBezTo>
                        <a:cubicBezTo>
                          <a:pt x="1973" y="2938"/>
                          <a:pt x="2273" y="3179"/>
                          <a:pt x="2318" y="3375"/>
                        </a:cubicBezTo>
                        <a:cubicBezTo>
                          <a:pt x="2362" y="3538"/>
                          <a:pt x="2369" y="3551"/>
                          <a:pt x="2370" y="3551"/>
                        </a:cubicBezTo>
                        <a:cubicBezTo>
                          <a:pt x="2370" y="3551"/>
                          <a:pt x="2370" y="3551"/>
                          <a:pt x="2370" y="3551"/>
                        </a:cubicBezTo>
                        <a:lnTo>
                          <a:pt x="2761" y="3551"/>
                        </a:lnTo>
                        <a:cubicBezTo>
                          <a:pt x="2761" y="3551"/>
                          <a:pt x="2761" y="3551"/>
                          <a:pt x="2762" y="3551"/>
                        </a:cubicBezTo>
                        <a:cubicBezTo>
                          <a:pt x="2763" y="3551"/>
                          <a:pt x="2770" y="3538"/>
                          <a:pt x="2814" y="3375"/>
                        </a:cubicBezTo>
                        <a:cubicBezTo>
                          <a:pt x="2866" y="3179"/>
                          <a:pt x="3166" y="2925"/>
                          <a:pt x="3244" y="2547"/>
                        </a:cubicBezTo>
                        <a:cubicBezTo>
                          <a:pt x="3322" y="2169"/>
                          <a:pt x="3035" y="1882"/>
                          <a:pt x="3061" y="1791"/>
                        </a:cubicBezTo>
                        <a:cubicBezTo>
                          <a:pt x="3094" y="1693"/>
                          <a:pt x="3544" y="1452"/>
                          <a:pt x="3491" y="931"/>
                        </a:cubicBezTo>
                        <a:cubicBezTo>
                          <a:pt x="3462" y="620"/>
                          <a:pt x="3490" y="543"/>
                          <a:pt x="3533" y="543"/>
                        </a:cubicBezTo>
                        <a:cubicBezTo>
                          <a:pt x="3557" y="543"/>
                          <a:pt x="3584" y="565"/>
                          <a:pt x="3609" y="585"/>
                        </a:cubicBezTo>
                        <a:cubicBezTo>
                          <a:pt x="3774" y="711"/>
                          <a:pt x="3905" y="753"/>
                          <a:pt x="4013" y="753"/>
                        </a:cubicBezTo>
                        <a:cubicBezTo>
                          <a:pt x="4174" y="753"/>
                          <a:pt x="4284" y="659"/>
                          <a:pt x="4378" y="605"/>
                        </a:cubicBezTo>
                        <a:cubicBezTo>
                          <a:pt x="4489" y="547"/>
                          <a:pt x="4572" y="429"/>
                          <a:pt x="4668" y="429"/>
                        </a:cubicBezTo>
                        <a:cubicBezTo>
                          <a:pt x="4713" y="429"/>
                          <a:pt x="4760" y="455"/>
                          <a:pt x="4815" y="526"/>
                        </a:cubicBezTo>
                        <a:cubicBezTo>
                          <a:pt x="4984" y="748"/>
                          <a:pt x="4612" y="931"/>
                          <a:pt x="4612" y="931"/>
                        </a:cubicBezTo>
                        <a:cubicBezTo>
                          <a:pt x="4749" y="1022"/>
                          <a:pt x="4841" y="1165"/>
                          <a:pt x="4873" y="1328"/>
                        </a:cubicBezTo>
                        <a:cubicBezTo>
                          <a:pt x="4932" y="1146"/>
                          <a:pt x="4977" y="950"/>
                          <a:pt x="5017" y="761"/>
                        </a:cubicBezTo>
                        <a:cubicBezTo>
                          <a:pt x="5131" y="337"/>
                          <a:pt x="5011" y="229"/>
                          <a:pt x="4864" y="229"/>
                        </a:cubicBezTo>
                        <a:cubicBezTo>
                          <a:pt x="4760" y="229"/>
                          <a:pt x="4643" y="283"/>
                          <a:pt x="4586" y="318"/>
                        </a:cubicBezTo>
                        <a:cubicBezTo>
                          <a:pt x="4253" y="521"/>
                          <a:pt x="4081" y="592"/>
                          <a:pt x="3973" y="592"/>
                        </a:cubicBezTo>
                        <a:cubicBezTo>
                          <a:pt x="3870" y="592"/>
                          <a:pt x="3825" y="528"/>
                          <a:pt x="3752" y="455"/>
                        </a:cubicBezTo>
                        <a:cubicBezTo>
                          <a:pt x="3462" y="152"/>
                          <a:pt x="3014" y="0"/>
                          <a:pt x="2566" y="0"/>
                        </a:cubicBezTo>
                        <a:close/>
                      </a:path>
                    </a:pathLst>
                  </a:custGeom>
                  <a:solidFill>
                    <a:srgbClr val="667E92"/>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4"/>
                  <p:cNvSpPr/>
                  <p:nvPr/>
                </p:nvSpPr>
                <p:spPr>
                  <a:xfrm>
                    <a:off x="7916947" y="2261351"/>
                    <a:ext cx="42163" cy="81145"/>
                  </a:xfrm>
                  <a:custGeom>
                    <a:avLst/>
                    <a:gdLst/>
                    <a:ahLst/>
                    <a:cxnLst/>
                    <a:rect l="l" t="t" r="r" b="b"/>
                    <a:pathLst>
                      <a:path w="1670" h="3214" extrusionOk="0">
                        <a:moveTo>
                          <a:pt x="841" y="0"/>
                        </a:moveTo>
                        <a:cubicBezTo>
                          <a:pt x="692" y="7"/>
                          <a:pt x="548" y="26"/>
                          <a:pt x="405" y="59"/>
                        </a:cubicBezTo>
                        <a:cubicBezTo>
                          <a:pt x="268" y="104"/>
                          <a:pt x="131" y="163"/>
                          <a:pt x="1" y="241"/>
                        </a:cubicBezTo>
                        <a:cubicBezTo>
                          <a:pt x="14" y="248"/>
                          <a:pt x="20" y="261"/>
                          <a:pt x="33" y="267"/>
                        </a:cubicBezTo>
                        <a:cubicBezTo>
                          <a:pt x="111" y="365"/>
                          <a:pt x="125" y="508"/>
                          <a:pt x="92" y="769"/>
                        </a:cubicBezTo>
                        <a:cubicBezTo>
                          <a:pt x="72" y="893"/>
                          <a:pt x="98" y="1017"/>
                          <a:pt x="164" y="1128"/>
                        </a:cubicBezTo>
                        <a:cubicBezTo>
                          <a:pt x="222" y="1212"/>
                          <a:pt x="294" y="1297"/>
                          <a:pt x="372" y="1369"/>
                        </a:cubicBezTo>
                        <a:cubicBezTo>
                          <a:pt x="437" y="1414"/>
                          <a:pt x="483" y="1480"/>
                          <a:pt x="516" y="1551"/>
                        </a:cubicBezTo>
                        <a:cubicBezTo>
                          <a:pt x="548" y="1649"/>
                          <a:pt x="503" y="1740"/>
                          <a:pt x="444" y="1851"/>
                        </a:cubicBezTo>
                        <a:cubicBezTo>
                          <a:pt x="379" y="1981"/>
                          <a:pt x="300" y="2144"/>
                          <a:pt x="340" y="2327"/>
                        </a:cubicBezTo>
                        <a:cubicBezTo>
                          <a:pt x="385" y="2509"/>
                          <a:pt x="470" y="2679"/>
                          <a:pt x="587" y="2822"/>
                        </a:cubicBezTo>
                        <a:cubicBezTo>
                          <a:pt x="659" y="2920"/>
                          <a:pt x="724" y="3031"/>
                          <a:pt x="763" y="3148"/>
                        </a:cubicBezTo>
                        <a:cubicBezTo>
                          <a:pt x="770" y="3174"/>
                          <a:pt x="776" y="3207"/>
                          <a:pt x="783" y="3207"/>
                        </a:cubicBezTo>
                        <a:lnTo>
                          <a:pt x="894" y="3213"/>
                        </a:lnTo>
                        <a:cubicBezTo>
                          <a:pt x="900" y="3213"/>
                          <a:pt x="907" y="3174"/>
                          <a:pt x="907" y="3155"/>
                        </a:cubicBezTo>
                        <a:cubicBezTo>
                          <a:pt x="952" y="3037"/>
                          <a:pt x="1011" y="2926"/>
                          <a:pt x="1089" y="2829"/>
                        </a:cubicBezTo>
                        <a:cubicBezTo>
                          <a:pt x="1200" y="2679"/>
                          <a:pt x="1285" y="2509"/>
                          <a:pt x="1337" y="2327"/>
                        </a:cubicBezTo>
                        <a:cubicBezTo>
                          <a:pt x="1376" y="2144"/>
                          <a:pt x="1291" y="1981"/>
                          <a:pt x="1226" y="1851"/>
                        </a:cubicBezTo>
                        <a:cubicBezTo>
                          <a:pt x="1174" y="1740"/>
                          <a:pt x="1128" y="1649"/>
                          <a:pt x="1161" y="1551"/>
                        </a:cubicBezTo>
                        <a:cubicBezTo>
                          <a:pt x="1187" y="1480"/>
                          <a:pt x="1239" y="1414"/>
                          <a:pt x="1298" y="1369"/>
                        </a:cubicBezTo>
                        <a:cubicBezTo>
                          <a:pt x="1382" y="1297"/>
                          <a:pt x="1454" y="1212"/>
                          <a:pt x="1513" y="1128"/>
                        </a:cubicBezTo>
                        <a:cubicBezTo>
                          <a:pt x="1578" y="1017"/>
                          <a:pt x="1597" y="893"/>
                          <a:pt x="1584" y="769"/>
                        </a:cubicBezTo>
                        <a:cubicBezTo>
                          <a:pt x="1545" y="508"/>
                          <a:pt x="1558" y="358"/>
                          <a:pt x="1643" y="267"/>
                        </a:cubicBezTo>
                        <a:cubicBezTo>
                          <a:pt x="1650" y="261"/>
                          <a:pt x="1663" y="248"/>
                          <a:pt x="1669" y="241"/>
                        </a:cubicBezTo>
                        <a:cubicBezTo>
                          <a:pt x="1545" y="163"/>
                          <a:pt x="1408" y="104"/>
                          <a:pt x="1265" y="59"/>
                        </a:cubicBezTo>
                        <a:cubicBezTo>
                          <a:pt x="1128" y="26"/>
                          <a:pt x="985" y="7"/>
                          <a:pt x="841" y="0"/>
                        </a:cubicBezTo>
                        <a:close/>
                      </a:path>
                    </a:pathLst>
                  </a:custGeom>
                  <a:solidFill>
                    <a:srgbClr val="869FB1"/>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20" name="Google Shape;420;p34"/>
              <p:cNvSpPr/>
              <p:nvPr/>
            </p:nvSpPr>
            <p:spPr>
              <a:xfrm>
                <a:off x="7732994" y="1542757"/>
                <a:ext cx="406788" cy="325163"/>
              </a:xfrm>
              <a:custGeom>
                <a:avLst/>
                <a:gdLst/>
                <a:ahLst/>
                <a:cxnLst/>
                <a:rect l="l" t="t" r="r" b="b"/>
                <a:pathLst>
                  <a:path w="16112" h="12879" extrusionOk="0">
                    <a:moveTo>
                      <a:pt x="1004" y="8740"/>
                    </a:moveTo>
                    <a:cubicBezTo>
                      <a:pt x="1006" y="8846"/>
                      <a:pt x="1032" y="9014"/>
                      <a:pt x="1076" y="9224"/>
                    </a:cubicBezTo>
                    <a:lnTo>
                      <a:pt x="1076" y="9224"/>
                    </a:lnTo>
                    <a:cubicBezTo>
                      <a:pt x="1041" y="9041"/>
                      <a:pt x="1016" y="8876"/>
                      <a:pt x="1004" y="8740"/>
                    </a:cubicBezTo>
                    <a:close/>
                    <a:moveTo>
                      <a:pt x="8529" y="0"/>
                    </a:moveTo>
                    <a:cubicBezTo>
                      <a:pt x="7377" y="0"/>
                      <a:pt x="6098" y="274"/>
                      <a:pt x="4699" y="906"/>
                    </a:cubicBezTo>
                    <a:cubicBezTo>
                      <a:pt x="0" y="3031"/>
                      <a:pt x="1004" y="8740"/>
                      <a:pt x="1004" y="8740"/>
                    </a:cubicBezTo>
                    <a:cubicBezTo>
                      <a:pt x="945" y="6113"/>
                      <a:pt x="4041" y="3448"/>
                      <a:pt x="4041" y="3448"/>
                    </a:cubicBezTo>
                    <a:cubicBezTo>
                      <a:pt x="6224" y="4790"/>
                      <a:pt x="13537" y="6504"/>
                      <a:pt x="14208" y="6726"/>
                    </a:cubicBezTo>
                    <a:cubicBezTo>
                      <a:pt x="14550" y="6840"/>
                      <a:pt x="14771" y="11926"/>
                      <a:pt x="14748" y="12625"/>
                    </a:cubicBezTo>
                    <a:lnTo>
                      <a:pt x="14748" y="12625"/>
                    </a:lnTo>
                    <a:lnTo>
                      <a:pt x="15206" y="9548"/>
                    </a:lnTo>
                    <a:cubicBezTo>
                      <a:pt x="15206" y="9548"/>
                      <a:pt x="16111" y="6166"/>
                      <a:pt x="14436" y="3441"/>
                    </a:cubicBezTo>
                    <a:cubicBezTo>
                      <a:pt x="13255" y="1523"/>
                      <a:pt x="11248" y="0"/>
                      <a:pt x="8529" y="0"/>
                    </a:cubicBezTo>
                    <a:close/>
                    <a:moveTo>
                      <a:pt x="14748" y="12625"/>
                    </a:moveTo>
                    <a:lnTo>
                      <a:pt x="14736" y="12703"/>
                    </a:lnTo>
                    <a:cubicBezTo>
                      <a:pt x="14737" y="12704"/>
                      <a:pt x="14738" y="12705"/>
                      <a:pt x="14739" y="12705"/>
                    </a:cubicBezTo>
                    <a:cubicBezTo>
                      <a:pt x="14743" y="12705"/>
                      <a:pt x="14746" y="12677"/>
                      <a:pt x="14748" y="12625"/>
                    </a:cubicBezTo>
                    <a:close/>
                    <a:moveTo>
                      <a:pt x="1076" y="9224"/>
                    </a:moveTo>
                    <a:lnTo>
                      <a:pt x="1076" y="9224"/>
                    </a:lnTo>
                    <a:cubicBezTo>
                      <a:pt x="1331" y="10550"/>
                      <a:pt x="2105" y="12879"/>
                      <a:pt x="2105" y="12879"/>
                    </a:cubicBezTo>
                    <a:cubicBezTo>
                      <a:pt x="2105" y="12879"/>
                      <a:pt x="1321" y="10401"/>
                      <a:pt x="1076" y="9224"/>
                    </a:cubicBezTo>
                    <a:close/>
                  </a:path>
                </a:pathLst>
              </a:custGeom>
              <a:solidFill>
                <a:srgbClr val="BECBD5"/>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21" name="Google Shape;421;p34"/>
          <p:cNvSpPr txBox="1"/>
          <p:nvPr/>
        </p:nvSpPr>
        <p:spPr>
          <a:xfrm>
            <a:off x="4726075" y="589475"/>
            <a:ext cx="4383900" cy="985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a:latin typeface="Rubik"/>
                <a:ea typeface="Rubik"/>
                <a:cs typeface="Rubik"/>
                <a:sym typeface="Rubik"/>
              </a:rPr>
              <a:t>При перекруте придатков матки яичник поворачивается вокруг своей оси вместе со связкой, подвешивающей яичник </a:t>
            </a:r>
            <a:endParaRPr sz="1300">
              <a:latin typeface="Rubik"/>
              <a:ea typeface="Rubik"/>
              <a:cs typeface="Rubik"/>
              <a:sym typeface="Rubik"/>
            </a:endParaRPr>
          </a:p>
          <a:p>
            <a:pPr marL="0" lvl="0" indent="0" algn="ctr" rtl="0">
              <a:spcBef>
                <a:spcPts val="0"/>
              </a:spcBef>
              <a:spcAft>
                <a:spcPts val="0"/>
              </a:spcAft>
              <a:buNone/>
            </a:pPr>
            <a:r>
              <a:rPr lang="en" sz="1300">
                <a:latin typeface="Rubik"/>
                <a:ea typeface="Rubik"/>
                <a:cs typeface="Rubik"/>
                <a:sym typeface="Rubik"/>
              </a:rPr>
              <a:t>(в которой проходят артерия и вена яичника)</a:t>
            </a:r>
            <a:endParaRPr sz="1300">
              <a:latin typeface="Rubik"/>
              <a:ea typeface="Rubik"/>
              <a:cs typeface="Rubik"/>
              <a:sym typeface="Rubik"/>
            </a:endParaRPr>
          </a:p>
        </p:txBody>
      </p:sp>
      <p:sp>
        <p:nvSpPr>
          <p:cNvPr id="422" name="Google Shape;422;p34"/>
          <p:cNvSpPr txBox="1"/>
          <p:nvPr/>
        </p:nvSpPr>
        <p:spPr>
          <a:xfrm>
            <a:off x="4726075" y="4414075"/>
            <a:ext cx="4418100" cy="785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a:latin typeface="Rubik"/>
                <a:ea typeface="Rubik"/>
                <a:cs typeface="Rubik"/>
                <a:sym typeface="Rubik"/>
              </a:rPr>
              <a:t>      Изолированный перекрут маточной трубы бывает редко, при этом изменения  в самом яичнике происходят незначительные</a:t>
            </a:r>
            <a:endParaRPr sz="1300">
              <a:latin typeface="Rubik"/>
              <a:ea typeface="Rubik"/>
              <a:cs typeface="Rubik"/>
              <a:sym typeface="Rubik"/>
            </a:endParaRPr>
          </a:p>
        </p:txBody>
      </p:sp>
      <p:sp>
        <p:nvSpPr>
          <p:cNvPr id="423" name="Google Shape;423;p34"/>
          <p:cNvSpPr txBox="1"/>
          <p:nvPr/>
        </p:nvSpPr>
        <p:spPr>
          <a:xfrm>
            <a:off x="4743180" y="3428588"/>
            <a:ext cx="4383900" cy="985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a:latin typeface="Rubik"/>
                <a:ea typeface="Rubik"/>
                <a:cs typeface="Rubik"/>
                <a:sym typeface="Rubik"/>
              </a:rPr>
              <a:t>При диагностике эти два состояния различить тяжело, так как для них обоих характерны перекрут сосудистой ножки и вторичные изменения в другом яичнике</a:t>
            </a:r>
            <a:endParaRPr sz="1300">
              <a:latin typeface="Rubik"/>
              <a:ea typeface="Rubik"/>
              <a:cs typeface="Rubik"/>
              <a:sym typeface="Rubik"/>
            </a:endParaRPr>
          </a:p>
        </p:txBody>
      </p:sp>
      <p:sp>
        <p:nvSpPr>
          <p:cNvPr id="424" name="Google Shape;424;p34"/>
          <p:cNvSpPr txBox="1"/>
          <p:nvPr/>
        </p:nvSpPr>
        <p:spPr>
          <a:xfrm>
            <a:off x="4743180" y="2546713"/>
            <a:ext cx="4383900" cy="785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a:latin typeface="Rubik"/>
                <a:ea typeface="Rubik"/>
                <a:cs typeface="Rubik"/>
                <a:sym typeface="Rubik"/>
              </a:rPr>
              <a:t>   Изолированный перекрут яичника происходит редко, из-за протяженного прикрепления к широкой связке матки</a:t>
            </a:r>
            <a:endParaRPr sz="1300">
              <a:latin typeface="Rubik"/>
              <a:ea typeface="Rubik"/>
              <a:cs typeface="Rubik"/>
              <a:sym typeface="Rubik"/>
            </a:endParaRPr>
          </a:p>
        </p:txBody>
      </p:sp>
      <p:sp>
        <p:nvSpPr>
          <p:cNvPr id="425" name="Google Shape;425;p34"/>
          <p:cNvSpPr txBox="1"/>
          <p:nvPr/>
        </p:nvSpPr>
        <p:spPr>
          <a:xfrm>
            <a:off x="4743180" y="1768200"/>
            <a:ext cx="43839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a:latin typeface="Rubik"/>
                <a:ea typeface="Rubik"/>
                <a:cs typeface="Rubik"/>
                <a:sym typeface="Rubik"/>
              </a:rPr>
              <a:t>  В большинстве случаев в перекруте участвует яичник и маточная труба</a:t>
            </a:r>
            <a:endParaRPr sz="1300">
              <a:latin typeface="Rubik"/>
              <a:ea typeface="Rubik"/>
              <a:cs typeface="Rubik"/>
              <a:sym typeface="Rubik"/>
            </a:endParaRPr>
          </a:p>
        </p:txBody>
      </p:sp>
      <p:sp>
        <p:nvSpPr>
          <p:cNvPr id="426" name="Google Shape;426;p34"/>
          <p:cNvSpPr/>
          <p:nvPr/>
        </p:nvSpPr>
        <p:spPr>
          <a:xfrm>
            <a:off x="4336050" y="1685888"/>
            <a:ext cx="471900" cy="4680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4"/>
          <p:cNvSpPr/>
          <p:nvPr/>
        </p:nvSpPr>
        <p:spPr>
          <a:xfrm>
            <a:off x="4336050" y="2627450"/>
            <a:ext cx="471900" cy="4680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4"/>
          <p:cNvSpPr/>
          <p:nvPr/>
        </p:nvSpPr>
        <p:spPr>
          <a:xfrm>
            <a:off x="4336050" y="3569000"/>
            <a:ext cx="471900" cy="4680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4"/>
          <p:cNvSpPr/>
          <p:nvPr/>
        </p:nvSpPr>
        <p:spPr>
          <a:xfrm>
            <a:off x="4336050" y="4510550"/>
            <a:ext cx="471900" cy="4680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4"/>
          <p:cNvSpPr txBox="1">
            <a:spLocks noGrp="1"/>
          </p:cNvSpPr>
          <p:nvPr>
            <p:ph type="title"/>
          </p:nvPr>
        </p:nvSpPr>
        <p:spPr>
          <a:xfrm>
            <a:off x="713100" y="-41025"/>
            <a:ext cx="7717800" cy="50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latin typeface="Rubik"/>
                <a:ea typeface="Rubik"/>
                <a:cs typeface="Rubik"/>
                <a:sym typeface="Rubik"/>
              </a:rPr>
              <a:t>Анатомия и патофизиология</a:t>
            </a:r>
            <a:endParaRPr sz="3600">
              <a:latin typeface="Rubik"/>
              <a:ea typeface="Rubik"/>
              <a:cs typeface="Rubik"/>
              <a:sym typeface="Rubik"/>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pic>
        <p:nvPicPr>
          <p:cNvPr id="441" name="Google Shape;441;p36"/>
          <p:cNvPicPr preferRelativeResize="0"/>
          <p:nvPr/>
        </p:nvPicPr>
        <p:blipFill>
          <a:blip r:embed="rId3">
            <a:alphaModFix/>
          </a:blip>
          <a:stretch>
            <a:fillRect/>
          </a:stretch>
        </p:blipFill>
        <p:spPr>
          <a:xfrm>
            <a:off x="599300" y="896975"/>
            <a:ext cx="3562119" cy="2716150"/>
          </a:xfrm>
          <a:prstGeom prst="rect">
            <a:avLst/>
          </a:prstGeom>
          <a:noFill/>
          <a:ln>
            <a:noFill/>
          </a:ln>
        </p:spPr>
      </p:pic>
      <p:pic>
        <p:nvPicPr>
          <p:cNvPr id="442" name="Google Shape;442;p36"/>
          <p:cNvPicPr preferRelativeResize="0"/>
          <p:nvPr/>
        </p:nvPicPr>
        <p:blipFill>
          <a:blip r:embed="rId4">
            <a:alphaModFix/>
          </a:blip>
          <a:stretch>
            <a:fillRect/>
          </a:stretch>
        </p:blipFill>
        <p:spPr>
          <a:xfrm>
            <a:off x="4971292" y="896975"/>
            <a:ext cx="3597157" cy="2716150"/>
          </a:xfrm>
          <a:prstGeom prst="rect">
            <a:avLst/>
          </a:prstGeom>
          <a:noFill/>
          <a:ln>
            <a:noFill/>
          </a:ln>
        </p:spPr>
      </p:pic>
      <p:sp>
        <p:nvSpPr>
          <p:cNvPr id="443" name="Google Shape;443;p36"/>
          <p:cNvSpPr/>
          <p:nvPr/>
        </p:nvSpPr>
        <p:spPr>
          <a:xfrm>
            <a:off x="1218200" y="593900"/>
            <a:ext cx="6831000" cy="435600"/>
          </a:xfrm>
          <a:prstGeom prst="rect">
            <a:avLst/>
          </a:prstGeom>
          <a:gradFill>
            <a:gsLst>
              <a:gs pos="0">
                <a:srgbClr val="383370"/>
              </a:gs>
              <a:gs pos="100000">
                <a:srgbClr val="0C0B14"/>
              </a:gs>
            </a:gsLst>
            <a:path path="circle">
              <a:fillToRect l="50000" t="50000" r="50000" b="50000"/>
            </a:path>
            <a:tileRect/>
          </a:gradFill>
          <a:ln w="9525" cap="flat" cmpd="sng">
            <a:solidFill>
              <a:srgbClr val="0C2E3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2F2F2"/>
                </a:solidFill>
                <a:latin typeface="Rubik"/>
                <a:ea typeface="Rubik"/>
                <a:cs typeface="Rubik"/>
                <a:sym typeface="Rubik"/>
              </a:rPr>
              <a:t>Перекрут придатков матки у женщины 41 года, обратившейся с болями</a:t>
            </a:r>
            <a:endParaRPr b="1">
              <a:solidFill>
                <a:srgbClr val="F2F2F2"/>
              </a:solidFill>
              <a:latin typeface="Rubik"/>
              <a:ea typeface="Rubik"/>
              <a:cs typeface="Rubik"/>
              <a:sym typeface="Rubik"/>
            </a:endParaRPr>
          </a:p>
          <a:p>
            <a:pPr marL="0" lvl="0" indent="0" algn="ctr" rtl="0">
              <a:spcBef>
                <a:spcPts val="0"/>
              </a:spcBef>
              <a:spcAft>
                <a:spcPts val="0"/>
              </a:spcAft>
              <a:buNone/>
            </a:pPr>
            <a:r>
              <a:rPr lang="en" b="1">
                <a:solidFill>
                  <a:srgbClr val="F2F2F2"/>
                </a:solidFill>
                <a:latin typeface="Rubik"/>
                <a:ea typeface="Rubik"/>
                <a:cs typeface="Rubik"/>
                <a:sym typeface="Rubik"/>
              </a:rPr>
              <a:t> в пояснице с правой стороны</a:t>
            </a:r>
            <a:endParaRPr b="1">
              <a:solidFill>
                <a:srgbClr val="F2F2F2"/>
              </a:solidFill>
              <a:latin typeface="Rubik"/>
              <a:ea typeface="Rubik"/>
              <a:cs typeface="Rubik"/>
              <a:sym typeface="Rubik"/>
            </a:endParaRPr>
          </a:p>
        </p:txBody>
      </p:sp>
      <p:sp>
        <p:nvSpPr>
          <p:cNvPr id="444" name="Google Shape;444;p36"/>
          <p:cNvSpPr/>
          <p:nvPr/>
        </p:nvSpPr>
        <p:spPr>
          <a:xfrm>
            <a:off x="260250" y="4590475"/>
            <a:ext cx="8623500" cy="471900"/>
          </a:xfrm>
          <a:prstGeom prst="roundRect">
            <a:avLst>
              <a:gd name="adj" fmla="val 16667"/>
            </a:avLst>
          </a:prstGeom>
          <a:gradFill>
            <a:gsLst>
              <a:gs pos="0">
                <a:srgbClr val="DEF4F6"/>
              </a:gs>
              <a:gs pos="100000">
                <a:srgbClr val="7CCED5"/>
              </a:gs>
            </a:gsLst>
            <a:path path="circle">
              <a:fillToRect l="50000" t="50000" r="50000" b="50000"/>
            </a:path>
            <a:tileRect/>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ubik"/>
                <a:ea typeface="Rubik"/>
                <a:cs typeface="Rubik"/>
                <a:sym typeface="Rubik"/>
              </a:rPr>
              <a:t>Для подтверждения диагноза было выполнено МРТ. На МР ВИ (не представлено) подтверждено наличие перекрученной ножки</a:t>
            </a:r>
            <a:endParaRPr>
              <a:latin typeface="Rubik"/>
              <a:ea typeface="Rubik"/>
              <a:cs typeface="Rubik"/>
              <a:sym typeface="Rubik"/>
            </a:endParaRPr>
          </a:p>
        </p:txBody>
      </p:sp>
      <p:sp>
        <p:nvSpPr>
          <p:cNvPr id="445" name="Google Shape;445;p36"/>
          <p:cNvSpPr/>
          <p:nvPr/>
        </p:nvSpPr>
        <p:spPr>
          <a:xfrm>
            <a:off x="93450" y="3537350"/>
            <a:ext cx="4407000" cy="1007100"/>
          </a:xfrm>
          <a:prstGeom prst="rect">
            <a:avLst/>
          </a:prstGeom>
          <a:gradFill>
            <a:gsLst>
              <a:gs pos="0">
                <a:srgbClr val="DEF4F6"/>
              </a:gs>
              <a:gs pos="100000">
                <a:srgbClr val="7CCED5"/>
              </a:gs>
            </a:gsLst>
            <a:path path="circle">
              <a:fillToRect l="50000" t="50000" r="50000" b="50000"/>
            </a:path>
            <a:tileRect/>
          </a:gra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latin typeface="Rubik"/>
                <a:ea typeface="Rubik"/>
                <a:cs typeface="Rubik"/>
                <a:sym typeface="Rubik"/>
              </a:rPr>
              <a:t>Правый яичник увеличен в размере (7см), контуры четкие неровные, повышенной эхогенности в центре, с нормальными фолликулами (указано стрелкой)</a:t>
            </a:r>
            <a:endParaRPr sz="1300">
              <a:latin typeface="Rubik"/>
              <a:ea typeface="Rubik"/>
              <a:cs typeface="Rubik"/>
              <a:sym typeface="Rubik"/>
            </a:endParaRPr>
          </a:p>
        </p:txBody>
      </p:sp>
      <p:sp>
        <p:nvSpPr>
          <p:cNvPr id="446" name="Google Shape;446;p36"/>
          <p:cNvSpPr/>
          <p:nvPr/>
        </p:nvSpPr>
        <p:spPr>
          <a:xfrm>
            <a:off x="4649775" y="3537350"/>
            <a:ext cx="4407000" cy="1007100"/>
          </a:xfrm>
          <a:prstGeom prst="rect">
            <a:avLst/>
          </a:prstGeom>
          <a:gradFill>
            <a:gsLst>
              <a:gs pos="0">
                <a:srgbClr val="DEF4F6"/>
              </a:gs>
              <a:gs pos="100000">
                <a:srgbClr val="7CCED5"/>
              </a:gs>
            </a:gsLst>
            <a:path path="circle">
              <a:fillToRect l="50000" t="50000" r="50000" b="50000"/>
            </a:path>
            <a:tileRect/>
          </a:gra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latin typeface="Rubik"/>
                <a:ea typeface="Rubik"/>
                <a:cs typeface="Rubik"/>
                <a:sym typeface="Rubik"/>
              </a:rPr>
              <a:t>Определяется извитая, перекрученная ножка (изогнутая стрелка) с извитыми гипоэхогенными сосудами, при динамическом УЗИ перекрученная ножка представлена непрерывной структурой с яичником и маткой</a:t>
            </a:r>
            <a:endParaRPr sz="1300">
              <a:latin typeface="Rubik"/>
              <a:ea typeface="Rubik"/>
              <a:cs typeface="Rubik"/>
              <a:sym typeface="Rubik"/>
            </a:endParaRPr>
          </a:p>
        </p:txBody>
      </p:sp>
      <p:sp>
        <p:nvSpPr>
          <p:cNvPr id="447" name="Google Shape;447;p36"/>
          <p:cNvSpPr txBox="1">
            <a:spLocks noGrp="1"/>
          </p:cNvSpPr>
          <p:nvPr>
            <p:ph type="title"/>
          </p:nvPr>
        </p:nvSpPr>
        <p:spPr>
          <a:xfrm>
            <a:off x="713100" y="-41025"/>
            <a:ext cx="7717800" cy="50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a:latin typeface="Rubik"/>
                <a:ea typeface="Rubik"/>
                <a:cs typeface="Rubik"/>
                <a:sym typeface="Rubik"/>
              </a:rPr>
              <a:t>Изображения ТВУЗИ в В режиме</a:t>
            </a:r>
            <a:endParaRPr sz="3400">
              <a:latin typeface="Rubik"/>
              <a:ea typeface="Rubik"/>
              <a:cs typeface="Rubik"/>
              <a:sym typeface="Rubik"/>
            </a:endParaRPr>
          </a:p>
        </p:txBody>
      </p:sp>
      <p:sp>
        <p:nvSpPr>
          <p:cNvPr id="448" name="Google Shape;448;p36"/>
          <p:cNvSpPr txBox="1"/>
          <p:nvPr/>
        </p:nvSpPr>
        <p:spPr>
          <a:xfrm>
            <a:off x="599300" y="3212925"/>
            <a:ext cx="183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Rubik"/>
                <a:ea typeface="Rubik"/>
                <a:cs typeface="Rubik"/>
                <a:sym typeface="Rubik"/>
              </a:rPr>
              <a:t>Твузи В режим</a:t>
            </a:r>
            <a:endParaRPr>
              <a:solidFill>
                <a:schemeClr val="lt1"/>
              </a:solidFill>
              <a:latin typeface="Rubik"/>
              <a:ea typeface="Rubik"/>
              <a:cs typeface="Rubik"/>
              <a:sym typeface="Rubik"/>
            </a:endParaRPr>
          </a:p>
        </p:txBody>
      </p:sp>
      <p:sp>
        <p:nvSpPr>
          <p:cNvPr id="449" name="Google Shape;449;p36"/>
          <p:cNvSpPr txBox="1"/>
          <p:nvPr/>
        </p:nvSpPr>
        <p:spPr>
          <a:xfrm>
            <a:off x="4971300" y="321292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Rubik"/>
                <a:ea typeface="Rubik"/>
                <a:cs typeface="Rubik"/>
                <a:sym typeface="Rubik"/>
              </a:rPr>
              <a:t>Твузи В режим</a:t>
            </a:r>
            <a:endParaRPr>
              <a:solidFill>
                <a:schemeClr val="lt1"/>
              </a:solidFill>
              <a:latin typeface="Rubik"/>
              <a:ea typeface="Rubik"/>
              <a:cs typeface="Rubik"/>
              <a:sym typeface="Rubik"/>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pic>
        <p:nvPicPr>
          <p:cNvPr id="2" name="ScreenCapture_2022-3-26 20.35.10_0001.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lum bright="20000" contrast="28000"/>
          </a:blip>
          <a:stretch>
            <a:fillRect/>
          </a:stretch>
        </p:blipFill>
        <p:spPr>
          <a:xfrm>
            <a:off x="1524000" y="461775"/>
            <a:ext cx="6096000" cy="4572000"/>
          </a:xfrm>
          <a:prstGeom prst="rect">
            <a:avLst/>
          </a:prstGeom>
        </p:spPr>
      </p:pic>
      <p:sp>
        <p:nvSpPr>
          <p:cNvPr id="435" name="Google Shape;435;p35"/>
          <p:cNvSpPr txBox="1">
            <a:spLocks noGrp="1"/>
          </p:cNvSpPr>
          <p:nvPr>
            <p:ph type="title"/>
          </p:nvPr>
        </p:nvSpPr>
        <p:spPr>
          <a:xfrm>
            <a:off x="713100" y="-159266"/>
            <a:ext cx="7717800" cy="50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latin typeface="Rubik"/>
                <a:ea typeface="Rubik"/>
                <a:cs typeface="Rubik"/>
                <a:sym typeface="Rubik"/>
              </a:rPr>
              <a:t>Анатомия и патофизиология</a:t>
            </a:r>
            <a:endParaRPr sz="3600" dirty="0">
              <a:latin typeface="Rubik"/>
              <a:ea typeface="Rubik"/>
              <a:cs typeface="Rubik"/>
              <a:sym typeface="Rubik"/>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0">
                <p:cTn id="7" fill="hold" display="0">
                  <p:stCondLst>
                    <p:cond delay="indefinite"/>
                  </p:stCondLst>
                </p:cTn>
                <p:tgtEl>
                  <p:spTgt spid="2"/>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37"/>
          <p:cNvSpPr/>
          <p:nvPr/>
        </p:nvSpPr>
        <p:spPr>
          <a:xfrm>
            <a:off x="3277063" y="979500"/>
            <a:ext cx="2607900" cy="2607900"/>
          </a:xfrm>
          <a:prstGeom prst="ellipse">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7"/>
          <p:cNvSpPr/>
          <p:nvPr/>
        </p:nvSpPr>
        <p:spPr>
          <a:xfrm>
            <a:off x="3144250" y="1076013"/>
            <a:ext cx="875100" cy="875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7"/>
          <p:cNvSpPr/>
          <p:nvPr/>
        </p:nvSpPr>
        <p:spPr>
          <a:xfrm>
            <a:off x="5142675" y="1076013"/>
            <a:ext cx="875100" cy="875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7"/>
          <p:cNvSpPr/>
          <p:nvPr/>
        </p:nvSpPr>
        <p:spPr>
          <a:xfrm>
            <a:off x="3144250" y="2615788"/>
            <a:ext cx="875100" cy="875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7"/>
          <p:cNvSpPr/>
          <p:nvPr/>
        </p:nvSpPr>
        <p:spPr>
          <a:xfrm>
            <a:off x="5142675" y="2615788"/>
            <a:ext cx="875100" cy="875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7"/>
          <p:cNvSpPr txBox="1">
            <a:spLocks noGrp="1"/>
          </p:cNvSpPr>
          <p:nvPr>
            <p:ph type="title" idx="4294967295"/>
          </p:nvPr>
        </p:nvSpPr>
        <p:spPr>
          <a:xfrm>
            <a:off x="3229700" y="1279663"/>
            <a:ext cx="704100" cy="40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b="0">
                <a:solidFill>
                  <a:schemeClr val="lt1"/>
                </a:solidFill>
              </a:rPr>
              <a:t>01</a:t>
            </a:r>
            <a:endParaRPr sz="3000" b="0">
              <a:solidFill>
                <a:schemeClr val="lt1"/>
              </a:solidFill>
            </a:endParaRPr>
          </a:p>
        </p:txBody>
      </p:sp>
      <p:sp>
        <p:nvSpPr>
          <p:cNvPr id="460" name="Google Shape;460;p37"/>
          <p:cNvSpPr txBox="1">
            <a:spLocks noGrp="1"/>
          </p:cNvSpPr>
          <p:nvPr>
            <p:ph type="title" idx="4294967295"/>
          </p:nvPr>
        </p:nvSpPr>
        <p:spPr>
          <a:xfrm>
            <a:off x="5228125" y="1279663"/>
            <a:ext cx="704100" cy="40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b="0">
                <a:solidFill>
                  <a:schemeClr val="lt1"/>
                </a:solidFill>
              </a:rPr>
              <a:t>02</a:t>
            </a:r>
            <a:endParaRPr sz="3000" b="0">
              <a:solidFill>
                <a:schemeClr val="lt1"/>
              </a:solidFill>
            </a:endParaRPr>
          </a:p>
        </p:txBody>
      </p:sp>
      <p:sp>
        <p:nvSpPr>
          <p:cNvPr id="461" name="Google Shape;461;p37"/>
          <p:cNvSpPr txBox="1">
            <a:spLocks noGrp="1"/>
          </p:cNvSpPr>
          <p:nvPr>
            <p:ph type="title" idx="4294967295"/>
          </p:nvPr>
        </p:nvSpPr>
        <p:spPr>
          <a:xfrm>
            <a:off x="3229700" y="2819438"/>
            <a:ext cx="704100" cy="40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b="0">
                <a:solidFill>
                  <a:schemeClr val="lt1"/>
                </a:solidFill>
              </a:rPr>
              <a:t>04</a:t>
            </a:r>
            <a:endParaRPr sz="3000" b="0">
              <a:solidFill>
                <a:schemeClr val="lt1"/>
              </a:solidFill>
            </a:endParaRPr>
          </a:p>
        </p:txBody>
      </p:sp>
      <p:sp>
        <p:nvSpPr>
          <p:cNvPr id="462" name="Google Shape;462;p37"/>
          <p:cNvSpPr txBox="1">
            <a:spLocks noGrp="1"/>
          </p:cNvSpPr>
          <p:nvPr>
            <p:ph type="title" idx="4294967295"/>
          </p:nvPr>
        </p:nvSpPr>
        <p:spPr>
          <a:xfrm>
            <a:off x="5228125" y="2819438"/>
            <a:ext cx="704100" cy="40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b="0">
                <a:solidFill>
                  <a:schemeClr val="lt1"/>
                </a:solidFill>
              </a:rPr>
              <a:t>03</a:t>
            </a:r>
            <a:endParaRPr sz="3000" b="0">
              <a:solidFill>
                <a:schemeClr val="lt1"/>
              </a:solidFill>
            </a:endParaRPr>
          </a:p>
        </p:txBody>
      </p:sp>
      <p:sp>
        <p:nvSpPr>
          <p:cNvPr id="463" name="Google Shape;463;p37"/>
          <p:cNvSpPr txBox="1"/>
          <p:nvPr/>
        </p:nvSpPr>
        <p:spPr>
          <a:xfrm>
            <a:off x="177675" y="2615800"/>
            <a:ext cx="2689500" cy="48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Rubik"/>
                <a:ea typeface="Rubik"/>
                <a:cs typeface="Rubik"/>
                <a:sym typeface="Rubik"/>
              </a:rPr>
              <a:t>Степень снижения кровотока зависит от выраженности перекрута и от того, сохраняется ли питание от маточной артерии</a:t>
            </a:r>
            <a:endParaRPr>
              <a:latin typeface="Rubik"/>
              <a:ea typeface="Rubik"/>
              <a:cs typeface="Rubik"/>
              <a:sym typeface="Rubik"/>
            </a:endParaRPr>
          </a:p>
        </p:txBody>
      </p:sp>
      <p:sp>
        <p:nvSpPr>
          <p:cNvPr id="464" name="Google Shape;464;p37"/>
          <p:cNvSpPr txBox="1"/>
          <p:nvPr/>
        </p:nvSpPr>
        <p:spPr>
          <a:xfrm>
            <a:off x="6261300" y="634225"/>
            <a:ext cx="2876700" cy="125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a:latin typeface="Rubik"/>
                <a:ea typeface="Rubik"/>
                <a:cs typeface="Rubik"/>
                <a:sym typeface="Rubik"/>
              </a:rPr>
              <a:t>Артериальный кровоток в ранний период сохраняется, благодаря высокому давлению и хорошо развитому слою гладких мышц  стенки артерии. В этот период изменения обратимы и яичник можно сохранить</a:t>
            </a:r>
            <a:endParaRPr>
              <a:latin typeface="Rubik"/>
              <a:ea typeface="Rubik"/>
              <a:cs typeface="Rubik"/>
              <a:sym typeface="Rubik"/>
            </a:endParaRPr>
          </a:p>
        </p:txBody>
      </p:sp>
      <p:sp>
        <p:nvSpPr>
          <p:cNvPr id="465" name="Google Shape;465;p37"/>
          <p:cNvSpPr txBox="1"/>
          <p:nvPr/>
        </p:nvSpPr>
        <p:spPr>
          <a:xfrm>
            <a:off x="6112425" y="2615800"/>
            <a:ext cx="2958900" cy="118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Rubik"/>
                <a:ea typeface="Rubik"/>
                <a:cs typeface="Rubik"/>
                <a:sym typeface="Rubik"/>
              </a:rPr>
              <a:t>При отсутствии своевременного лечения артериальный кровоток снижается из-за сужения просвета артерии, что приводит к ишемии яичника и дальнейшему инфаркту</a:t>
            </a:r>
            <a:endParaRPr>
              <a:latin typeface="Rubik"/>
              <a:ea typeface="Rubik"/>
              <a:cs typeface="Rubik"/>
              <a:sym typeface="Rubik"/>
            </a:endParaRPr>
          </a:p>
        </p:txBody>
      </p:sp>
      <p:grpSp>
        <p:nvGrpSpPr>
          <p:cNvPr id="466" name="Google Shape;466;p37"/>
          <p:cNvGrpSpPr/>
          <p:nvPr/>
        </p:nvGrpSpPr>
        <p:grpSpPr>
          <a:xfrm>
            <a:off x="4428875" y="848475"/>
            <a:ext cx="271500" cy="2876800"/>
            <a:chOff x="4436250" y="1500475"/>
            <a:chExt cx="271500" cy="2876800"/>
          </a:xfrm>
        </p:grpSpPr>
        <p:grpSp>
          <p:nvGrpSpPr>
            <p:cNvPr id="467" name="Google Shape;467;p37"/>
            <p:cNvGrpSpPr/>
            <p:nvPr/>
          </p:nvGrpSpPr>
          <p:grpSpPr>
            <a:xfrm>
              <a:off x="4436250" y="1500475"/>
              <a:ext cx="271500" cy="271500"/>
              <a:chOff x="4436250" y="1500475"/>
              <a:chExt cx="271500" cy="271500"/>
            </a:xfrm>
          </p:grpSpPr>
          <p:sp>
            <p:nvSpPr>
              <p:cNvPr id="468" name="Google Shape;468;p37"/>
              <p:cNvSpPr/>
              <p:nvPr/>
            </p:nvSpPr>
            <p:spPr>
              <a:xfrm>
                <a:off x="4436250" y="1500475"/>
                <a:ext cx="271500" cy="27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7"/>
              <p:cNvSpPr/>
              <p:nvPr/>
            </p:nvSpPr>
            <p:spPr>
              <a:xfrm>
                <a:off x="4538350" y="1587025"/>
                <a:ext cx="85200" cy="98400"/>
              </a:xfrm>
              <a:prstGeom prst="chevron">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 name="Google Shape;470;p37"/>
            <p:cNvGrpSpPr/>
            <p:nvPr/>
          </p:nvGrpSpPr>
          <p:grpSpPr>
            <a:xfrm rot="10800000">
              <a:off x="4436250" y="4105775"/>
              <a:ext cx="271500" cy="271500"/>
              <a:chOff x="4436250" y="1500475"/>
              <a:chExt cx="271500" cy="271500"/>
            </a:xfrm>
          </p:grpSpPr>
          <p:sp>
            <p:nvSpPr>
              <p:cNvPr id="471" name="Google Shape;471;p37"/>
              <p:cNvSpPr/>
              <p:nvPr/>
            </p:nvSpPr>
            <p:spPr>
              <a:xfrm>
                <a:off x="4436250" y="1500475"/>
                <a:ext cx="271500" cy="27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7"/>
              <p:cNvSpPr/>
              <p:nvPr/>
            </p:nvSpPr>
            <p:spPr>
              <a:xfrm>
                <a:off x="4538350" y="1587025"/>
                <a:ext cx="85200" cy="98400"/>
              </a:xfrm>
              <a:prstGeom prst="chevron">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3" name="Google Shape;473;p37"/>
          <p:cNvGrpSpPr/>
          <p:nvPr/>
        </p:nvGrpSpPr>
        <p:grpSpPr>
          <a:xfrm rot="5400000">
            <a:off x="4428875" y="848475"/>
            <a:ext cx="271500" cy="2876800"/>
            <a:chOff x="4436250" y="1500475"/>
            <a:chExt cx="271500" cy="2876800"/>
          </a:xfrm>
        </p:grpSpPr>
        <p:grpSp>
          <p:nvGrpSpPr>
            <p:cNvPr id="474" name="Google Shape;474;p37"/>
            <p:cNvGrpSpPr/>
            <p:nvPr/>
          </p:nvGrpSpPr>
          <p:grpSpPr>
            <a:xfrm>
              <a:off x="4436250" y="1500475"/>
              <a:ext cx="271500" cy="271500"/>
              <a:chOff x="4436250" y="1500475"/>
              <a:chExt cx="271500" cy="271500"/>
            </a:xfrm>
          </p:grpSpPr>
          <p:sp>
            <p:nvSpPr>
              <p:cNvPr id="475" name="Google Shape;475;p37"/>
              <p:cNvSpPr/>
              <p:nvPr/>
            </p:nvSpPr>
            <p:spPr>
              <a:xfrm>
                <a:off x="4436250" y="1500475"/>
                <a:ext cx="271500" cy="27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7"/>
              <p:cNvSpPr/>
              <p:nvPr/>
            </p:nvSpPr>
            <p:spPr>
              <a:xfrm>
                <a:off x="4538350" y="1587025"/>
                <a:ext cx="85200" cy="98400"/>
              </a:xfrm>
              <a:prstGeom prst="chevron">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 name="Google Shape;477;p37"/>
            <p:cNvGrpSpPr/>
            <p:nvPr/>
          </p:nvGrpSpPr>
          <p:grpSpPr>
            <a:xfrm rot="10800000">
              <a:off x="4436250" y="4105775"/>
              <a:ext cx="271500" cy="271500"/>
              <a:chOff x="4436250" y="1500475"/>
              <a:chExt cx="271500" cy="271500"/>
            </a:xfrm>
          </p:grpSpPr>
          <p:sp>
            <p:nvSpPr>
              <p:cNvPr id="478" name="Google Shape;478;p37"/>
              <p:cNvSpPr/>
              <p:nvPr/>
            </p:nvSpPr>
            <p:spPr>
              <a:xfrm>
                <a:off x="4436250" y="1500475"/>
                <a:ext cx="271500" cy="27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7"/>
              <p:cNvSpPr/>
              <p:nvPr/>
            </p:nvSpPr>
            <p:spPr>
              <a:xfrm>
                <a:off x="4538350" y="1587025"/>
                <a:ext cx="85200" cy="98400"/>
              </a:xfrm>
              <a:prstGeom prst="chevron">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80" name="Google Shape;480;p37"/>
          <p:cNvSpPr txBox="1">
            <a:spLocks noGrp="1"/>
          </p:cNvSpPr>
          <p:nvPr>
            <p:ph type="title"/>
          </p:nvPr>
        </p:nvSpPr>
        <p:spPr>
          <a:xfrm>
            <a:off x="713100" y="-41025"/>
            <a:ext cx="7717800" cy="50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latin typeface="Rubik"/>
                <a:ea typeface="Rubik"/>
                <a:cs typeface="Rubik"/>
                <a:sym typeface="Rubik"/>
              </a:rPr>
              <a:t>Анатомия и патофизиология</a:t>
            </a:r>
            <a:endParaRPr sz="3600">
              <a:latin typeface="Rubik"/>
              <a:ea typeface="Rubik"/>
              <a:cs typeface="Rubik"/>
              <a:sym typeface="Rubik"/>
            </a:endParaRPr>
          </a:p>
        </p:txBody>
      </p:sp>
      <p:grpSp>
        <p:nvGrpSpPr>
          <p:cNvPr id="481" name="Google Shape;481;p37"/>
          <p:cNvGrpSpPr/>
          <p:nvPr/>
        </p:nvGrpSpPr>
        <p:grpSpPr>
          <a:xfrm>
            <a:off x="4222469" y="1813230"/>
            <a:ext cx="717082" cy="744934"/>
            <a:chOff x="3647475" y="3358575"/>
            <a:chExt cx="345000" cy="358400"/>
          </a:xfrm>
        </p:grpSpPr>
        <p:sp>
          <p:nvSpPr>
            <p:cNvPr id="482" name="Google Shape;482;p37"/>
            <p:cNvSpPr/>
            <p:nvPr/>
          </p:nvSpPr>
          <p:spPr>
            <a:xfrm>
              <a:off x="3647475" y="3551150"/>
              <a:ext cx="345000" cy="165825"/>
            </a:xfrm>
            <a:custGeom>
              <a:avLst/>
              <a:gdLst/>
              <a:ahLst/>
              <a:cxnLst/>
              <a:rect l="l" t="t" r="r" b="b"/>
              <a:pathLst>
                <a:path w="13800" h="6633" extrusionOk="0">
                  <a:moveTo>
                    <a:pt x="4775" y="1"/>
                  </a:moveTo>
                  <a:cubicBezTo>
                    <a:pt x="4489" y="1"/>
                    <a:pt x="4239" y="60"/>
                    <a:pt x="4001" y="215"/>
                  </a:cubicBezTo>
                  <a:cubicBezTo>
                    <a:pt x="3989" y="215"/>
                    <a:pt x="3989" y="227"/>
                    <a:pt x="3965" y="227"/>
                  </a:cubicBezTo>
                  <a:lnTo>
                    <a:pt x="250" y="2823"/>
                  </a:lnTo>
                  <a:cubicBezTo>
                    <a:pt x="36" y="2978"/>
                    <a:pt x="0" y="3275"/>
                    <a:pt x="131" y="3501"/>
                  </a:cubicBezTo>
                  <a:cubicBezTo>
                    <a:pt x="235" y="3635"/>
                    <a:pt x="389" y="3713"/>
                    <a:pt x="545" y="3713"/>
                  </a:cubicBezTo>
                  <a:cubicBezTo>
                    <a:pt x="640" y="3713"/>
                    <a:pt x="736" y="3684"/>
                    <a:pt x="822" y="3620"/>
                  </a:cubicBezTo>
                  <a:lnTo>
                    <a:pt x="4501" y="1049"/>
                  </a:lnTo>
                  <a:cubicBezTo>
                    <a:pt x="4584" y="1001"/>
                    <a:pt x="4691" y="989"/>
                    <a:pt x="4787" y="989"/>
                  </a:cubicBezTo>
                  <a:lnTo>
                    <a:pt x="8287" y="989"/>
                  </a:lnTo>
                  <a:cubicBezTo>
                    <a:pt x="8418" y="989"/>
                    <a:pt x="8513" y="1096"/>
                    <a:pt x="8525" y="1215"/>
                  </a:cubicBezTo>
                  <a:cubicBezTo>
                    <a:pt x="8525" y="1334"/>
                    <a:pt x="8466" y="1454"/>
                    <a:pt x="8323" y="1465"/>
                  </a:cubicBezTo>
                  <a:lnTo>
                    <a:pt x="8275" y="1465"/>
                  </a:lnTo>
                  <a:lnTo>
                    <a:pt x="6191" y="1930"/>
                  </a:lnTo>
                  <a:cubicBezTo>
                    <a:pt x="6025" y="1954"/>
                    <a:pt x="5894" y="2073"/>
                    <a:pt x="5834" y="2239"/>
                  </a:cubicBezTo>
                  <a:cubicBezTo>
                    <a:pt x="5775" y="2382"/>
                    <a:pt x="5799" y="2561"/>
                    <a:pt x="5894" y="2704"/>
                  </a:cubicBezTo>
                  <a:lnTo>
                    <a:pt x="6441" y="3430"/>
                  </a:lnTo>
                  <a:cubicBezTo>
                    <a:pt x="6549" y="3549"/>
                    <a:pt x="6656" y="3609"/>
                    <a:pt x="6799" y="3620"/>
                  </a:cubicBezTo>
                  <a:lnTo>
                    <a:pt x="9287" y="3811"/>
                  </a:lnTo>
                  <a:cubicBezTo>
                    <a:pt x="9406" y="3811"/>
                    <a:pt x="9513" y="3787"/>
                    <a:pt x="9609" y="3716"/>
                  </a:cubicBezTo>
                  <a:cubicBezTo>
                    <a:pt x="9632" y="3716"/>
                    <a:pt x="11311" y="2477"/>
                    <a:pt x="12252" y="1787"/>
                  </a:cubicBezTo>
                  <a:cubicBezTo>
                    <a:pt x="12286" y="1761"/>
                    <a:pt x="12332" y="1749"/>
                    <a:pt x="12380" y="1749"/>
                  </a:cubicBezTo>
                  <a:cubicBezTo>
                    <a:pt x="12464" y="1749"/>
                    <a:pt x="12556" y="1786"/>
                    <a:pt x="12609" y="1846"/>
                  </a:cubicBezTo>
                  <a:cubicBezTo>
                    <a:pt x="12621" y="1870"/>
                    <a:pt x="12621" y="1882"/>
                    <a:pt x="12633" y="1882"/>
                  </a:cubicBezTo>
                  <a:cubicBezTo>
                    <a:pt x="12692" y="2001"/>
                    <a:pt x="12668" y="2120"/>
                    <a:pt x="12573" y="2204"/>
                  </a:cubicBezTo>
                  <a:lnTo>
                    <a:pt x="9287" y="4692"/>
                  </a:lnTo>
                  <a:cubicBezTo>
                    <a:pt x="9205" y="4737"/>
                    <a:pt x="9138" y="4776"/>
                    <a:pt x="9057" y="4776"/>
                  </a:cubicBezTo>
                  <a:cubicBezTo>
                    <a:pt x="9032" y="4776"/>
                    <a:pt x="9006" y="4772"/>
                    <a:pt x="8978" y="4763"/>
                  </a:cubicBezTo>
                  <a:lnTo>
                    <a:pt x="4167" y="4192"/>
                  </a:lnTo>
                  <a:cubicBezTo>
                    <a:pt x="4136" y="4187"/>
                    <a:pt x="4105" y="4185"/>
                    <a:pt x="4076" y="4185"/>
                  </a:cubicBezTo>
                  <a:cubicBezTo>
                    <a:pt x="3961" y="4185"/>
                    <a:pt x="3865" y="4221"/>
                    <a:pt x="3798" y="4287"/>
                  </a:cubicBezTo>
                  <a:lnTo>
                    <a:pt x="1977" y="5764"/>
                  </a:lnTo>
                  <a:cubicBezTo>
                    <a:pt x="1774" y="5930"/>
                    <a:pt x="1739" y="6240"/>
                    <a:pt x="1905" y="6454"/>
                  </a:cubicBezTo>
                  <a:cubicBezTo>
                    <a:pt x="2012" y="6573"/>
                    <a:pt x="2131" y="6633"/>
                    <a:pt x="2274" y="6633"/>
                  </a:cubicBezTo>
                  <a:cubicBezTo>
                    <a:pt x="2393" y="6633"/>
                    <a:pt x="2489" y="6597"/>
                    <a:pt x="2584" y="6526"/>
                  </a:cubicBezTo>
                  <a:lnTo>
                    <a:pt x="4251" y="5180"/>
                  </a:lnTo>
                  <a:lnTo>
                    <a:pt x="8835" y="5752"/>
                  </a:lnTo>
                  <a:cubicBezTo>
                    <a:pt x="8898" y="5760"/>
                    <a:pt x="8960" y="5764"/>
                    <a:pt x="9021" y="5764"/>
                  </a:cubicBezTo>
                  <a:cubicBezTo>
                    <a:pt x="9326" y="5764"/>
                    <a:pt x="9603" y="5664"/>
                    <a:pt x="9870" y="5466"/>
                  </a:cubicBezTo>
                  <a:lnTo>
                    <a:pt x="13145" y="2978"/>
                  </a:lnTo>
                  <a:cubicBezTo>
                    <a:pt x="13680" y="2561"/>
                    <a:pt x="13800" y="1811"/>
                    <a:pt x="13383" y="1275"/>
                  </a:cubicBezTo>
                  <a:cubicBezTo>
                    <a:pt x="13383" y="1251"/>
                    <a:pt x="13359" y="1239"/>
                    <a:pt x="13347" y="1227"/>
                  </a:cubicBezTo>
                  <a:cubicBezTo>
                    <a:pt x="13110" y="921"/>
                    <a:pt x="12755" y="765"/>
                    <a:pt x="12396" y="765"/>
                  </a:cubicBezTo>
                  <a:cubicBezTo>
                    <a:pt x="12142" y="765"/>
                    <a:pt x="11886" y="843"/>
                    <a:pt x="11668" y="1001"/>
                  </a:cubicBezTo>
                  <a:cubicBezTo>
                    <a:pt x="10906" y="1549"/>
                    <a:pt x="9632" y="2489"/>
                    <a:pt x="9180" y="2799"/>
                  </a:cubicBezTo>
                  <a:lnTo>
                    <a:pt x="7311" y="2656"/>
                  </a:lnTo>
                  <a:lnTo>
                    <a:pt x="8442" y="2430"/>
                  </a:lnTo>
                  <a:cubicBezTo>
                    <a:pt x="9049" y="2323"/>
                    <a:pt x="9513" y="1787"/>
                    <a:pt x="9478" y="1156"/>
                  </a:cubicBezTo>
                  <a:lnTo>
                    <a:pt x="9478" y="1132"/>
                  </a:lnTo>
                  <a:cubicBezTo>
                    <a:pt x="9430" y="477"/>
                    <a:pt x="8894" y="1"/>
                    <a:pt x="8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7"/>
            <p:cNvSpPr/>
            <p:nvPr/>
          </p:nvSpPr>
          <p:spPr>
            <a:xfrm>
              <a:off x="3825175" y="3400550"/>
              <a:ext cx="97650" cy="97350"/>
            </a:xfrm>
            <a:custGeom>
              <a:avLst/>
              <a:gdLst/>
              <a:ahLst/>
              <a:cxnLst/>
              <a:rect l="l" t="t" r="r" b="b"/>
              <a:pathLst>
                <a:path w="3906" h="3894" extrusionOk="0">
                  <a:moveTo>
                    <a:pt x="1953" y="0"/>
                  </a:moveTo>
                  <a:cubicBezTo>
                    <a:pt x="1667" y="0"/>
                    <a:pt x="1465" y="215"/>
                    <a:pt x="1465" y="489"/>
                  </a:cubicBezTo>
                  <a:lnTo>
                    <a:pt x="1465" y="1465"/>
                  </a:lnTo>
                  <a:lnTo>
                    <a:pt x="500" y="1465"/>
                  </a:lnTo>
                  <a:cubicBezTo>
                    <a:pt x="215" y="1465"/>
                    <a:pt x="0" y="1667"/>
                    <a:pt x="0" y="1953"/>
                  </a:cubicBezTo>
                  <a:cubicBezTo>
                    <a:pt x="0" y="2239"/>
                    <a:pt x="226" y="2441"/>
                    <a:pt x="500" y="2441"/>
                  </a:cubicBezTo>
                  <a:lnTo>
                    <a:pt x="1465" y="2441"/>
                  </a:lnTo>
                  <a:lnTo>
                    <a:pt x="1465" y="3406"/>
                  </a:lnTo>
                  <a:cubicBezTo>
                    <a:pt x="1465" y="3691"/>
                    <a:pt x="1667" y="3894"/>
                    <a:pt x="1953" y="3894"/>
                  </a:cubicBezTo>
                  <a:cubicBezTo>
                    <a:pt x="2239" y="3894"/>
                    <a:pt x="2441" y="3691"/>
                    <a:pt x="2441" y="3406"/>
                  </a:cubicBezTo>
                  <a:lnTo>
                    <a:pt x="2441" y="2441"/>
                  </a:lnTo>
                  <a:lnTo>
                    <a:pt x="3405" y="2441"/>
                  </a:lnTo>
                  <a:cubicBezTo>
                    <a:pt x="3691" y="2441"/>
                    <a:pt x="3905" y="2239"/>
                    <a:pt x="3905" y="1953"/>
                  </a:cubicBezTo>
                  <a:cubicBezTo>
                    <a:pt x="3905" y="1667"/>
                    <a:pt x="3691" y="1465"/>
                    <a:pt x="3405" y="1465"/>
                  </a:cubicBezTo>
                  <a:lnTo>
                    <a:pt x="2441" y="1465"/>
                  </a:lnTo>
                  <a:lnTo>
                    <a:pt x="2441" y="489"/>
                  </a:lnTo>
                  <a:cubicBezTo>
                    <a:pt x="2441" y="215"/>
                    <a:pt x="2239" y="0"/>
                    <a:pt x="19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7"/>
            <p:cNvSpPr/>
            <p:nvPr/>
          </p:nvSpPr>
          <p:spPr>
            <a:xfrm>
              <a:off x="3783200" y="3358575"/>
              <a:ext cx="181900" cy="181600"/>
            </a:xfrm>
            <a:custGeom>
              <a:avLst/>
              <a:gdLst/>
              <a:ahLst/>
              <a:cxnLst/>
              <a:rect l="l" t="t" r="r" b="b"/>
              <a:pathLst>
                <a:path w="7276" h="7264" extrusionOk="0">
                  <a:moveTo>
                    <a:pt x="3644" y="965"/>
                  </a:moveTo>
                  <a:cubicBezTo>
                    <a:pt x="5108" y="965"/>
                    <a:pt x="6311" y="2168"/>
                    <a:pt x="6311" y="3632"/>
                  </a:cubicBezTo>
                  <a:cubicBezTo>
                    <a:pt x="6311" y="5085"/>
                    <a:pt x="5108" y="6299"/>
                    <a:pt x="3644" y="6299"/>
                  </a:cubicBezTo>
                  <a:cubicBezTo>
                    <a:pt x="2191" y="6299"/>
                    <a:pt x="989" y="5085"/>
                    <a:pt x="989" y="3632"/>
                  </a:cubicBezTo>
                  <a:cubicBezTo>
                    <a:pt x="989" y="2168"/>
                    <a:pt x="2179" y="965"/>
                    <a:pt x="3644" y="965"/>
                  </a:cubicBezTo>
                  <a:close/>
                  <a:moveTo>
                    <a:pt x="3644" y="1"/>
                  </a:moveTo>
                  <a:cubicBezTo>
                    <a:pt x="1644" y="1"/>
                    <a:pt x="12" y="1620"/>
                    <a:pt x="12" y="3632"/>
                  </a:cubicBezTo>
                  <a:cubicBezTo>
                    <a:pt x="0" y="5644"/>
                    <a:pt x="1620" y="7263"/>
                    <a:pt x="3644" y="7263"/>
                  </a:cubicBezTo>
                  <a:cubicBezTo>
                    <a:pt x="5656" y="7263"/>
                    <a:pt x="7275" y="5644"/>
                    <a:pt x="7275" y="3632"/>
                  </a:cubicBezTo>
                  <a:cubicBezTo>
                    <a:pt x="7275" y="1620"/>
                    <a:pt x="5656" y="1"/>
                    <a:pt x="36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5" name="Google Shape;485;p37"/>
          <p:cNvSpPr txBox="1"/>
          <p:nvPr/>
        </p:nvSpPr>
        <p:spPr>
          <a:xfrm>
            <a:off x="132925" y="634225"/>
            <a:ext cx="2876700" cy="169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ubik"/>
                <a:ea typeface="Rubik"/>
                <a:cs typeface="Rubik"/>
                <a:sym typeface="Rubik"/>
              </a:rPr>
              <a:t>При перекруте связки, поддерживающей яичник, происходит сдавление вены яичника. </a:t>
            </a:r>
            <a:endParaRPr>
              <a:latin typeface="Rubik"/>
              <a:ea typeface="Rubik"/>
              <a:cs typeface="Rubik"/>
              <a:sym typeface="Rubik"/>
            </a:endParaRPr>
          </a:p>
          <a:p>
            <a:pPr marL="0" lvl="0" indent="0" algn="ctr" rtl="0">
              <a:spcBef>
                <a:spcPts val="0"/>
              </a:spcBef>
              <a:spcAft>
                <a:spcPts val="0"/>
              </a:spcAft>
              <a:buNone/>
            </a:pPr>
            <a:r>
              <a:rPr lang="en">
                <a:latin typeface="Rubik"/>
                <a:ea typeface="Rubik"/>
                <a:cs typeface="Rubik"/>
                <a:sym typeface="Rubik"/>
              </a:rPr>
              <a:t>   Снижается отток, что приводит к увеличению яичника и сосудистой ножки</a:t>
            </a:r>
            <a:endParaRPr>
              <a:latin typeface="Rubik"/>
              <a:ea typeface="Rubik"/>
              <a:cs typeface="Rubik"/>
              <a:sym typeface="Rubik"/>
            </a:endParaRPr>
          </a:p>
        </p:txBody>
      </p:sp>
      <p:sp>
        <p:nvSpPr>
          <p:cNvPr id="486" name="Google Shape;486;p37"/>
          <p:cNvSpPr txBox="1"/>
          <p:nvPr/>
        </p:nvSpPr>
        <p:spPr>
          <a:xfrm>
            <a:off x="2796600" y="411197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87" name="Google Shape;487;p37"/>
          <p:cNvSpPr/>
          <p:nvPr/>
        </p:nvSpPr>
        <p:spPr>
          <a:xfrm>
            <a:off x="296275" y="4298750"/>
            <a:ext cx="8600100" cy="680400"/>
          </a:xfrm>
          <a:prstGeom prst="roundRect">
            <a:avLst>
              <a:gd name="adj" fmla="val 16667"/>
            </a:avLst>
          </a:prstGeom>
          <a:gradFill>
            <a:gsLst>
              <a:gs pos="0">
                <a:srgbClr val="FBFEFE"/>
              </a:gs>
              <a:gs pos="100000">
                <a:srgbClr val="98DADF"/>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Rubik"/>
                <a:ea typeface="Rubik"/>
                <a:cs typeface="Rubik"/>
                <a:sym typeface="Rubik"/>
              </a:rPr>
              <a:t> При нарушении артериального кровотока в яичнике возникает геморрагический инфаркт. Наличие кровоизлия указывает некроз яичника  </a:t>
            </a:r>
            <a:endParaRPr b="1">
              <a:latin typeface="Rubik"/>
              <a:ea typeface="Rubik"/>
              <a:cs typeface="Rubik"/>
              <a:sym typeface="Rubik"/>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enter for Health Statistics by Slidesgo">
  <a:themeElements>
    <a:clrScheme name="Simple Light">
      <a:dk1>
        <a:srgbClr val="211E42"/>
      </a:dk1>
      <a:lt1>
        <a:srgbClr val="FFFFFF"/>
      </a:lt1>
      <a:dk2>
        <a:srgbClr val="6D689C"/>
      </a:dk2>
      <a:lt2>
        <a:srgbClr val="D5D3EB"/>
      </a:lt2>
      <a:accent1>
        <a:srgbClr val="E4F8F9"/>
      </a:accent1>
      <a:accent2>
        <a:srgbClr val="C7EDF0"/>
      </a:accent2>
      <a:accent3>
        <a:srgbClr val="AAE3E8"/>
      </a:accent3>
      <a:accent4>
        <a:srgbClr val="24BBC4"/>
      </a:accent4>
      <a:accent5>
        <a:srgbClr val="0E868C"/>
      </a:accent5>
      <a:accent6>
        <a:srgbClr val="211E42"/>
      </a:accent6>
      <a:hlink>
        <a:srgbClr val="211E4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714</TotalTime>
  <Words>3227</Words>
  <Application>Microsoft Office PowerPoint</Application>
  <PresentationFormat>Экран (16:9)</PresentationFormat>
  <Paragraphs>259</Paragraphs>
  <Slides>28</Slides>
  <Notes>27</Notes>
  <HiddenSlides>0</HiddenSlides>
  <MMClips>1</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28</vt:i4>
      </vt:variant>
    </vt:vector>
  </HeadingPairs>
  <TitlesOfParts>
    <vt:vector size="32" baseType="lpstr">
      <vt:lpstr>Palanquin Dark</vt:lpstr>
      <vt:lpstr>Rubik</vt:lpstr>
      <vt:lpstr>Arial</vt:lpstr>
      <vt:lpstr>Center for Health Statistics by Slidesgo</vt:lpstr>
      <vt:lpstr>Перекрут придатков матки:  обзор клинических случаев с помощью методов лучевой диагностики Часть 1</vt:lpstr>
      <vt:lpstr>Предисловие</vt:lpstr>
      <vt:lpstr>Цель</vt:lpstr>
      <vt:lpstr>Введение</vt:lpstr>
      <vt:lpstr>Анатомия и патофизиология</vt:lpstr>
      <vt:lpstr>Анатомия и патофизиология</vt:lpstr>
      <vt:lpstr>Изображения ТВУЗИ в В режиме</vt:lpstr>
      <vt:lpstr>Анатомия и патофизиология</vt:lpstr>
      <vt:lpstr>01</vt:lpstr>
      <vt:lpstr>Аксиальный срез КТ + ку,  МР ВИ в различных режимах и плоскостях</vt:lpstr>
      <vt:lpstr>Корональный срез КТ + ку,  Т2 МР ВИ в различных плоскостях</vt:lpstr>
      <vt:lpstr>Факторы риска</vt:lpstr>
      <vt:lpstr>Аксиальные срезы КТ  с контрастным усилением</vt:lpstr>
      <vt:lpstr>Т2 МР ВИ в сагиттальной и аксиальной плоскостях. Продолжение</vt:lpstr>
      <vt:lpstr>Факторы риска</vt:lpstr>
      <vt:lpstr>Факторы риска</vt:lpstr>
      <vt:lpstr>Корональный срез КТ в нативе,  Т2 МР ВИ в сагитальной плоскости</vt:lpstr>
      <vt:lpstr>Факторы риска</vt:lpstr>
      <vt:lpstr>Клиническая картина и диагностика</vt:lpstr>
      <vt:lpstr>Клинические симптомы  у пациенток   с подтвержденным перекрутом </vt:lpstr>
      <vt:lpstr>Клиническая картина и диагностика</vt:lpstr>
      <vt:lpstr>Особенности визуализации</vt:lpstr>
      <vt:lpstr>Алгоритм диагностики женщин, поступивших в отделение неотложной помощи с болью в животе и тошнотой</vt:lpstr>
      <vt:lpstr>Ультразвуковое исследование</vt:lpstr>
      <vt:lpstr>Ультразвуковое исследование</vt:lpstr>
      <vt:lpstr>Т2 МР ВИ в разных плоскостях, ТАУЗИ режим ЦДК</vt:lpstr>
      <vt:lpstr>Изображения ТВУЗИ в В режиме, ТАУЗИ режим ЦДК</vt:lpstr>
      <vt:lpstr>Ультразвуковое исследование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Перекрут предатков матки:  обзор клинических случаев с помощью методов лучевой диагностики Часть 1</dc:title>
  <dc:creator>TsyAng</dc:creator>
  <cp:lastModifiedBy>Анастасия</cp:lastModifiedBy>
  <cp:revision>64</cp:revision>
  <dcterms:modified xsi:type="dcterms:W3CDTF">2022-06-16T12:52:49Z</dcterms:modified>
</cp:coreProperties>
</file>