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3" r:id="rId21"/>
    <p:sldId id="275" r:id="rId22"/>
    <p:sldId id="276" r:id="rId23"/>
    <p:sldId id="277" r:id="rId24"/>
    <p:sldId id="278" r:id="rId25"/>
    <p:sldId id="286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3A97-3660-426A-8AF8-586D13D1A0F5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8EB6-0F75-4DFC-905A-8D73BC04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3A97-3660-426A-8AF8-586D13D1A0F5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8EB6-0F75-4DFC-905A-8D73BC04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3A97-3660-426A-8AF8-586D13D1A0F5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8EB6-0F75-4DFC-905A-8D73BC04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3A97-3660-426A-8AF8-586D13D1A0F5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8EB6-0F75-4DFC-905A-8D73BC04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3A97-3660-426A-8AF8-586D13D1A0F5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8EB6-0F75-4DFC-905A-8D73BC04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3A97-3660-426A-8AF8-586D13D1A0F5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8EB6-0F75-4DFC-905A-8D73BC04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3A97-3660-426A-8AF8-586D13D1A0F5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8EB6-0F75-4DFC-905A-8D73BC04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3A97-3660-426A-8AF8-586D13D1A0F5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588EB6-0F75-4DFC-905A-8D73BC0432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3A97-3660-426A-8AF8-586D13D1A0F5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8EB6-0F75-4DFC-905A-8D73BC04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3A97-3660-426A-8AF8-586D13D1A0F5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6588EB6-0F75-4DFC-905A-8D73BC04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19C3A97-3660-426A-8AF8-586D13D1A0F5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8EB6-0F75-4DFC-905A-8D73BC04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19C3A97-3660-426A-8AF8-586D13D1A0F5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588EB6-0F75-4DFC-905A-8D73BC04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Zver\Downloads\43673.mp4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Zver\Downloads\43660.mp4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2856"/>
            <a:ext cx="6480048" cy="2301240"/>
          </a:xfrm>
        </p:spPr>
        <p:txBody>
          <a:bodyPr/>
          <a:lstStyle/>
          <a:p>
            <a:r>
              <a:rPr lang="ru-RU" dirty="0" smtClean="0"/>
              <a:t>Тазовое </a:t>
            </a:r>
            <a:r>
              <a:rPr lang="ru-RU" dirty="0" err="1" smtClean="0"/>
              <a:t>предлежание</a:t>
            </a:r>
            <a:r>
              <a:rPr lang="ru-RU" dirty="0" smtClean="0"/>
              <a:t> плода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365104"/>
            <a:ext cx="6480048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Ординатор 1 года</a:t>
            </a:r>
          </a:p>
          <a:p>
            <a:r>
              <a:rPr lang="ru-RU" dirty="0" err="1" smtClean="0"/>
              <a:t>Филько</a:t>
            </a:r>
            <a:r>
              <a:rPr lang="ru-RU" dirty="0" smtClean="0"/>
              <a:t> Регина Дмитриевна</a:t>
            </a:r>
          </a:p>
          <a:p>
            <a:r>
              <a:rPr lang="ru-RU" dirty="0" smtClean="0"/>
              <a:t>Проверила:</a:t>
            </a:r>
          </a:p>
          <a:p>
            <a:r>
              <a:rPr lang="ru-RU" dirty="0" smtClean="0"/>
              <a:t>ДМН, профессор</a:t>
            </a:r>
          </a:p>
          <a:p>
            <a:r>
              <a:rPr lang="ru-RU" dirty="0" smtClean="0"/>
              <a:t>Егорова </a:t>
            </a:r>
            <a:r>
              <a:rPr lang="ru-RU" dirty="0" err="1" smtClean="0"/>
              <a:t>Антонна</a:t>
            </a:r>
            <a:r>
              <a:rPr lang="ru-RU" dirty="0" smtClean="0"/>
              <a:t> Тимофеевна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7051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Красноярский государственный медицинский университет им. проф. В.Ф. </a:t>
            </a:r>
            <a:r>
              <a:rPr lang="ru-RU" dirty="0" err="1" smtClean="0"/>
              <a:t>Войно-Ясенецкого</a:t>
            </a:r>
            <a:r>
              <a:rPr lang="ru-RU" dirty="0" smtClean="0"/>
              <a:t> Минздрава России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6" y="1268153"/>
            <a:ext cx="418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Кафедра акушерства и гинекологии </a:t>
            </a:r>
            <a:r>
              <a:rPr lang="ru-RU" dirty="0" smtClean="0"/>
              <a:t>ИПО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Во время родов данные </a:t>
            </a:r>
            <a:r>
              <a:rPr lang="ru-RU" dirty="0" err="1" smtClean="0"/>
              <a:t>бимануального</a:t>
            </a:r>
            <a:r>
              <a:rPr lang="ru-RU" dirty="0" smtClean="0"/>
              <a:t> влагалищного исследования: </a:t>
            </a:r>
          </a:p>
          <a:p>
            <a:r>
              <a:rPr lang="ru-RU" dirty="0" smtClean="0"/>
              <a:t>при ягодичном </a:t>
            </a:r>
            <a:r>
              <a:rPr lang="ru-RU" dirty="0" err="1" smtClean="0"/>
              <a:t>предлежании</a:t>
            </a:r>
            <a:r>
              <a:rPr lang="ru-RU" dirty="0" smtClean="0"/>
              <a:t> предлежащая часть мягкая, можно прощупать </a:t>
            </a:r>
            <a:r>
              <a:rPr lang="ru-RU" dirty="0" err="1" smtClean="0"/>
              <a:t>межягодичную</a:t>
            </a:r>
            <a:r>
              <a:rPr lang="ru-RU" dirty="0" smtClean="0"/>
              <a:t> складку, крестец, половые органы плода;</a:t>
            </a:r>
          </a:p>
          <a:p>
            <a:r>
              <a:rPr lang="ru-RU" dirty="0" smtClean="0"/>
              <a:t>при чисто ягодичном </a:t>
            </a:r>
            <a:r>
              <a:rPr lang="ru-RU" dirty="0" err="1" smtClean="0"/>
              <a:t>предлежании</a:t>
            </a:r>
            <a:r>
              <a:rPr lang="ru-RU" dirty="0" smtClean="0"/>
              <a:t> можно найти паховый сгиб;</a:t>
            </a:r>
          </a:p>
          <a:p>
            <a:r>
              <a:rPr lang="ru-RU" dirty="0" smtClean="0"/>
              <a:t>при смешанном ягодичном </a:t>
            </a:r>
            <a:r>
              <a:rPr lang="ru-RU" dirty="0" err="1" smtClean="0"/>
              <a:t>предлежании</a:t>
            </a:r>
            <a:r>
              <a:rPr lang="ru-RU" dirty="0" smtClean="0"/>
              <a:t> рядом с ягодицами прощупывают стопу(</a:t>
            </a:r>
            <a:r>
              <a:rPr lang="ru-RU" dirty="0" err="1" smtClean="0"/>
              <a:t>ы</a:t>
            </a:r>
            <a:r>
              <a:rPr lang="ru-RU" dirty="0" smtClean="0"/>
              <a:t>) плода, по локализации крестца уточняют позицию и вид</a:t>
            </a:r>
            <a:r>
              <a:rPr lang="ru-RU" smtClean="0"/>
              <a:t>; </a:t>
            </a:r>
          </a:p>
          <a:p>
            <a:r>
              <a:rPr lang="ru-RU" smtClean="0"/>
              <a:t>при </a:t>
            </a:r>
            <a:r>
              <a:rPr lang="ru-RU" dirty="0" smtClean="0"/>
              <a:t>ножных </a:t>
            </a:r>
            <a:r>
              <a:rPr lang="ru-RU" dirty="0" err="1" smtClean="0"/>
              <a:t>предлежаниях</a:t>
            </a:r>
            <a:r>
              <a:rPr lang="ru-RU" dirty="0" smtClean="0"/>
              <a:t> определяется ножка или ножки плода.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Жалобы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6480720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Специфических жалоб нет. Возможные жалобы при наличии ТП плода: дискомфорт в подреберьях, поскольку в области дна матки находится головка </a:t>
            </a:r>
            <a:r>
              <a:rPr lang="ru-RU" sz="2800" dirty="0" smtClean="0"/>
              <a:t>плода. </a:t>
            </a:r>
            <a:r>
              <a:rPr lang="ru-RU" sz="2800" dirty="0" smtClean="0"/>
              <a:t>В случае смешанного ягодичного или ножного </a:t>
            </a:r>
            <a:r>
              <a:rPr lang="ru-RU" sz="2800" dirty="0" err="1" smtClean="0"/>
              <a:t>предлежания</a:t>
            </a:r>
            <a:r>
              <a:rPr lang="ru-RU" sz="2800" dirty="0" smtClean="0"/>
              <a:t> плода женщина может ощущать шевеление плода преимущественно в нижней части живота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0561" y="1268760"/>
            <a:ext cx="2433439" cy="385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Физикальное</a:t>
            </a:r>
            <a:r>
              <a:rPr lang="ru-RU" dirty="0" smtClean="0"/>
              <a:t> обследование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высокое стояние дна </a:t>
            </a:r>
            <a:r>
              <a:rPr lang="ru-RU" dirty="0" smtClean="0"/>
              <a:t>матки</a:t>
            </a:r>
          </a:p>
          <a:p>
            <a:r>
              <a:rPr lang="ru-RU" dirty="0" smtClean="0"/>
              <a:t>плотная </a:t>
            </a:r>
            <a:r>
              <a:rPr lang="ru-RU" dirty="0" smtClean="0"/>
              <a:t>часть (голова) определяется в дне матки, свободно баллотирует, </a:t>
            </a:r>
            <a:endParaRPr lang="ru-RU" dirty="0" smtClean="0"/>
          </a:p>
          <a:p>
            <a:r>
              <a:rPr lang="ru-RU" dirty="0" smtClean="0"/>
              <a:t>сердцебиение </a:t>
            </a:r>
            <a:r>
              <a:rPr lang="ru-RU" dirty="0" smtClean="0"/>
              <a:t>плода выслушивается на уровне пупка или </a:t>
            </a:r>
            <a:r>
              <a:rPr lang="ru-RU" dirty="0" smtClean="0"/>
              <a:t>выше.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!Клинически </a:t>
            </a:r>
            <a:r>
              <a:rPr lang="ru-RU" dirty="0" smtClean="0">
                <a:solidFill>
                  <a:schemeClr val="accent1"/>
                </a:solidFill>
              </a:rPr>
              <a:t>важно подтверждение ТП плода в </a:t>
            </a:r>
            <a:r>
              <a:rPr lang="ru-RU" u="sng" dirty="0" smtClean="0">
                <a:solidFill>
                  <a:schemeClr val="accent1"/>
                </a:solidFill>
              </a:rPr>
              <a:t>36 недель </a:t>
            </a:r>
            <a:r>
              <a:rPr lang="ru-RU" dirty="0" smtClean="0">
                <a:solidFill>
                  <a:schemeClr val="accent1"/>
                </a:solidFill>
              </a:rPr>
              <a:t>беременности.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Инструментальное обследование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подтверждения ТП плода после наружного исследования рекомендовано ультразвуковое исследование (УЗИ) плода</a:t>
            </a:r>
            <a:endParaRPr lang="ru-RU" dirty="0"/>
          </a:p>
        </p:txBody>
      </p:sp>
      <p:pic>
        <p:nvPicPr>
          <p:cNvPr id="3074" name="Picture 2" descr="https://fb.ru/misc/i/gallery/41611/2353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56992"/>
            <a:ext cx="4788024" cy="2693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Тактика 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4680520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36 недель рекомендовано ознакомить пациентку с рисками, связанными с родами в ТП плода, медицинскими вмешательствами, позволяющими снизить </a:t>
            </a:r>
            <a:r>
              <a:rPr lang="ru-RU" dirty="0" smtClean="0"/>
              <a:t>этот </a:t>
            </a:r>
            <a:r>
              <a:rPr lang="ru-RU" dirty="0" smtClean="0"/>
              <a:t>риск, возможными методами </a:t>
            </a:r>
            <a:r>
              <a:rPr lang="ru-RU" dirty="0" err="1" smtClean="0"/>
              <a:t>родоразрешения</a:t>
            </a:r>
            <a:r>
              <a:rPr lang="ru-RU" dirty="0" smtClean="0"/>
              <a:t> и их </a:t>
            </a:r>
            <a:r>
              <a:rPr lang="ru-RU" dirty="0" smtClean="0"/>
              <a:t>осложнениями.</a:t>
            </a:r>
            <a:endParaRPr lang="ru-RU" dirty="0"/>
          </a:p>
        </p:txBody>
      </p:sp>
      <p:pic>
        <p:nvPicPr>
          <p:cNvPr id="26626" name="Picture 2" descr="https://sosud-ok.ru/wp-content/uploads/2020/04/davleniye-pri-beremennost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60240"/>
            <a:ext cx="4127614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5793507"/>
          </a:xfrm>
        </p:spPr>
        <p:txBody>
          <a:bodyPr/>
          <a:lstStyle/>
          <a:p>
            <a:r>
              <a:rPr lang="ru-RU" u="sng" dirty="0" smtClean="0">
                <a:solidFill>
                  <a:schemeClr val="accent1"/>
                </a:solidFill>
              </a:rPr>
              <a:t>Не рекомендовано </a:t>
            </a:r>
            <a:r>
              <a:rPr lang="ru-RU" dirty="0" smtClean="0"/>
              <a:t>предлагать пациентке проведение корригирующей гимнастики и акупунктуры для самостоятельного поворота плода на головку</a:t>
            </a:r>
            <a:endParaRPr lang="ru-RU" dirty="0"/>
          </a:p>
        </p:txBody>
      </p:sp>
      <p:sp>
        <p:nvSpPr>
          <p:cNvPr id="27650" name="AutoShape 2" descr="https://yandex-images.clstorage.net/4v7BmT284/0f8dcdFFw/hnfPAp5daJh1X7aOUyADbaqbyRGDPL4q_2V2nd6DKhtD2Wq8BmagAFh3LenKQZM7Sbm-ExBLrquNNIwpr4kwZMIuyy-yOWGcYQO7l17lY2n3svxI_yXzL8NQBsW_yzpSbtFnxa8roEFpNni8UkWPHzUFFp9pl0YHVMFAgEvgdRjGI-NT6zWQPXHfOvJGzO8Z64_J0Wts_scv7aqkXlvqbme1-hy6MpA1Na7skCuoAurBfUZHuZOer6wFmBj_EP0o3nsi8_fduPyxM65O2kQrLas_jZG39J6LG-kiBPoT_tJPESbkNlo4pVkuVKAHYErSfdWKL0nDtv-wdYCA1xgRwJoLqte3QeDMfcvSwiKA-z3fl0UtH5C-c5sNCiiuO-ZCY_mWmMo2RNn5boiA5zSSVl29ij9Jq3YXpC1seMsgMTjiK8rTt8X81PULNpLSlAf1p7P5WYeodkeT1fIsMgPWKtPZ7kRWVtDJeaJoYE9crrpxmUbDjb-m2zDdBGCjvL38HlPKvz8FOCBtpwYSyhSrLeuDbYFncHJz-wV65OZ_Asav6e4AqlaEXdk6aJxzUKI2teUmR82LLj9YfVggm1x9dH57TqdLMTyMfVduJjaIU3UvK3lJszCWm5cNQvBSQ2ZGrxG-XD6SwMntoogEh2Ra_rHdLifNfxJ3LNmIPKsQXei-p8avl0l86Omnuuo6hD8dU4dliaf8vhOfDTbgro9-lvPlbtzyclQJvVZgYHswpo7B0VYTYcu-U5DRnBxHFGVk2n-mw2dp4NDtByqSjhCTKUOroUmj7LZnp-l-EMa3Llonkfo4os4YTY2-qGyzOJ5-2blyo62PpgfMhRDor-yhAB4Hmv-vLfyg2V9yikIEsy2zn-kRH5SuIydxAmA6k5Yel-VisGrm9Gmtpiy4t6R2jmERrlNRg_7fpKEEIJOQNbye16Jvs7X8JM1DCnaa8CfVy_fFBZtMpuejAYZ0OgM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yandex-images.clstorage.net/4v7BmT284/0f8dcdFFw/hnfPAp5daJh1X7aOUyADbaqbyRGDPL4q_2V2nd6DKhtD2Wq8BmagAFh3LenKQZM7Sbm-ExBLrquNNIwpr4kwZMIuyy-yOWGcYQO7l17lY2n3svxI_yXzL8NQBsW_yzpSbtFnxa8roEFpNni8UkWPHzUFFp9pl0YHVMFAgEvgdRjGI-NT6zWQPXHfOvJGzO8Z64_J0Wts_scv7aqkXlvqbme1-hy6MpA1Na7skCuoAurBfUZHuZOer6wFmBj_EP0o3nsi8_fduPyxM65O2kQrLas_jZG39J6LG-kiBPoT_tJPESbkNlo4pVkuVKAHYErSfdWKL0nDtv-wdYCA1xgRwJoLqte3QeDMfcvSwiKA-z3fl0UtH5C-c5sNCiiuO-ZCY_mWmMo2RNn5boiA5zSSVl29ij9Jq3YXpC1seMsgMTjiK8rTt8X81PULNpLSlAf1p7P5WYeodkeT1fIsMgPWKtPZ7kRWVtDJeaJoYE9crrpxmUbDjb-m2zDdBGCjvL38HlPKvz8FOCBtpwYSyhSrLeuDbYFncHJz-wV65OZ_Asav6e4AqlaEXdk6aJxzUKI2teUmR82LLj9YfVggm1x9dH57TqdLMTyMfVduJjaIU3UvK3lJszCWm5cNQvBSQ2ZGrxG-XD6SwMntoogEh2Ra_rHdLifNfxJ3LNmIPKsQXei-p8avl0l86Omnuuo6hD8dU4dliaf8vhOfDTbgro9-lvPlbtzyclQJvVZgYHswpo7B0VYTYcu-U5DRnBxHFGVk2n-mw2dp4NDtByqSjhCTKUOroUmj7LZnp-l-EMa3Llonkfo4os4YTY2-qGyzOJ5-2blyo62PpgfMhRDor-yhAB4Hmv-vLfyg2V9yikIEsy2zn-kRH5SuIydxAmA6k5Yel-VisGrm9Gmtpiy4t6R2jmERrlNRg_7fpKEEIJOQNbye16Jvs7X8JM1DCnaa8CfVy_fFBZtMpuejAYZ0OgM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yandex-images.clstorage.net/4v7BmT284/0f8dcdFFw/hnfPAp5daJh1X7aOUyADbaqbyRGDPL4q_2V2nd6DKhtD2Wq8BmagAFh3LenKQZM7Sbm-ExBLrquNNIwpr4kwZMIuyy-yOWGcYQO7l17lY2n3svxI_yXzL8NQBsW_yzpSbtFnxa8roEFpNni8UkWPHzUFFp9pl0YHVMFAgEvgdRjGI-NT6zWQPXHfOvJGzO8Z64_J0Wts_scv7aqkXlvqbme1-hy6MpA1Na7skCuoAurBfUZHuZOer6wFmBj_EP0o3nsi8_fduPyxM65O2kQrLas_jZG39J6LG-kiBPoT_tJPESbkNlo4pVkuVKAHYErSfdWKL0nDtv-wdYCA1xgRwJoLqte3QeDMfcvSwiKA-z3fl0UtH5C-c5sNCiiuO-ZCY_mWmMo2RNn5boiA5zSSVl29ij9Jq3YXpC1seMsgMTjiK8rTt8X81PULNpLSlAf1p7P5WYeodkeT1fIsMgPWKtPZ7kRWVtDJeaJoYE9crrpxmUbDjb-m2zDdBGCjvL38HlPKvz8FOCBtpwYSyhSrLeuDbYFncHJz-wV65OZ_Asav6e4AqlaEXdk6aJxzUKI2teUmR82LLj9YfVggm1x9dH57TqdLMTyMfVduJjaIU3UvK3lJszCWm5cNQvBSQ2ZGrxG-XD6SwMntoogEh2Ra_rHdLifNfxJ3LNmIPKsQXei-p8avl0l86Omnuuo6hD8dU4dliaf8vhOfDTbgro9-lvPlbtzyclQJvVZgYHswpo7B0VYTYcu-U5DRnBxHFGVk2n-mw2dp4NDtByqSjhCTKUOroUmj7LZnp-l-EMa3Llonkfo4os4YTY2-qGyzOJ5-2blyo62PpgfMhRDor-yhAB4Hmv-vLfyg2V9yikIEsy2zn-kRH5SuIydxAmA6k5Yel-VisGrm9Gmtpiy4t6R2jmERrlNRg_7fpKEEIJOQNbye16Jvs7X8JM1DCnaa8CfVy_fFBZtMpuejAYZ0OgM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s://yandex-images.clstorage.net/4v7BmT284/0f8dcdFFw/hnfPAp5daJh1X7aOUyADbaqbyRGDPL4q_2V2nd6DKhtD2Wq8BmagAFh3LenKQZM7Sbm-ExBLrquNNIwpr4kwZMIuyy-yOWGcYQO7l17lY2n3svxI_yXzL8NQBsW_yzpSbtFnxa8roEFpNni8UkWPHzUFFp9pl0YHVMFAgEvgdRjGI-NT6zWQPXHfOvJGzO8Z64_J0Wts_scv7aqkXlvqbme1-hy6MpA1Na7skCuoAurBfUZHuZOer6wFmBj_EP0o3nsi8_fduPyxM65O2kQrLas_jZG39J6LG-kiBPoT_tJPESbkNlo4pVkuVKAHYErSfdWKL0nDtv-wdYCA1xgRwJoLqte3QeDMfcvSwiKA-z3fl0UtH5C-c5sNCiiuO-ZCY_mWmMo2RNn5boiA5zSSVl29ij9Jq3YXpC1seMsgMTjiK8rTt8X81PULNpLSlAf1p7P5WYeodkeT1fIsMgPWKtPZ7kRWVtDJeaJoYE9crrpxmUbDjb-m2zDdBGCjvL38HlPKvz8FOCBtpwYSyhSrLeuDbYFncHJz-wV65OZ_Asav6e4AqlaEXdk6aJxzUKI2teUmR82LLj9YfVggm1x9dH57TqdLMTyMfVduJjaIU3UvK3lJszCWm5cNQvBSQ2ZGrxG-XD6SwMntoogEh2Ra_rHdLifNfxJ3LNmIPKsQXei-p8avl0l86Omnuuo6hD8dU4dliaf8vhOfDTbgro9-lvPlbtzyclQJvVZgYHswpo7B0VYTYcu-U5DRnBxHFGVk2n-mw2dp4NDtByqSjhCTKUOroUmj7LZnp-l-EMa3Llonkfo4os4YTY2-qGyzOJ5-2blyo62PpgfMhRDor-yhAB4Hmv-vLfyg2V9yikIEsy2zn-kRH5SuIydxAmA6k5Yel-VisGrm9Gmtpiy4t6R2jmERrlNRg_7fpKEEIJOQNbye16Jvs7X8JM1DCnaa8CfVy_fFBZtMpuejAYZ0OgM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https://sportadvice.ru/sites/default/files/uprazhneniya_dlya_beremennyh_v_domashnih_usloviyah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5298847" cy="3962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7467600" cy="29523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Рекомендовано предложить пациентке </a:t>
            </a:r>
            <a:r>
              <a:rPr lang="ru-RU" sz="2800" u="sng" dirty="0" smtClean="0">
                <a:solidFill>
                  <a:schemeClr val="accent1"/>
                </a:solidFill>
              </a:rPr>
              <a:t>наружный поворот плода на головку</a:t>
            </a:r>
            <a:r>
              <a:rPr lang="ru-RU" sz="2800" dirty="0" smtClean="0"/>
              <a:t> (при отсутствии противопоказаний к естественным родам) для снижения вероятности кесарева сечения (КС)</a:t>
            </a:r>
            <a:endParaRPr lang="ru-RU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564904"/>
            <a:ext cx="280050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2564904"/>
            <a:ext cx="6192688" cy="299357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2800" dirty="0" smtClean="0"/>
              <a:t>Эффективность наружного поворота плода на головку составляет 30-80</a:t>
            </a:r>
            <a:r>
              <a:rPr lang="ru-RU" sz="2800" dirty="0" smtClean="0"/>
              <a:t>%. </a:t>
            </a:r>
            <a:r>
              <a:rPr lang="ru-RU" sz="2800" dirty="0" smtClean="0"/>
              <a:t>При успешном наружном повороте плода на головку в 5% наблюдений отмечается спонтанная реверсия </a:t>
            </a:r>
            <a:r>
              <a:rPr lang="ru-RU" sz="2800" dirty="0" smtClean="0"/>
              <a:t>плода.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Наружный поворот плода на головку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u="sng" dirty="0" smtClean="0">
                <a:solidFill>
                  <a:schemeClr val="accent1"/>
                </a:solidFill>
              </a:rPr>
              <a:t>Условия:</a:t>
            </a:r>
          </a:p>
          <a:p>
            <a:r>
              <a:rPr lang="ru-RU" dirty="0" smtClean="0"/>
              <a:t>А</a:t>
            </a:r>
            <a:r>
              <a:rPr lang="ru-RU" dirty="0" smtClean="0"/>
              <a:t>кушерский стационар 2й или 3й группы</a:t>
            </a:r>
          </a:p>
          <a:p>
            <a:r>
              <a:rPr lang="ru-RU" dirty="0" smtClean="0"/>
              <a:t>Наличие условий для экстренного КС</a:t>
            </a:r>
          </a:p>
          <a:p>
            <a:r>
              <a:rPr lang="ru-RU" dirty="0" smtClean="0"/>
              <a:t>Срок </a:t>
            </a:r>
            <a:r>
              <a:rPr lang="ru-RU" dirty="0" err="1" smtClean="0"/>
              <a:t>гестации</a:t>
            </a:r>
            <a:r>
              <a:rPr lang="ru-RU" dirty="0" smtClean="0"/>
              <a:t> </a:t>
            </a:r>
            <a:r>
              <a:rPr lang="en-US" dirty="0" smtClean="0"/>
              <a:t>&gt;36 </a:t>
            </a:r>
            <a:r>
              <a:rPr lang="ru-RU" dirty="0" smtClean="0"/>
              <a:t>недель у первородящих и </a:t>
            </a:r>
            <a:r>
              <a:rPr lang="en-US" dirty="0" smtClean="0"/>
              <a:t>&gt;</a:t>
            </a:r>
            <a:r>
              <a:rPr lang="ru-RU" dirty="0" smtClean="0"/>
              <a:t>37 недель у повторнородящих.</a:t>
            </a:r>
          </a:p>
          <a:p>
            <a:r>
              <a:rPr lang="ru-RU" dirty="0" smtClean="0"/>
              <a:t>Нормальное количество амниотической жидкости</a:t>
            </a:r>
          </a:p>
          <a:p>
            <a:r>
              <a:rPr lang="ru-RU" dirty="0" smtClean="0"/>
              <a:t>Правильное прикрепление плаценты</a:t>
            </a:r>
          </a:p>
          <a:p>
            <a:r>
              <a:rPr lang="ru-RU" dirty="0" smtClean="0"/>
              <a:t>Удовлетворительное состояние плода</a:t>
            </a:r>
          </a:p>
          <a:p>
            <a:r>
              <a:rPr lang="ru-RU" dirty="0" smtClean="0"/>
              <a:t>Отсутствие противопоказаний к </a:t>
            </a:r>
            <a:r>
              <a:rPr lang="ru-RU" dirty="0" err="1" smtClean="0"/>
              <a:t>родоразрешению</a:t>
            </a:r>
            <a:r>
              <a:rPr lang="ru-RU" dirty="0" smtClean="0"/>
              <a:t> через естественные родовые пути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859216" cy="61206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u="sng" dirty="0" smtClean="0">
                <a:solidFill>
                  <a:schemeClr val="accent1"/>
                </a:solidFill>
              </a:rPr>
              <a:t>Противопоказания:</a:t>
            </a:r>
          </a:p>
          <a:p>
            <a:r>
              <a:rPr lang="ru-RU" dirty="0" smtClean="0"/>
              <a:t>планируемое оперативное </a:t>
            </a:r>
            <a:r>
              <a:rPr lang="ru-RU" dirty="0" err="1" smtClean="0"/>
              <a:t>родоразрешение</a:t>
            </a:r>
            <a:r>
              <a:rPr lang="ru-RU" dirty="0" smtClean="0"/>
              <a:t> путем </a:t>
            </a:r>
            <a:r>
              <a:rPr lang="ru-RU" dirty="0" smtClean="0"/>
              <a:t>КС</a:t>
            </a:r>
          </a:p>
          <a:p>
            <a:r>
              <a:rPr lang="ru-RU" dirty="0" smtClean="0"/>
              <a:t>кровотечение во второй половине </a:t>
            </a:r>
            <a:r>
              <a:rPr lang="ru-RU" dirty="0" smtClean="0"/>
              <a:t>беременности</a:t>
            </a:r>
          </a:p>
          <a:p>
            <a:r>
              <a:rPr lang="ru-RU" dirty="0" smtClean="0"/>
              <a:t>патологическая/сомнительная </a:t>
            </a:r>
            <a:r>
              <a:rPr lang="ru-RU" dirty="0" smtClean="0"/>
              <a:t>КТГ</a:t>
            </a:r>
          </a:p>
          <a:p>
            <a:r>
              <a:rPr lang="ru-RU" dirty="0" smtClean="0"/>
              <a:t>нарушение кровотока в системе мать-плацента-плод по данным </a:t>
            </a:r>
            <a:r>
              <a:rPr lang="ru-RU" dirty="0" err="1" smtClean="0"/>
              <a:t>допплерометрического</a:t>
            </a:r>
            <a:r>
              <a:rPr lang="ru-RU" dirty="0" smtClean="0"/>
              <a:t> </a:t>
            </a:r>
            <a:r>
              <a:rPr lang="ru-RU" dirty="0" smtClean="0"/>
              <a:t>исследования</a:t>
            </a:r>
          </a:p>
          <a:p>
            <a:r>
              <a:rPr lang="ru-RU" dirty="0" smtClean="0"/>
              <a:t>ЗРП с нарушением кровотока в артерии </a:t>
            </a:r>
            <a:r>
              <a:rPr lang="ru-RU" dirty="0" smtClean="0"/>
              <a:t>пуповины</a:t>
            </a:r>
          </a:p>
          <a:p>
            <a:r>
              <a:rPr lang="ru-RU" dirty="0" smtClean="0"/>
              <a:t>аномалии матки, опухоли матки или ее придатков, препятствующие </a:t>
            </a:r>
            <a:r>
              <a:rPr lang="ru-RU" dirty="0" smtClean="0"/>
              <a:t>повороту</a:t>
            </a:r>
          </a:p>
          <a:p>
            <a:r>
              <a:rPr lang="ru-RU" dirty="0" smtClean="0"/>
              <a:t>многоплодие (кроме поворота второго плода после рождения первого плода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рубец на </a:t>
            </a:r>
            <a:r>
              <a:rPr lang="ru-RU" dirty="0" smtClean="0"/>
              <a:t>матке</a:t>
            </a:r>
          </a:p>
          <a:p>
            <a:r>
              <a:rPr lang="ru-RU" dirty="0" smtClean="0"/>
              <a:t>грубые </a:t>
            </a:r>
            <a:r>
              <a:rPr lang="ru-RU" dirty="0" smtClean="0"/>
              <a:t>пороки развития плода, мертвый </a:t>
            </a:r>
            <a:r>
              <a:rPr lang="ru-RU" dirty="0" smtClean="0"/>
              <a:t>плод</a:t>
            </a:r>
          </a:p>
          <a:p>
            <a:r>
              <a:rPr lang="ru-RU" dirty="0" smtClean="0"/>
              <a:t>разгибание головки </a:t>
            </a:r>
            <a:r>
              <a:rPr lang="ru-RU" dirty="0" smtClean="0"/>
              <a:t>плода</a:t>
            </a:r>
          </a:p>
          <a:p>
            <a:r>
              <a:rPr lang="ru-RU" dirty="0" err="1" smtClean="0"/>
              <a:t>преэклампсия</a:t>
            </a:r>
            <a:r>
              <a:rPr lang="ru-RU" dirty="0" smtClean="0"/>
              <a:t> или артериальная </a:t>
            </a:r>
            <a:r>
              <a:rPr lang="ru-RU" dirty="0" smtClean="0"/>
              <a:t>гипертензия</a:t>
            </a:r>
          </a:p>
          <a:p>
            <a:r>
              <a:rPr lang="ru-RU" dirty="0" smtClean="0"/>
              <a:t>разрыв плодных </a:t>
            </a:r>
            <a:r>
              <a:rPr lang="ru-RU" dirty="0" smtClean="0"/>
              <a:t>оболочек</a:t>
            </a:r>
          </a:p>
          <a:p>
            <a:r>
              <a:rPr lang="ru-RU" dirty="0" smtClean="0"/>
              <a:t>маловодие и многоводие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19256" cy="65973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 возможным осложнениям наружного акушерского поворота, требующих проведения экстренного КС, относятся: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ПОНРП; </a:t>
            </a:r>
          </a:p>
          <a:p>
            <a:r>
              <a:rPr lang="ru-RU" dirty="0" smtClean="0"/>
              <a:t>преждевременные </a:t>
            </a:r>
            <a:r>
              <a:rPr lang="ru-RU" dirty="0" smtClean="0"/>
              <a:t>роды; </a:t>
            </a:r>
            <a:endParaRPr lang="ru-RU" dirty="0" smtClean="0"/>
          </a:p>
          <a:p>
            <a:r>
              <a:rPr lang="ru-RU" dirty="0" smtClean="0"/>
              <a:t>дородовое </a:t>
            </a:r>
            <a:r>
              <a:rPr lang="ru-RU" dirty="0" smtClean="0"/>
              <a:t>излитие околоплодных вод; </a:t>
            </a:r>
            <a:endParaRPr lang="ru-RU" dirty="0" smtClean="0"/>
          </a:p>
          <a:p>
            <a:r>
              <a:rPr lang="ru-RU" dirty="0" smtClean="0"/>
              <a:t>разрыв </a:t>
            </a:r>
            <a:r>
              <a:rPr lang="ru-RU" dirty="0" smtClean="0"/>
              <a:t>матки; </a:t>
            </a:r>
            <a:endParaRPr lang="ru-RU" dirty="0" smtClean="0"/>
          </a:p>
          <a:p>
            <a:r>
              <a:rPr lang="ru-RU" dirty="0" smtClean="0"/>
              <a:t>эмболия </a:t>
            </a:r>
            <a:r>
              <a:rPr lang="ru-RU" dirty="0" smtClean="0"/>
              <a:t>околоплодными водами; </a:t>
            </a:r>
            <a:endParaRPr lang="ru-RU" dirty="0" smtClean="0"/>
          </a:p>
          <a:p>
            <a:r>
              <a:rPr lang="ru-RU" dirty="0" err="1" smtClean="0"/>
              <a:t>дистресс</a:t>
            </a:r>
            <a:r>
              <a:rPr lang="ru-RU" dirty="0" smtClean="0"/>
              <a:t> </a:t>
            </a:r>
            <a:r>
              <a:rPr lang="ru-RU" dirty="0" smtClean="0"/>
              <a:t>плода.</a:t>
            </a:r>
            <a:endParaRPr lang="ru-RU" dirty="0"/>
          </a:p>
        </p:txBody>
      </p:sp>
      <p:pic>
        <p:nvPicPr>
          <p:cNvPr id="29698" name="Picture 2" descr="https://autogear.ru/misc/i/gallery/102987/3095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3820647" cy="2544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Тазовое </a:t>
            </a:r>
            <a:r>
              <a:rPr lang="ru-RU" dirty="0" err="1" smtClean="0"/>
              <a:t>предлежание</a:t>
            </a:r>
            <a:r>
              <a:rPr lang="ru-RU" dirty="0" smtClean="0"/>
              <a:t> является актуальной проблемой современного акушерства. Это обусловлено тем, что осложнения при них в 3-8 раз выше, чем при головных </a:t>
            </a:r>
            <a:r>
              <a:rPr lang="ru-RU" dirty="0" err="1" smtClean="0"/>
              <a:t>предлежаниях</a:t>
            </a:r>
            <a:r>
              <a:rPr lang="ru-RU" dirty="0" smtClean="0"/>
              <a:t>. Частота тазового </a:t>
            </a:r>
            <a:r>
              <a:rPr lang="ru-RU" dirty="0" err="1" smtClean="0"/>
              <a:t>предлежания</a:t>
            </a:r>
            <a:r>
              <a:rPr lang="ru-RU" dirty="0" smtClean="0"/>
              <a:t>, по данным отечественных и зарубежных авторов, составляет от 3 до 5% случаев.</a:t>
            </a:r>
          </a:p>
          <a:p>
            <a:pPr>
              <a:buNone/>
            </a:pPr>
            <a:r>
              <a:rPr lang="ru-RU" dirty="0" smtClean="0"/>
              <a:t>Формирование тазового </a:t>
            </a:r>
            <a:r>
              <a:rPr lang="ru-RU" dirty="0" err="1" smtClean="0"/>
              <a:t>предлежания</a:t>
            </a:r>
            <a:r>
              <a:rPr lang="ru-RU" dirty="0" smtClean="0"/>
              <a:t> плода возможно при преждевременных родах, </a:t>
            </a:r>
            <a:r>
              <a:rPr lang="ru-RU" dirty="0" err="1" smtClean="0"/>
              <a:t>предлежании</a:t>
            </a:r>
            <a:r>
              <a:rPr lang="ru-RU" dirty="0" smtClean="0"/>
              <a:t> плаценты, многоплодной беременности, аномалиях строения матки и  т.д. Однако, в большинстве случаев (&gt; 80%), причина тазового </a:t>
            </a:r>
            <a:r>
              <a:rPr lang="ru-RU" dirty="0" err="1" smtClean="0"/>
              <a:t>предлежания</a:t>
            </a:r>
            <a:r>
              <a:rPr lang="ru-RU" dirty="0" smtClean="0"/>
              <a:t> плода остаётся неизвестной. В  настоящее время известно, что роды в тазовом </a:t>
            </a:r>
            <a:r>
              <a:rPr lang="ru-RU" dirty="0" err="1" smtClean="0"/>
              <a:t>предлежании</a:t>
            </a:r>
            <a:r>
              <a:rPr lang="ru-RU" dirty="0" smtClean="0"/>
              <a:t>  сопровождаются увеличением перинатальной заболеваемости и смертности, в связи чем количество кесаревых сечений в этой группе остается стабильным. </a:t>
            </a:r>
          </a:p>
          <a:p>
            <a:pPr>
              <a:buNone/>
            </a:pPr>
            <a:r>
              <a:rPr lang="ru-RU" dirty="0" smtClean="0"/>
              <a:t>Выявление тазового </a:t>
            </a:r>
            <a:r>
              <a:rPr lang="ru-RU" dirty="0" err="1" smtClean="0"/>
              <a:t>предлежания</a:t>
            </a:r>
            <a:r>
              <a:rPr lang="ru-RU" dirty="0" smtClean="0"/>
              <a:t> плода у беременной женщины относит её в группу высокого риска, независимо от планируемого метода </a:t>
            </a:r>
            <a:r>
              <a:rPr lang="ru-RU" dirty="0" err="1" smtClean="0"/>
              <a:t>родоразрешения</a:t>
            </a:r>
            <a:r>
              <a:rPr lang="ru-RU" dirty="0" smtClean="0"/>
              <a:t>, и требует определенной программы ведения беременности, выбора адекватного метода </a:t>
            </a:r>
            <a:r>
              <a:rPr lang="ru-RU" dirty="0" err="1" smtClean="0"/>
              <a:t>родоразрешения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14362"/>
            <a:ext cx="5040560" cy="558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57214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u="sng" dirty="0" smtClean="0">
                <a:solidFill>
                  <a:schemeClr val="accent1"/>
                </a:solidFill>
              </a:rPr>
              <a:t>Не </a:t>
            </a:r>
            <a:r>
              <a:rPr lang="ru-RU" i="1" u="sng" dirty="0" err="1" smtClean="0">
                <a:solidFill>
                  <a:schemeClr val="accent1"/>
                </a:solidFill>
              </a:rPr>
              <a:t>реомендовано</a:t>
            </a:r>
            <a:r>
              <a:rPr lang="ru-RU" i="1" u="sng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ru-RU" dirty="0" smtClean="0"/>
              <a:t>рутинное </a:t>
            </a:r>
            <a:r>
              <a:rPr lang="ru-RU" dirty="0" smtClean="0"/>
              <a:t>использование спинальной или </a:t>
            </a:r>
            <a:r>
              <a:rPr lang="ru-RU" dirty="0" err="1" smtClean="0"/>
              <a:t>эпидуральной</a:t>
            </a:r>
            <a:r>
              <a:rPr lang="ru-RU" dirty="0" smtClean="0"/>
              <a:t> </a:t>
            </a:r>
            <a:r>
              <a:rPr lang="ru-RU" dirty="0" smtClean="0"/>
              <a:t>анестезии</a:t>
            </a:r>
          </a:p>
          <a:p>
            <a:r>
              <a:rPr lang="ru-RU" dirty="0" smtClean="0"/>
              <a:t>рутинный </a:t>
            </a:r>
            <a:r>
              <a:rPr lang="ru-RU" dirty="0" err="1" smtClean="0"/>
              <a:t>токолиз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smtClean="0"/>
              <a:t>особенно у повторнородящих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 случае успешного наружного поворота плода на головку рекомендовано вести беременность согласно клиническим рекомендациям </a:t>
            </a:r>
            <a:r>
              <a:rPr lang="ru-RU" u="sng" dirty="0" smtClean="0"/>
              <a:t>«Нормальная </a:t>
            </a:r>
            <a:r>
              <a:rPr lang="ru-RU" u="sng" dirty="0" smtClean="0"/>
              <a:t>беременность»</a:t>
            </a:r>
            <a:r>
              <a:rPr lang="ru-RU" dirty="0" smtClean="0"/>
              <a:t>, </a:t>
            </a:r>
            <a:r>
              <a:rPr lang="ru-RU" dirty="0" smtClean="0"/>
              <a:t>при спонтанном начале родовой деятельности роды вести через естественные родовые пути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Естественные роды при тазовом </a:t>
            </a:r>
            <a:r>
              <a:rPr lang="ru-RU" dirty="0" err="1" smtClean="0"/>
              <a:t>предлежании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случае неэффективного наружного поворота плода на головку рекомендовано вести роды через естественные родовые пути при отсутствии противопоказаний для естественного </a:t>
            </a:r>
            <a:r>
              <a:rPr lang="ru-RU" dirty="0" err="1" smtClean="0"/>
              <a:t>родоразрешения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Роды через естественные родовые пути в ТП плода рекомендовано вести в акушерском </a:t>
            </a:r>
            <a:r>
              <a:rPr lang="ru-RU" i="1" dirty="0" smtClean="0">
                <a:solidFill>
                  <a:schemeClr val="accent1"/>
                </a:solidFill>
              </a:rPr>
              <a:t>стационаре 2-й или 3-й группы </a:t>
            </a:r>
            <a:endParaRPr lang="ru-RU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859216" cy="61926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u="sng" dirty="0" smtClean="0">
                <a:solidFill>
                  <a:schemeClr val="accent1"/>
                </a:solidFill>
              </a:rPr>
              <a:t>Условия:</a:t>
            </a:r>
          </a:p>
          <a:p>
            <a:r>
              <a:rPr lang="ru-RU" dirty="0" smtClean="0"/>
              <a:t>срок беременности ≥36 </a:t>
            </a:r>
            <a:r>
              <a:rPr lang="ru-RU" dirty="0" smtClean="0"/>
              <a:t>недель;</a:t>
            </a:r>
          </a:p>
          <a:p>
            <a:r>
              <a:rPr lang="ru-RU" dirty="0" smtClean="0"/>
              <a:t>отсутствие анатомического сужения </a:t>
            </a:r>
            <a:r>
              <a:rPr lang="ru-RU" dirty="0" smtClean="0"/>
              <a:t>таза;</a:t>
            </a:r>
          </a:p>
          <a:p>
            <a:r>
              <a:rPr lang="ru-RU" dirty="0" smtClean="0"/>
              <a:t>отсутствие ЗРП и признаков нарушений состояния </a:t>
            </a:r>
            <a:r>
              <a:rPr lang="ru-RU" dirty="0" smtClean="0"/>
              <a:t>плода;</a:t>
            </a:r>
          </a:p>
          <a:p>
            <a:r>
              <a:rPr lang="ru-RU" dirty="0" smtClean="0"/>
              <a:t>предполагаемая масса плода не менее 2500 г и не более 3600 г</a:t>
            </a:r>
            <a:r>
              <a:rPr lang="ru-RU" dirty="0" smtClean="0"/>
              <a:t>;</a:t>
            </a:r>
          </a:p>
          <a:p>
            <a:r>
              <a:rPr lang="ru-RU" dirty="0" smtClean="0"/>
              <a:t>ягодичное </a:t>
            </a:r>
            <a:r>
              <a:rPr lang="ru-RU" dirty="0" err="1" smtClean="0"/>
              <a:t>предлежание</a:t>
            </a:r>
            <a:r>
              <a:rPr lang="ru-RU" dirty="0" smtClean="0"/>
              <a:t> плода; </a:t>
            </a:r>
            <a:endParaRPr lang="ru-RU" dirty="0" smtClean="0"/>
          </a:p>
          <a:p>
            <a:r>
              <a:rPr lang="ru-RU" dirty="0" smtClean="0"/>
              <a:t>отсутствует разгибания головки и/или запрокидывания ручек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отсутствие аномалий развития плода, которые могут стать причиной затрудненных родов; </a:t>
            </a:r>
            <a:endParaRPr lang="ru-RU" dirty="0" smtClean="0"/>
          </a:p>
          <a:p>
            <a:r>
              <a:rPr lang="ru-RU" dirty="0" smtClean="0"/>
              <a:t>отсутствие в анамнезе кесарева сечения; </a:t>
            </a:r>
            <a:endParaRPr lang="ru-RU" dirty="0" smtClean="0"/>
          </a:p>
          <a:p>
            <a:r>
              <a:rPr lang="ru-RU" dirty="0" smtClean="0"/>
              <a:t>медицинский персонал, обученный ведению родов в ТП плода;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7467600" cy="4525963"/>
          </a:xfrm>
        </p:spPr>
        <p:txBody>
          <a:bodyPr/>
          <a:lstStyle/>
          <a:p>
            <a:r>
              <a:rPr lang="ru-RU" dirty="0" smtClean="0"/>
              <a:t>Рекомендовано учитывать желание пациентки, настаивающей на проведении родов в ТП плода через естественные родовые пути, и не отказывать при отсутствии показаний к КС, но при этом информировать пациентку о возможных затруднениях при вагинальных родах в ТП плода</a:t>
            </a:r>
            <a:endParaRPr lang="ru-RU" dirty="0"/>
          </a:p>
        </p:txBody>
      </p:sp>
      <p:pic>
        <p:nvPicPr>
          <p:cNvPr id="32770" name="Picture 2" descr="https://infopechen.ru/wp-content/uploads/2017/01/povyshennyj-holesterin-pri-beremen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66928"/>
            <a:ext cx="4527214" cy="2791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408712" cy="690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dirty="0" smtClean="0"/>
              <a:t>Биомеханизм родов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7467600" cy="5257800"/>
          </a:xfrm>
        </p:spPr>
        <p:txBody>
          <a:bodyPr>
            <a:normAutofit fontScale="85000" lnSpcReduction="20000"/>
          </a:bodyPr>
          <a:lstStyle/>
          <a:p>
            <a:pPr marL="550926" indent="-514350">
              <a:buAutoNum type="arabicPeriod"/>
            </a:pPr>
            <a:r>
              <a:rPr lang="ru-RU" dirty="0" smtClean="0"/>
              <a:t>Первый </a:t>
            </a:r>
            <a:r>
              <a:rPr lang="ru-RU" dirty="0" smtClean="0"/>
              <a:t>момент - внутренний поворот </a:t>
            </a:r>
            <a:r>
              <a:rPr lang="ru-RU" dirty="0" smtClean="0"/>
              <a:t>ягодиц</a:t>
            </a:r>
          </a:p>
          <a:p>
            <a:pPr marL="550926" indent="-514350">
              <a:buAutoNum type="arabicPeriod"/>
            </a:pPr>
            <a:r>
              <a:rPr lang="ru-RU" dirty="0" smtClean="0"/>
              <a:t>Второй момент - боковое сгибание поясничной части позвоночника плода</a:t>
            </a:r>
            <a:r>
              <a:rPr lang="ru-RU" dirty="0" smtClean="0"/>
              <a:t>.</a:t>
            </a:r>
          </a:p>
          <a:p>
            <a:pPr marL="550926" indent="-514350">
              <a:buAutoNum type="arabicPeriod"/>
            </a:pPr>
            <a:r>
              <a:rPr lang="ru-RU" dirty="0" smtClean="0"/>
              <a:t>Третий момент - внутренний поворот плечиков и связанный с этим наружный поворот </a:t>
            </a:r>
            <a:r>
              <a:rPr lang="ru-RU" dirty="0" smtClean="0"/>
              <a:t>туловища</a:t>
            </a:r>
          </a:p>
          <a:p>
            <a:pPr marL="550926" indent="-514350">
              <a:buAutoNum type="arabicPeriod"/>
            </a:pPr>
            <a:r>
              <a:rPr lang="ru-RU" dirty="0" smtClean="0"/>
              <a:t>Четвертый момент - боковое сгибание </a:t>
            </a:r>
            <a:r>
              <a:rPr lang="ru-RU" dirty="0" err="1" smtClean="0"/>
              <a:t>шейногрудной</a:t>
            </a:r>
            <a:r>
              <a:rPr lang="ru-RU" dirty="0" smtClean="0"/>
              <a:t> части позвоночника</a:t>
            </a:r>
            <a:r>
              <a:rPr lang="ru-RU" dirty="0" smtClean="0"/>
              <a:t>.</a:t>
            </a:r>
          </a:p>
          <a:p>
            <a:pPr marL="550926" indent="-514350">
              <a:buAutoNum type="arabicPeriod"/>
            </a:pPr>
            <a:r>
              <a:rPr lang="ru-RU" dirty="0" smtClean="0"/>
              <a:t>Пятый момент - внутренний поворот головки</a:t>
            </a:r>
            <a:r>
              <a:rPr lang="ru-RU" dirty="0" smtClean="0"/>
              <a:t>.</a:t>
            </a:r>
          </a:p>
          <a:p>
            <a:pPr marL="550926" indent="-514350">
              <a:buAutoNum type="arabicPeriod"/>
            </a:pPr>
            <a:r>
              <a:rPr lang="ru-RU" dirty="0" smtClean="0"/>
              <a:t>Шестой момент - сгибание головки и ее прорезывание: над промежностью последовательно выкатываются подбородок, рот, нос, лоб и темя плода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768752" cy="628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Тактика ведения родов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u="sng" dirty="0" smtClean="0">
                <a:solidFill>
                  <a:schemeClr val="accent1"/>
                </a:solidFill>
              </a:rPr>
              <a:t>I период родов</a:t>
            </a:r>
            <a:r>
              <a:rPr lang="ru-RU" dirty="0" smtClean="0"/>
              <a:t>: </a:t>
            </a:r>
            <a:endParaRPr lang="ru-RU" dirty="0" smtClean="0"/>
          </a:p>
          <a:p>
            <a:r>
              <a:rPr lang="ru-RU" dirty="0" smtClean="0"/>
              <a:t>непрерывный </a:t>
            </a:r>
            <a:r>
              <a:rPr lang="ru-RU" dirty="0" err="1" smtClean="0"/>
              <a:t>КТГ-мониторинг</a:t>
            </a:r>
            <a:r>
              <a:rPr lang="ru-RU" dirty="0" smtClean="0"/>
              <a:t> состояния </a:t>
            </a:r>
            <a:r>
              <a:rPr lang="ru-RU" dirty="0" smtClean="0"/>
              <a:t>плода</a:t>
            </a:r>
          </a:p>
          <a:p>
            <a:r>
              <a:rPr lang="ru-RU" dirty="0" err="1" smtClean="0"/>
              <a:t>бимануальное</a:t>
            </a:r>
            <a:r>
              <a:rPr lang="ru-RU" dirty="0" smtClean="0"/>
              <a:t> влагалищное исследование для исключения или выявления выпадения пуповины сразу после спонтанного разрыва плодных оболочек</a:t>
            </a:r>
          </a:p>
          <a:p>
            <a:r>
              <a:rPr lang="ru-RU" dirty="0" smtClean="0"/>
              <a:t>ведение </a:t>
            </a:r>
            <a:r>
              <a:rPr lang="ru-RU" dirty="0" err="1" smtClean="0"/>
              <a:t>партограммы</a:t>
            </a:r>
            <a:r>
              <a:rPr lang="ru-RU" dirty="0" smtClean="0"/>
              <a:t> для контроля прогресса родов </a:t>
            </a:r>
            <a:endParaRPr lang="ru-RU" dirty="0" smtClean="0"/>
          </a:p>
          <a:p>
            <a:r>
              <a:rPr lang="ru-RU" dirty="0" smtClean="0"/>
              <a:t>Не рекомендована рутинная </a:t>
            </a:r>
            <a:r>
              <a:rPr lang="ru-RU" dirty="0" err="1" smtClean="0"/>
              <a:t>нейроаксиальная</a:t>
            </a:r>
            <a:r>
              <a:rPr lang="ru-RU" dirty="0" smtClean="0"/>
              <a:t> анальгезия для обезболивания </a:t>
            </a:r>
            <a:r>
              <a:rPr lang="ru-RU" dirty="0" smtClean="0"/>
              <a:t>родов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57214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u="sng" dirty="0" smtClean="0">
                <a:solidFill>
                  <a:schemeClr val="accent1"/>
                </a:solidFill>
              </a:rPr>
              <a:t>II </a:t>
            </a:r>
            <a:r>
              <a:rPr lang="ru-RU" i="1" u="sng" dirty="0" smtClean="0">
                <a:solidFill>
                  <a:schemeClr val="accent1"/>
                </a:solidFill>
              </a:rPr>
              <a:t>период ро</a:t>
            </a:r>
            <a:r>
              <a:rPr lang="ru-RU" i="1" dirty="0" smtClean="0">
                <a:solidFill>
                  <a:schemeClr val="accent1"/>
                </a:solidFill>
              </a:rPr>
              <a:t>дов:</a:t>
            </a:r>
          </a:p>
          <a:p>
            <a:r>
              <a:rPr lang="ru-RU" dirty="0" smtClean="0"/>
              <a:t>непрерывный </a:t>
            </a:r>
            <a:r>
              <a:rPr lang="ru-RU" dirty="0" err="1" smtClean="0"/>
              <a:t>КТГ-мониторинг</a:t>
            </a:r>
            <a:r>
              <a:rPr lang="ru-RU" dirty="0" smtClean="0"/>
              <a:t> состояния </a:t>
            </a:r>
            <a:r>
              <a:rPr lang="ru-RU" dirty="0" smtClean="0"/>
              <a:t>плода</a:t>
            </a:r>
          </a:p>
          <a:p>
            <a:r>
              <a:rPr lang="ru-RU" dirty="0" smtClean="0"/>
              <a:t>Не рекомендована рутинная </a:t>
            </a:r>
            <a:r>
              <a:rPr lang="ru-RU" dirty="0" err="1" smtClean="0"/>
              <a:t>эпизиотомия</a:t>
            </a:r>
            <a:r>
              <a:rPr lang="ru-RU" dirty="0" smtClean="0"/>
              <a:t> для профилактики родового </a:t>
            </a:r>
            <a:r>
              <a:rPr lang="ru-RU" dirty="0" smtClean="0"/>
              <a:t>травматизма</a:t>
            </a:r>
          </a:p>
          <a:p>
            <a:r>
              <a:rPr lang="ru-RU" dirty="0" smtClean="0"/>
              <a:t>Не </a:t>
            </a:r>
            <a:r>
              <a:rPr lang="ru-RU" dirty="0" smtClean="0"/>
              <a:t>рекомендовано оказывать акушерское пособие ранее самостоятельного рождения ребенка до уровня </a:t>
            </a:r>
            <a:r>
              <a:rPr lang="ru-RU" dirty="0" smtClean="0"/>
              <a:t>пупка</a:t>
            </a:r>
          </a:p>
          <a:p>
            <a:r>
              <a:rPr lang="ru-RU" dirty="0" smtClean="0"/>
              <a:t>Рекомендовано выполнить КС, если ягодицы пассивно не опустились на тазовое дно в течение 1 часа 2-го периода родов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ТП плода - клиническая ситуация, при которой предлежащей частью являются ягодицы и/или ножки/ножка плода. </a:t>
            </a:r>
            <a:endParaRPr lang="ru-RU" dirty="0"/>
          </a:p>
        </p:txBody>
      </p:sp>
      <p:pic>
        <p:nvPicPr>
          <p:cNvPr id="12290" name="Picture 2" descr="https://imageproxy.ifunny.co/noop/user_photos/f11c7a5a564a68a692aef6780615f522f40d21db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84984"/>
            <a:ext cx="3339752" cy="3339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Акушерские пособия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525963"/>
          </a:xfrm>
        </p:spPr>
        <p:txBody>
          <a:bodyPr/>
          <a:lstStyle/>
          <a:p>
            <a:pPr>
              <a:buNone/>
            </a:pPr>
            <a:r>
              <a:rPr lang="ru-RU" i="1" u="sng" dirty="0" smtClean="0">
                <a:solidFill>
                  <a:schemeClr val="accent1"/>
                </a:solidFill>
              </a:rPr>
              <a:t>Пособие по </a:t>
            </a:r>
            <a:r>
              <a:rPr lang="ru-RU" i="1" u="sng" dirty="0" err="1" smtClean="0">
                <a:solidFill>
                  <a:schemeClr val="accent1"/>
                </a:solidFill>
              </a:rPr>
              <a:t>Цовьянову</a:t>
            </a:r>
            <a:r>
              <a:rPr lang="ru-RU" i="1" u="sng" dirty="0" smtClean="0">
                <a:solidFill>
                  <a:schemeClr val="accent1"/>
                </a:solidFill>
              </a:rPr>
              <a:t> </a:t>
            </a:r>
            <a:r>
              <a:rPr lang="en-US" i="1" u="sng" dirty="0" smtClean="0">
                <a:solidFill>
                  <a:schemeClr val="accent1"/>
                </a:solidFill>
              </a:rPr>
              <a:t>I</a:t>
            </a:r>
            <a:endParaRPr lang="ru-RU" i="1" u="sng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400" dirty="0" smtClean="0"/>
              <a:t>В основе пособия по </a:t>
            </a:r>
            <a:r>
              <a:rPr lang="ru-RU" sz="2400" dirty="0" err="1" smtClean="0"/>
              <a:t>Цовьянову</a:t>
            </a:r>
            <a:r>
              <a:rPr lang="ru-RU" sz="2400" dirty="0" smtClean="0"/>
              <a:t> - сохранение нормального </a:t>
            </a:r>
            <a:r>
              <a:rPr lang="ru-RU" sz="2400" dirty="0" err="1" smtClean="0"/>
              <a:t>членорасположения</a:t>
            </a:r>
            <a:r>
              <a:rPr lang="ru-RU" sz="2400" dirty="0" smtClean="0"/>
              <a:t> плода и предупреждение развития таких серьезных осложнений, как запрокидывание ручек и разгибание </a:t>
            </a:r>
            <a:r>
              <a:rPr lang="ru-RU" sz="2400" dirty="0" smtClean="0"/>
              <a:t>головки.</a:t>
            </a:r>
            <a:endParaRPr lang="ru-RU" sz="2400" i="1" u="sng" dirty="0">
              <a:solidFill>
                <a:schemeClr val="accent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56991"/>
            <a:ext cx="5796923" cy="35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4367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8279737" cy="465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Классическое </a:t>
            </a:r>
            <a:br>
              <a:rPr lang="ru-RU" dirty="0" smtClean="0"/>
            </a:br>
            <a:r>
              <a:rPr lang="ru-RU" dirty="0" smtClean="0"/>
              <a:t>ручное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ru-RU" dirty="0" smtClean="0"/>
              <a:t>При запрокидывании ручек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4683563" cy="69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4366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8712968" cy="4901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Мориссо-Левре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ru-RU" dirty="0" smtClean="0"/>
              <a:t>Выведение головки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348880"/>
            <a:ext cx="5808959" cy="420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Брахта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5987008" cy="21888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облегчения рождения последующей головки ассистент надавливает над лоном для сгибания головки, врач при этом поднимает туловище плода к симфизу матери</a:t>
            </a: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3142610"/>
            <a:ext cx="4608512" cy="371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Кесарево сечение при ТП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u="sng" dirty="0" smtClean="0">
                <a:solidFill>
                  <a:schemeClr val="accent1"/>
                </a:solidFill>
              </a:rPr>
              <a:t>Показания: </a:t>
            </a:r>
          </a:p>
          <a:p>
            <a:r>
              <a:rPr lang="ru-RU" dirty="0" smtClean="0"/>
              <a:t>срок </a:t>
            </a:r>
            <a:r>
              <a:rPr lang="ru-RU" dirty="0" smtClean="0"/>
              <a:t>беременности менее 32 недель, </a:t>
            </a:r>
            <a:endParaRPr lang="ru-RU" dirty="0" smtClean="0"/>
          </a:p>
          <a:p>
            <a:r>
              <a:rPr lang="ru-RU" dirty="0" smtClean="0"/>
              <a:t>сочетание </a:t>
            </a:r>
            <a:r>
              <a:rPr lang="ru-RU" dirty="0" smtClean="0"/>
              <a:t>с другими показаниями к КС, </a:t>
            </a:r>
            <a:endParaRPr lang="ru-RU" dirty="0" smtClean="0"/>
          </a:p>
          <a:p>
            <a:r>
              <a:rPr lang="ru-RU" dirty="0" smtClean="0"/>
              <a:t>Рубец на </a:t>
            </a:r>
            <a:r>
              <a:rPr lang="ru-RU" dirty="0" smtClean="0"/>
              <a:t>матке после </a:t>
            </a:r>
            <a:r>
              <a:rPr lang="ru-RU" dirty="0" smtClean="0"/>
              <a:t>КС</a:t>
            </a:r>
          </a:p>
          <a:p>
            <a:r>
              <a:rPr lang="ru-RU" dirty="0" smtClean="0"/>
              <a:t>ножное </a:t>
            </a:r>
            <a:r>
              <a:rPr lang="ru-RU" dirty="0" err="1" smtClean="0"/>
              <a:t>предлежание</a:t>
            </a:r>
            <a:r>
              <a:rPr lang="ru-RU" dirty="0" smtClean="0"/>
              <a:t> </a:t>
            </a:r>
            <a:r>
              <a:rPr lang="ru-RU" dirty="0" smtClean="0"/>
              <a:t>плода, </a:t>
            </a:r>
            <a:endParaRPr lang="ru-RU" dirty="0" smtClean="0"/>
          </a:p>
          <a:p>
            <a:r>
              <a:rPr lang="ru-RU" dirty="0" smtClean="0"/>
              <a:t>предполагаемой массе плода </a:t>
            </a:r>
            <a:r>
              <a:rPr lang="en-US" dirty="0" smtClean="0"/>
              <a:t>&lt;2500</a:t>
            </a:r>
            <a:r>
              <a:rPr lang="ru-RU" dirty="0" smtClean="0"/>
              <a:t>г или </a:t>
            </a:r>
            <a:r>
              <a:rPr lang="en-US" dirty="0" smtClean="0"/>
              <a:t>&gt;</a:t>
            </a:r>
            <a:r>
              <a:rPr lang="ru-RU" dirty="0" smtClean="0"/>
              <a:t>3600 </a:t>
            </a:r>
            <a:r>
              <a:rPr lang="ru-RU" dirty="0" smtClean="0"/>
              <a:t>г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Плановое КС рекомендовано на сроке ≥ </a:t>
            </a:r>
            <a:r>
              <a:rPr lang="ru-RU" dirty="0" smtClean="0"/>
              <a:t>39 </a:t>
            </a:r>
            <a:r>
              <a:rPr lang="ru-RU" dirty="0" smtClean="0"/>
              <a:t>недель беременности, что способствует оптимальному физиологическому созреванию плода, при отсутствии показаний для досрочного </a:t>
            </a:r>
            <a:r>
              <a:rPr lang="ru-RU" dirty="0" err="1" smtClean="0"/>
              <a:t>родоразрешения</a:t>
            </a: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66741"/>
            <a:ext cx="4824536" cy="329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Безопасность </a:t>
            </a:r>
            <a:r>
              <a:rPr lang="ru-RU" dirty="0" smtClean="0"/>
              <a:t>естественных родов при ТП плода сопоставима с таковой при головном </a:t>
            </a:r>
            <a:r>
              <a:rPr lang="ru-RU" dirty="0" err="1" smtClean="0"/>
              <a:t>предлежании</a:t>
            </a:r>
            <a:r>
              <a:rPr lang="ru-RU" dirty="0" smtClean="0"/>
              <a:t> и обеспечивается корректным отбором беременных, а также достаточным опытом ведения родов квалифицированным медицинским </a:t>
            </a:r>
            <a:r>
              <a:rPr lang="ru-RU" dirty="0" smtClean="0"/>
              <a:t>персоналом.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50926" indent="-514350">
              <a:buAutoNum type="arabicPeriod"/>
            </a:pPr>
            <a:r>
              <a:rPr lang="ru-RU" dirty="0" smtClean="0"/>
              <a:t>Клинические рекомендации «Тазовое </a:t>
            </a:r>
            <a:r>
              <a:rPr lang="ru-RU" dirty="0" err="1" smtClean="0"/>
              <a:t>предлежание</a:t>
            </a:r>
            <a:r>
              <a:rPr lang="ru-RU" dirty="0" smtClean="0"/>
              <a:t> плода» 2020 г. ООО «Российское общество акушеров-гинекологов» (РОАГ</a:t>
            </a:r>
            <a:r>
              <a:rPr lang="ru-RU" dirty="0" smtClean="0"/>
              <a:t>)</a:t>
            </a:r>
          </a:p>
          <a:p>
            <a:pPr marL="550926" indent="-514350">
              <a:buAutoNum type="arabicPeriod"/>
            </a:pPr>
            <a:r>
              <a:rPr lang="ru-RU" dirty="0" smtClean="0"/>
              <a:t>Акушерство : национальное руководство / под ред. Г. М. Савельевой, Г. Т. Сухих, В. Н. Серова, В. Е. Радзинского. - 2-е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и доп. - М.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2018. - 1088 </a:t>
            </a:r>
            <a:r>
              <a:rPr lang="ru-RU" dirty="0" smtClean="0"/>
              <a:t>с</a:t>
            </a:r>
          </a:p>
          <a:p>
            <a:pPr marL="550926" indent="-514350">
              <a:buAutoNum type="arabicPeriod"/>
            </a:pPr>
            <a:r>
              <a:rPr lang="ru-RU" dirty="0" err="1" smtClean="0"/>
              <a:t>Близнюк</a:t>
            </a:r>
            <a:r>
              <a:rPr lang="ru-RU" dirty="0" smtClean="0"/>
              <a:t> Е.А. Акушерский фантом: Учебное пособие. – Благовещенск, 2012. – 97 </a:t>
            </a:r>
            <a:r>
              <a:rPr lang="ru-RU" dirty="0" smtClean="0"/>
              <a:t>с</a:t>
            </a:r>
          </a:p>
          <a:p>
            <a:pPr marL="550926" indent="-514350">
              <a:buAutoNum type="arabicPeriod"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 и патогенез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К этиологическим факторам ТП плода относятся: </a:t>
            </a:r>
          </a:p>
          <a:p>
            <a:r>
              <a:rPr lang="ru-RU" dirty="0" smtClean="0"/>
              <a:t>недоношенность; </a:t>
            </a:r>
          </a:p>
          <a:p>
            <a:r>
              <a:rPr lang="ru-RU" dirty="0" smtClean="0"/>
              <a:t>ТП плода в анамнезе; </a:t>
            </a:r>
          </a:p>
          <a:p>
            <a:r>
              <a:rPr lang="ru-RU" dirty="0" smtClean="0"/>
              <a:t>сужение таза, аномальная форма таза;</a:t>
            </a:r>
          </a:p>
          <a:p>
            <a:r>
              <a:rPr lang="ru-RU" dirty="0" smtClean="0"/>
              <a:t>пороки развития матки (двурогая, </a:t>
            </a:r>
            <a:r>
              <a:rPr lang="ru-RU" dirty="0" err="1" smtClean="0"/>
              <a:t>седловидная</a:t>
            </a:r>
            <a:r>
              <a:rPr lang="ru-RU" dirty="0" smtClean="0"/>
              <a:t>, с перегородкой); </a:t>
            </a:r>
          </a:p>
          <a:p>
            <a:r>
              <a:rPr lang="ru-RU" dirty="0" smtClean="0"/>
              <a:t>чрезмерная или ограниченная подвижность плода; </a:t>
            </a:r>
          </a:p>
          <a:p>
            <a:r>
              <a:rPr lang="ru-RU" dirty="0" smtClean="0"/>
              <a:t>многоводие или маловодие;</a:t>
            </a:r>
          </a:p>
          <a:p>
            <a:r>
              <a:rPr lang="ru-RU" dirty="0" smtClean="0"/>
              <a:t>многоплодная беременность;</a:t>
            </a:r>
          </a:p>
          <a:p>
            <a:r>
              <a:rPr lang="ru-RU" dirty="0" smtClean="0"/>
              <a:t>новообразования внутренних половых органов (</a:t>
            </a:r>
            <a:r>
              <a:rPr lang="ru-RU" dirty="0" err="1" smtClean="0"/>
              <a:t>миоматозные</a:t>
            </a:r>
            <a:r>
              <a:rPr lang="ru-RU" dirty="0" smtClean="0"/>
              <a:t> узлы, опухоли придатков);</a:t>
            </a:r>
          </a:p>
          <a:p>
            <a:r>
              <a:rPr lang="ru-RU" dirty="0" smtClean="0"/>
              <a:t>патология </a:t>
            </a:r>
            <a:r>
              <a:rPr lang="ru-RU" dirty="0" err="1" smtClean="0"/>
              <a:t>плацентации</a:t>
            </a:r>
            <a:r>
              <a:rPr lang="ru-RU" dirty="0" smtClean="0"/>
              <a:t> (полное или неполное </a:t>
            </a:r>
            <a:r>
              <a:rPr lang="ru-RU" dirty="0" err="1" smtClean="0"/>
              <a:t>предлежание</a:t>
            </a:r>
            <a:r>
              <a:rPr lang="ru-RU" dirty="0" smtClean="0"/>
              <a:t> плаценты); </a:t>
            </a:r>
          </a:p>
          <a:p>
            <a:r>
              <a:rPr lang="ru-RU" dirty="0" smtClean="0"/>
              <a:t>врожденные пороки развития (ВПР) плода (анэнцефалия, гидроцефалия, крестцово-копчиковая тератома, объемное образование в области шеи); </a:t>
            </a:r>
          </a:p>
          <a:p>
            <a:r>
              <a:rPr lang="ru-RU" dirty="0" smtClean="0"/>
              <a:t>короткая пуповина;</a:t>
            </a:r>
          </a:p>
          <a:p>
            <a:r>
              <a:rPr lang="ru-RU" dirty="0" smtClean="0"/>
              <a:t>задержка роста плода (ЗРП). 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67600" cy="114300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https://avatars.mds.yandex.net/get-zen_doc/3483777/pub_5f084d8ef607aa1efb2ba315_5f084dd1f74b88070c414c2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19291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7931224" cy="25488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1) Ягодичное </a:t>
            </a:r>
            <a:r>
              <a:rPr lang="ru-RU" dirty="0" err="1" smtClean="0"/>
              <a:t>предлежание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чистое </a:t>
            </a:r>
          </a:p>
          <a:p>
            <a:pPr>
              <a:buNone/>
            </a:pPr>
            <a:r>
              <a:rPr lang="ru-RU" dirty="0" smtClean="0"/>
              <a:t>смешанное </a:t>
            </a:r>
          </a:p>
          <a:p>
            <a:pPr>
              <a:buNone/>
            </a:pPr>
            <a:r>
              <a:rPr lang="ru-RU" dirty="0" smtClean="0"/>
              <a:t>2) Ножное </a:t>
            </a:r>
            <a:r>
              <a:rPr lang="ru-RU" dirty="0" err="1" smtClean="0"/>
              <a:t>предлежание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неполное </a:t>
            </a:r>
          </a:p>
          <a:p>
            <a:pPr>
              <a:buNone/>
            </a:pPr>
            <a:r>
              <a:rPr lang="ru-RU" dirty="0" smtClean="0"/>
              <a:t>полное </a:t>
            </a:r>
          </a:p>
          <a:p>
            <a:pPr>
              <a:buNone/>
            </a:pPr>
            <a:r>
              <a:rPr lang="ru-RU" dirty="0" smtClean="0"/>
              <a:t>коленное </a:t>
            </a:r>
            <a:r>
              <a:rPr lang="ru-RU" dirty="0" err="1" smtClean="0"/>
              <a:t>предлежание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799250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Частота ТП плода при доношенной беременности составляет 3-5%. Среди всех ТП доля чисто ягодичного </a:t>
            </a:r>
            <a:r>
              <a:rPr lang="ru-RU" dirty="0" err="1" smtClean="0"/>
              <a:t>предлежания</a:t>
            </a:r>
            <a:r>
              <a:rPr lang="ru-RU" dirty="0" smtClean="0"/>
              <a:t> составляет 63,2-68,0%, смешанного ягодичного - 20,6-23,4%, ножного –11,4-13,4% [5]. Чем меньше срок беременности, тем выше частота ТП плода. При сроке беременности &lt; 28 недель и массе плода &lt; 1000 г, частота ТП плода достигает 35%, в то время как при сроке 34-36 недель при массе плода 2000-2499 г она не превышает 8%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Кодирование по МКБ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291264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O32.1 Ягодичное </a:t>
            </a:r>
            <a:r>
              <a:rPr lang="ru-RU" dirty="0" err="1" smtClean="0"/>
              <a:t>предлежание</a:t>
            </a:r>
            <a:r>
              <a:rPr lang="ru-RU" dirty="0" smtClean="0"/>
              <a:t> плода, требующее предоставления медицинской помощи матери </a:t>
            </a:r>
          </a:p>
          <a:p>
            <a:r>
              <a:rPr lang="ru-RU" dirty="0" smtClean="0"/>
              <a:t>O32.6 Комбинированное </a:t>
            </a:r>
            <a:r>
              <a:rPr lang="ru-RU" dirty="0" err="1" smtClean="0"/>
              <a:t>предлежание</a:t>
            </a:r>
            <a:r>
              <a:rPr lang="ru-RU" dirty="0" smtClean="0"/>
              <a:t> плода, требующее предоставления медицинской помощи матери </a:t>
            </a:r>
          </a:p>
          <a:p>
            <a:r>
              <a:rPr lang="ru-RU" dirty="0" smtClean="0"/>
              <a:t>O64.1 Затрудненные роды вследствие ягодичного </a:t>
            </a:r>
            <a:r>
              <a:rPr lang="ru-RU" dirty="0" err="1" smtClean="0"/>
              <a:t>предлежания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O64.5 Затрудненные роды вследствие комбинированного </a:t>
            </a:r>
            <a:r>
              <a:rPr lang="ru-RU" dirty="0" err="1" smtClean="0"/>
              <a:t>предлежания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O64.8 Затрудненные роды вследствие другого неправильного положения и </a:t>
            </a:r>
            <a:r>
              <a:rPr lang="ru-RU" dirty="0" err="1" smtClean="0"/>
              <a:t>предлежания</a:t>
            </a:r>
            <a:r>
              <a:rPr lang="ru-RU" dirty="0" smtClean="0"/>
              <a:t> плода </a:t>
            </a:r>
          </a:p>
          <a:p>
            <a:r>
              <a:rPr lang="ru-RU" dirty="0" smtClean="0"/>
              <a:t>О80.1Самопроизвольные роды в ягодичном </a:t>
            </a:r>
            <a:r>
              <a:rPr lang="ru-RU" dirty="0" err="1" smtClean="0"/>
              <a:t>предлежании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O80.8 Другие самопроизвольные одноплодные роды </a:t>
            </a:r>
          </a:p>
          <a:p>
            <a:r>
              <a:rPr lang="ru-RU" dirty="0" smtClean="0"/>
              <a:t>O83.0 Извлечение плода за тазовый конец </a:t>
            </a:r>
          </a:p>
          <a:p>
            <a:r>
              <a:rPr lang="ru-RU" dirty="0" smtClean="0"/>
              <a:t>O83.1 Другое акушерское пособие при </a:t>
            </a:r>
            <a:r>
              <a:rPr lang="ru-RU" dirty="0" err="1" smtClean="0"/>
              <a:t>родоразрешении</a:t>
            </a:r>
            <a:r>
              <a:rPr lang="ru-RU" dirty="0" smtClean="0"/>
              <a:t> в тазовом </a:t>
            </a:r>
            <a:r>
              <a:rPr lang="ru-RU" dirty="0" err="1" smtClean="0"/>
              <a:t>предлежании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O83.2 Роды с другими акушерскими манипуляциями [ручными приемами]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Факторы, способствующие возникновению тазовых </a:t>
            </a:r>
            <a:r>
              <a:rPr lang="ru-RU" dirty="0" err="1" smtClean="0"/>
              <a:t>предлежаний</a:t>
            </a:r>
            <a:r>
              <a:rPr lang="ru-RU" dirty="0" smtClean="0"/>
              <a:t>, разделяют на анатомические (и/или органические) и функциональные: </a:t>
            </a:r>
          </a:p>
          <a:p>
            <a:pPr>
              <a:buNone/>
            </a:pPr>
            <a:r>
              <a:rPr lang="ru-RU" dirty="0" smtClean="0"/>
              <a:t>■ сужение таза, аномальная форма таза; </a:t>
            </a:r>
          </a:p>
          <a:p>
            <a:pPr>
              <a:buNone/>
            </a:pPr>
            <a:r>
              <a:rPr lang="ru-RU" dirty="0" smtClean="0"/>
              <a:t>■ пороки развития матки; </a:t>
            </a:r>
          </a:p>
          <a:p>
            <a:pPr>
              <a:buNone/>
            </a:pPr>
            <a:r>
              <a:rPr lang="ru-RU" dirty="0" smtClean="0"/>
              <a:t>■ чрезмерная или ограниченная подвижность плода при многоводии, маловодии, многоплодии; </a:t>
            </a:r>
          </a:p>
          <a:p>
            <a:pPr>
              <a:buNone/>
            </a:pPr>
            <a:r>
              <a:rPr lang="ru-RU" dirty="0" smtClean="0"/>
              <a:t>■ </a:t>
            </a:r>
            <a:r>
              <a:rPr lang="ru-RU" dirty="0" err="1" smtClean="0"/>
              <a:t>миоматозные</a:t>
            </a:r>
            <a:r>
              <a:rPr lang="ru-RU" dirty="0" smtClean="0"/>
              <a:t> узлы в нижнем сегменте матки, опухоли придатков матки; </a:t>
            </a:r>
          </a:p>
          <a:p>
            <a:pPr>
              <a:buNone/>
            </a:pPr>
            <a:r>
              <a:rPr lang="ru-RU" dirty="0" smtClean="0"/>
              <a:t>■ </a:t>
            </a:r>
            <a:r>
              <a:rPr lang="ru-RU" dirty="0" err="1" smtClean="0"/>
              <a:t>предлежание</a:t>
            </a:r>
            <a:r>
              <a:rPr lang="ru-RU" dirty="0" smtClean="0"/>
              <a:t> плаценты; </a:t>
            </a:r>
          </a:p>
          <a:p>
            <a:pPr>
              <a:buNone/>
            </a:pPr>
            <a:r>
              <a:rPr lang="ru-RU" dirty="0" smtClean="0"/>
              <a:t>■ пороки развития плода (анэнцефалия, гидроцефалия) </a:t>
            </a:r>
          </a:p>
          <a:p>
            <a:pPr>
              <a:buNone/>
            </a:pPr>
            <a:r>
              <a:rPr lang="ru-RU" dirty="0" smtClean="0"/>
              <a:t>■ </a:t>
            </a:r>
            <a:r>
              <a:rPr lang="ru-RU" dirty="0" err="1" smtClean="0"/>
              <a:t>дискоординация</a:t>
            </a:r>
            <a:r>
              <a:rPr lang="ru-RU" dirty="0" smtClean="0"/>
              <a:t> родовой деятельности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.sciencephoto.com/image/m8000133/800w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9019" y="1772816"/>
            <a:ext cx="3694981" cy="41458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высокое стояние дна матки, так как тазовый конец плода высоко расположен над входом в таз; </a:t>
            </a:r>
          </a:p>
          <a:p>
            <a:r>
              <a:rPr lang="ru-RU" sz="2000" dirty="0" smtClean="0"/>
              <a:t>головка плода (округлое плотное баллотирующее образование) расположена в дне матки, а ягодицы (крупная, неправильной формы, не баллотирующая предлежащая часть) - над входом в таз, что определяют при пальпации живота беременной;</a:t>
            </a:r>
          </a:p>
          <a:p>
            <a:r>
              <a:rPr lang="ru-RU" sz="2000" dirty="0" smtClean="0"/>
              <a:t>сердцебиение плода выслушивают на уровне пупка или выше.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3314</TotalTime>
  <Words>1636</Words>
  <Application>Microsoft Office PowerPoint</Application>
  <PresentationFormat>Экран (4:3)</PresentationFormat>
  <Paragraphs>180</Paragraphs>
  <Slides>40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Техническая</vt:lpstr>
      <vt:lpstr>Тазовое предлежание плода</vt:lpstr>
      <vt:lpstr>Актуальность</vt:lpstr>
      <vt:lpstr>Определение</vt:lpstr>
      <vt:lpstr>Этиология и патогенез</vt:lpstr>
      <vt:lpstr>Классификация</vt:lpstr>
      <vt:lpstr>Эпидемиология</vt:lpstr>
      <vt:lpstr>Кодирование по МКБ</vt:lpstr>
      <vt:lpstr>Слайд 8</vt:lpstr>
      <vt:lpstr>Клиническая картина</vt:lpstr>
      <vt:lpstr>Клиническая картина</vt:lpstr>
      <vt:lpstr>Жалобы</vt:lpstr>
      <vt:lpstr>Физикальное обследование</vt:lpstr>
      <vt:lpstr>Инструментальное обследование</vt:lpstr>
      <vt:lpstr>Тактика ведения</vt:lpstr>
      <vt:lpstr>Слайд 15</vt:lpstr>
      <vt:lpstr>Слайд 16</vt:lpstr>
      <vt:lpstr>Наружный поворот плода на головку</vt:lpstr>
      <vt:lpstr>Слайд 18</vt:lpstr>
      <vt:lpstr>Слайд 19</vt:lpstr>
      <vt:lpstr>Техника</vt:lpstr>
      <vt:lpstr>Слайд 21</vt:lpstr>
      <vt:lpstr>Естественные роды при тазовом предлежании</vt:lpstr>
      <vt:lpstr>Слайд 23</vt:lpstr>
      <vt:lpstr>Слайд 24</vt:lpstr>
      <vt:lpstr>Слайд 25</vt:lpstr>
      <vt:lpstr>Биомеханизм родов</vt:lpstr>
      <vt:lpstr>Слайд 27</vt:lpstr>
      <vt:lpstr>Тактика ведения родов</vt:lpstr>
      <vt:lpstr>Слайд 29</vt:lpstr>
      <vt:lpstr>Акушерские пособия</vt:lpstr>
      <vt:lpstr>Слайд 31</vt:lpstr>
      <vt:lpstr>Классическое  ручное</vt:lpstr>
      <vt:lpstr>Слайд 33</vt:lpstr>
      <vt:lpstr>Мориссо-Левре</vt:lpstr>
      <vt:lpstr>Метод Брахта</vt:lpstr>
      <vt:lpstr>Кесарево сечение при ТП </vt:lpstr>
      <vt:lpstr>Слайд 37</vt:lpstr>
      <vt:lpstr>Заключение</vt:lpstr>
      <vt:lpstr>Литература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Тазовое предлежание плода</dc:title>
  <dc:creator>Zverdvd.org</dc:creator>
  <cp:lastModifiedBy>Zverdvd.org</cp:lastModifiedBy>
  <cp:revision>55</cp:revision>
  <dcterms:created xsi:type="dcterms:W3CDTF">2021-09-10T09:23:17Z</dcterms:created>
  <dcterms:modified xsi:type="dcterms:W3CDTF">2021-09-27T15:23:50Z</dcterms:modified>
</cp:coreProperties>
</file>