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94" r:id="rId4"/>
    <p:sldId id="295" r:id="rId5"/>
    <p:sldId id="282" r:id="rId6"/>
    <p:sldId id="279" r:id="rId7"/>
    <p:sldId id="292" r:id="rId8"/>
    <p:sldId id="285" r:id="rId9"/>
    <p:sldId id="287" r:id="rId10"/>
    <p:sldId id="291" r:id="rId11"/>
    <p:sldId id="296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F0B"/>
    <a:srgbClr val="FF9966"/>
    <a:srgbClr val="A9FFC2"/>
    <a:srgbClr val="92B6E7"/>
    <a:srgbClr val="BECDEF"/>
    <a:srgbClr val="99FF66"/>
    <a:srgbClr val="33CCCC"/>
    <a:srgbClr val="394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01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0CCB6-AE80-A548-B092-755E65944EAC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CC636-17DD-2E47-AC6A-652F68F33477}">
      <dgm:prSet phldrT="[Текст]"/>
      <dgm:spPr>
        <a:solidFill>
          <a:srgbClr val="33CCCC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Станция 1</a:t>
          </a:r>
          <a:endParaRPr lang="ru-RU" dirty="0">
            <a:solidFill>
              <a:srgbClr val="000000"/>
            </a:solidFill>
          </a:endParaRPr>
        </a:p>
      </dgm:t>
    </dgm:pt>
    <dgm:pt modelId="{970A24F3-2B45-7740-A5D8-0D2E58526469}" type="parTrans" cxnId="{167412DE-774C-534D-9BB3-1043D0AEEFC9}">
      <dgm:prSet/>
      <dgm:spPr/>
      <dgm:t>
        <a:bodyPr/>
        <a:lstStyle/>
        <a:p>
          <a:endParaRPr lang="ru-RU"/>
        </a:p>
      </dgm:t>
    </dgm:pt>
    <dgm:pt modelId="{66243429-8D3E-B848-B9A9-99F3C43C465E}" type="sibTrans" cxnId="{167412DE-774C-534D-9BB3-1043D0AEEFC9}">
      <dgm:prSet/>
      <dgm:spPr>
        <a:solidFill>
          <a:srgbClr val="DFFF0B"/>
        </a:solidFill>
        <a:ln>
          <a:solidFill>
            <a:srgbClr val="33CCCC"/>
          </a:solidFill>
        </a:ln>
      </dgm:spPr>
      <dgm:t>
        <a:bodyPr/>
        <a:lstStyle/>
        <a:p>
          <a:endParaRPr lang="ru-RU"/>
        </a:p>
      </dgm:t>
    </dgm:pt>
    <dgm:pt modelId="{F6DBD003-647F-1B46-A0FB-4B2949AFC405}">
      <dgm:prSet phldrT="[Текст]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Станция 2</a:t>
          </a:r>
          <a:endParaRPr lang="ru-RU" dirty="0">
            <a:solidFill>
              <a:srgbClr val="000000"/>
            </a:solidFill>
          </a:endParaRPr>
        </a:p>
      </dgm:t>
    </dgm:pt>
    <dgm:pt modelId="{65846E22-753A-864C-9F78-C0FB7FE740E8}" type="parTrans" cxnId="{5A63CEE9-F49E-AE47-9AFE-138DAE62483E}">
      <dgm:prSet/>
      <dgm:spPr/>
      <dgm:t>
        <a:bodyPr/>
        <a:lstStyle/>
        <a:p>
          <a:endParaRPr lang="ru-RU"/>
        </a:p>
      </dgm:t>
    </dgm:pt>
    <dgm:pt modelId="{2A2148BB-9212-A845-A3BF-E985FB8A8337}" type="sibTrans" cxnId="{5A63CEE9-F49E-AE47-9AFE-138DAE62483E}">
      <dgm:prSet/>
      <dgm:spPr/>
      <dgm:t>
        <a:bodyPr/>
        <a:lstStyle/>
        <a:p>
          <a:endParaRPr lang="ru-RU"/>
        </a:p>
      </dgm:t>
    </dgm:pt>
    <dgm:pt modelId="{88BB1E82-7643-214A-B9BB-C1078CF9ECEA}">
      <dgm:prSet phldrT="[Текст]"/>
      <dgm:spPr>
        <a:solidFill>
          <a:srgbClr val="33CCCC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Станция 3</a:t>
          </a:r>
          <a:endParaRPr lang="ru-RU" dirty="0">
            <a:solidFill>
              <a:srgbClr val="000000"/>
            </a:solidFill>
          </a:endParaRPr>
        </a:p>
      </dgm:t>
    </dgm:pt>
    <dgm:pt modelId="{BF0EFEEA-71D6-254B-B9B7-928FF6EFD301}" type="parTrans" cxnId="{4258D036-2003-C040-93CD-90839D7A660C}">
      <dgm:prSet/>
      <dgm:spPr/>
      <dgm:t>
        <a:bodyPr/>
        <a:lstStyle/>
        <a:p>
          <a:endParaRPr lang="ru-RU"/>
        </a:p>
      </dgm:t>
    </dgm:pt>
    <dgm:pt modelId="{C1B9EE5C-49A4-9940-8461-B9D63537899E}" type="sibTrans" cxnId="{4258D036-2003-C040-93CD-90839D7A660C}">
      <dgm:prSet/>
      <dgm:spPr/>
      <dgm:t>
        <a:bodyPr/>
        <a:lstStyle/>
        <a:p>
          <a:endParaRPr lang="ru-RU"/>
        </a:p>
      </dgm:t>
    </dgm:pt>
    <dgm:pt modelId="{CAD3CF2B-0B5A-1044-8959-2DB6A13EBDA4}">
      <dgm:prSet phldrT="[Текст]"/>
      <dgm:spPr>
        <a:solidFill>
          <a:srgbClr val="33CCCC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Станция 4</a:t>
          </a:r>
          <a:endParaRPr lang="ru-RU" dirty="0">
            <a:solidFill>
              <a:srgbClr val="000000"/>
            </a:solidFill>
          </a:endParaRPr>
        </a:p>
      </dgm:t>
    </dgm:pt>
    <dgm:pt modelId="{78FB85F6-A828-8A4E-9E9D-5E13403FB1E0}" type="parTrans" cxnId="{B0AE5CE7-2F5A-8F4B-A106-079B168B8A72}">
      <dgm:prSet/>
      <dgm:spPr/>
      <dgm:t>
        <a:bodyPr/>
        <a:lstStyle/>
        <a:p>
          <a:endParaRPr lang="ru-RU"/>
        </a:p>
      </dgm:t>
    </dgm:pt>
    <dgm:pt modelId="{1D7B4599-7859-DB48-AA8B-BFB7E9FFAD87}" type="sibTrans" cxnId="{B0AE5CE7-2F5A-8F4B-A106-079B168B8A72}">
      <dgm:prSet/>
      <dgm:spPr/>
      <dgm:t>
        <a:bodyPr/>
        <a:lstStyle/>
        <a:p>
          <a:endParaRPr lang="ru-RU"/>
        </a:p>
      </dgm:t>
    </dgm:pt>
    <dgm:pt modelId="{C447E5E6-CA48-D446-BE73-FCB013F80D75}">
      <dgm:prSet phldrT="[Текст]"/>
      <dgm:spPr>
        <a:solidFill>
          <a:srgbClr val="33CCCC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Станция 5</a:t>
          </a:r>
          <a:endParaRPr lang="ru-RU" dirty="0">
            <a:solidFill>
              <a:srgbClr val="000000"/>
            </a:solidFill>
          </a:endParaRPr>
        </a:p>
      </dgm:t>
    </dgm:pt>
    <dgm:pt modelId="{FB5A9B7B-38F0-8946-A635-D9D63C7D6CF1}" type="parTrans" cxnId="{3BC09EEC-16FC-3341-9A17-D7DDDF8AF5E7}">
      <dgm:prSet/>
      <dgm:spPr/>
      <dgm:t>
        <a:bodyPr/>
        <a:lstStyle/>
        <a:p>
          <a:endParaRPr lang="ru-RU"/>
        </a:p>
      </dgm:t>
    </dgm:pt>
    <dgm:pt modelId="{8FC90677-988C-B542-8998-BDCA77E0AA55}" type="sibTrans" cxnId="{3BC09EEC-16FC-3341-9A17-D7DDDF8AF5E7}">
      <dgm:prSet/>
      <dgm:spPr/>
      <dgm:t>
        <a:bodyPr/>
        <a:lstStyle/>
        <a:p>
          <a:endParaRPr lang="ru-RU"/>
        </a:p>
      </dgm:t>
    </dgm:pt>
    <dgm:pt modelId="{8BCFD400-7396-034F-BE54-F720FD3C71CF}" type="pres">
      <dgm:prSet presAssocID="{AB30CCB6-AE80-A548-B092-755E65944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08999-3312-7B49-83DF-4B14457B1448}" type="pres">
      <dgm:prSet presAssocID="{AB30CCB6-AE80-A548-B092-755E65944EAC}" presName="cycle" presStyleCnt="0"/>
      <dgm:spPr/>
    </dgm:pt>
    <dgm:pt modelId="{F6809E6A-6FB6-344D-993F-FBE6B9FC9632}" type="pres">
      <dgm:prSet presAssocID="{1E2CC636-17DD-2E47-AC6A-652F68F3347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8E4CC-5D05-6247-B387-425F9931A9C4}" type="pres">
      <dgm:prSet presAssocID="{66243429-8D3E-B848-B9A9-99F3C43C465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715DCF5-73E0-F549-99F2-5D72DE69BE6D}" type="pres">
      <dgm:prSet presAssocID="{F6DBD003-647F-1B46-A0FB-4B2949AFC40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F752E-78C5-764F-AA97-53A257693F6D}" type="pres">
      <dgm:prSet presAssocID="{88BB1E82-7643-214A-B9BB-C1078CF9ECE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D866C-F4FC-0F46-BF55-9AAAD2CB5767}" type="pres">
      <dgm:prSet presAssocID="{CAD3CF2B-0B5A-1044-8959-2DB6A13EBDA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D4FE9-16D9-9148-8367-54941A7AB5B1}" type="pres">
      <dgm:prSet presAssocID="{C447E5E6-CA48-D446-BE73-FCB013F80D7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6C611-381E-4687-A0D2-012FDF9760D0}" type="presOf" srcId="{66243429-8D3E-B848-B9A9-99F3C43C465E}" destId="{9B68E4CC-5D05-6247-B387-425F9931A9C4}" srcOrd="0" destOrd="0" presId="urn:microsoft.com/office/officeart/2005/8/layout/cycle3"/>
    <dgm:cxn modelId="{3BC09EEC-16FC-3341-9A17-D7DDDF8AF5E7}" srcId="{AB30CCB6-AE80-A548-B092-755E65944EAC}" destId="{C447E5E6-CA48-D446-BE73-FCB013F80D75}" srcOrd="4" destOrd="0" parTransId="{FB5A9B7B-38F0-8946-A635-D9D63C7D6CF1}" sibTransId="{8FC90677-988C-B542-8998-BDCA77E0AA55}"/>
    <dgm:cxn modelId="{167412DE-774C-534D-9BB3-1043D0AEEFC9}" srcId="{AB30CCB6-AE80-A548-B092-755E65944EAC}" destId="{1E2CC636-17DD-2E47-AC6A-652F68F33477}" srcOrd="0" destOrd="0" parTransId="{970A24F3-2B45-7740-A5D8-0D2E58526469}" sibTransId="{66243429-8D3E-B848-B9A9-99F3C43C465E}"/>
    <dgm:cxn modelId="{66F1B022-0296-4E5C-B254-0D8782DCA1F7}" type="presOf" srcId="{C447E5E6-CA48-D446-BE73-FCB013F80D75}" destId="{AD4D4FE9-16D9-9148-8367-54941A7AB5B1}" srcOrd="0" destOrd="0" presId="urn:microsoft.com/office/officeart/2005/8/layout/cycle3"/>
    <dgm:cxn modelId="{B2C5C2AB-7C4C-4202-80A2-197FDDA1A250}" type="presOf" srcId="{CAD3CF2B-0B5A-1044-8959-2DB6A13EBDA4}" destId="{34AD866C-F4FC-0F46-BF55-9AAAD2CB5767}" srcOrd="0" destOrd="0" presId="urn:microsoft.com/office/officeart/2005/8/layout/cycle3"/>
    <dgm:cxn modelId="{5A63CEE9-F49E-AE47-9AFE-138DAE62483E}" srcId="{AB30CCB6-AE80-A548-B092-755E65944EAC}" destId="{F6DBD003-647F-1B46-A0FB-4B2949AFC405}" srcOrd="1" destOrd="0" parTransId="{65846E22-753A-864C-9F78-C0FB7FE740E8}" sibTransId="{2A2148BB-9212-A845-A3BF-E985FB8A8337}"/>
    <dgm:cxn modelId="{4258D036-2003-C040-93CD-90839D7A660C}" srcId="{AB30CCB6-AE80-A548-B092-755E65944EAC}" destId="{88BB1E82-7643-214A-B9BB-C1078CF9ECEA}" srcOrd="2" destOrd="0" parTransId="{BF0EFEEA-71D6-254B-B9B7-928FF6EFD301}" sibTransId="{C1B9EE5C-49A4-9940-8461-B9D63537899E}"/>
    <dgm:cxn modelId="{B0AE5CE7-2F5A-8F4B-A106-079B168B8A72}" srcId="{AB30CCB6-AE80-A548-B092-755E65944EAC}" destId="{CAD3CF2B-0B5A-1044-8959-2DB6A13EBDA4}" srcOrd="3" destOrd="0" parTransId="{78FB85F6-A828-8A4E-9E9D-5E13403FB1E0}" sibTransId="{1D7B4599-7859-DB48-AA8B-BFB7E9FFAD87}"/>
    <dgm:cxn modelId="{6AAFA9FC-6961-463E-A089-CF44B5AD3328}" type="presOf" srcId="{F6DBD003-647F-1B46-A0FB-4B2949AFC405}" destId="{B715DCF5-73E0-F549-99F2-5D72DE69BE6D}" srcOrd="0" destOrd="0" presId="urn:microsoft.com/office/officeart/2005/8/layout/cycle3"/>
    <dgm:cxn modelId="{08E7179E-D261-4C68-B82B-C726458F72C5}" type="presOf" srcId="{88BB1E82-7643-214A-B9BB-C1078CF9ECEA}" destId="{CFEF752E-78C5-764F-AA97-53A257693F6D}" srcOrd="0" destOrd="0" presId="urn:microsoft.com/office/officeart/2005/8/layout/cycle3"/>
    <dgm:cxn modelId="{248CDAC3-7C35-45D8-B2FE-9DA03BF111E9}" type="presOf" srcId="{1E2CC636-17DD-2E47-AC6A-652F68F33477}" destId="{F6809E6A-6FB6-344D-993F-FBE6B9FC9632}" srcOrd="0" destOrd="0" presId="urn:microsoft.com/office/officeart/2005/8/layout/cycle3"/>
    <dgm:cxn modelId="{FC14A84C-F894-4A72-95E6-EF086AAC91F0}" type="presOf" srcId="{AB30CCB6-AE80-A548-B092-755E65944EAC}" destId="{8BCFD400-7396-034F-BE54-F720FD3C71CF}" srcOrd="0" destOrd="0" presId="urn:microsoft.com/office/officeart/2005/8/layout/cycle3"/>
    <dgm:cxn modelId="{335B4A73-EEC5-4FB4-BE55-335A8B2213B2}" type="presParOf" srcId="{8BCFD400-7396-034F-BE54-F720FD3C71CF}" destId="{84F08999-3312-7B49-83DF-4B14457B1448}" srcOrd="0" destOrd="0" presId="urn:microsoft.com/office/officeart/2005/8/layout/cycle3"/>
    <dgm:cxn modelId="{5DBD9A9B-5031-44F4-9505-FEEEDE58CEE3}" type="presParOf" srcId="{84F08999-3312-7B49-83DF-4B14457B1448}" destId="{F6809E6A-6FB6-344D-993F-FBE6B9FC9632}" srcOrd="0" destOrd="0" presId="urn:microsoft.com/office/officeart/2005/8/layout/cycle3"/>
    <dgm:cxn modelId="{3E65EEC9-3D76-41CD-AA73-0B31342EF495}" type="presParOf" srcId="{84F08999-3312-7B49-83DF-4B14457B1448}" destId="{9B68E4CC-5D05-6247-B387-425F9931A9C4}" srcOrd="1" destOrd="0" presId="urn:microsoft.com/office/officeart/2005/8/layout/cycle3"/>
    <dgm:cxn modelId="{5CAA19AA-A74A-40D0-AAF8-4FBE5368FCDE}" type="presParOf" srcId="{84F08999-3312-7B49-83DF-4B14457B1448}" destId="{B715DCF5-73E0-F549-99F2-5D72DE69BE6D}" srcOrd="2" destOrd="0" presId="urn:microsoft.com/office/officeart/2005/8/layout/cycle3"/>
    <dgm:cxn modelId="{073C0941-9ED3-4708-8E2D-501CB733F115}" type="presParOf" srcId="{84F08999-3312-7B49-83DF-4B14457B1448}" destId="{CFEF752E-78C5-764F-AA97-53A257693F6D}" srcOrd="3" destOrd="0" presId="urn:microsoft.com/office/officeart/2005/8/layout/cycle3"/>
    <dgm:cxn modelId="{E5072719-6F8A-4725-BA72-FC8302DED205}" type="presParOf" srcId="{84F08999-3312-7B49-83DF-4B14457B1448}" destId="{34AD866C-F4FC-0F46-BF55-9AAAD2CB5767}" srcOrd="4" destOrd="0" presId="urn:microsoft.com/office/officeart/2005/8/layout/cycle3"/>
    <dgm:cxn modelId="{2DF88E5B-AACF-49C6-BCC5-76D3C5C53502}" type="presParOf" srcId="{84F08999-3312-7B49-83DF-4B14457B1448}" destId="{AD4D4FE9-16D9-9148-8367-54941A7AB5B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0CCB6-AE80-A548-B092-755E65944EAC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FD400-7396-034F-BE54-F720FD3C71CF}" type="pres">
      <dgm:prSet presAssocID="{AB30CCB6-AE80-A548-B092-755E65944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08999-3312-7B49-83DF-4B14457B1448}" type="pres">
      <dgm:prSet presAssocID="{AB30CCB6-AE80-A548-B092-755E65944EAC}" presName="cycle" presStyleCnt="0"/>
      <dgm:spPr/>
    </dgm:pt>
  </dgm:ptLst>
  <dgm:cxnLst>
    <dgm:cxn modelId="{6594E90A-9106-417B-B860-64968ABC18DB}" type="presOf" srcId="{AB30CCB6-AE80-A548-B092-755E65944EAC}" destId="{8BCFD400-7396-034F-BE54-F720FD3C71CF}" srcOrd="0" destOrd="0" presId="urn:microsoft.com/office/officeart/2005/8/layout/cycle3"/>
    <dgm:cxn modelId="{B31252A4-BB45-409F-B980-C69A1BDB810E}" type="presParOf" srcId="{8BCFD400-7396-034F-BE54-F720FD3C71CF}" destId="{84F08999-3312-7B49-83DF-4B14457B144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E4CC-5D05-6247-B387-425F9931A9C4}">
      <dsp:nvSpPr>
        <dsp:cNvPr id="0" name=""/>
        <dsp:cNvSpPr/>
      </dsp:nvSpPr>
      <dsp:spPr>
        <a:xfrm>
          <a:off x="864351" y="-17663"/>
          <a:ext cx="3335521" cy="3335521"/>
        </a:xfrm>
        <a:prstGeom prst="circularArrow">
          <a:avLst>
            <a:gd name="adj1" fmla="val 5544"/>
            <a:gd name="adj2" fmla="val 330680"/>
            <a:gd name="adj3" fmla="val 13854887"/>
            <a:gd name="adj4" fmla="val 17338093"/>
            <a:gd name="adj5" fmla="val 5757"/>
          </a:avLst>
        </a:prstGeom>
        <a:solidFill>
          <a:srgbClr val="DFFF0B"/>
        </a:solidFill>
        <a:ln>
          <a:solidFill>
            <a:srgbClr val="33CC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809E6A-6FB6-344D-993F-FBE6B9FC9632}">
      <dsp:nvSpPr>
        <dsp:cNvPr id="0" name=""/>
        <dsp:cNvSpPr/>
      </dsp:nvSpPr>
      <dsp:spPr>
        <a:xfrm>
          <a:off x="1777918" y="404"/>
          <a:ext cx="1508387" cy="754193"/>
        </a:xfrm>
        <a:prstGeom prst="roundRect">
          <a:avLst/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Станция 1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1814735" y="37221"/>
        <a:ext cx="1434753" cy="680559"/>
      </dsp:txXfrm>
    </dsp:sp>
    <dsp:sp modelId="{B715DCF5-73E0-F549-99F2-5D72DE69BE6D}">
      <dsp:nvSpPr>
        <dsp:cNvPr id="0" name=""/>
        <dsp:cNvSpPr/>
      </dsp:nvSpPr>
      <dsp:spPr>
        <a:xfrm>
          <a:off x="3130698" y="983257"/>
          <a:ext cx="1508387" cy="754193"/>
        </a:xfrm>
        <a:prstGeom prst="roundRect">
          <a:avLst/>
        </a:prstGeom>
        <a:solidFill>
          <a:srgbClr val="33CCCC"/>
        </a:solidFill>
        <a:ln>
          <a:solidFill>
            <a:srgbClr val="33CC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Станция 2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3167515" y="1020074"/>
        <a:ext cx="1434753" cy="680559"/>
      </dsp:txXfrm>
    </dsp:sp>
    <dsp:sp modelId="{CFEF752E-78C5-764F-AA97-53A257693F6D}">
      <dsp:nvSpPr>
        <dsp:cNvPr id="0" name=""/>
        <dsp:cNvSpPr/>
      </dsp:nvSpPr>
      <dsp:spPr>
        <a:xfrm>
          <a:off x="2613982" y="2573545"/>
          <a:ext cx="1508387" cy="754193"/>
        </a:xfrm>
        <a:prstGeom prst="roundRect">
          <a:avLst/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Станция 3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2650799" y="2610362"/>
        <a:ext cx="1434753" cy="680559"/>
      </dsp:txXfrm>
    </dsp:sp>
    <dsp:sp modelId="{34AD866C-F4FC-0F46-BF55-9AAAD2CB5767}">
      <dsp:nvSpPr>
        <dsp:cNvPr id="0" name=""/>
        <dsp:cNvSpPr/>
      </dsp:nvSpPr>
      <dsp:spPr>
        <a:xfrm>
          <a:off x="941854" y="2573545"/>
          <a:ext cx="1508387" cy="754193"/>
        </a:xfrm>
        <a:prstGeom prst="roundRect">
          <a:avLst/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Станция 4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978671" y="2610362"/>
        <a:ext cx="1434753" cy="680559"/>
      </dsp:txXfrm>
    </dsp:sp>
    <dsp:sp modelId="{AD4D4FE9-16D9-9148-8367-54941A7AB5B1}">
      <dsp:nvSpPr>
        <dsp:cNvPr id="0" name=""/>
        <dsp:cNvSpPr/>
      </dsp:nvSpPr>
      <dsp:spPr>
        <a:xfrm>
          <a:off x="425138" y="983257"/>
          <a:ext cx="1508387" cy="754193"/>
        </a:xfrm>
        <a:prstGeom prst="roundRect">
          <a:avLst/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Станция 5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461955" y="1020074"/>
        <a:ext cx="1434753" cy="680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40298914-8F47-4B69-9D33-BFC6EA665F5E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CA2EC8CD-0582-4F33-8FCE-291A172A12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D767CD23-1ECA-49CF-A118-7CC9D3EC375D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B319B4AB-069A-44FE-91C6-B56697159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31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FE36BD5-EA71-4D27-8680-39B5DDAB9D2F}" type="slidenum">
              <a:rPr kumimoji="0" lang="ru-RU" altLang="ru-RU" smtClean="0"/>
              <a:pPr eaLnBrk="1" hangingPunct="1"/>
              <a:t>1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0B9D2D5-5392-4B4D-BB19-6BCB7DA0ED4B}" type="slidenum">
              <a:rPr kumimoji="0" lang="ru-RU" altLang="ru-RU" smtClean="0"/>
              <a:pPr eaLnBrk="1" hangingPunct="1"/>
              <a:t>5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F8A2377-8A4C-4112-AFCB-6ECE7D11D2DC}" type="slidenum">
              <a:rPr kumimoji="0" lang="ru-RU" altLang="ru-RU" smtClean="0"/>
              <a:pPr eaLnBrk="1" hangingPunct="1"/>
              <a:t>6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65AB366-C920-4DFA-9DF1-0484740D87E6}" type="slidenum">
              <a:rPr kumimoji="0" lang="ru-RU" altLang="ru-RU" smtClean="0"/>
              <a:pPr eaLnBrk="1" hangingPunct="1"/>
              <a:t>7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FE66-C80B-4C60-A0B0-DFEF17076601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4003-87E8-4C6A-B2E8-2542F0DCB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7056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8B23F672-4AD8-48AB-BF57-90F2A5D47014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0F742B86-D0FC-47A5-A1F6-A8178F113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5131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55B3AADD-FEEA-40BE-8C4E-097C5CAB65EF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CD361AEA-66A2-4CE7-9353-3C696ED32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9221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411E-5D02-4F3B-8C87-E6E3BADCF3C8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B8BC-28D8-4E63-9F88-D04E0CAE57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2780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BF143126-D84C-4545-8847-BBE1F0C7911C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3EC56C2C-0CA9-4205-AB69-7C54A9FAC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4360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D2A1F9EE-7314-462A-8EEA-FE94C1BF0CA6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4458A476-084F-4FB6-9CCD-3D47AE57F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8043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FE1DF270-5F94-450C-912C-0A9F81AA2A85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26E80165-D27A-402F-AD4A-2A0EF48566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5681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67532A5E-116E-40E8-9C44-AA5A9468B7CA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270D0CB2-0692-4DA7-8C96-210435968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97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19CBCD5C-5B71-4F2B-8030-C6CA194618A8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903CF0F3-770A-4165-A88B-2556820F9A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50122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F382D57F-B10B-4A38-BF3F-8EBFD6AEFCFE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A119FEDC-7566-43A6-B684-EE4DD0AACE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519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C99AB005-E5E2-4958-900F-5A08E7F3A679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49494"/>
                </a:solidFill>
              </a:defRPr>
            </a:lvl1pPr>
          </a:lstStyle>
          <a:p>
            <a:pPr>
              <a:defRPr/>
            </a:pPr>
            <a:fld id="{BD4154C8-1989-449A-B97A-CC09513AB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6105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92100"/>
            <a:ext cx="6840537" cy="1049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2195513" y="1557338"/>
            <a:ext cx="68405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3A3A3A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DD871A9-7BB1-4A7B-B0E5-1DDC38D95258}" type="datetimeFigureOut">
              <a:rPr lang="ru-RU" altLang="ru-RU"/>
              <a:pPr>
                <a:defRPr/>
              </a:pPr>
              <a:t>03.12.2020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3A3A3A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E300110-6021-41D5-9D20-5F272194F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5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3A3A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3A3A3A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3A3A3A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3A3A3A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3A3A3A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3A3A3A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3A3A3A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mza.ru/" TargetMode="External"/><Relationship Id="rId2" Type="http://schemas.openxmlformats.org/officeDocument/2006/relationships/hyperlink" Target="https://www.rosminzdra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selftest.mededtech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mza.ru/" TargetMode="External"/><Relationship Id="rId2" Type="http://schemas.openxmlformats.org/officeDocument/2006/relationships/hyperlink" Target="https://www.rosminzdra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selftest.mededtech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538" y="2492375"/>
            <a:ext cx="6191250" cy="1873250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80000"/>
              </a:lnSpc>
            </a:pP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40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Старт первичной специализированной аккредитации </a:t>
            </a:r>
            <a:r>
              <a:rPr kumimoji="0" lang="ru-RU" altLang="ru-RU" sz="40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года</a:t>
            </a: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altLang="ru-RU" sz="23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800" b="0" dirty="0" err="1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Кустова</a:t>
            </a:r>
            <a:r>
              <a:rPr kumimoji="0" lang="ru-RU" altLang="ru-RU" sz="2800" b="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altLang="ru-RU" sz="2800" b="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Т.В</a:t>
            </a:r>
            <a:r>
              <a:rPr kumimoji="0" lang="ru-RU" altLang="ru-RU" sz="2800" b="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kumimoji="0" lang="ru-RU" altLang="ru-RU" sz="2800" b="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altLang="ru-RU" sz="2800" b="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Юрьева Е.А.</a:t>
            </a:r>
            <a:endParaRPr kumimoji="0" lang="ru-RU" altLang="ru-RU" sz="2800" b="0" dirty="0" smtClean="0">
              <a:solidFill>
                <a:srgbClr val="3A3A3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18716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руговая стрелка 7"/>
          <p:cNvSpPr>
            <a:spLocks/>
          </p:cNvSpPr>
          <p:nvPr/>
        </p:nvSpPr>
        <p:spPr bwMode="auto">
          <a:xfrm rot="-10284937">
            <a:off x="161925" y="2979738"/>
            <a:ext cx="3929063" cy="3922712"/>
          </a:xfrm>
          <a:custGeom>
            <a:avLst/>
            <a:gdLst>
              <a:gd name="T0" fmla="*/ 345172 w 3928307"/>
              <a:gd name="T1" fmla="*/ 2065120 h 3922219"/>
              <a:gd name="T2" fmla="*/ 1567669 w 3928307"/>
              <a:gd name="T3" fmla="*/ 390924 h 3922219"/>
              <a:gd name="T4" fmla="*/ 3437963 w 3928307"/>
              <a:gd name="T5" fmla="*/ 1284261 h 3922219"/>
              <a:gd name="T6" fmla="*/ 2897279 w 3928307"/>
              <a:gd name="T7" fmla="*/ 3285736 h 3922219"/>
              <a:gd name="T8" fmla="*/ 2992295 w 3928307"/>
              <a:gd name="T9" fmla="*/ 3606581 h 3922219"/>
              <a:gd name="T10" fmla="*/ 2389775 w 3928307"/>
              <a:gd name="T11" fmla="*/ 3398336 h 3922219"/>
              <a:gd name="T12" fmla="*/ 2729680 w 3928307"/>
              <a:gd name="T13" fmla="*/ 2719791 h 3922219"/>
              <a:gd name="T14" fmla="*/ 2824299 w 3928307"/>
              <a:gd name="T15" fmla="*/ 3039297 h 3922219"/>
              <a:gd name="T16" fmla="*/ 3194763 w 3928307"/>
              <a:gd name="T17" fmla="*/ 1335529 h 3922219"/>
              <a:gd name="T18" fmla="*/ 1600202 w 3928307"/>
              <a:gd name="T19" fmla="*/ 631746 h 3922219"/>
              <a:gd name="T20" fmla="*/ 585891 w 3928307"/>
              <a:gd name="T21" fmla="*/ 2049654 h 3922219"/>
              <a:gd name="T22" fmla="*/ 345172 w 3928307"/>
              <a:gd name="T23" fmla="*/ 2065120 h 39222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28307" h="3922219">
                <a:moveTo>
                  <a:pt x="345172" y="2065120"/>
                </a:moveTo>
                <a:cubicBezTo>
                  <a:pt x="294919" y="1285840"/>
                  <a:pt x="809032" y="581768"/>
                  <a:pt x="1567669" y="390924"/>
                </a:cubicBezTo>
                <a:cubicBezTo>
                  <a:pt x="2325284" y="200337"/>
                  <a:pt x="3111384" y="575814"/>
                  <a:pt x="3437963" y="1284261"/>
                </a:cubicBezTo>
                <a:cubicBezTo>
                  <a:pt x="3765246" y="1994235"/>
                  <a:pt x="3537790" y="2836223"/>
                  <a:pt x="2897279" y="3285736"/>
                </a:cubicBezTo>
                <a:lnTo>
                  <a:pt x="2992295" y="3606581"/>
                </a:lnTo>
                <a:lnTo>
                  <a:pt x="2389775" y="3398336"/>
                </a:lnTo>
                <a:lnTo>
                  <a:pt x="2729680" y="2719791"/>
                </a:lnTo>
                <a:lnTo>
                  <a:pt x="2824299" y="3039297"/>
                </a:lnTo>
                <a:cubicBezTo>
                  <a:pt x="3337879" y="2631383"/>
                  <a:pt x="3492749" y="1919132"/>
                  <a:pt x="3194763" y="1335529"/>
                </a:cubicBezTo>
                <a:cubicBezTo>
                  <a:pt x="2897582" y="753504"/>
                  <a:pt x="2231714" y="459613"/>
                  <a:pt x="1600202" y="631746"/>
                </a:cubicBezTo>
                <a:cubicBezTo>
                  <a:pt x="967612" y="804173"/>
                  <a:pt x="543756" y="1396682"/>
                  <a:pt x="585891" y="2049654"/>
                </a:cubicBezTo>
                <a:lnTo>
                  <a:pt x="345172" y="2065120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D8D8D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12" name="Круговая стрелка 11"/>
          <p:cNvSpPr>
            <a:spLocks/>
          </p:cNvSpPr>
          <p:nvPr/>
        </p:nvSpPr>
        <p:spPr bwMode="auto">
          <a:xfrm rot="-6661409">
            <a:off x="-189706" y="2110581"/>
            <a:ext cx="5195888" cy="4937125"/>
          </a:xfrm>
          <a:custGeom>
            <a:avLst/>
            <a:gdLst>
              <a:gd name="T0" fmla="*/ 380607 w 5195584"/>
              <a:gd name="T1" fmla="*/ 2611080 h 4937278"/>
              <a:gd name="T2" fmla="*/ 2295503 w 5195584"/>
              <a:gd name="T3" fmla="*/ 394910 h 4937278"/>
              <a:gd name="T4" fmla="*/ 4757095 w 5195584"/>
              <a:gd name="T5" fmla="*/ 1973639 h 4937278"/>
              <a:gd name="T6" fmla="*/ 3231496 w 5195584"/>
              <a:gd name="T7" fmla="*/ 4474919 h 4937278"/>
              <a:gd name="T8" fmla="*/ 3117707 w 5195584"/>
              <a:gd name="T9" fmla="*/ 4800303 h 4937278"/>
              <a:gd name="T10" fmla="*/ 1945285 w 5195584"/>
              <a:gd name="T11" fmla="*/ 4334513 h 4937278"/>
              <a:gd name="T12" fmla="*/ 3451035 w 5195584"/>
              <a:gd name="T13" fmla="*/ 3847134 h 4937278"/>
              <a:gd name="T14" fmla="*/ 3339106 w 5195584"/>
              <a:gd name="T15" fmla="*/ 4167200 h 4937278"/>
              <a:gd name="T16" fmla="*/ 4464510 w 5195584"/>
              <a:gd name="T17" fmla="*/ 1899917 h 4937278"/>
              <a:gd name="T18" fmla="*/ 2268825 w 5195584"/>
              <a:gd name="T19" fmla="*/ 660246 h 4937278"/>
              <a:gd name="T20" fmla="*/ 638943 w 5195584"/>
              <a:gd name="T21" fmla="*/ 2594484 h 4937278"/>
              <a:gd name="T22" fmla="*/ 380607 w 5195584"/>
              <a:gd name="T23" fmla="*/ 2611080 h 49372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95584" h="4937278">
                <a:moveTo>
                  <a:pt x="380607" y="2611080"/>
                </a:moveTo>
                <a:cubicBezTo>
                  <a:pt x="301093" y="1513077"/>
                  <a:pt x="1137903" y="544611"/>
                  <a:pt x="2295503" y="394910"/>
                </a:cubicBezTo>
                <a:cubicBezTo>
                  <a:pt x="3424405" y="248920"/>
                  <a:pt x="4487626" y="930811"/>
                  <a:pt x="4757095" y="1973639"/>
                </a:cubicBezTo>
                <a:cubicBezTo>
                  <a:pt x="5037049" y="3057041"/>
                  <a:pt x="4366175" y="4156967"/>
                  <a:pt x="3231496" y="4474919"/>
                </a:cubicBezTo>
                <a:lnTo>
                  <a:pt x="3117707" y="4800303"/>
                </a:lnTo>
                <a:lnTo>
                  <a:pt x="1945285" y="4334513"/>
                </a:lnTo>
                <a:lnTo>
                  <a:pt x="3451035" y="3847134"/>
                </a:lnTo>
                <a:lnTo>
                  <a:pt x="3339106" y="4167200"/>
                </a:lnTo>
                <a:cubicBezTo>
                  <a:pt x="4292558" y="3804021"/>
                  <a:pt x="4783751" y="2814445"/>
                  <a:pt x="4464510" y="1899917"/>
                </a:cubicBezTo>
                <a:cubicBezTo>
                  <a:pt x="4162714" y="1035364"/>
                  <a:pt x="3228458" y="507889"/>
                  <a:pt x="2268825" y="660246"/>
                </a:cubicBezTo>
                <a:cubicBezTo>
                  <a:pt x="1274352" y="818135"/>
                  <a:pt x="569738" y="1654325"/>
                  <a:pt x="638943" y="2594484"/>
                </a:cubicBezTo>
                <a:lnTo>
                  <a:pt x="380607" y="261108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D8D8D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150" y="333375"/>
            <a:ext cx="7308850" cy="809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 2 - ОБЪЕКТИВНЫЙ СТРУКТУРИРОВАННЫЙ КЛИНИЧЕСКИЙ ЭКЗАМЕН (ОСКЭ) </a:t>
            </a:r>
          </a:p>
        </p:txBody>
      </p:sp>
      <p:sp>
        <p:nvSpPr>
          <p:cNvPr id="1030" name="Объект 3"/>
          <p:cNvSpPr txBox="1">
            <a:spLocks/>
          </p:cNvSpPr>
          <p:nvPr/>
        </p:nvSpPr>
        <p:spPr bwMode="auto">
          <a:xfrm>
            <a:off x="179388" y="1500188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/>
              <a:t>серия оценочных станций, в которых экзаменатор – член АПК оценивает практические навыки, используя предварительно установленную объективную систему баллов (чек-лист)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</a:pPr>
            <a:endParaRPr kumimoji="0" lang="ru-RU" altLang="ru-RU" sz="2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  <a:buFont typeface="Wingdings 2" pitchFamily="18" charset="2"/>
              <a:buChar char=""/>
            </a:pPr>
            <a:endParaRPr kumimoji="0" lang="ru-RU" altLang="ru-RU" sz="2400">
              <a:solidFill>
                <a:srgbClr val="000000"/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7287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179512" y="3284984"/>
          <a:ext cx="506422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31912" y="3437384"/>
          <a:ext cx="506422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26" name="Объект 15"/>
          <p:cNvGraphicFramePr>
            <a:graphicFrameLocks noChangeAspect="1"/>
          </p:cNvGraphicFramePr>
          <p:nvPr/>
        </p:nvGraphicFramePr>
        <p:xfrm>
          <a:off x="4462463" y="5013325"/>
          <a:ext cx="4681537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14" imgW="9397654" imgH="2082723" progId="Word.Document.12">
                  <p:embed/>
                </p:oleObj>
              </mc:Choice>
              <mc:Fallback>
                <p:oleObj name="Документ" r:id="rId14" imgW="9397654" imgH="2082723" progId="Word.Document.12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5013325"/>
                        <a:ext cx="4681537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Изображение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92100"/>
            <a:ext cx="6840537" cy="10493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557338"/>
            <a:ext cx="6840537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3A3A3A"/>
                </a:solidFill>
              </a:rPr>
              <a:t>График консультаций для ответственных и сопровождающих</a:t>
            </a:r>
            <a:r>
              <a:rPr lang="en-US" smtClean="0">
                <a:solidFill>
                  <a:srgbClr val="3A3A3A"/>
                </a:solidFill>
              </a:rPr>
              <a:t> – </a:t>
            </a:r>
            <a:r>
              <a:rPr lang="ru-RU" smtClean="0">
                <a:solidFill>
                  <a:srgbClr val="3A3A3A"/>
                </a:solidFill>
              </a:rPr>
              <a:t>в работе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3A3A3A"/>
                </a:solidFill>
              </a:rPr>
              <a:t>89080176682 Кустова ТВ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3A3A3A"/>
                </a:solidFill>
              </a:rPr>
              <a:t>Взаимодействие кафедры с выпускниками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3A3A3A"/>
                </a:solidFill>
              </a:rPr>
              <a:t>Пакет документов на аккредитацию на электронную почту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3A3A3A"/>
                </a:solidFill>
              </a:rPr>
              <a:t>tkust@yandex.ru</a:t>
            </a:r>
            <a:r>
              <a:rPr lang="ru-RU" smtClean="0">
                <a:solidFill>
                  <a:srgbClr val="3A3A3A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mtClean="0">
              <a:solidFill>
                <a:srgbClr val="3A3A3A"/>
              </a:solidFill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rgbClr val="3A3A3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92100"/>
            <a:ext cx="6840537" cy="10493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557338"/>
            <a:ext cx="6840537" cy="460851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0101" r="27654" b="10101"/>
          <a:stretch>
            <a:fillRect/>
          </a:stretch>
        </p:blipFill>
        <p:spPr bwMode="auto">
          <a:xfrm>
            <a:off x="0" y="176213"/>
            <a:ext cx="9144000" cy="66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92100"/>
            <a:ext cx="6840537" cy="10493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557338"/>
            <a:ext cx="6840537" cy="460851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9450" r="28535" b="17052"/>
          <a:stretch>
            <a:fillRect/>
          </a:stretch>
        </p:blipFill>
        <p:spPr bwMode="auto">
          <a:xfrm>
            <a:off x="0" y="188913"/>
            <a:ext cx="908843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7350" r="18452" b="45187"/>
          <a:stretch>
            <a:fillRect/>
          </a:stretch>
        </p:blipFill>
        <p:spPr bwMode="auto">
          <a:xfrm>
            <a:off x="0" y="1916113"/>
            <a:ext cx="9020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950" y="549275"/>
          <a:ext cx="8928100" cy="23209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01895"/>
                <a:gridCol w="5226205"/>
              </a:tblGrid>
              <a:tr h="7736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59 специальностей </a:t>
                      </a:r>
                      <a:endParaRPr lang="ru-RU" sz="2800" b="0" dirty="0"/>
                    </a:p>
                  </a:txBody>
                  <a:tcPr marL="91431" marR="91431" marT="45694" marB="45694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Ноябрь-декабрь 2020</a:t>
                      </a:r>
                      <a:endParaRPr lang="ru-RU" sz="2800" b="0" dirty="0"/>
                    </a:p>
                  </a:txBody>
                  <a:tcPr marL="91431" marR="91431" marT="45694" marB="45694"/>
                </a:tc>
              </a:tr>
              <a:tr h="77364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 специальности </a:t>
                      </a:r>
                      <a:endParaRPr lang="ru-RU" sz="2800" b="1" dirty="0"/>
                    </a:p>
                  </a:txBody>
                  <a:tcPr marL="91431" marR="91431" marT="45694" marB="45694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Январь 2021</a:t>
                      </a:r>
                      <a:endParaRPr lang="ru-RU" sz="2800" b="1" dirty="0"/>
                    </a:p>
                  </a:txBody>
                  <a:tcPr marL="91431" marR="91431" marT="45694" marB="45694"/>
                </a:tc>
              </a:tr>
              <a:tr h="77364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 специальности</a:t>
                      </a:r>
                      <a:endParaRPr lang="ru-RU" sz="2800" b="1" dirty="0"/>
                    </a:p>
                  </a:txBody>
                  <a:tcPr marL="91431" marR="91431" marT="45694" marB="45694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АПК не созданы</a:t>
                      </a:r>
                      <a:endParaRPr lang="ru-RU" sz="2800" b="1" dirty="0"/>
                    </a:p>
                  </a:txBody>
                  <a:tcPr marL="91431" marR="91431" marT="45694" marB="45694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3429000"/>
          <a:ext cx="8207376" cy="2590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03688"/>
                <a:gridCol w="4103688"/>
              </a:tblGrid>
              <a:tr h="480053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КрасГМУ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F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537 человек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FFC2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ФИЦ КНЦ СО РАН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67 человек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МедЭксперт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88 человек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Профессорская практика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 человека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ИТОГО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694 человека</a:t>
                      </a:r>
                      <a:endParaRPr lang="ru-RU" sz="2800" b="1" dirty="0"/>
                    </a:p>
                  </a:txBody>
                  <a:tcPr marL="91423" marR="914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0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kumimoji="0"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endParaRPr kumimoji="0" lang="ru-RU" alt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19550" r="30608" b="4851"/>
          <a:stretch>
            <a:fillRect/>
          </a:stretch>
        </p:blipFill>
        <p:spPr bwMode="auto">
          <a:xfrm>
            <a:off x="0" y="0"/>
            <a:ext cx="55514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450" r="24603" b="6552"/>
          <a:stretch>
            <a:fillRect/>
          </a:stretch>
        </p:blipFill>
        <p:spPr bwMode="auto">
          <a:xfrm>
            <a:off x="2195513" y="1096963"/>
            <a:ext cx="62642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Кольцо 14"/>
          <p:cNvSpPr/>
          <p:nvPr/>
        </p:nvSpPr>
        <p:spPr>
          <a:xfrm>
            <a:off x="2411413" y="1268413"/>
            <a:ext cx="6300787" cy="3024187"/>
          </a:xfrm>
          <a:prstGeom prst="donut">
            <a:avLst>
              <a:gd name="adj" fmla="val 20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endParaRPr kumimoji="0" lang="ru-RU" altLang="ru-RU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3801" r="18495" b="4851"/>
          <a:stretch>
            <a:fillRect/>
          </a:stretch>
        </p:blipFill>
        <p:spPr bwMode="auto">
          <a:xfrm>
            <a:off x="9525" y="188913"/>
            <a:ext cx="91344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endParaRPr kumimoji="0" lang="ru-RU" altLang="ru-RU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3801" r="21156" b="8002"/>
          <a:stretch>
            <a:fillRect/>
          </a:stretch>
        </p:blipFill>
        <p:spPr bwMode="auto">
          <a:xfrm>
            <a:off x="179388" y="115888"/>
            <a:ext cx="87788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538" y="2060575"/>
            <a:ext cx="22320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/>
          <a:srcRect l="8657" t="13251" r="19587" b="14301"/>
          <a:stretch>
            <a:fillRect/>
          </a:stretch>
        </p:blipFill>
        <p:spPr bwMode="auto">
          <a:xfrm>
            <a:off x="0" y="836613"/>
            <a:ext cx="8964613" cy="509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339975" y="4652963"/>
            <a:ext cx="345598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/>
          <a:srcRect l="6885" t="10101" r="19879" b="12200"/>
          <a:stretch>
            <a:fillRect/>
          </a:stretch>
        </p:blipFill>
        <p:spPr bwMode="auto">
          <a:xfrm>
            <a:off x="0" y="549275"/>
            <a:ext cx="9170988" cy="547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150" y="333375"/>
            <a:ext cx="7308850" cy="8096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ЭТАП 1 -ТЕСТИРОВАНИЕ</a:t>
            </a:r>
          </a:p>
        </p:txBody>
      </p:sp>
      <p:sp>
        <p:nvSpPr>
          <p:cNvPr id="21507" name="Объект 3"/>
          <p:cNvSpPr txBox="1">
            <a:spLocks/>
          </p:cNvSpPr>
          <p:nvPr/>
        </p:nvSpPr>
        <p:spPr bwMode="auto">
          <a:xfrm>
            <a:off x="179388" y="1500188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600">
                <a:solidFill>
                  <a:srgbClr val="000000"/>
                </a:solidFill>
              </a:rPr>
              <a:t>60 тестовых заданий, не более 60 минут</a:t>
            </a:r>
          </a:p>
          <a:p>
            <a:pPr eaLnBrk="1" hangingPunct="1"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600">
                <a:solidFill>
                  <a:srgbClr val="000000"/>
                </a:solidFill>
              </a:rPr>
              <a:t>Размещены в открытом доступе на сайтах Министерства здравоохранения РФ </a:t>
            </a:r>
            <a:r>
              <a:rPr kumimoji="0" lang="ru-RU" altLang="ru-RU" sz="2600">
                <a:solidFill>
                  <a:srgbClr val="000000"/>
                </a:solidFill>
                <a:hlinkClick r:id="rId2"/>
              </a:rPr>
              <a:t>https://www.rosminzdrav.ru</a:t>
            </a:r>
            <a:r>
              <a:rPr kumimoji="0" lang="ru-RU" altLang="ru-RU" sz="2600">
                <a:solidFill>
                  <a:srgbClr val="000000"/>
                </a:solidFill>
              </a:rPr>
              <a:t>, Методического центра аккредитации специалистов </a:t>
            </a:r>
            <a:r>
              <a:rPr kumimoji="0" lang="ru-RU" altLang="ru-RU" sz="2600">
                <a:solidFill>
                  <a:srgbClr val="000000"/>
                </a:solidFill>
                <a:hlinkClick r:id="rId3"/>
              </a:rPr>
              <a:t>https://fmza.ru</a:t>
            </a:r>
            <a:endParaRPr kumimoji="0" lang="ru-RU" altLang="ru-RU" sz="26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600" b="1">
                <a:solidFill>
                  <a:srgbClr val="000000"/>
                </a:solidFill>
              </a:rPr>
              <a:t>РЕПЕТИЦИОННЫЙ ЭКЗАМЕН </a:t>
            </a:r>
            <a:r>
              <a:rPr kumimoji="0" lang="ru-RU" altLang="ru-RU" sz="2600">
                <a:solidFill>
                  <a:srgbClr val="000000"/>
                </a:solidFill>
              </a:rPr>
              <a:t>- </a:t>
            </a:r>
            <a:r>
              <a:rPr kumimoji="0" lang="ru-RU" altLang="ru-RU" sz="2600">
                <a:solidFill>
                  <a:srgbClr val="000000"/>
                </a:solidFill>
                <a:hlinkClick r:id="rId3"/>
              </a:rPr>
              <a:t>https://fmza.ru</a:t>
            </a:r>
            <a:r>
              <a:rPr kumimoji="0" lang="ru-RU" altLang="ru-RU" sz="2600">
                <a:solidFill>
                  <a:srgbClr val="000000"/>
                </a:solidFill>
              </a:rPr>
              <a:t>, </a:t>
            </a:r>
            <a:r>
              <a:rPr kumimoji="0" lang="ru-RU" altLang="ru-RU" sz="2600">
                <a:solidFill>
                  <a:srgbClr val="000000"/>
                </a:solidFill>
                <a:hlinkClick r:id="rId4"/>
              </a:rPr>
              <a:t>https://selftest.mededtech.ru</a:t>
            </a:r>
            <a:r>
              <a:rPr kumimoji="0" lang="ru-RU" altLang="ru-RU" sz="2600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600" b="1">
                <a:solidFill>
                  <a:srgbClr val="000000"/>
                </a:solidFill>
              </a:rPr>
              <a:t>КОЛИЧЕСТВО ПОПЫТОК РЕПЕТИЦИОННОГО ТЕСТИРОВАНИЯ НЕ ОГРАНИЧЕНО</a:t>
            </a:r>
            <a:r>
              <a:rPr kumimoji="0" lang="ru-RU" altLang="ru-RU" sz="2600">
                <a:solidFill>
                  <a:srgbClr val="000000"/>
                </a:solidFill>
              </a:rPr>
              <a:t>! </a:t>
            </a:r>
          </a:p>
          <a:p>
            <a:pPr eaLnBrk="1" hangingPunct="1">
              <a:spcBef>
                <a:spcPts val="600"/>
              </a:spcBef>
              <a:buClr>
                <a:srgbClr val="303030"/>
              </a:buClr>
              <a:buSzPct val="73000"/>
              <a:buFont typeface="Wingdings 2" pitchFamily="18" charset="2"/>
              <a:buChar char=""/>
            </a:pPr>
            <a:endParaRPr kumimoji="0" lang="ru-RU" altLang="ru-RU" sz="26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03030"/>
              </a:buClr>
              <a:buSzPct val="73000"/>
              <a:buFont typeface="Wingdings 2" pitchFamily="18" charset="2"/>
              <a:buChar char=""/>
            </a:pPr>
            <a:endParaRPr kumimoji="0" lang="ru-RU" altLang="ru-RU" sz="2600">
              <a:solidFill>
                <a:srgbClr val="00000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7287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150" y="333375"/>
            <a:ext cx="7308850" cy="809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 2 - РЕШЕНИЕ  СИТУАЦИОННЫХ  ЗАДАЧ (МИНИ-КЕЙСОВ)</a:t>
            </a:r>
          </a:p>
        </p:txBody>
      </p:sp>
      <p:sp>
        <p:nvSpPr>
          <p:cNvPr id="22531" name="Объект 3"/>
          <p:cNvSpPr txBox="1">
            <a:spLocks/>
          </p:cNvSpPr>
          <p:nvPr/>
        </p:nvSpPr>
        <p:spPr bwMode="auto">
          <a:xfrm>
            <a:off x="179388" y="1500188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400"/>
              <a:t>Компьютерное решение кейсов – 2 ситуационные задачи(кейсы) по 12 вопросов к каждой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400"/>
              <a:t>На решение - 60 минут 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400"/>
              <a:t>17  или более правильных ответов - «сдано», 16 или менее правильных ответов  - «не сдано»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400">
                <a:solidFill>
                  <a:srgbClr val="000000"/>
                </a:solidFill>
              </a:rPr>
              <a:t>Размещены в открытом доступе на сайтах Министерства здравоохранения РФ </a:t>
            </a:r>
            <a:r>
              <a:rPr kumimoji="0" lang="ru-RU" altLang="ru-RU" sz="2400">
                <a:solidFill>
                  <a:srgbClr val="000090"/>
                </a:solidFill>
                <a:hlinkClick r:id="rId2"/>
              </a:rPr>
              <a:t>https://www.rosminzdrav.ru</a:t>
            </a:r>
            <a:r>
              <a:rPr kumimoji="0" lang="ru-RU" altLang="ru-RU" sz="2400">
                <a:solidFill>
                  <a:srgbClr val="000090"/>
                </a:solidFill>
              </a:rPr>
              <a:t>, </a:t>
            </a:r>
            <a:r>
              <a:rPr kumimoji="0" lang="ru-RU" altLang="ru-RU" sz="2400">
                <a:solidFill>
                  <a:srgbClr val="000000"/>
                </a:solidFill>
              </a:rPr>
              <a:t>Методического центра аккредитации специалистов </a:t>
            </a:r>
            <a:r>
              <a:rPr kumimoji="0" lang="ru-RU" altLang="ru-RU" sz="2400">
                <a:solidFill>
                  <a:srgbClr val="000000"/>
                </a:solidFill>
                <a:hlinkClick r:id="rId3"/>
              </a:rPr>
              <a:t>https://fmza.ru</a:t>
            </a:r>
            <a:endParaRPr kumimoji="0" lang="ru-RU" altLang="ru-RU" sz="2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400" b="1">
                <a:solidFill>
                  <a:srgbClr val="000000"/>
                </a:solidFill>
              </a:rPr>
              <a:t>РЕПЕТИЦИОННЫЙ ЭКЗАМЕН </a:t>
            </a:r>
            <a:r>
              <a:rPr kumimoji="0" lang="ru-RU" altLang="ru-RU" sz="2400">
                <a:solidFill>
                  <a:srgbClr val="000000"/>
                </a:solidFill>
              </a:rPr>
              <a:t>- </a:t>
            </a:r>
            <a:r>
              <a:rPr kumimoji="0" lang="ru-RU" altLang="ru-RU" sz="2400">
                <a:solidFill>
                  <a:srgbClr val="000000"/>
                </a:solidFill>
                <a:hlinkClick r:id="rId3"/>
              </a:rPr>
              <a:t>https://fmza.ru</a:t>
            </a:r>
            <a:r>
              <a:rPr kumimoji="0" lang="ru-RU" altLang="ru-RU" sz="2400">
                <a:solidFill>
                  <a:srgbClr val="000000"/>
                </a:solidFill>
              </a:rPr>
              <a:t>, </a:t>
            </a:r>
            <a:r>
              <a:rPr kumimoji="0" lang="ru-RU" altLang="ru-RU" sz="2400">
                <a:solidFill>
                  <a:srgbClr val="000000"/>
                </a:solidFill>
                <a:hlinkClick r:id="rId4"/>
              </a:rPr>
              <a:t>https://selftest.mededtech.ru</a:t>
            </a:r>
            <a:r>
              <a:rPr kumimoji="0" lang="ru-RU" altLang="ru-RU" sz="2400">
                <a:solidFill>
                  <a:srgbClr val="0000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  <a:buFont typeface="Wingdings" pitchFamily="2" charset="2"/>
              <a:buChar char="ü"/>
            </a:pPr>
            <a:r>
              <a:rPr kumimoji="0" lang="ru-RU" altLang="ru-RU" sz="2400" b="1">
                <a:solidFill>
                  <a:srgbClr val="000000"/>
                </a:solidFill>
              </a:rPr>
              <a:t>КОЛИЧЕСТВО ПОПЫТОК РЕПЕТИЦИОННОГО ТЕСТИРОВАНИЯ НЕ ОГРАНИЧЕНО</a:t>
            </a:r>
            <a:r>
              <a:rPr kumimoji="0" lang="ru-RU" altLang="ru-RU" sz="2400">
                <a:solidFill>
                  <a:srgbClr val="000000"/>
                </a:solidFill>
              </a:rPr>
              <a:t>!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  <a:buFont typeface="Wingdings 2" pitchFamily="18" charset="2"/>
              <a:buChar char=""/>
            </a:pPr>
            <a:endParaRPr kumimoji="0" lang="ru-RU" altLang="ru-RU" sz="2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03030"/>
              </a:buClr>
              <a:buSzPct val="73000"/>
              <a:buFont typeface="Wingdings 2" pitchFamily="18" charset="2"/>
              <a:buChar char=""/>
            </a:pPr>
            <a:endParaRPr kumimoji="0" lang="ru-RU" altLang="ru-RU" sz="2400">
              <a:solidFill>
                <a:srgbClr val="000000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7287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11046</TotalTime>
  <Words>180</Words>
  <Application>Microsoft Office PowerPoint</Application>
  <PresentationFormat>Экран (4:3)</PresentationFormat>
  <Paragraphs>46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Arial</vt:lpstr>
      <vt:lpstr>Trebuchet MS</vt:lpstr>
      <vt:lpstr>Wingdings</vt:lpstr>
      <vt:lpstr>Wingdings 2</vt:lpstr>
      <vt:lpstr>Тема Office</vt:lpstr>
      <vt:lpstr>Документ</vt:lpstr>
      <vt:lpstr>  Старт первичной специализированной аккредитации 2020 года     Кустова Т.В. Юрьева Е.А.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ЭТАП 1 -ТЕСТИРОВАНИЕ</vt:lpstr>
      <vt:lpstr>ЭТАП 2 - РЕШЕНИЕ  СИТУАЦИОННЫХ  ЗАДАЧ (МИНИ-КЕЙСОВ)</vt:lpstr>
      <vt:lpstr>ЭТАП 2 - ОБЪЕКТИВНЫЙ СТРУКТУРИРОВАННЫЙ КЛИНИЧЕСКИЙ ЭКЗАМЕН (ОСКЭ)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ЮрьеваЕА</cp:lastModifiedBy>
  <cp:revision>953</cp:revision>
  <dcterms:created xsi:type="dcterms:W3CDTF">2018-02-25T09:09:03Z</dcterms:created>
  <dcterms:modified xsi:type="dcterms:W3CDTF">2020-12-04T02:50:00Z</dcterms:modified>
</cp:coreProperties>
</file>