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90" r:id="rId10"/>
    <p:sldId id="268" r:id="rId11"/>
    <p:sldId id="267" r:id="rId12"/>
    <p:sldId id="266" r:id="rId13"/>
    <p:sldId id="269" r:id="rId14"/>
    <p:sldId id="270" r:id="rId15"/>
    <p:sldId id="271" r:id="rId16"/>
    <p:sldId id="272" r:id="rId17"/>
    <p:sldId id="273" r:id="rId18"/>
    <p:sldId id="29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CF37D77-D2BE-4469-919D-AB853ED9A9CF}">
          <p14:sldIdLst>
            <p14:sldId id="256"/>
            <p14:sldId id="257"/>
            <p14:sldId id="261"/>
            <p14:sldId id="258"/>
            <p14:sldId id="259"/>
            <p14:sldId id="260"/>
            <p14:sldId id="262"/>
            <p14:sldId id="263"/>
            <p14:sldId id="290"/>
            <p14:sldId id="268"/>
            <p14:sldId id="267"/>
            <p14:sldId id="266"/>
            <p14:sldId id="269"/>
            <p14:sldId id="270"/>
            <p14:sldId id="271"/>
            <p14:sldId id="272"/>
            <p14:sldId id="273"/>
            <p14:sldId id="29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6"/>
            <p14:sldId id="285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973" autoAdjust="0"/>
  </p:normalViewPr>
  <p:slideViewPr>
    <p:cSldViewPr snapToGrid="0">
      <p:cViewPr varScale="1">
        <p:scale>
          <a:sx n="73" d="100"/>
          <a:sy n="73" d="100"/>
        </p:scale>
        <p:origin x="10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DC81C-8A83-4A92-B3A7-059BCB3BFD81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EB81E-2305-43C0-B585-CAC3149716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6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лимфатических узлов не является точным предиктором метастазирования, по крайней мере, в области шеи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 меньше размер, тем выше чувствительность, но хуже специфичность и наоборот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ПЗ размер оценивается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динамике (уменьшение л/у – эффективность лечения и наоборот, увеличение – так же за реактивный процесс в л/у)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35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Края злокачественных узлов: а) острые края; б) размытые, инвазивные края.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07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Структурные изменения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307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Очаговая кортикальная гипертрофия: а) доброкачественный узел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калиперы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); б) злокачественный узел (стрелка).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672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Коагуляционный</a:t>
            </a:r>
            <a:r>
              <a:rPr lang="ru-RU" dirty="0" smtClean="0"/>
              <a:t> некроз характеризуется процессами денатурации белка с образованием труднорастворимых соединений, что приводит к уплотнению </a:t>
            </a:r>
            <a:r>
              <a:rPr lang="ru-RU" dirty="0" err="1" smtClean="0"/>
              <a:t>некротизированной</a:t>
            </a:r>
            <a:r>
              <a:rPr lang="ru-RU" dirty="0" smtClean="0"/>
              <a:t> ткани. Чаще этот процесс возникает в тканях, богатых белком и бедных жидкостью, например в почках и селезенке, при аллергических заболевания и </a:t>
            </a:r>
            <a:r>
              <a:rPr lang="ru-RU" dirty="0" err="1" smtClean="0"/>
              <a:t>пр</a:t>
            </a:r>
            <a:endParaRPr lang="ru-RU" dirty="0" smtClean="0"/>
          </a:p>
          <a:p>
            <a:r>
              <a:rPr lang="ru-RU" dirty="0" err="1" smtClean="0"/>
              <a:t>Колликвационный</a:t>
            </a:r>
            <a:r>
              <a:rPr lang="ru-RU" dirty="0" smtClean="0"/>
              <a:t> некроз характеризуется расплавлением мертвой ткани, нередко с образованием кист, он развивается в тканях, относительно бедных белком и богатых жидкостью, в которых имеются благоприятные условия для гидролитических процессов. Типичный </a:t>
            </a:r>
            <a:r>
              <a:rPr lang="ru-RU" dirty="0" err="1" smtClean="0"/>
              <a:t>колликвационный</a:t>
            </a:r>
            <a:r>
              <a:rPr lang="ru-RU" dirty="0" smtClean="0"/>
              <a:t> некроз в виде очага размягчения встречается в головном и спинном мозге, при атеросклерозе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286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Внутриузловая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кальцификация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а) скудные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микрокальцинаты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метастазах рака щитовидной железы; б) грубая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кальцификация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туберкулезном узле (стрелка).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777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Узловой сосудистый рисунок: а) доброкачественные, центральные, прикорневые сосуды; б) злокачественная, смешанная периферическая и центральная повышенная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васкуляризация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34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Рис. 14. Злокачественный узел с множественными питающими сосудами и хаотичным внутриузловым ветвлением сосудов.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14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Рис. 15. Импеданс кровотока в злокачественных узлах: а) относительно высокий импеданс; б) очень низкий импеданс.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триплексное сканирование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30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/>
              <a:t>Чувствительность 77%, специфичность 98% при соблюдении строгих критериев….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23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Нужно</a:t>
            </a:r>
            <a:r>
              <a:rPr lang="ru-RU" baseline="0" dirty="0" smtClean="0"/>
              <a:t> понимать, что совокупность перечисленных критериев не в 100% </a:t>
            </a:r>
            <a:r>
              <a:rPr lang="ru-RU" baseline="0" dirty="0" err="1" smtClean="0"/>
              <a:t>сл</a:t>
            </a:r>
            <a:r>
              <a:rPr lang="ru-RU" baseline="0" dirty="0" smtClean="0"/>
              <a:t>/</a:t>
            </a:r>
            <a:r>
              <a:rPr lang="ru-RU" baseline="0" dirty="0" err="1" smtClean="0"/>
              <a:t>учаев</a:t>
            </a:r>
            <a:r>
              <a:rPr lang="ru-RU" baseline="0" dirty="0" smtClean="0"/>
              <a:t> позволяет дифференцировать злокачественный процесс от доброкачественного на уровне УЗД.</a:t>
            </a:r>
          </a:p>
          <a:p>
            <a:r>
              <a:rPr lang="ru-RU" baseline="0" dirty="0" smtClean="0"/>
              <a:t>Далее приведены </a:t>
            </a:r>
            <a:r>
              <a:rPr lang="ru-RU" baseline="0" dirty="0" err="1" smtClean="0"/>
              <a:t>сл</a:t>
            </a:r>
            <a:r>
              <a:rPr lang="ru-RU" baseline="0" dirty="0" smtClean="0"/>
              <a:t>/</a:t>
            </a:r>
            <a:r>
              <a:rPr lang="ru-RU" baseline="0" dirty="0" err="1" smtClean="0"/>
              <a:t>учаи</a:t>
            </a:r>
            <a:r>
              <a:rPr lang="ru-RU" baseline="0" dirty="0" smtClean="0"/>
              <a:t>, которые могут вызвать затруднения у специалиста.</a:t>
            </a:r>
          </a:p>
          <a:p>
            <a:r>
              <a:rPr lang="en-US" sz="1200" b="1" dirty="0" smtClean="0"/>
              <a:t>RI</a:t>
            </a:r>
            <a:r>
              <a:rPr lang="ru-RU" sz="1200" b="1" dirty="0" smtClean="0"/>
              <a:t>резистентности</a:t>
            </a:r>
            <a:r>
              <a:rPr lang="en-US" sz="1200" b="1" dirty="0" smtClean="0"/>
              <a:t>, PI</a:t>
            </a:r>
            <a:r>
              <a:rPr lang="ru-RU" sz="1200" b="1" dirty="0" smtClean="0"/>
              <a:t>пульсационный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9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оценки формы авторы данной статьи</a:t>
            </a:r>
            <a:r>
              <a:rPr lang="ru-RU" baseline="0" dirty="0" smtClean="0"/>
              <a:t> используют </a:t>
            </a:r>
            <a:r>
              <a:rPr lang="ru-RU" dirty="0" smtClean="0"/>
              <a:t>Соотношение между продольной осью (L) узла и поперечной осью (S)</a:t>
            </a:r>
          </a:p>
          <a:p>
            <a:endParaRPr lang="ru-RU" dirty="0" smtClean="0"/>
          </a:p>
          <a:p>
            <a:r>
              <a:rPr lang="ru-RU" dirty="0" smtClean="0"/>
              <a:t>Форма также может вводить в </a:t>
            </a:r>
            <a:r>
              <a:rPr lang="ru-RU" dirty="0" err="1" smtClean="0"/>
              <a:t>забл</a:t>
            </a:r>
            <a:r>
              <a:rPr lang="ru-RU" dirty="0" smtClean="0"/>
              <a:t>/</a:t>
            </a:r>
            <a:r>
              <a:rPr lang="ru-RU" dirty="0" err="1" smtClean="0"/>
              <a:t>уждение</a:t>
            </a:r>
            <a:r>
              <a:rPr lang="ru-RU" dirty="0" smtClean="0"/>
              <a:t>, так как </a:t>
            </a:r>
          </a:p>
          <a:p>
            <a:endParaRPr lang="ru-RU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long axis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oval benign node will be at least two times greater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the axial diameter, situation that may be described as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L/S &gt; 2 or S/L &lt; 0.5 [6,8]. In malignant, rounded nodules,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value of L/S is less that 2 or even &lt; 1.5 or S/L &gt; 0.5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[1,7,8] (fig 3).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99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Типичная картина лимфатических узлов на УЗИ: типичное изображение реактивного узла (а) и схематический рисунок (б): узел удлиненный, овальный, 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гипоэхогенной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корой на периферии (черный),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паракортикальный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слой под ним (темно-серый)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эхогенные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ворота, включающие мозговое вещество в центре (светло-серое);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типичный злокачественный узел: округлый,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гипоэхогенный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неоднородный, без видимых ворот и с вдавлением в соседнюю яремную вену.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7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исследовании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35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Рис. 5. Узловые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эхогенные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ворота: а) доброкачественный узел с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эхогенными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центральными воротами; б) злокачественный узел без ворот;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в) доброкачественный узел без ворот; г) злокачественный узел с видимыми воротами.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815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поэтому </a:t>
            </a:r>
            <a:r>
              <a:rPr lang="ru-RU" dirty="0" err="1" smtClean="0"/>
              <a:t>гипоэхогенность</a:t>
            </a:r>
            <a:r>
              <a:rPr lang="ru-RU" dirty="0" smtClean="0"/>
              <a:t> не является полезным диагностическим признаком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449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Рис. 6.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Эхогенные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метастатические узлы: а) тяжелые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эхогенные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отложения (стрелка) в узловом метастазе папиллярного рака щитовидной железы;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б) относительно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эхогенный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метастатический узел плоскоклеточного рака носоглотки.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EB81E-2305-43C0-B585-CAC3149716E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7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9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8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912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7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9469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17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2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5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6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5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1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7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2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88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8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3913-EBB0-43D2-ADD2-C607512260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FE399B-E05C-4539-A0C8-774198316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5513" y="2025650"/>
            <a:ext cx="9659112" cy="26047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Ультразвуковое исследование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поверхностных лимфатических узлов при доброкачественных и злокачественных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процессах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4863" y="87313"/>
            <a:ext cx="95297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>
                <a:solidFill>
                  <a:schemeClr val="tx1"/>
                </a:solidFill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altLang="ru-RU" sz="2400" dirty="0" err="1">
                <a:solidFill>
                  <a:schemeClr val="tx1"/>
                </a:solidFill>
              </a:rPr>
              <a:t>Войно-Ясенецкого</a:t>
            </a:r>
            <a:r>
              <a:rPr lang="ru-RU" altLang="ru-RU" sz="2400" dirty="0">
                <a:solidFill>
                  <a:schemeClr val="tx1"/>
                </a:solidFill>
              </a:rPr>
              <a:t>" Министерства здравоохранения Российской Федерации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6469063" y="5803611"/>
            <a:ext cx="560863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rgbClr val="92278F"/>
              </a:buClr>
              <a:buSzTx/>
              <a:buFont typeface="Wingdings 3" panose="05040102010807070707" pitchFamily="18" charset="2"/>
              <a:buNone/>
            </a:pPr>
            <a:r>
              <a:rPr lang="ru-RU" altLang="ru-RU">
                <a:solidFill>
                  <a:schemeClr val="tx1"/>
                </a:solidFill>
                <a:latin typeface="Century Gothic" panose="020B0502020202020204" pitchFamily="34" charset="0"/>
              </a:rPr>
              <a:t>Выполнила:</a:t>
            </a:r>
            <a:endParaRPr lang="en-US" altLang="ru-RU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 eaLnBrk="1" hangingPunct="1">
              <a:buClr>
                <a:srgbClr val="92278F"/>
              </a:buClr>
              <a:buSzTx/>
              <a:buFont typeface="Wingdings 3" panose="05040102010807070707" pitchFamily="18" charset="2"/>
              <a:buNone/>
            </a:pPr>
            <a:r>
              <a:rPr lang="ru-RU" altLang="ru-RU">
                <a:solidFill>
                  <a:schemeClr val="tx1"/>
                </a:solidFill>
                <a:latin typeface="Century Gothic" panose="020B0502020202020204" pitchFamily="34" charset="0"/>
              </a:rPr>
              <a:t> Коноплёва Маргарита Андреевна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499"/>
            <a:ext cx="7578090" cy="219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7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374" y="1456396"/>
            <a:ext cx="9339025" cy="477623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Отсутствие дифференцировки обнаружено в 83% метастатических узлов, 26% туберкулезных и 28% </a:t>
            </a:r>
            <a:r>
              <a:rPr lang="ru-RU" sz="2400" b="1" dirty="0" err="1" smtClean="0"/>
              <a:t>лимфоматозных</a:t>
            </a:r>
            <a:r>
              <a:rPr lang="ru-RU" sz="2400" b="1" dirty="0" smtClean="0"/>
              <a:t> узлов </a:t>
            </a:r>
          </a:p>
          <a:p>
            <a:r>
              <a:rPr lang="ru-RU" sz="2400" b="1" dirty="0" smtClean="0"/>
              <a:t>В 9% реактивных лимфатических узлов ворота не визуализировались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Следовательно данный критерий не является основным для дифференциальной  диагностики злокачественных и доброкачественных лимфатических узлов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Ворота лимфатических узлов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20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7623"/>
            <a:ext cx="6727503" cy="4996956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УЗИ шейных лимфатических узлов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79172" y="1687623"/>
            <a:ext cx="48137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а) доброкачественный </a:t>
            </a:r>
            <a:r>
              <a:rPr lang="ru-RU" sz="2400" b="1" dirty="0" smtClean="0"/>
              <a:t>л/у с сохраненной дифференцировкой</a:t>
            </a:r>
          </a:p>
          <a:p>
            <a:r>
              <a:rPr lang="en-US" sz="2400" b="1" dirty="0" smtClean="0"/>
              <a:t>b</a:t>
            </a:r>
            <a:r>
              <a:rPr lang="ru-RU" sz="2400" b="1" dirty="0" smtClean="0"/>
              <a:t>) </a:t>
            </a:r>
            <a:r>
              <a:rPr lang="ru-RU" sz="2400" b="1" dirty="0"/>
              <a:t>злокачественный </a:t>
            </a:r>
            <a:r>
              <a:rPr lang="ru-RU" sz="2400" b="1" dirty="0" smtClean="0"/>
              <a:t>л/у, дифференцировка не визуализируется</a:t>
            </a:r>
            <a:endParaRPr lang="en-US" sz="2400" b="1" dirty="0" smtClean="0"/>
          </a:p>
          <a:p>
            <a:r>
              <a:rPr lang="en-US" sz="2400" b="1" dirty="0" smtClean="0"/>
              <a:t>c</a:t>
            </a:r>
            <a:r>
              <a:rPr lang="ru-RU" sz="2400" b="1" dirty="0" smtClean="0"/>
              <a:t>) </a:t>
            </a:r>
            <a:r>
              <a:rPr lang="ru-RU" sz="2400" b="1" dirty="0"/>
              <a:t>доброкачественный </a:t>
            </a:r>
            <a:r>
              <a:rPr lang="ru-RU" sz="2400" b="1" dirty="0" smtClean="0"/>
              <a:t>л/у, дифференцировка отсутствует </a:t>
            </a:r>
          </a:p>
          <a:p>
            <a:r>
              <a:rPr lang="en-US" sz="2400" b="1" dirty="0" smtClean="0"/>
              <a:t>d</a:t>
            </a:r>
            <a:r>
              <a:rPr lang="ru-RU" sz="2400" b="1" dirty="0" smtClean="0"/>
              <a:t>) </a:t>
            </a:r>
            <a:r>
              <a:rPr lang="ru-RU" sz="2400" b="1" dirty="0"/>
              <a:t>злокачественный </a:t>
            </a:r>
            <a:r>
              <a:rPr lang="ru-RU" sz="2400" b="1" dirty="0" smtClean="0"/>
              <a:t>л/у,  дифференцировка сохранена</a:t>
            </a:r>
            <a:endParaRPr lang="ru-RU" sz="2400" b="1" dirty="0"/>
          </a:p>
          <a:p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06565" y="4315800"/>
            <a:ext cx="167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В-режим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1449"/>
            <a:ext cx="9265452" cy="4569914"/>
          </a:xfrm>
        </p:spPr>
        <p:txBody>
          <a:bodyPr>
            <a:noAutofit/>
          </a:bodyPr>
          <a:lstStyle/>
          <a:p>
            <a:r>
              <a:rPr lang="ru-RU" sz="2400" b="1" dirty="0"/>
              <a:t>Р</a:t>
            </a:r>
            <a:r>
              <a:rPr lang="ru-RU" sz="2400" b="1" dirty="0" smtClean="0"/>
              <a:t>еактивные и злокачественные л/у </a:t>
            </a:r>
            <a:r>
              <a:rPr lang="ru-RU" sz="2400" b="1" dirty="0" err="1"/>
              <a:t>гипоэхогенны</a:t>
            </a:r>
            <a:r>
              <a:rPr lang="ru-RU" sz="2400" b="1" dirty="0"/>
              <a:t> по сравнению с </a:t>
            </a:r>
            <a:r>
              <a:rPr lang="ru-RU" sz="2400" b="1" dirty="0" smtClean="0"/>
              <a:t>окружающими мышцами</a:t>
            </a:r>
            <a:endParaRPr lang="ru-RU" sz="2400" b="1" dirty="0"/>
          </a:p>
          <a:p>
            <a:r>
              <a:rPr lang="ru-RU" sz="2400" b="1" dirty="0" smtClean="0"/>
              <a:t>Л/у при </a:t>
            </a:r>
            <a:r>
              <a:rPr lang="ru-RU" sz="2400" b="1" dirty="0" err="1" smtClean="0"/>
              <a:t>лимфоме</a:t>
            </a:r>
            <a:r>
              <a:rPr lang="ru-RU" sz="2400" b="1" dirty="0" smtClean="0"/>
              <a:t>, туберкулезе </a:t>
            </a:r>
            <a:r>
              <a:rPr lang="ru-RU" sz="2400" b="1" dirty="0"/>
              <a:t>и </a:t>
            </a:r>
            <a:r>
              <a:rPr lang="ru-RU" sz="2400" b="1" dirty="0" smtClean="0"/>
              <a:t>воспалительных процессах также имеют </a:t>
            </a:r>
            <a:r>
              <a:rPr lang="ru-RU" sz="2400" b="1" dirty="0" err="1" smtClean="0"/>
              <a:t>гипоэхогенную</a:t>
            </a:r>
            <a:r>
              <a:rPr lang="ru-RU" sz="2400" b="1" dirty="0" smtClean="0"/>
              <a:t> структуру </a:t>
            </a:r>
          </a:p>
          <a:p>
            <a:r>
              <a:rPr lang="ru-RU" sz="2400" b="1" dirty="0" smtClean="0"/>
              <a:t>При метастазировании папиллярного и медуллярного рака щитовидной железы встречаются лимфатические узлы повышенной </a:t>
            </a:r>
            <a:r>
              <a:rPr lang="ru-RU" sz="2400" b="1" dirty="0" err="1" smtClean="0"/>
              <a:t>эхогенности</a:t>
            </a:r>
            <a:endParaRPr lang="ru-RU" sz="2400" b="1" dirty="0"/>
          </a:p>
          <a:p>
            <a:r>
              <a:rPr lang="ru-RU" sz="2400" b="1" dirty="0" smtClean="0"/>
              <a:t>При метастазировании плоскоклеточного рака </a:t>
            </a:r>
            <a:r>
              <a:rPr lang="ru-RU" sz="2400" b="1" dirty="0" err="1" smtClean="0"/>
              <a:t>эхогенность</a:t>
            </a:r>
            <a:r>
              <a:rPr lang="ru-RU" sz="2400" b="1" dirty="0" smtClean="0"/>
              <a:t> л/у превышает </a:t>
            </a:r>
            <a:r>
              <a:rPr lang="ru-RU" sz="2400" b="1" dirty="0" err="1" smtClean="0"/>
              <a:t>эхогенность</a:t>
            </a:r>
            <a:r>
              <a:rPr lang="ru-RU" sz="2400" b="1" dirty="0" smtClean="0"/>
              <a:t> окружающих мышц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err="1" smtClean="0"/>
              <a:t>Эхогенность</a:t>
            </a:r>
            <a:r>
              <a:rPr lang="ru-RU" b="1" dirty="0" smtClean="0"/>
              <a:t> лимфатических узлов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53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9997" b="-1276"/>
          <a:stretch/>
        </p:blipFill>
        <p:spPr>
          <a:xfrm>
            <a:off x="-1" y="1422399"/>
            <a:ext cx="3881701" cy="279575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УЗИ шейных лимфатических узлов</a:t>
            </a:r>
            <a:r>
              <a:rPr lang="ru-RU" b="1" dirty="0"/>
              <a:t>. Метастатическая </a:t>
            </a:r>
            <a:r>
              <a:rPr lang="ru-RU" b="1" dirty="0" err="1"/>
              <a:t>лимфаденопатия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3" b="1295"/>
          <a:stretch/>
        </p:blipFill>
        <p:spPr>
          <a:xfrm>
            <a:off x="-2" y="4169100"/>
            <a:ext cx="3881701" cy="2688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6993" y="1619945"/>
            <a:ext cx="3626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/>
              <a:t>М</a:t>
            </a:r>
            <a:r>
              <a:rPr lang="ru-RU" sz="2400" b="1" dirty="0" smtClean="0"/>
              <a:t>етастаз </a:t>
            </a:r>
            <a:r>
              <a:rPr lang="ru-RU" sz="2400" b="1" dirty="0"/>
              <a:t>папиллярного рака щитовидной железы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56993" y="4913569"/>
            <a:ext cx="4067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Метастаз плоскоклеточного </a:t>
            </a:r>
            <a:r>
              <a:rPr lang="ru-RU" sz="2400" b="1" dirty="0"/>
              <a:t>рака носоглотки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8200" y="3938267"/>
            <a:ext cx="167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В-режим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133" y="1624561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Нечеткий контур может визуализироваться в реактивных л/у</a:t>
            </a:r>
          </a:p>
          <a:p>
            <a:r>
              <a:rPr lang="ru-RU" sz="2400" b="1" dirty="0" smtClean="0"/>
              <a:t>У пациентов с меланомой контур л/у неровный или звездчатый - критерий подозрения на метастазирование </a:t>
            </a:r>
          </a:p>
          <a:p>
            <a:r>
              <a:rPr lang="ru-RU" sz="2400" b="1" dirty="0" smtClean="0"/>
              <a:t>При злокачественном новообразовании неровный и нечеткий контур л/у -  </a:t>
            </a:r>
            <a:r>
              <a:rPr lang="ru-RU" sz="2400" b="1" dirty="0" err="1" smtClean="0"/>
              <a:t>экстракапсулярное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экстранодальное</a:t>
            </a:r>
            <a:r>
              <a:rPr lang="ru-RU" sz="2400" b="1" dirty="0" smtClean="0"/>
              <a:t> распространение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Контур лимфатических узлов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7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3" y="1723697"/>
            <a:ext cx="8842623" cy="3796509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УЗИ шейных лимфатических узлов</a:t>
            </a:r>
            <a:r>
              <a:rPr lang="ru-RU" b="1" dirty="0"/>
              <a:t>. Метастатическая </a:t>
            </a:r>
            <a:r>
              <a:rPr lang="ru-RU" b="1" dirty="0" err="1"/>
              <a:t>лимфаденопатия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15751" y="2140158"/>
            <a:ext cx="167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В-режим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803" y="1908340"/>
            <a:ext cx="8596668" cy="3880773"/>
          </a:xfrm>
        </p:spPr>
        <p:txBody>
          <a:bodyPr/>
          <a:lstStyle/>
          <a:p>
            <a:r>
              <a:rPr lang="ru-RU" sz="2400" b="1" dirty="0"/>
              <a:t>Очаговые </a:t>
            </a:r>
            <a:r>
              <a:rPr lang="ru-RU" sz="2400" b="1" dirty="0" smtClean="0"/>
              <a:t>изменения коркового слоя л/у(фокальная кортикальная гиперплазия) указывают </a:t>
            </a:r>
            <a:r>
              <a:rPr lang="ru-RU" sz="2400" b="1" dirty="0"/>
              <a:t>на частичную инфильтрацию </a:t>
            </a:r>
            <a:r>
              <a:rPr lang="ru-RU" sz="2400" b="1" dirty="0" smtClean="0"/>
              <a:t>опухоли чаще у больных с меланомой</a:t>
            </a:r>
          </a:p>
          <a:p>
            <a:pPr marL="0" indent="0">
              <a:buNone/>
            </a:pPr>
            <a:r>
              <a:rPr lang="ru-RU" sz="2400" b="1" dirty="0" smtClean="0"/>
              <a:t>Аналогичные изменения визуализируются при остром </a:t>
            </a:r>
            <a:r>
              <a:rPr lang="en-US" sz="2400" b="1" dirty="0" smtClean="0"/>
              <a:t>       </a:t>
            </a:r>
            <a:r>
              <a:rPr lang="ru-RU" sz="2400" b="1" dirty="0" smtClean="0"/>
              <a:t>лимфадените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Структурные изменения лимфатических узлов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073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33" y="1870616"/>
            <a:ext cx="8596668" cy="3251541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УЗИ шейных лимфатических узлов</a:t>
            </a:r>
            <a:r>
              <a:rPr lang="ru-RU" b="1" dirty="0"/>
              <a:t>. </a:t>
            </a:r>
            <a:r>
              <a:rPr lang="ru-RU" b="1" dirty="0" smtClean="0"/>
              <a:t>Фокальная </a:t>
            </a:r>
            <a:r>
              <a:rPr lang="ru-RU" b="1" dirty="0"/>
              <a:t>кортикальная </a:t>
            </a:r>
            <a:r>
              <a:rPr lang="ru-RU" b="1" dirty="0" smtClean="0"/>
              <a:t>гиперплазия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1054711" y="5398705"/>
            <a:ext cx="3643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/>
              <a:t>доброкачественный </a:t>
            </a:r>
            <a:r>
              <a:rPr lang="ru-RU" sz="2400" b="1" dirty="0" smtClean="0"/>
              <a:t>л/у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836918" y="5398706"/>
            <a:ext cx="3201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/>
              <a:t>з</a:t>
            </a:r>
            <a:r>
              <a:rPr lang="ru-RU" sz="2400" b="1" dirty="0" smtClean="0"/>
              <a:t>локачественный л/у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68606" y="2087606"/>
            <a:ext cx="167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В-режим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1666667"/>
            <a:ext cx="4379731" cy="5762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err="1"/>
              <a:t>Коагуляционный</a:t>
            </a:r>
            <a:r>
              <a:rPr lang="ru-RU" b="1" dirty="0"/>
              <a:t> </a:t>
            </a:r>
            <a:r>
              <a:rPr lang="ru-RU" b="1" dirty="0" smtClean="0"/>
              <a:t>некроз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744" y="2380213"/>
            <a:ext cx="4379731" cy="4477787"/>
          </a:xfrm>
          <a:solidFill>
            <a:srgbClr val="F4EEF8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err="1" smtClean="0"/>
              <a:t>анэхогенный</a:t>
            </a:r>
            <a:r>
              <a:rPr lang="ru-RU" sz="2400" b="1" dirty="0" smtClean="0"/>
              <a:t> очаг </a:t>
            </a:r>
            <a:r>
              <a:rPr lang="ru-RU" sz="2400" b="1" dirty="0"/>
              <a:t>без </a:t>
            </a:r>
            <a:r>
              <a:rPr lang="ru-RU" sz="2400" b="1" dirty="0" smtClean="0"/>
              <a:t>боковых акустических теней</a:t>
            </a:r>
            <a:endParaRPr lang="ru-RU" sz="2400" b="1" dirty="0"/>
          </a:p>
          <a:p>
            <a:r>
              <a:rPr lang="ru-RU" sz="2400" b="1" dirty="0" smtClean="0"/>
              <a:t>Метастазы</a:t>
            </a:r>
          </a:p>
          <a:p>
            <a:r>
              <a:rPr lang="ru-RU" sz="2400" b="1" dirty="0" smtClean="0"/>
              <a:t>Туберкулезная </a:t>
            </a:r>
            <a:r>
              <a:rPr lang="ru-RU" sz="2400" b="1" dirty="0" err="1" smtClean="0"/>
              <a:t>лимфаденопатия</a:t>
            </a:r>
            <a:endParaRPr lang="ru-RU" sz="24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01709" y="1666667"/>
            <a:ext cx="4708635" cy="57626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err="1"/>
              <a:t>Колликвационный</a:t>
            </a:r>
            <a:r>
              <a:rPr lang="ru-RU" b="1" dirty="0"/>
              <a:t> некроз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01710" y="2359193"/>
            <a:ext cx="4708635" cy="4498807"/>
          </a:xfrm>
          <a:solidFill>
            <a:srgbClr val="F4EEF8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/>
              <a:t>жидкостные участки </a:t>
            </a:r>
            <a:r>
              <a:rPr lang="ru-RU" sz="2400" b="1" dirty="0"/>
              <a:t>в структуре лимфатического </a:t>
            </a:r>
            <a:r>
              <a:rPr lang="ru-RU" sz="2400" b="1" dirty="0" smtClean="0"/>
              <a:t>узла</a:t>
            </a:r>
          </a:p>
          <a:p>
            <a:r>
              <a:rPr lang="ru-RU" sz="2400" b="1" dirty="0" smtClean="0"/>
              <a:t>метастазы </a:t>
            </a:r>
            <a:r>
              <a:rPr lang="ru-RU" sz="2400" b="1" dirty="0"/>
              <a:t>плоскоклеточного </a:t>
            </a:r>
            <a:r>
              <a:rPr lang="ru-RU" sz="2400" b="1" dirty="0" smtClean="0"/>
              <a:t>рака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Редко:  </a:t>
            </a:r>
          </a:p>
          <a:p>
            <a:r>
              <a:rPr lang="ru-RU" sz="2400" b="1" dirty="0" smtClean="0"/>
              <a:t>папиллярная карцинома щитовидной железы</a:t>
            </a:r>
          </a:p>
          <a:p>
            <a:r>
              <a:rPr lang="ru-RU" sz="2400" b="1" dirty="0" smtClean="0"/>
              <a:t> лимфаденит </a:t>
            </a:r>
            <a:r>
              <a:rPr lang="ru-RU" sz="2400" b="1" dirty="0"/>
              <a:t>(</a:t>
            </a:r>
            <a:r>
              <a:rPr lang="ru-RU" sz="2400" b="1" dirty="0" err="1"/>
              <a:t>абсцедирование</a:t>
            </a:r>
            <a:r>
              <a:rPr lang="ru-RU" sz="2400" b="1" dirty="0"/>
              <a:t>) </a:t>
            </a:r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148361" y="304800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Структурные изменения лимфатических узлов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82936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33" y="1650124"/>
            <a:ext cx="8875566" cy="3640033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7133" y="178676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УЗИ шейных лимфатических узлов</a:t>
            </a:r>
            <a:r>
              <a:rPr lang="ru-RU" b="1" dirty="0"/>
              <a:t>. </a:t>
            </a:r>
            <a:r>
              <a:rPr lang="ru-RU" b="1" dirty="0" smtClean="0"/>
              <a:t>Внутриузловой некроз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03586" y="5587951"/>
            <a:ext cx="3584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/>
              <a:t>Коагуляционный</a:t>
            </a:r>
            <a:r>
              <a:rPr lang="ru-RU" sz="2400" b="1" dirty="0"/>
              <a:t> некроз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59365" y="5587952"/>
            <a:ext cx="338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/>
              <a:t>Колликвационный</a:t>
            </a:r>
            <a:r>
              <a:rPr lang="ru-RU" sz="2400" b="1" dirty="0"/>
              <a:t> некроз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687613" y="2224241"/>
            <a:ext cx="167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В-режим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133" y="220717"/>
            <a:ext cx="8596668" cy="1131612"/>
          </a:xfrm>
        </p:spPr>
        <p:txBody>
          <a:bodyPr/>
          <a:lstStyle/>
          <a:p>
            <a:pPr algn="ctr"/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07626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Рассмотреть возможности </a:t>
            </a:r>
            <a:r>
              <a:rPr lang="ru-RU" sz="2400" b="1" dirty="0"/>
              <a:t>ультразвукового исследования в </a:t>
            </a:r>
            <a:r>
              <a:rPr lang="ru-RU" sz="2400" b="1" smtClean="0"/>
              <a:t>дифференциальной </a:t>
            </a:r>
            <a:r>
              <a:rPr lang="ru-RU" sz="2400" b="1" smtClean="0"/>
              <a:t>диагностике </a:t>
            </a:r>
            <a:r>
              <a:rPr lang="ru-RU" sz="2400" b="1" dirty="0" smtClean="0"/>
              <a:t>доброкачественных и злокачественных </a:t>
            </a:r>
            <a:r>
              <a:rPr lang="ru-RU" sz="2400" b="1" dirty="0"/>
              <a:t>заболеваний поверхностных лимфатических </a:t>
            </a:r>
            <a:r>
              <a:rPr lang="ru-RU" sz="2400" b="1" dirty="0" smtClean="0"/>
              <a:t>узлов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611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133" y="2108038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b="1" dirty="0"/>
              <a:t>П</a:t>
            </a:r>
            <a:r>
              <a:rPr lang="ru-RU" sz="2400" b="1" dirty="0" smtClean="0"/>
              <a:t>апиллярная, медуллярная карциномы </a:t>
            </a:r>
            <a:r>
              <a:rPr lang="ru-RU" sz="2400" b="1" dirty="0"/>
              <a:t>щитовидной железы </a:t>
            </a:r>
            <a:endParaRPr lang="ru-RU" sz="2400" b="1" dirty="0" smtClean="0"/>
          </a:p>
          <a:p>
            <a:r>
              <a:rPr lang="ru-RU" sz="2400" b="1" dirty="0" smtClean="0"/>
              <a:t>Исход туберкулезной </a:t>
            </a:r>
            <a:r>
              <a:rPr lang="ru-RU" sz="2400" b="1" dirty="0" err="1"/>
              <a:t>лимфаденопатии</a:t>
            </a:r>
            <a:r>
              <a:rPr lang="ru-RU" sz="2400" b="1" dirty="0"/>
              <a:t> </a:t>
            </a:r>
          </a:p>
          <a:p>
            <a:r>
              <a:rPr lang="ru-RU" sz="2400" b="1" dirty="0" err="1" smtClean="0"/>
              <a:t>Лимфома</a:t>
            </a:r>
            <a:r>
              <a:rPr lang="ru-RU" sz="2400" b="1" dirty="0" smtClean="0"/>
              <a:t> (крайне редко)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Структурные изменения л/у. </a:t>
            </a:r>
            <a:r>
              <a:rPr lang="ru-RU" b="1" dirty="0" err="1" smtClean="0"/>
              <a:t>Микрокальцинаты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52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26" y="1599351"/>
            <a:ext cx="8705575" cy="3177629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7133" y="178676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УЗИ шейных лимфатических узлов</a:t>
            </a:r>
            <a:r>
              <a:rPr lang="ru-RU" b="1" dirty="0"/>
              <a:t>. </a:t>
            </a:r>
            <a:r>
              <a:rPr lang="ru-RU" b="1" dirty="0" err="1" smtClean="0"/>
              <a:t>Кальцинаты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8226" y="5007812"/>
            <a:ext cx="4247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/>
              <a:t>микрокальцинаты</a:t>
            </a:r>
            <a:r>
              <a:rPr lang="ru-RU" sz="2400" b="1" dirty="0"/>
              <a:t> при метастазах рака щитовидной железы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3338" y="5007812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/>
              <a:t>грубая </a:t>
            </a:r>
            <a:r>
              <a:rPr lang="ru-RU" sz="2400" b="1" dirty="0" err="1" smtClean="0"/>
              <a:t>кальцификация</a:t>
            </a:r>
            <a:r>
              <a:rPr lang="ru-RU" sz="2400" b="1" dirty="0" smtClean="0"/>
              <a:t> в </a:t>
            </a:r>
            <a:r>
              <a:rPr lang="ru-RU" sz="2400" b="1" dirty="0"/>
              <a:t>туберкулезном узле</a:t>
            </a:r>
          </a:p>
        </p:txBody>
      </p:sp>
    </p:spTree>
    <p:extLst>
      <p:ext uri="{BB962C8B-B14F-4D97-AF65-F5344CB8AC3E}">
        <p14:creationId xmlns:p14="http://schemas.microsoft.com/office/powerpoint/2010/main" val="29213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844" y="1782217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Чаще указывает </a:t>
            </a:r>
            <a:r>
              <a:rPr lang="ru-RU" sz="2400" b="1" dirty="0"/>
              <a:t>на злокачественное новообразование </a:t>
            </a:r>
            <a:r>
              <a:rPr lang="ru-RU" sz="2400" b="1" dirty="0" smtClean="0"/>
              <a:t>- </a:t>
            </a:r>
            <a:r>
              <a:rPr lang="ru-RU" sz="2400" b="1" dirty="0"/>
              <a:t>предполагает </a:t>
            </a:r>
            <a:r>
              <a:rPr lang="ru-RU" sz="2400" b="1" dirty="0" err="1"/>
              <a:t>экстракапсулярное</a:t>
            </a:r>
            <a:r>
              <a:rPr lang="ru-RU" sz="2400" b="1" dirty="0"/>
              <a:t> распространение злокачественного новообразования, </a:t>
            </a:r>
            <a:r>
              <a:rPr lang="ru-RU" sz="2400" b="1" dirty="0" smtClean="0"/>
              <a:t>но может наблюдаться после лучевой </a:t>
            </a:r>
            <a:r>
              <a:rPr lang="ru-RU" sz="2400" b="1" dirty="0"/>
              <a:t>терапии </a:t>
            </a:r>
            <a:endParaRPr lang="ru-RU" sz="2400" b="1" dirty="0" smtClean="0"/>
          </a:p>
          <a:p>
            <a:r>
              <a:rPr lang="ru-RU" sz="2400" b="1" dirty="0"/>
              <a:t>Н</a:t>
            </a:r>
            <a:r>
              <a:rPr lang="ru-RU" sz="2400" b="1" dirty="0" smtClean="0"/>
              <a:t>е </a:t>
            </a:r>
            <a:r>
              <a:rPr lang="ru-RU" sz="2400" b="1" dirty="0"/>
              <a:t>проявляется в реактивных </a:t>
            </a:r>
            <a:r>
              <a:rPr lang="ru-RU" sz="2400" b="1" dirty="0" smtClean="0"/>
              <a:t>л/у </a:t>
            </a:r>
          </a:p>
          <a:p>
            <a:r>
              <a:rPr lang="ru-RU" sz="2400" b="1" dirty="0" smtClean="0"/>
              <a:t>В </a:t>
            </a:r>
            <a:r>
              <a:rPr lang="ru-RU" sz="2400" b="1" dirty="0"/>
              <a:t>исследовании </a:t>
            </a:r>
            <a:r>
              <a:rPr lang="ru-RU" sz="2400" b="1" dirty="0" smtClean="0"/>
              <a:t>конгломераты л/у встречались </a:t>
            </a:r>
            <a:r>
              <a:rPr lang="ru-RU" sz="2400" b="1" dirty="0"/>
              <a:t>в 83% </a:t>
            </a:r>
            <a:r>
              <a:rPr lang="ru-RU" sz="2400" b="1" dirty="0" smtClean="0"/>
              <a:t>случаев </a:t>
            </a:r>
            <a:r>
              <a:rPr lang="ru-RU" sz="2400" b="1" dirty="0"/>
              <a:t>при </a:t>
            </a:r>
            <a:r>
              <a:rPr lang="ru-RU" sz="2400" b="1" dirty="0" smtClean="0"/>
              <a:t>туберкулезной </a:t>
            </a:r>
            <a:r>
              <a:rPr lang="ru-RU" sz="2400" b="1" dirty="0" err="1" smtClean="0"/>
              <a:t>лимфаденопатии</a:t>
            </a:r>
            <a:r>
              <a:rPr lang="ru-RU" sz="2400" b="1" dirty="0" smtClean="0"/>
              <a:t>, </a:t>
            </a:r>
            <a:r>
              <a:rPr lang="ru-RU" sz="2400" b="1" dirty="0"/>
              <a:t>в 66% </a:t>
            </a:r>
            <a:r>
              <a:rPr lang="ru-RU" sz="2400" b="1" dirty="0" smtClean="0"/>
              <a:t>случаев </a:t>
            </a:r>
            <a:r>
              <a:rPr lang="ru-RU" sz="2400" b="1" dirty="0"/>
              <a:t>при метастазах и в 14% </a:t>
            </a:r>
            <a:r>
              <a:rPr lang="ru-RU" sz="2400" b="1" dirty="0" smtClean="0"/>
              <a:t>случаев </a:t>
            </a:r>
            <a:r>
              <a:rPr lang="ru-RU" sz="2400" b="1" dirty="0"/>
              <a:t>при </a:t>
            </a:r>
            <a:r>
              <a:rPr lang="ru-RU" sz="2400" b="1" dirty="0" err="1"/>
              <a:t>лимфомах</a:t>
            </a:r>
            <a:r>
              <a:rPr lang="ru-RU" sz="2400" b="1" dirty="0"/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Конгломераты лимфатических узлов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130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9767"/>
            <a:ext cx="5648495" cy="4470124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УЗИ шейных лимфатических узлов</a:t>
            </a:r>
            <a:r>
              <a:rPr lang="ru-RU" b="1" dirty="0"/>
              <a:t>. Метастатическая </a:t>
            </a:r>
            <a:r>
              <a:rPr lang="ru-RU" b="1" dirty="0" err="1"/>
              <a:t>лимфаденопатия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53351" y="3729330"/>
            <a:ext cx="2627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Конгломерат л/у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796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УЗИ с ЦДК шейных лимфатических узлов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53" b="64410"/>
          <a:stretch/>
        </p:blipFill>
        <p:spPr>
          <a:xfrm>
            <a:off x="520297" y="1614050"/>
            <a:ext cx="9390339" cy="3094583"/>
          </a:xfrm>
        </p:spPr>
      </p:pic>
      <p:sp>
        <p:nvSpPr>
          <p:cNvPr id="10" name="TextBox 9"/>
          <p:cNvSpPr txBox="1"/>
          <p:nvPr/>
        </p:nvSpPr>
        <p:spPr>
          <a:xfrm>
            <a:off x="520296" y="5076497"/>
            <a:ext cx="4345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Доброкачественный л/у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Интранодуллярный</a:t>
            </a:r>
            <a:r>
              <a:rPr lang="ru-RU" sz="2400" b="1" dirty="0" smtClean="0"/>
              <a:t> кровоток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17931" y="5076497"/>
            <a:ext cx="4204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/>
              <a:t>Злокачественный л/у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/>
              <a:t>Смешанный хаотичный кровоток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8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0" y="1848411"/>
            <a:ext cx="5851531" cy="433602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12029" y="262757"/>
            <a:ext cx="9025654" cy="14924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УЗИ с ЭДК шейных лимфатических узлов. </a:t>
            </a:r>
            <a:r>
              <a:rPr lang="ru-RU" b="1" dirty="0"/>
              <a:t>Метастатическая </a:t>
            </a:r>
            <a:r>
              <a:rPr lang="ru-RU" b="1" dirty="0" err="1" smtClean="0"/>
              <a:t>лимфаденопатия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31420" y="3600927"/>
            <a:ext cx="3531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множественные питающие сосуды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365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0400"/>
            <a:ext cx="12196709" cy="387131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96718" y="189185"/>
            <a:ext cx="9225351" cy="14924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ДС с ЦДК шейных лимфатических узлов. </a:t>
            </a:r>
            <a:r>
              <a:rPr lang="ru-RU" b="1" dirty="0"/>
              <a:t>Метастатическая </a:t>
            </a:r>
            <a:r>
              <a:rPr lang="ru-RU" b="1" dirty="0" err="1" smtClean="0"/>
              <a:t>лимфаденопатия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48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133" y="1656092"/>
            <a:ext cx="8894274" cy="388077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Форма округлая (L/S </a:t>
            </a:r>
            <a:r>
              <a:rPr lang="ru-RU" sz="2400" b="1" dirty="0"/>
              <a:t>= 1,8), </a:t>
            </a:r>
            <a:r>
              <a:rPr lang="ru-RU" sz="2400" b="1" dirty="0" err="1"/>
              <a:t>гипоэхогенные</a:t>
            </a:r>
            <a:r>
              <a:rPr lang="ru-RU" sz="2400" b="1" dirty="0"/>
              <a:t>, </a:t>
            </a:r>
            <a:r>
              <a:rPr lang="ru-RU" sz="2400" b="1" dirty="0" smtClean="0"/>
              <a:t>дифференцировка отсутствует, контур нечеткий </a:t>
            </a:r>
          </a:p>
          <a:p>
            <a:r>
              <a:rPr lang="ru-RU" sz="2400" b="1" dirty="0" err="1" smtClean="0"/>
              <a:t>Коагуляционный</a:t>
            </a:r>
            <a:r>
              <a:rPr lang="ru-RU" sz="2400" b="1" dirty="0" smtClean="0"/>
              <a:t> некроз л/у</a:t>
            </a:r>
          </a:p>
          <a:p>
            <a:r>
              <a:rPr lang="ru-RU" sz="2400" b="1" dirty="0" smtClean="0"/>
              <a:t>При ЦДК </a:t>
            </a:r>
            <a:r>
              <a:rPr lang="ru-RU" sz="2400" b="1" dirty="0" err="1" smtClean="0"/>
              <a:t>перинодуллярный</a:t>
            </a:r>
            <a:r>
              <a:rPr lang="ru-RU" sz="2400" b="1" dirty="0" smtClean="0"/>
              <a:t> кровоток</a:t>
            </a:r>
          </a:p>
          <a:p>
            <a:r>
              <a:rPr lang="ru-RU" sz="2400" b="1" dirty="0" smtClean="0"/>
              <a:t>Наличие макро- или </a:t>
            </a:r>
            <a:r>
              <a:rPr lang="ru-RU" sz="2400" b="1" dirty="0" err="1" smtClean="0"/>
              <a:t>микрокальцинатов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Туберкулезная </a:t>
            </a:r>
            <a:r>
              <a:rPr lang="ru-RU" b="1" dirty="0" err="1" smtClean="0"/>
              <a:t>лимфаденопатия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817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133" y="1855789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b="1" dirty="0"/>
              <a:t>Множественные, крупные, округлые </a:t>
            </a:r>
            <a:r>
              <a:rPr lang="ru-RU" sz="2400" b="1" dirty="0" smtClean="0"/>
              <a:t>л/у </a:t>
            </a:r>
            <a:r>
              <a:rPr lang="ru-RU" sz="2400" b="1" dirty="0"/>
              <a:t>(</a:t>
            </a:r>
            <a:r>
              <a:rPr lang="ru-RU" sz="2400" b="1" dirty="0" smtClean="0"/>
              <a:t>L/S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≈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1,5) с четкими контурами </a:t>
            </a:r>
          </a:p>
          <a:p>
            <a:r>
              <a:rPr lang="ru-RU" sz="2400" b="1" dirty="0" smtClean="0"/>
              <a:t>При ДС с ЦДК смешанный кровоток, значения </a:t>
            </a:r>
            <a:r>
              <a:rPr lang="en-US" sz="2400" b="1" dirty="0" smtClean="0"/>
              <a:t>RI, PI</a:t>
            </a:r>
            <a:r>
              <a:rPr lang="ru-RU" sz="2400" b="1" dirty="0" smtClean="0"/>
              <a:t> выше</a:t>
            </a:r>
            <a:r>
              <a:rPr lang="ru-RU" sz="2400" b="1" dirty="0"/>
              <a:t>, чем при туберкулезе, но меньше, чем при </a:t>
            </a:r>
            <a:r>
              <a:rPr lang="ru-RU" sz="2400" b="1" dirty="0" smtClean="0"/>
              <a:t>метастазах</a:t>
            </a:r>
            <a:endParaRPr lang="en-US" sz="2400" b="1" dirty="0" smtClean="0"/>
          </a:p>
          <a:p>
            <a:r>
              <a:rPr lang="ru-RU" sz="2400" b="1" dirty="0" smtClean="0"/>
              <a:t>Изменение размера в динамике свидетельствует </a:t>
            </a:r>
            <a:r>
              <a:rPr lang="ru-RU" sz="2400" b="1" dirty="0"/>
              <a:t>об ответе на </a:t>
            </a:r>
            <a:r>
              <a:rPr lang="ru-RU" sz="2400" b="1" dirty="0" smtClean="0"/>
              <a:t>лечение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err="1" smtClean="0"/>
              <a:t>Лимфома</a:t>
            </a:r>
            <a:r>
              <a:rPr lang="ru-RU" b="1" dirty="0" smtClean="0"/>
              <a:t> (</a:t>
            </a:r>
            <a:r>
              <a:rPr lang="ru-RU" b="1" dirty="0" err="1"/>
              <a:t>х</a:t>
            </a:r>
            <a:r>
              <a:rPr lang="ru-RU" b="1" dirty="0" err="1" smtClean="0"/>
              <a:t>оджкинская</a:t>
            </a:r>
            <a:r>
              <a:rPr lang="ru-RU" b="1" dirty="0" smtClean="0"/>
              <a:t>, </a:t>
            </a:r>
            <a:r>
              <a:rPr lang="ru-RU" b="1" dirty="0" err="1" smtClean="0"/>
              <a:t>неходжкинская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00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354" y="1834768"/>
            <a:ext cx="9034225" cy="3880773"/>
          </a:xfrm>
        </p:spPr>
        <p:txBody>
          <a:bodyPr>
            <a:normAutofit/>
          </a:bodyPr>
          <a:lstStyle/>
          <a:p>
            <a:r>
              <a:rPr lang="ru-RU" sz="2400" b="1" dirty="0"/>
              <a:t>Чувствительность 77%, специфичность 98% </a:t>
            </a:r>
            <a:endParaRPr lang="ru-RU" sz="2400" b="1" dirty="0" smtClean="0"/>
          </a:p>
          <a:p>
            <a:r>
              <a:rPr lang="ru-RU" sz="2400" b="1" dirty="0"/>
              <a:t>Л</a:t>
            </a:r>
            <a:r>
              <a:rPr lang="ru-RU" sz="2400" b="1" dirty="0" smtClean="0"/>
              <a:t>/у овальной </a:t>
            </a:r>
            <a:r>
              <a:rPr lang="ru-RU" sz="2400" b="1" dirty="0"/>
              <a:t>или </a:t>
            </a:r>
            <a:r>
              <a:rPr lang="ru-RU" sz="2400" b="1" dirty="0" smtClean="0"/>
              <a:t>округлой формы, дифференцировка отсутствует (строгие критерии)</a:t>
            </a:r>
          </a:p>
          <a:p>
            <a:r>
              <a:rPr lang="ru-RU" sz="2400" b="1" dirty="0" smtClean="0"/>
              <a:t>Фокальная гиперплазия, неровные контуры (подозрительные л/у)</a:t>
            </a:r>
          </a:p>
          <a:p>
            <a:r>
              <a:rPr lang="ru-RU" sz="2400" b="1" dirty="0" smtClean="0"/>
              <a:t>ЦДК </a:t>
            </a:r>
            <a:r>
              <a:rPr lang="ru-RU" sz="2400" b="1" dirty="0" err="1" smtClean="0"/>
              <a:t>гиперваскуляризация</a:t>
            </a:r>
            <a:r>
              <a:rPr lang="ru-RU" sz="2400" b="1" dirty="0" smtClean="0"/>
              <a:t> независимо от размера</a:t>
            </a:r>
            <a:endParaRPr lang="ru-RU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Метастатическая </a:t>
            </a:r>
            <a:r>
              <a:rPr lang="ru-RU" b="1" dirty="0" err="1" smtClean="0"/>
              <a:t>лимфаденопатия</a:t>
            </a:r>
            <a:r>
              <a:rPr lang="ru-RU" b="1" dirty="0" smtClean="0"/>
              <a:t> при меланоме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542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Ультразвуковой аппарат</a:t>
            </a:r>
          </a:p>
          <a:p>
            <a:r>
              <a:rPr lang="ru-RU" sz="2400" b="1" dirty="0" smtClean="0"/>
              <a:t>Линейный датчик с частотой более 10 </a:t>
            </a:r>
            <a:r>
              <a:rPr lang="ru-RU" sz="2400" b="1" dirty="0"/>
              <a:t>МГц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7133" y="220717"/>
            <a:ext cx="8596668" cy="1131612"/>
          </a:xfrm>
        </p:spPr>
        <p:txBody>
          <a:bodyPr/>
          <a:lstStyle/>
          <a:p>
            <a:pPr algn="ctr"/>
            <a:r>
              <a:rPr lang="ru-RU" b="1" dirty="0" smtClean="0"/>
              <a:t>Техническое оснащение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431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133" y="1939872"/>
            <a:ext cx="8596668" cy="3880773"/>
          </a:xfrm>
        </p:spPr>
        <p:txBody>
          <a:bodyPr/>
          <a:lstStyle/>
          <a:p>
            <a:r>
              <a:rPr lang="ru-RU" sz="2400" b="1" dirty="0"/>
              <a:t>Рак щитовидной железы, глотки, гортани и верхних отделов пищевода </a:t>
            </a:r>
            <a:r>
              <a:rPr lang="ru-RU" sz="2400" b="1" dirty="0" err="1"/>
              <a:t>метастазирует</a:t>
            </a:r>
            <a:r>
              <a:rPr lang="ru-RU" sz="2400" b="1" dirty="0"/>
              <a:t> во внутреннюю яремную </a:t>
            </a:r>
            <a:r>
              <a:rPr lang="ru-RU" sz="2400" b="1" dirty="0" smtClean="0"/>
              <a:t>группу л/у</a:t>
            </a:r>
          </a:p>
          <a:p>
            <a:r>
              <a:rPr lang="ru-RU" sz="2400" b="1" dirty="0"/>
              <a:t>Рак носоглотки распространяется на </a:t>
            </a:r>
            <a:r>
              <a:rPr lang="ru-RU" sz="2400" b="1" dirty="0" smtClean="0"/>
              <a:t>л/у верхней трети шеи </a:t>
            </a:r>
            <a:r>
              <a:rPr lang="ru-RU" sz="2400" b="1" dirty="0"/>
              <a:t>и </a:t>
            </a:r>
            <a:r>
              <a:rPr lang="ru-RU" sz="2400" b="1" dirty="0" smtClean="0"/>
              <a:t>заднего треугольника шеи</a:t>
            </a:r>
          </a:p>
          <a:p>
            <a:r>
              <a:rPr lang="ru-RU" sz="2400" b="1" dirty="0" smtClean="0"/>
              <a:t>Опухоли </a:t>
            </a:r>
            <a:r>
              <a:rPr lang="ru-RU" sz="2400" b="1" dirty="0"/>
              <a:t>полости рта </a:t>
            </a:r>
            <a:r>
              <a:rPr lang="ru-RU" sz="2400" b="1" dirty="0" err="1"/>
              <a:t>метастазируют</a:t>
            </a:r>
            <a:r>
              <a:rPr lang="ru-RU" sz="2400" b="1" dirty="0"/>
              <a:t> в поднижнечелюстную </a:t>
            </a:r>
            <a:r>
              <a:rPr lang="ru-RU" sz="2400" b="1" dirty="0" smtClean="0"/>
              <a:t>область</a:t>
            </a:r>
          </a:p>
          <a:p>
            <a:r>
              <a:rPr lang="ru-RU" sz="2400" b="1" dirty="0" smtClean="0"/>
              <a:t>Опухоли молочной железы </a:t>
            </a:r>
            <a:r>
              <a:rPr lang="ru-RU" sz="2400" b="1" dirty="0"/>
              <a:t>и </a:t>
            </a:r>
            <a:r>
              <a:rPr lang="ru-RU" sz="2400" b="1" dirty="0" smtClean="0"/>
              <a:t>легких - в </a:t>
            </a:r>
            <a:r>
              <a:rPr lang="ru-RU" sz="2400" b="1" dirty="0"/>
              <a:t>надключичную ямку и задний </a:t>
            </a:r>
            <a:r>
              <a:rPr lang="ru-RU" sz="2400" b="1" dirty="0" smtClean="0"/>
              <a:t>треугольник шеи </a:t>
            </a:r>
            <a:endParaRPr lang="ru-RU" sz="2400" b="1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П</a:t>
            </a:r>
            <a:r>
              <a:rPr lang="ru-RU" b="1" dirty="0" smtClean="0"/>
              <a:t>ервичный очаг метастатической </a:t>
            </a:r>
            <a:r>
              <a:rPr lang="ru-RU" b="1" dirty="0" err="1" smtClean="0"/>
              <a:t>лимфаденопатии</a:t>
            </a:r>
            <a:r>
              <a:rPr lang="ru-RU" b="1" dirty="0" smtClean="0"/>
              <a:t> шеи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534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4001"/>
            <a:ext cx="9454638" cy="451736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УЗИ с </a:t>
            </a:r>
            <a:r>
              <a:rPr lang="ru-RU" sz="2400" b="1" dirty="0"/>
              <a:t>контрастным усилением </a:t>
            </a:r>
            <a:r>
              <a:rPr lang="ru-RU" sz="2400" b="1" dirty="0" smtClean="0"/>
              <a:t>отображает </a:t>
            </a:r>
            <a:r>
              <a:rPr lang="ru-RU" sz="2400" b="1" dirty="0"/>
              <a:t>повышенную </a:t>
            </a:r>
            <a:r>
              <a:rPr lang="ru-RU" sz="2400" b="1" dirty="0" err="1"/>
              <a:t>васкуляризацию</a:t>
            </a:r>
            <a:r>
              <a:rPr lang="ru-RU" sz="2400" b="1" dirty="0"/>
              <a:t> в метастатических лимфатических </a:t>
            </a:r>
            <a:r>
              <a:rPr lang="ru-RU" sz="2400" b="1" dirty="0" smtClean="0"/>
              <a:t>узлах</a:t>
            </a:r>
            <a:endParaRPr lang="ru-RU" sz="2400" b="1" dirty="0"/>
          </a:p>
          <a:p>
            <a:r>
              <a:rPr lang="ru-RU" sz="2400" b="1" dirty="0"/>
              <a:t>У больных меланомой </a:t>
            </a:r>
            <a:r>
              <a:rPr lang="ru-RU" sz="2400" b="1" dirty="0" smtClean="0"/>
              <a:t>с помощью УЗИ с контрастированием удалось дифференцировать </a:t>
            </a:r>
            <a:r>
              <a:rPr lang="ru-RU" sz="2400" b="1" dirty="0" err="1" smtClean="0"/>
              <a:t>гипоконтрастное</a:t>
            </a:r>
            <a:r>
              <a:rPr lang="ru-RU" sz="2400" b="1" dirty="0" smtClean="0"/>
              <a:t> </a:t>
            </a:r>
            <a:r>
              <a:rPr lang="ru-RU" sz="2400" b="1" dirty="0"/>
              <a:t>метастатическое фокальное утолщение коры от </a:t>
            </a:r>
            <a:r>
              <a:rPr lang="ru-RU" sz="2400" b="1" dirty="0" err="1"/>
              <a:t>нормоконтрастного</a:t>
            </a:r>
            <a:r>
              <a:rPr lang="ru-RU" sz="2400" b="1" dirty="0"/>
              <a:t> </a:t>
            </a:r>
            <a:r>
              <a:rPr lang="ru-RU" sz="2400" b="1" dirty="0" err="1"/>
              <a:t>неметастатического</a:t>
            </a:r>
            <a:r>
              <a:rPr lang="ru-RU" sz="2400" b="1" dirty="0"/>
              <a:t> утолщения с чувствительностью 100% и специфичностью 92% </a:t>
            </a:r>
            <a:endParaRPr lang="ru-RU" sz="2400" b="1" dirty="0" smtClean="0"/>
          </a:p>
          <a:p>
            <a:r>
              <a:rPr lang="ru-RU" sz="2400" b="1" dirty="0" err="1"/>
              <a:t>Эластография</a:t>
            </a:r>
            <a:r>
              <a:rPr lang="ru-RU" sz="2400" b="1" dirty="0"/>
              <a:t> в реальном времени использует относительную жесткость </a:t>
            </a:r>
            <a:r>
              <a:rPr lang="ru-RU" sz="2400" b="1" dirty="0" smtClean="0"/>
              <a:t>л/у </a:t>
            </a:r>
            <a:r>
              <a:rPr lang="ru-RU" sz="2400" b="1" dirty="0"/>
              <a:t>для изображения жестких </a:t>
            </a:r>
            <a:r>
              <a:rPr lang="ru-RU" sz="2400" b="1" dirty="0" smtClean="0"/>
              <a:t>областей</a:t>
            </a:r>
            <a:r>
              <a:rPr lang="ru-RU" sz="2400" b="1" dirty="0"/>
              <a:t> </a:t>
            </a:r>
            <a:r>
              <a:rPr lang="ru-RU" sz="2400" b="1" dirty="0" smtClean="0"/>
              <a:t>- метастазов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err="1" smtClean="0"/>
              <a:t>Мультипараметрическое</a:t>
            </a:r>
            <a:r>
              <a:rPr lang="ru-RU" b="1" dirty="0" smtClean="0"/>
              <a:t> ультразвуковое исследование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91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81353"/>
            <a:ext cx="9433618" cy="416001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УЗ- критерии по отдельности не являются абсолютно точными </a:t>
            </a:r>
            <a:r>
              <a:rPr lang="ru-RU" sz="2400" b="1" dirty="0"/>
              <a:t>в диагностике злокачественного новообразования периферических лимфатических </a:t>
            </a:r>
            <a:r>
              <a:rPr lang="ru-RU" sz="2400" b="1" dirty="0" smtClean="0"/>
              <a:t>узлов</a:t>
            </a:r>
          </a:p>
          <a:p>
            <a:r>
              <a:rPr lang="ru-RU" sz="2400" b="1" dirty="0" smtClean="0"/>
              <a:t>Совокупность рассмотренных критериев, использование дополнительных ультразвуковых методов исследования значительно повышают диагностическую точность УЗИ </a:t>
            </a:r>
            <a:r>
              <a:rPr lang="ru-RU" sz="2400" b="1" dirty="0"/>
              <a:t>при заболеваниях периферических лимфатических </a:t>
            </a:r>
            <a:r>
              <a:rPr lang="ru-RU" sz="2400" b="1" dirty="0" smtClean="0"/>
              <a:t>узлов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Вывод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92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7133" y="2023955"/>
            <a:ext cx="913932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err="1"/>
              <a:t>Sorin</a:t>
            </a:r>
            <a:r>
              <a:rPr lang="es-ES" sz="2400" b="1" dirty="0"/>
              <a:t> M. </a:t>
            </a:r>
            <a:r>
              <a:rPr lang="es-ES" sz="2400" b="1" dirty="0" err="1"/>
              <a:t>Dudea</a:t>
            </a:r>
            <a:r>
              <a:rPr lang="es-ES" sz="2400" b="1" dirty="0"/>
              <a:t>, Manuela </a:t>
            </a:r>
            <a:r>
              <a:rPr lang="es-ES" sz="2400" b="1" dirty="0" err="1"/>
              <a:t>Lenghel</a:t>
            </a:r>
            <a:r>
              <a:rPr lang="es-ES" sz="2400" b="1" dirty="0"/>
              <a:t>, Carolina Botar-</a:t>
            </a:r>
            <a:r>
              <a:rPr lang="es-ES" sz="2400" b="1" dirty="0" err="1"/>
              <a:t>Jid</a:t>
            </a:r>
            <a:r>
              <a:rPr lang="es-ES" sz="2400" b="1" dirty="0"/>
              <a:t>, Dan </a:t>
            </a:r>
            <a:r>
              <a:rPr lang="es-ES" sz="2400" b="1" dirty="0" err="1"/>
              <a:t>Vasilescu</a:t>
            </a:r>
            <a:r>
              <a:rPr lang="es-ES" sz="2400" b="1" dirty="0"/>
              <a:t>, Magdalena Duma</a:t>
            </a:r>
          </a:p>
          <a:p>
            <a:pPr marL="0" indent="0">
              <a:buNone/>
            </a:pPr>
            <a:r>
              <a:rPr lang="en-US" sz="2400" b="1" dirty="0" smtClean="0"/>
              <a:t>Ultrasonography </a:t>
            </a:r>
            <a:r>
              <a:rPr lang="en-US" sz="2400" b="1" dirty="0"/>
              <a:t>of superficial lymph nodes: benign vs. </a:t>
            </a:r>
            <a:r>
              <a:rPr lang="en-US" sz="2400" b="1" dirty="0" smtClean="0"/>
              <a:t>malignant</a:t>
            </a:r>
            <a:endParaRPr lang="ru-RU" sz="2400" b="1" dirty="0" smtClean="0"/>
          </a:p>
          <a:p>
            <a:pPr marL="0" indent="0">
              <a:buNone/>
            </a:pPr>
            <a:r>
              <a:rPr lang="en-US" sz="2400" b="1" i="1" dirty="0"/>
              <a:t>Med </a:t>
            </a:r>
            <a:r>
              <a:rPr lang="en-US" sz="2400" b="1" i="1" dirty="0" err="1" smtClean="0"/>
              <a:t>Ultrason</a:t>
            </a:r>
            <a:r>
              <a:rPr lang="ru-RU" sz="2400" b="1" i="1" dirty="0"/>
              <a:t> </a:t>
            </a:r>
            <a:r>
              <a:rPr lang="en-US" sz="2400" b="1" i="1" dirty="0" smtClean="0"/>
              <a:t>2012</a:t>
            </a:r>
            <a:r>
              <a:rPr lang="en-US" sz="2400" b="1" i="1" dirty="0"/>
              <a:t>, Vol. 14, no. 4, 294-306</a:t>
            </a:r>
            <a:endParaRPr lang="en-US" sz="24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Литература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0776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686" y="0"/>
            <a:ext cx="1056925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Ультразвуковые критерии доброкачественных и злокачественных изменений л/у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167875"/>
              </p:ext>
            </p:extLst>
          </p:nvPr>
        </p:nvGraphicFramePr>
        <p:xfrm>
          <a:off x="412686" y="1125981"/>
          <a:ext cx="11442983" cy="573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1562">
                  <a:extLst>
                    <a:ext uri="{9D8B030D-6E8A-4147-A177-3AD203B41FA5}">
                      <a16:colId xmlns:a16="http://schemas.microsoft.com/office/drawing/2014/main" val="1553899723"/>
                    </a:ext>
                  </a:extLst>
                </a:gridCol>
                <a:gridCol w="3058511">
                  <a:extLst>
                    <a:ext uri="{9D8B030D-6E8A-4147-A177-3AD203B41FA5}">
                      <a16:colId xmlns:a16="http://schemas.microsoft.com/office/drawing/2014/main" val="1467542231"/>
                    </a:ext>
                  </a:extLst>
                </a:gridCol>
                <a:gridCol w="3972910">
                  <a:extLst>
                    <a:ext uri="{9D8B030D-6E8A-4147-A177-3AD203B41FA5}">
                      <a16:colId xmlns:a16="http://schemas.microsoft.com/office/drawing/2014/main" val="1844407471"/>
                    </a:ext>
                  </a:extLst>
                </a:gridCol>
              </a:tblGrid>
              <a:tr h="3997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Доброкачественный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Злокачественный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732549"/>
                  </a:ext>
                </a:extLst>
              </a:tr>
              <a:tr h="399783"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В-режим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274359"/>
                  </a:ext>
                </a:extLst>
              </a:tr>
              <a:tr h="39978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размер</a:t>
                      </a:r>
                      <a:r>
                        <a:rPr lang="en-US" sz="2000" b="1" dirty="0" smtClean="0"/>
                        <a:t>*</a:t>
                      </a:r>
                      <a:endParaRPr lang="ru-RU" sz="20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2000" b="1" dirty="0" smtClean="0"/>
                        <a:t>не является точным предиктором метастазирования</a:t>
                      </a:r>
                      <a:endParaRPr lang="ru-RU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68129"/>
                  </a:ext>
                </a:extLst>
              </a:tr>
              <a:tr h="39978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форма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овальная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округлая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2699"/>
                  </a:ext>
                </a:extLst>
              </a:tr>
              <a:tr h="39978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ворота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визуализируются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отсутствуют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019838"/>
                  </a:ext>
                </a:extLst>
              </a:tr>
              <a:tr h="1004064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эхогенность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средняя или умеренно сниженная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выраженно сниженная, </a:t>
                      </a:r>
                      <a:r>
                        <a:rPr lang="ru-RU" sz="2000" b="1" dirty="0" err="1" smtClean="0"/>
                        <a:t>гипоэхогенный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801801"/>
                  </a:ext>
                </a:extLst>
              </a:tr>
              <a:tr h="70730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контур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четкий,</a:t>
                      </a:r>
                      <a:r>
                        <a:rPr lang="ru-RU" sz="2000" b="1" baseline="0" dirty="0" smtClean="0"/>
                        <a:t> ровный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нечеткий, неровный, звездчатый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027915"/>
                  </a:ext>
                </a:extLst>
              </a:tr>
              <a:tr h="1621949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структурные изменения (очаговые кортикальные,</a:t>
                      </a:r>
                      <a:r>
                        <a:rPr lang="ru-RU" sz="2000" b="1" baseline="0" dirty="0" smtClean="0"/>
                        <a:t> участки некроза, </a:t>
                      </a:r>
                      <a:r>
                        <a:rPr lang="ru-RU" sz="2000" b="1" baseline="0" dirty="0" err="1" smtClean="0"/>
                        <a:t>кальцинаты</a:t>
                      </a:r>
                      <a:r>
                        <a:rPr lang="ru-RU" sz="2000" b="1" baseline="0" dirty="0" smtClean="0"/>
                        <a:t>), конгломераты л/у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отсутствуют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присутствуют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9679308"/>
                  </a:ext>
                </a:extLst>
              </a:tr>
              <a:tr h="399783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Halo</a:t>
                      </a:r>
                      <a:r>
                        <a:rPr lang="ru-RU" sz="2000" b="1" dirty="0" smtClean="0"/>
                        <a:t> (</a:t>
                      </a:r>
                      <a:r>
                        <a:rPr lang="ru-RU" sz="2000" b="1" dirty="0" err="1" smtClean="0"/>
                        <a:t>гипоэхогенный</a:t>
                      </a:r>
                      <a:r>
                        <a:rPr lang="ru-RU" sz="2000" b="1" dirty="0" smtClean="0"/>
                        <a:t> ободок)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может присутствовать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отсутствует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121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67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837044"/>
              </p:ext>
            </p:extLst>
          </p:nvPr>
        </p:nvGraphicFramePr>
        <p:xfrm>
          <a:off x="339534" y="2069148"/>
          <a:ext cx="11600217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6739">
                  <a:extLst>
                    <a:ext uri="{9D8B030D-6E8A-4147-A177-3AD203B41FA5}">
                      <a16:colId xmlns:a16="http://schemas.microsoft.com/office/drawing/2014/main" val="3919423256"/>
                    </a:ext>
                  </a:extLst>
                </a:gridCol>
                <a:gridCol w="3866739">
                  <a:extLst>
                    <a:ext uri="{9D8B030D-6E8A-4147-A177-3AD203B41FA5}">
                      <a16:colId xmlns:a16="http://schemas.microsoft.com/office/drawing/2014/main" val="3798689410"/>
                    </a:ext>
                  </a:extLst>
                </a:gridCol>
                <a:gridCol w="3866739">
                  <a:extLst>
                    <a:ext uri="{9D8B030D-6E8A-4147-A177-3AD203B41FA5}">
                      <a16:colId xmlns:a16="http://schemas.microsoft.com/office/drawing/2014/main" val="1099601894"/>
                    </a:ext>
                  </a:extLst>
                </a:gridCol>
              </a:tblGrid>
              <a:tr h="39979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Доброкачественный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Злокачественный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615797"/>
                  </a:ext>
                </a:extLst>
              </a:tr>
              <a:tr h="399794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Допплерография</a:t>
                      </a:r>
                      <a:r>
                        <a:rPr lang="ru-RU" sz="2400" b="1" baseline="0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831365"/>
                  </a:ext>
                </a:extLst>
              </a:tr>
              <a:tr h="39979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кровоток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интранодуллярный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перинодуллярный</a:t>
                      </a:r>
                      <a:r>
                        <a:rPr lang="ru-RU" sz="2400" b="1" dirty="0" smtClean="0"/>
                        <a:t> 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393154"/>
                  </a:ext>
                </a:extLst>
              </a:tr>
              <a:tr h="39979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сосудистые</a:t>
                      </a:r>
                      <a:r>
                        <a:rPr lang="ru-RU" sz="2400" b="1" baseline="0" dirty="0" smtClean="0"/>
                        <a:t> ножки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единичная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множественные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323334"/>
                  </a:ext>
                </a:extLst>
              </a:tr>
              <a:tr h="399794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сосудистый рисунок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правильное, радиальное распределение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хаотичный 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549794"/>
                  </a:ext>
                </a:extLst>
              </a:tr>
              <a:tr h="39979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RI, PI*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низкие</a:t>
                      </a:r>
                      <a:r>
                        <a:rPr lang="ru-RU" sz="2400" b="1" baseline="0" dirty="0" smtClean="0"/>
                        <a:t> значения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высокие</a:t>
                      </a:r>
                      <a:r>
                        <a:rPr lang="ru-RU" sz="2400" b="1" baseline="0" dirty="0" smtClean="0"/>
                        <a:t> значения</a:t>
                      </a:r>
                      <a:endParaRPr lang="ru-R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2686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12686" y="0"/>
            <a:ext cx="10569257" cy="18105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</a:rPr>
              <a:t>Ультразвуковые критерии доброкачественных и злокачественных изменений л/у</a:t>
            </a:r>
          </a:p>
          <a:p>
            <a:pPr algn="ctr"/>
            <a:r>
              <a:rPr lang="ru-RU" sz="3300" b="1" dirty="0" smtClean="0">
                <a:solidFill>
                  <a:schemeClr val="accent1">
                    <a:lumMod val="75000"/>
                  </a:schemeClr>
                </a:solidFill>
              </a:rPr>
              <a:t>(продолжение)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111" y="5802504"/>
            <a:ext cx="7777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*Пороговое значение: RI - 0,7;  </a:t>
            </a:r>
            <a:r>
              <a:rPr lang="ru-RU" sz="2400" b="1" dirty="0"/>
              <a:t>PI </a:t>
            </a:r>
            <a:r>
              <a:rPr lang="ru-RU" sz="2400" b="1" dirty="0" smtClean="0"/>
              <a:t>– 1,4</a:t>
            </a: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8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210" y="1205184"/>
            <a:ext cx="9570252" cy="5510926"/>
          </a:xfrm>
        </p:spPr>
        <p:txBody>
          <a:bodyPr>
            <a:noAutofit/>
          </a:bodyPr>
          <a:lstStyle/>
          <a:p>
            <a:r>
              <a:rPr lang="ru-RU" sz="2400" b="1" dirty="0"/>
              <a:t>Соотношение между продольной осью (L) узла и поперечной осью (S)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Доброкачественный л/у овальной формы  L/S </a:t>
            </a:r>
            <a:r>
              <a:rPr lang="ru-RU" sz="2400" b="1" dirty="0"/>
              <a:t>&gt; 2 или </a:t>
            </a:r>
            <a:r>
              <a:rPr lang="ru-RU" sz="2400" b="1" dirty="0" smtClean="0"/>
              <a:t>S/L 0,5 </a:t>
            </a:r>
          </a:p>
          <a:p>
            <a:r>
              <a:rPr lang="ru-RU" sz="2400" b="1" dirty="0" smtClean="0"/>
              <a:t>Злокачественный л/у округлой формы </a:t>
            </a:r>
            <a:r>
              <a:rPr lang="ru-RU" sz="2400" b="1" dirty="0"/>
              <a:t>L/S меньше 2 (</a:t>
            </a:r>
            <a:r>
              <a:rPr lang="ru-RU" sz="2400" b="1" dirty="0" smtClean="0"/>
              <a:t>&lt; 1,5) </a:t>
            </a:r>
            <a:r>
              <a:rPr lang="ru-RU" sz="2400" b="1" dirty="0"/>
              <a:t>или </a:t>
            </a:r>
            <a:r>
              <a:rPr lang="ru-RU" sz="2400" b="1" dirty="0" smtClean="0"/>
              <a:t>S/L&gt; 0,5</a:t>
            </a:r>
            <a:endParaRPr lang="ru-RU" sz="2400" b="1" dirty="0"/>
          </a:p>
          <a:p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НО</a:t>
            </a:r>
          </a:p>
          <a:p>
            <a:r>
              <a:rPr lang="ru-RU" sz="2400" b="1" dirty="0"/>
              <a:t>Н</a:t>
            </a:r>
            <a:r>
              <a:rPr lang="ru-RU" sz="2400" b="1" dirty="0" smtClean="0"/>
              <a:t>ормальные </a:t>
            </a:r>
            <a:r>
              <a:rPr lang="ru-RU" sz="2400" b="1" dirty="0"/>
              <a:t>или реактивные околоушные и поднижнечелюстные лимфатические узлы обычно имеют </a:t>
            </a:r>
            <a:r>
              <a:rPr lang="ru-RU" sz="2400" b="1" dirty="0" smtClean="0"/>
              <a:t>округлую форму - S/L </a:t>
            </a:r>
            <a:r>
              <a:rPr lang="ru-RU" sz="2400" b="1" dirty="0"/>
              <a:t>более </a:t>
            </a:r>
            <a:r>
              <a:rPr lang="ru-RU" sz="2400" b="1" dirty="0" smtClean="0"/>
              <a:t>0,5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7133" y="220717"/>
            <a:ext cx="8596668" cy="1131612"/>
          </a:xfrm>
        </p:spPr>
        <p:txBody>
          <a:bodyPr/>
          <a:lstStyle/>
          <a:p>
            <a:pPr algn="ctr"/>
            <a:r>
              <a:rPr lang="ru-RU" b="1" dirty="0" smtClean="0"/>
              <a:t>Форма лимфатических узлов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69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535"/>
            <a:ext cx="5338094" cy="5148465"/>
          </a:xfr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7133" y="220717"/>
            <a:ext cx="8596668" cy="11316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УЗИ шейных лимфатических узлов. Реактивный лимфаденит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01407" y="2144110"/>
            <a:ext cx="4445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л/у овальной формы с </a:t>
            </a:r>
            <a:r>
              <a:rPr lang="ru-RU" sz="2400" b="1" dirty="0" err="1" smtClean="0"/>
              <a:t>гипоэхогенным</a:t>
            </a:r>
            <a:r>
              <a:rPr lang="ru-RU" sz="2400" b="1" dirty="0" smtClean="0"/>
              <a:t> корковым слоем по периферии, дифференцировка сохранена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63310" y="4452434"/>
            <a:ext cx="167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В-режим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7347"/>
            <a:ext cx="5303065" cy="4251922"/>
          </a:xfr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17133" y="220717"/>
            <a:ext cx="8596668" cy="11316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/>
              <a:t>УЗИ шейных лимфатических узлов</a:t>
            </a:r>
            <a:r>
              <a:rPr lang="ru-RU" b="1" dirty="0"/>
              <a:t>. Метастатическая </a:t>
            </a:r>
            <a:r>
              <a:rPr lang="ru-RU" b="1" dirty="0" err="1"/>
              <a:t>лимфаденопатия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12222" y="2606566"/>
            <a:ext cx="4120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л/у округлый</a:t>
            </a:r>
            <a:r>
              <a:rPr lang="ru-RU" sz="2400" b="1" dirty="0"/>
              <a:t>, </a:t>
            </a:r>
            <a:r>
              <a:rPr lang="ru-RU" sz="2400" b="1" dirty="0" err="1"/>
              <a:t>гипоэхогенный</a:t>
            </a:r>
            <a:r>
              <a:rPr lang="ru-RU" sz="2400" b="1" dirty="0"/>
              <a:t>, </a:t>
            </a:r>
            <a:r>
              <a:rPr lang="ru-RU" sz="2400" b="1" dirty="0" smtClean="0"/>
              <a:t>неоднородный, дифференцировка отсутствует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47393" y="5755717"/>
            <a:ext cx="167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В-режим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238" y="298619"/>
            <a:ext cx="8596668" cy="1320800"/>
          </a:xfrm>
        </p:spPr>
        <p:txBody>
          <a:bodyPr/>
          <a:lstStyle/>
          <a:p>
            <a:r>
              <a:rPr lang="ru-RU" b="1" dirty="0"/>
              <a:t>УЗИ шейных лимфатических узлов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4" y="1611276"/>
            <a:ext cx="5253988" cy="3342608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9" y="1611276"/>
            <a:ext cx="4907415" cy="33377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673" y="5072034"/>
            <a:ext cx="5452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Метастатическая </a:t>
            </a:r>
            <a:r>
              <a:rPr lang="ru-RU" sz="2400" b="1" dirty="0" err="1" smtClean="0"/>
              <a:t>лимфаденопатия</a:t>
            </a:r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/>
              <a:t>«шире, чем выше»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/>
              <a:t>S/L = 1,37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80329" y="5077623"/>
            <a:ext cx="4424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Лимфаденит</a:t>
            </a:r>
            <a:endParaRPr lang="ru-RU" sz="24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/>
              <a:t>«</a:t>
            </a:r>
            <a:r>
              <a:rPr lang="ru-RU" sz="2400" b="1" dirty="0"/>
              <a:t>выше, чем шире»</a:t>
            </a:r>
          </a:p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14427" y="4320462"/>
            <a:ext cx="167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В-режим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0497" y="4320462"/>
            <a:ext cx="167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В-режим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4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3426</TotalTime>
  <Words>1514</Words>
  <Application>Microsoft Office PowerPoint</Application>
  <PresentationFormat>Широкоэкранный</PresentationFormat>
  <Paragraphs>227</Paragraphs>
  <Slides>33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Trebuchet MS</vt:lpstr>
      <vt:lpstr>Wingdings</vt:lpstr>
      <vt:lpstr>Wingdings 3</vt:lpstr>
      <vt:lpstr>Аспект</vt:lpstr>
      <vt:lpstr>Ультразвуковое исследование поверхностных лимфатических узлов при доброкачественных и злокачественных процессах</vt:lpstr>
      <vt:lpstr>Цель</vt:lpstr>
      <vt:lpstr>Техническое оснащение</vt:lpstr>
      <vt:lpstr>Ультразвуковые критерии доброкачественных и злокачественных изменений л/у</vt:lpstr>
      <vt:lpstr>Презентация PowerPoint</vt:lpstr>
      <vt:lpstr>Форма лимфатических узлов</vt:lpstr>
      <vt:lpstr>УЗИ шейных лимфатических узлов. Реактивный лимфаденит</vt:lpstr>
      <vt:lpstr>Презентация PowerPoint</vt:lpstr>
      <vt:lpstr>УЗИ шейных лимфатических узлов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Ультразвуковое исследование поверхностных лимфатических узлов при доброкачественных и злокачественных процессах</dc:title>
  <dc:creator>79082</dc:creator>
  <cp:lastModifiedBy>79082</cp:lastModifiedBy>
  <cp:revision>57</cp:revision>
  <dcterms:created xsi:type="dcterms:W3CDTF">2022-04-20T04:45:16Z</dcterms:created>
  <dcterms:modified xsi:type="dcterms:W3CDTF">2022-05-17T02:16:41Z</dcterms:modified>
</cp:coreProperties>
</file>