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56" r:id="rId2"/>
    <p:sldId id="257" r:id="rId3"/>
    <p:sldId id="286" r:id="rId4"/>
    <p:sldId id="287" r:id="rId5"/>
    <p:sldId id="293" r:id="rId6"/>
    <p:sldId id="288" r:id="rId7"/>
    <p:sldId id="260" r:id="rId8"/>
    <p:sldId id="262" r:id="rId9"/>
    <p:sldId id="305" r:id="rId10"/>
    <p:sldId id="306" r:id="rId11"/>
    <p:sldId id="289" r:id="rId12"/>
    <p:sldId id="307" r:id="rId13"/>
    <p:sldId id="294" r:id="rId14"/>
    <p:sldId id="304" r:id="rId15"/>
    <p:sldId id="309" r:id="rId16"/>
    <p:sldId id="302" r:id="rId17"/>
    <p:sldId id="308" r:id="rId18"/>
    <p:sldId id="303" r:id="rId19"/>
    <p:sldId id="290" r:id="rId20"/>
    <p:sldId id="310" r:id="rId21"/>
    <p:sldId id="311" r:id="rId22"/>
    <p:sldId id="300" r:id="rId23"/>
    <p:sldId id="299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DB"/>
    <a:srgbClr val="DB8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1116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B3BEF-99D9-47ED-B625-7435509611D9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C035-575C-4D55-8994-2B47B05EA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9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12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6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6C035-575C-4D55-8994-2B47B05EA49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08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7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3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25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3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4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4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6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4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B80FC9-4DD4-49BC-86F8-E631F90E9C41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1CDC-9E98-40F0-AD51-0443BBEF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21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24stoma.ru/periimplanti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sotaimedicina.ru/diseases/zabolevanija_gastroenterologia/mucositi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treatment/consultation-stomatology/implantologist" TargetMode="External"/><Relationship Id="rId2" Type="http://schemas.openxmlformats.org/officeDocument/2006/relationships/hyperlink" Target="https://www.krasotaimedicina.ru/treatment/consultation-stomatology/dent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rasotaimedicina.ru/treatment/consultation-stomatology/periodontis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DF41-9B92-945B-1B9E-B56B606E5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875" y="-697488"/>
            <a:ext cx="10058400" cy="356616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Министерства здравоохранения Российской Федерации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UI Light" panose="020B0502040204020203" pitchFamily="34" charset="0"/>
              </a:rPr>
              <a:t>Кафедра стоматологии ИПО </a:t>
            </a:r>
            <a: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D1E46-D488-D58D-4855-1928D725D27F}"/>
              </a:ext>
            </a:extLst>
          </p:cNvPr>
          <p:cNvSpPr txBox="1"/>
          <p:nvPr/>
        </p:nvSpPr>
        <p:spPr>
          <a:xfrm>
            <a:off x="5564171" y="4502755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Выполнил ординатор </a:t>
            </a:r>
          </a:p>
          <a:p>
            <a:pPr algn="ctr"/>
            <a:r>
              <a:rPr lang="ru-RU" dirty="0"/>
              <a:t>кафедры стоматологии ИПО </a:t>
            </a:r>
          </a:p>
          <a:p>
            <a:pPr algn="ctr"/>
            <a:r>
              <a:rPr lang="ru-RU" dirty="0"/>
              <a:t>по специальности  «стоматология хирургическая»</a:t>
            </a:r>
          </a:p>
          <a:p>
            <a:pPr algn="ctr"/>
            <a:r>
              <a:rPr lang="ru-RU" dirty="0"/>
              <a:t>Ахмедов Анар Ильгар оглы</a:t>
            </a:r>
          </a:p>
          <a:p>
            <a:pPr algn="ctr"/>
            <a:r>
              <a:rPr lang="ru-RU" dirty="0"/>
              <a:t>рецензент КМН, Доцент Дуж Анатолий Николаевич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F8DA2-9E22-4A9A-6490-74DB21183667}"/>
              </a:ext>
            </a:extLst>
          </p:cNvPr>
          <p:cNvSpPr txBox="1"/>
          <p:nvPr/>
        </p:nvSpPr>
        <p:spPr>
          <a:xfrm>
            <a:off x="5242240" y="6423143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Красноярск, 202</a:t>
            </a:r>
            <a:r>
              <a:rPr lang="en-US" sz="1600" dirty="0">
                <a:latin typeface="+mj-lt"/>
              </a:rPr>
              <a:t>3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07256"/>
              </p:ext>
            </p:extLst>
          </p:nvPr>
        </p:nvGraphicFramePr>
        <p:xfrm>
          <a:off x="1144875" y="2502132"/>
          <a:ext cx="10426441" cy="1263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3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Протезирование на имплантатах. Общие принципы. Особенности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протезирования с использованием различных систем имплантатов. Особенности протезирования при одноэтапной методике имплантации. Особенности протезирования при двухэтапной методике имплантации.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и противопоказания </a:t>
            </a:r>
            <a:r>
              <a:rPr lang="ru-RU" dirty="0"/>
              <a:t>к </a:t>
            </a:r>
            <a:r>
              <a:rPr lang="ru-RU" dirty="0" smtClean="0"/>
              <a:t>имплантации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111" y="2094808"/>
            <a:ext cx="95928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Gotham_Pro_light"/>
              </a:rPr>
              <a:t>Список показаний для двухэтапной и одноэтапной дентальной имплантации одинаков: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/>
                </a:solidFill>
                <a:latin typeface="Gotham_Pro_light"/>
              </a:rPr>
              <a:t>отсутствие одного зуба;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/>
                </a:solidFill>
                <a:latin typeface="Gotham_Pro_light"/>
              </a:rPr>
              <a:t>потеря нескольких единиц подряд;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/>
                </a:solidFill>
                <a:latin typeface="Gotham_Pro_light"/>
              </a:rPr>
              <a:t>наличие разрозненных дефектов зубного ряда;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3"/>
                </a:solidFill>
                <a:latin typeface="Gotham_Pro_light"/>
              </a:rPr>
              <a:t>частичная и полная адентия.</a:t>
            </a:r>
            <a:endParaRPr lang="ru-RU" sz="1400" b="0" i="0" dirty="0">
              <a:solidFill>
                <a:schemeClr val="accent3"/>
              </a:solidFill>
              <a:effectLst/>
              <a:latin typeface="Gotham_Pro_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6111" y="3447239"/>
            <a:ext cx="112055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bold"/>
              </a:rPr>
              <a:t>Противопоказания</a:t>
            </a:r>
          </a:p>
          <a:p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К абсолютным (проведение классической имплантации невозможно) противопоказаниям относят: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патологии свертываемости крови;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наличие злокачественных новообразований;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алкоголизм, наркомания;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аутоиммунные заболевания;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системные заболевания соединительной ткани (склеродермия, дерматоз и </a:t>
            </a:r>
            <a:r>
              <a:rPr lang="ru-RU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др</a:t>
            </a: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).</a:t>
            </a:r>
          </a:p>
          <a:p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При следующих относительных противопоказаниях операция временно откладывается: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беременность, кормление грудью;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возраст до 18 лет;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плохая гигиена полости рта;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патология прикуса;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атрофия костной ткани альвеолярного отростка;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Gotham_Pro_light"/>
              </a:rPr>
              <a:t>продолжительный стресс, истощение организма и др.</a:t>
            </a:r>
            <a:endParaRPr lang="ru-RU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Gotham_Pro_light"/>
            </a:endParaRPr>
          </a:p>
        </p:txBody>
      </p:sp>
    </p:spTree>
    <p:extLst>
      <p:ext uri="{BB962C8B-B14F-4D97-AF65-F5344CB8AC3E}">
        <p14:creationId xmlns:p14="http://schemas.microsoft.com/office/powerpoint/2010/main" val="465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1278" y="634139"/>
            <a:ext cx="6791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/>
                </a:solidFill>
                <a:latin typeface="Arial" panose="020B0604020202020204" pitchFamily="34" charset="0"/>
              </a:rPr>
              <a:t>Одноэтапная методика имплантации</a:t>
            </a:r>
            <a:endParaRPr lang="ru-RU" sz="2800" b="1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671" y="1438346"/>
            <a:ext cx="9305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Отличие от предыдущей методики заключается в том, что формирователь десны вкручивается в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 сразу же после его установки в кость, а не через несколько месяцев. Единственный плюс этой методики – экономия нескольких недель на формирование контура десны. Минусов больше, например, выше риск развития </a:t>
            </a:r>
            <a:r>
              <a:rPr lang="ru-RU" u="sng" dirty="0" err="1">
                <a:solidFill>
                  <a:schemeClr val="accent3"/>
                </a:solidFill>
                <a:latin typeface="Arial" panose="020B0604020202020204" pitchFamily="34" charset="0"/>
                <a:hlinkClick r:id="rId3"/>
              </a:rPr>
              <a:t>периимплантита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 (воспаления вокруг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импланта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Этой методике следует отдавать предпочтение, только когда мы планируем раннюю нагрузку на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. А вот использовать ее у курильщиков, пациентов с остеопорозом, сахарным диабетом, хроническим пародонтитом или рядом других заболеваний – безусловно нежелательно. Смотрите ниже – как проводится методика одноэтапной имплантации.</a:t>
            </a:r>
            <a:endParaRPr lang="ru-RU" b="0" i="0" dirty="0"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https://implantmaster.ru/wp-content/uploads/2019/09/odnomomentnaya-implantaciya-zubov-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36" y="4159351"/>
            <a:ext cx="4871109" cy="25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aloma-blanca.ru/u/0f7810252cd310d49001eeeda8c240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3" y="1597689"/>
            <a:ext cx="97536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48" y="825017"/>
            <a:ext cx="7507951" cy="5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444797-E879-F7A7-6F30-0F76080B2B84}"/>
              </a:ext>
            </a:extLst>
          </p:cNvPr>
          <p:cNvSpPr/>
          <p:nvPr/>
        </p:nvSpPr>
        <p:spPr>
          <a:xfrm>
            <a:off x="723970" y="987395"/>
            <a:ext cx="10993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Особенности одноэтапной имплантации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4429" y="1967129"/>
            <a:ext cx="1100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Максимальная первичная стабильность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Source Sans Pro"/>
            </a:endParaRP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Одноэтапные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импланты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 вживляются в кость как винты с эффектом компрессии, т.е. с уплотнением костной ткани вокруг них. Даже в пористой кости обеспечивается надежная фиксация.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ource Sans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429" y="3020167"/>
            <a:ext cx="10931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Отсутствие микрощели между имплантатом и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абатментом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Source Sans Pro"/>
            </a:endParaRP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В отличие от двухэтапного (разборного) имплантата у одноэтапного внутрикостная часть и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абатмент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 соединены монолитно. Исключается скопление бактерий в месте соединения искусственного корня с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абатментом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. Снижается риск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периимплантита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.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ource Sans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428" y="4571691"/>
            <a:ext cx="10401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Монолитное соединение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импланта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 и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абатмента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Source Sans Pro"/>
            </a:endParaRP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Исключена возможность раскрутки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абатмента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 или перелома фиксирующего винта.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ource Sans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428" y="5461291"/>
            <a:ext cx="11083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Уменьшение срока реабилитации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Source Sans Pro"/>
            </a:endParaRP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Диаметр сформированного костного отверстия для имплантата 4,5 мм равен 3 мм. Это позволяет устанавливать имплантаты в узкий альвеолярный гребень, избежать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травматичной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/>
              </a:rPr>
              <a:t>, долгой и дорогой костной пластики.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056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otusdent.ru/assets/img/uslugi/dentimp05extri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4" y="1276518"/>
            <a:ext cx="9234362" cy="48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8953" y="620330"/>
            <a:ext cx="7999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Roboto"/>
              </a:rPr>
              <a:t>Этапы одноэтапной одномоментной имплантации зубов за одно посещение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102" y="1892314"/>
            <a:ext cx="8523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Рассечение десны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 — не требуется, если для имплантации используется лунка удаленного зуба. Наш врач проводит ее обработку с одновременным осмотром: важно, чтобы костные перегородки и слизистая оболочка были неповрежденными.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7102" y="3724410"/>
            <a:ext cx="9138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2.Установка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имплантата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. Требуется не только установить выбранный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имплант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, но и сделать его максимально устойчивым, не повредив при этом окружающие ткани. Если кость плотная, объем ее достаточен, то титановый стержень просто вкручивается в кость и занимает все пространство лунки. Но если лунка широкая, а кость недостаточно плотная, то для устойчивости штифта в лунку вводится искусственная костная ткань. Иногда возникает необходимость увеличить объем кости при помощи щадящей операции закрытого синус-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лифтинга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.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83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8953" y="620330"/>
            <a:ext cx="7999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Roboto"/>
              </a:rPr>
              <a:t>Этапы одноэтапной одномоментной имплантации зубов за одно посещение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102" y="1892314"/>
            <a:ext cx="85233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Крепление коронки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Временная коронка крепится на выступающий над десной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абатмент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Высота ее несколько ниже, чем у коронок расположенных рядом естественных зубов, чтобы не допустить высокой нагрузки на титановый штифт в период его вживления (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остеоинтеграции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). После установки временной коронки 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ушивания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не требуется. Вся операция занимает около часа. Если одновременно проводится закрытый синус-</a:t>
            </a:r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лифтинг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то на все потребуется 2 -3 часа.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8542" y="4364626"/>
            <a:ext cx="91384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Остеоинтеграция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– продолжается 4-5 месяцев при имплантации на верхней челюсти (кость не ней менее плотная) и около 2 месяцев на нижней, после чего временная коронка заменяется постоянной, выполненной из материала наиболее подходящего для данного пациента (керамика, металлокерамика, цирконий).</a:t>
            </a:r>
          </a:p>
        </p:txBody>
      </p:sp>
    </p:spTree>
    <p:extLst>
      <p:ext uri="{BB962C8B-B14F-4D97-AF65-F5344CB8AC3E}">
        <p14:creationId xmlns:p14="http://schemas.microsoft.com/office/powerpoint/2010/main" val="38910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95" y="482137"/>
            <a:ext cx="9200941" cy="61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2925" y="457202"/>
            <a:ext cx="974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Осложнения после одномоментной имплантации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925" y="100649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latin typeface="Roboto"/>
              </a:rPr>
              <a:t>Ранние послеоперационные осложнения (в первые 2 – 3 недели)</a:t>
            </a:r>
            <a:r>
              <a:rPr lang="ru-RU" sz="1200" dirty="0">
                <a:latin typeface="Roboto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/>
              </a:rPr>
              <a:t>неприятные ощущения (дискомфорт) в первые дни после имплантации, проходит за 1 – 3 дня, если пациент выполняет все назначения врача;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/>
              </a:rPr>
              <a:t>боли, связанные с отеком тканей после операции; снимаются обезболивающим, держатся не более трех дней, хотя у некоторых пациентов остаются еще на один-два дня;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/>
              </a:rPr>
              <a:t>послеоперационное кровотечение – связано с особенностями функционирования сосудов пациента; в норме может слегка </a:t>
            </a:r>
            <a:r>
              <a:rPr lang="ru-RU" sz="1200" dirty="0" err="1">
                <a:latin typeface="Roboto"/>
              </a:rPr>
              <a:t>кровить</a:t>
            </a:r>
            <a:r>
              <a:rPr lang="ru-RU" sz="1200" dirty="0">
                <a:latin typeface="Roboto"/>
              </a:rPr>
              <a:t> три дня; если дольше или кровотечение сильное, нужно обратиться к лечащему врачу — специалисты быстро проведут лечение и справятся с кровотечением;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/>
              </a:rPr>
              <a:t>расхождение швов (если они накладывались) – осложнение обычно это связано с индивидуальными особенностями тканей пациента; проводится повторная фиксация, она всегда требует последующего назначения противовоспалительной терапии;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/>
              </a:rPr>
              <a:t>возможно отторжение имплантата — чаще всего это происходит у заядлых курильщиков.</a:t>
            </a:r>
            <a:endParaRPr lang="ru-RU" sz="1200" b="0" i="0" dirty="0">
              <a:effectLst/>
              <a:latin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623" y="358824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1" dirty="0">
                <a:latin typeface="Roboto"/>
              </a:rPr>
              <a:t>Поздние осложнения</a:t>
            </a:r>
            <a:r>
              <a:rPr lang="ru-RU" sz="1200" dirty="0">
                <a:latin typeface="Roboto"/>
              </a:rPr>
              <a:t> – это появление воспаления в </a:t>
            </a:r>
            <a:r>
              <a:rPr lang="ru-RU" sz="1200" dirty="0" err="1">
                <a:latin typeface="Roboto"/>
              </a:rPr>
              <a:t>околозубных</a:t>
            </a:r>
            <a:r>
              <a:rPr lang="ru-RU" sz="1200" dirty="0">
                <a:latin typeface="Roboto"/>
              </a:rPr>
              <a:t> тканях в период </a:t>
            </a:r>
            <a:r>
              <a:rPr lang="ru-RU" sz="1200" dirty="0" err="1">
                <a:latin typeface="Roboto"/>
              </a:rPr>
              <a:t>остеоинтеграции</a:t>
            </a:r>
            <a:r>
              <a:rPr lang="ru-RU" sz="1200" dirty="0">
                <a:latin typeface="Roboto"/>
              </a:rPr>
              <a:t> или после нее. Это может привести к отторжению имплантата. Причиной таких осложнений чаще всего является несоблюдение гигиены полости рта, курение, нарушающее кровообращение в </a:t>
            </a:r>
            <a:r>
              <a:rPr lang="ru-RU" sz="1200" dirty="0" err="1">
                <a:latin typeface="Roboto"/>
              </a:rPr>
              <a:t>околозубных</a:t>
            </a:r>
            <a:r>
              <a:rPr lang="ru-RU" sz="1200" dirty="0">
                <a:latin typeface="Roboto"/>
              </a:rPr>
              <a:t> тканях и наличие скрыто протекающих общих хронических заболеваний у пациента.</a:t>
            </a:r>
            <a:endParaRPr lang="ru-RU" sz="12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987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0288B-953F-ACEC-62B6-35646F6A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F06EE-90A3-F8F1-C83E-D13431D6D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84" y="1662220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lt1"/>
                </a:solidFill>
              </a:rPr>
              <a:t>Изучить </a:t>
            </a:r>
            <a:r>
              <a:rPr lang="ru-RU" sz="2400" b="1" dirty="0">
                <a:solidFill>
                  <a:schemeClr val="lt1"/>
                </a:solidFill>
              </a:rPr>
              <a:t>о</a:t>
            </a:r>
            <a:r>
              <a:rPr lang="ru-RU" sz="2400" b="1" dirty="0" smtClean="0">
                <a:solidFill>
                  <a:schemeClr val="lt1"/>
                </a:solidFill>
              </a:rPr>
              <a:t>бщие принципы протезирования на имплантатах</a:t>
            </a:r>
          </a:p>
          <a:p>
            <a:r>
              <a:rPr lang="ru-RU" sz="2400" b="1" dirty="0" smtClean="0">
                <a:solidFill>
                  <a:schemeClr val="lt1"/>
                </a:solidFill>
              </a:rPr>
              <a:t>Изучить </a:t>
            </a:r>
            <a:r>
              <a:rPr lang="ru-RU" sz="2400" b="1" dirty="0" smtClean="0">
                <a:solidFill>
                  <a:schemeClr val="lt1"/>
                </a:solidFill>
              </a:rPr>
              <a:t>особенности </a:t>
            </a:r>
            <a:r>
              <a:rPr lang="ru-RU" sz="2400" b="1" dirty="0">
                <a:solidFill>
                  <a:schemeClr val="lt1"/>
                </a:solidFill>
              </a:rPr>
              <a:t>протезирования при </a:t>
            </a:r>
            <a:r>
              <a:rPr lang="ru-RU" sz="2400" b="1" dirty="0" smtClean="0">
                <a:solidFill>
                  <a:schemeClr val="lt1"/>
                </a:solidFill>
              </a:rPr>
              <a:t>одноэтапной и при двухэтапной методиках </a:t>
            </a:r>
            <a:r>
              <a:rPr lang="ru-RU" sz="2400" b="1" dirty="0">
                <a:solidFill>
                  <a:schemeClr val="lt1"/>
                </a:solidFill>
              </a:rPr>
              <a:t>имплантации.</a:t>
            </a:r>
            <a:endParaRPr lang="ru-RU" sz="2400" dirty="0"/>
          </a:p>
        </p:txBody>
      </p:sp>
      <p:sp>
        <p:nvSpPr>
          <p:cNvPr id="5" name="AutoShape 2" descr="https://sident.kh.ua/wp-content/uploads/2013/05/01-posle-implantaz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ident.kh.ua/wp-content/uploads/2013/05/01-posle-implantazi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860" y="1512838"/>
            <a:ext cx="8831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</a:rPr>
              <a:t>Периимплантит</a:t>
            </a:r>
            <a:r>
              <a:rPr lang="ru-RU" dirty="0">
                <a:latin typeface="arial" panose="020B0604020202020204" pitchFamily="34" charset="0"/>
              </a:rPr>
              <a:t> – </a:t>
            </a:r>
            <a:r>
              <a:rPr lang="ru-RU" dirty="0" err="1">
                <a:latin typeface="arial" panose="020B0604020202020204" pitchFamily="34" charset="0"/>
              </a:rPr>
              <a:t>одонтогенная</a:t>
            </a:r>
            <a:r>
              <a:rPr lang="ru-RU" dirty="0">
                <a:latin typeface="arial" panose="020B0604020202020204" pitchFamily="34" charset="0"/>
              </a:rPr>
              <a:t> инфекция, сопровождающаяся поражением мягких и костных тканей в области дентального имплантата и резорбцией кости. Клиника </a:t>
            </a:r>
            <a:r>
              <a:rPr lang="ru-RU" dirty="0" err="1">
                <a:latin typeface="arial" panose="020B0604020202020204" pitchFamily="34" charset="0"/>
              </a:rPr>
              <a:t>периимплантита</a:t>
            </a:r>
            <a:r>
              <a:rPr lang="ru-RU" dirty="0">
                <a:latin typeface="arial" panose="020B0604020202020204" pitchFamily="34" charset="0"/>
              </a:rPr>
              <a:t> характеризуется болью в области имплантата, гиперемией и отеком десны, образованием </a:t>
            </a:r>
            <a:r>
              <a:rPr lang="ru-RU" dirty="0" err="1">
                <a:latin typeface="arial" panose="020B0604020202020204" pitchFamily="34" charset="0"/>
              </a:rPr>
              <a:t>десневого</a:t>
            </a:r>
            <a:r>
              <a:rPr lang="ru-RU" dirty="0">
                <a:latin typeface="arial" panose="020B0604020202020204" pitchFamily="34" charset="0"/>
              </a:rPr>
              <a:t> кармана, кровотечением или гноетечением, подвижностью конструкции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1060" y="32806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По данным клинических исследований, при использовании различных современных имплантационных систем </a:t>
            </a:r>
            <a:r>
              <a:rPr lang="ru-RU" dirty="0" err="1">
                <a:latin typeface="arial" panose="020B0604020202020204" pitchFamily="34" charset="0"/>
              </a:rPr>
              <a:t>периимплантит</a:t>
            </a:r>
            <a:r>
              <a:rPr lang="ru-RU" dirty="0">
                <a:latin typeface="arial" panose="020B0604020202020204" pitchFamily="34" charset="0"/>
              </a:rPr>
              <a:t> развивается в 12-43% случаев. </a:t>
            </a:r>
            <a:r>
              <a:rPr lang="ru-RU" dirty="0" err="1">
                <a:latin typeface="arial" panose="020B0604020202020204" pitchFamily="34" charset="0"/>
              </a:rPr>
              <a:t>Перимплантит</a:t>
            </a:r>
            <a:r>
              <a:rPr lang="ru-RU" dirty="0">
                <a:latin typeface="arial" panose="020B0604020202020204" pitchFamily="34" charset="0"/>
              </a:rPr>
              <a:t> является одной из частых причин отторжения дентального имплантата. От </a:t>
            </a:r>
            <a:r>
              <a:rPr lang="ru-RU" dirty="0" err="1">
                <a:latin typeface="arial" panose="020B0604020202020204" pitchFamily="34" charset="0"/>
              </a:rPr>
              <a:t>периимплантита</a:t>
            </a:r>
            <a:r>
              <a:rPr lang="ru-RU" dirty="0">
                <a:latin typeface="arial" panose="020B0604020202020204" pitchFamily="34" charset="0"/>
              </a:rPr>
              <a:t> следует отличать </a:t>
            </a:r>
            <a:r>
              <a:rPr lang="ru-RU" dirty="0" err="1">
                <a:latin typeface="arial" panose="020B0604020202020204" pitchFamily="34" charset="0"/>
                <a:hlinkClick r:id="rId2"/>
              </a:rPr>
              <a:t>мукозит</a:t>
            </a:r>
            <a:r>
              <a:rPr lang="ru-RU" dirty="0">
                <a:latin typeface="arial" panose="020B0604020202020204" pitchFamily="34" charset="0"/>
              </a:rPr>
              <a:t> - воспаление прилегающего к имплантату участка слизистой без признаков убыли костной ткани.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dr-a-stein.de/images/periimplantitis/PI_r%C3%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2" y="1995055"/>
            <a:ext cx="4372493" cy="32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tatic.tildacdn.com/tild3264-6165-4230-a433-643039353934/dwa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90" y="1995056"/>
            <a:ext cx="4564491" cy="32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77F0951A-101F-3A17-7524-C006794B2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59" y="841988"/>
            <a:ext cx="8946541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Периимплантит</a:t>
            </a:r>
            <a:r>
              <a:rPr lang="ru-RU" dirty="0"/>
              <a:t> может привести к отторжению имплантата и последующему длительному и дорогостоящему восстановительному лечению. Использование качественных имплантационных систем, высокая квалификация </a:t>
            </a:r>
            <a:r>
              <a:rPr lang="ru-RU" dirty="0">
                <a:hlinkClick r:id="rId2"/>
              </a:rPr>
              <a:t>стоматолога</a:t>
            </a:r>
            <a:r>
              <a:rPr lang="ru-RU" dirty="0"/>
              <a:t>, современные методы планирования имплантации (в т. ч. с применением компьютерных 3D-технологий) минимизируют риски развития </a:t>
            </a:r>
            <a:r>
              <a:rPr lang="ru-RU" dirty="0" err="1"/>
              <a:t>периимплантита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Для предотвращения развития </a:t>
            </a:r>
            <a:r>
              <a:rPr lang="ru-RU" dirty="0" err="1"/>
              <a:t>периимплантита</a:t>
            </a:r>
            <a:r>
              <a:rPr lang="ru-RU" dirty="0"/>
              <a:t> пациенты, должны находиться под наблюдением </a:t>
            </a:r>
            <a:r>
              <a:rPr lang="ru-RU" dirty="0">
                <a:hlinkClick r:id="rId3"/>
              </a:rPr>
              <a:t>имплантолога</a:t>
            </a:r>
            <a:r>
              <a:rPr lang="ru-RU" dirty="0"/>
              <a:t> и </a:t>
            </a:r>
            <a:r>
              <a:rPr lang="ru-RU" dirty="0">
                <a:hlinkClick r:id="rId4"/>
              </a:rPr>
              <a:t>пародонтолога</a:t>
            </a:r>
            <a:r>
              <a:rPr lang="ru-RU" dirty="0"/>
              <a:t>, соблюдать правила ухода за зубами и ортопедическими конструкциями на дентальных имплантатах, проходить процедуры профессиональной гигиены в рекомендованные сроки.</a:t>
            </a:r>
          </a:p>
        </p:txBody>
      </p:sp>
    </p:spTree>
    <p:extLst>
      <p:ext uri="{BB962C8B-B14F-4D97-AF65-F5344CB8AC3E}">
        <p14:creationId xmlns:p14="http://schemas.microsoft.com/office/powerpoint/2010/main" val="3327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CE76F-7D28-9740-C9A4-98522B57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Вывод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6111" y="1350017"/>
            <a:ext cx="10767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1350017"/>
            <a:ext cx="10431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Имплантация – это </a:t>
            </a:r>
            <a:r>
              <a:rPr lang="ru-RU" b="1" dirty="0"/>
              <a:t>современная технология установки искусственной замены </a:t>
            </a:r>
            <a:r>
              <a:rPr lang="ru-RU" b="1" dirty="0" smtClean="0"/>
              <a:t>зуба, </a:t>
            </a:r>
            <a:r>
              <a:rPr lang="ru-RU" b="1" dirty="0"/>
              <a:t>которая на сегодняшний день является активно развивающимся направлением современной </a:t>
            </a:r>
            <a:r>
              <a:rPr lang="ru-RU" b="1" dirty="0" smtClean="0"/>
              <a:t>стоматологии.</a:t>
            </a:r>
          </a:p>
          <a:p>
            <a:r>
              <a:rPr lang="ru-RU" b="1" dirty="0" smtClean="0"/>
              <a:t>Это </a:t>
            </a:r>
            <a:r>
              <a:rPr lang="ru-RU" b="1" dirty="0"/>
              <a:t>молодая развивающаяся </a:t>
            </a:r>
            <a:r>
              <a:rPr lang="ru-RU" b="1" dirty="0" smtClean="0"/>
              <a:t>наука и она </a:t>
            </a:r>
            <a:r>
              <a:rPr lang="ru-RU" b="1" dirty="0"/>
              <a:t>очень перспективная, поскольку позволяет человеку достаточно быстро и комфортно получить предсказуемый результат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Пациент с установленным </a:t>
            </a:r>
            <a:r>
              <a:rPr lang="ru-RU" b="1" dirty="0" smtClean="0"/>
              <a:t>имплантатом </a:t>
            </a:r>
            <a:r>
              <a:rPr lang="ru-RU" b="1" dirty="0"/>
              <a:t>не чувствует разницы между искусственным зубом и своим родным. Отличие дентального имплантата от более простых методов протезирования, это имеются в виду мостовидные протезы или съемное протезирование, в том, что он полностью копирует природный зуб. И, соответственно, пациент чувствует себя очень комфортно.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95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631222-6077-50CC-E85E-8B56D1A09F06}"/>
              </a:ext>
            </a:extLst>
          </p:cNvPr>
          <p:cNvSpPr/>
          <p:nvPr/>
        </p:nvSpPr>
        <p:spPr>
          <a:xfrm>
            <a:off x="1097281" y="406552"/>
            <a:ext cx="10058399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  <p:pic>
        <p:nvPicPr>
          <p:cNvPr id="2" name="Picture 2" descr="https://www.major-clinic.ru/files/resources/images/services/stomatologiya/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79" y="3323985"/>
            <a:ext cx="4980001" cy="3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3AF21-1E07-80C9-51CC-B9D8C1F4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4869C-5FD4-0E99-4574-85B4682E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31" y="1594168"/>
            <a:ext cx="10058400" cy="57354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>1. Хирургическая стоматология : учебник / ред. В. В. Афанасьев. - 3-е изд., </a:t>
            </a:r>
            <a:r>
              <a:rPr lang="ru-RU" sz="1200" dirty="0" err="1"/>
              <a:t>перераб</a:t>
            </a:r>
            <a:r>
              <a:rPr lang="ru-RU" sz="1200" dirty="0"/>
              <a:t>. - Москва : ГЭОТАР-Медиа, 2021. - 400 с</a:t>
            </a:r>
          </a:p>
          <a:p>
            <a:pPr marL="0" indent="0" algn="just">
              <a:buNone/>
            </a:pPr>
            <a:r>
              <a:rPr lang="ru-RU" sz="1200" dirty="0"/>
              <a:t>2</a:t>
            </a:r>
            <a:r>
              <a:rPr lang="ru-RU" sz="1200" dirty="0" smtClean="0"/>
              <a:t>..</a:t>
            </a:r>
            <a:r>
              <a:rPr lang="ru-RU" sz="1200" dirty="0"/>
              <a:t> Дентальная имплантация: учебное пособие / Н.Е. Сельский, </a:t>
            </a:r>
            <a:r>
              <a:rPr lang="ru-RU" sz="1200" dirty="0">
                <a:solidFill>
                  <a:srgbClr val="0070C0"/>
                </a:solidFill>
              </a:rPr>
              <a:t>. Р.Т. </a:t>
            </a:r>
            <a:r>
              <a:rPr lang="ru-RU" sz="1200" dirty="0" err="1"/>
              <a:t>Буляков</a:t>
            </a:r>
            <a:r>
              <a:rPr lang="ru-RU" sz="1200" dirty="0"/>
              <a:t>, Э.И. </a:t>
            </a:r>
            <a:r>
              <a:rPr lang="ru-RU" sz="1200" dirty="0" err="1"/>
              <a:t>Галиева</a:t>
            </a:r>
            <a:r>
              <a:rPr lang="ru-RU" sz="1200" dirty="0"/>
              <a:t>, О.А. Гуляева, С.В. Викторов, А.В. </a:t>
            </a:r>
            <a:r>
              <a:rPr lang="ru-RU" sz="1200" dirty="0" err="1"/>
              <a:t>Трохалин</a:t>
            </a:r>
            <a:r>
              <a:rPr lang="ru-RU" sz="1200" dirty="0"/>
              <a:t>, И.О. </a:t>
            </a:r>
            <a:r>
              <a:rPr lang="ru-RU" sz="1200" dirty="0" err="1"/>
              <a:t>Коротик</a:t>
            </a:r>
            <a:r>
              <a:rPr lang="ru-RU" sz="1200" dirty="0"/>
              <a:t> – Уфа: Изд-во: ФГБОУ ВО БГМУ Минздрава России, 2018. – 242 с</a:t>
            </a:r>
            <a:r>
              <a:rPr lang="ru-RU" sz="1200" dirty="0" smtClean="0"/>
              <a:t>. 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3. Челюстно-лицевая хирургия. Учебник. / Под ред. Дробышева А.Ю., </a:t>
            </a:r>
            <a:r>
              <a:rPr lang="ru-RU" sz="1200" dirty="0" err="1"/>
              <a:t>Янушевича</a:t>
            </a:r>
            <a:r>
              <a:rPr lang="ru-RU" sz="1200" dirty="0"/>
              <a:t> О.О.. - М. : ГЭОТАР-Медиа, 2018</a:t>
            </a:r>
          </a:p>
          <a:p>
            <a:pPr marL="0" indent="0">
              <a:buNone/>
            </a:pPr>
            <a:r>
              <a:rPr lang="ru-RU" sz="1200" dirty="0" smtClean="0"/>
              <a:t>4</a:t>
            </a:r>
            <a:r>
              <a:rPr lang="ru-RU" sz="1200" dirty="0"/>
              <a:t>. Кулаков, А. А. Хирургическая стоматология / под ред. Кулакова А. А. - Москва : ГЭОТАР-Медиа, 2021. - 408 с</a:t>
            </a:r>
          </a:p>
          <a:p>
            <a:pPr marL="0" indent="0">
              <a:buNone/>
            </a:pPr>
            <a:r>
              <a:rPr lang="ru-RU" sz="1200" dirty="0"/>
              <a:t>5. Хирургическая стоматология : учебник / ред. С. В. Тарасенко. - Москва : ГЭОТАР-Медиа, 2021. - 672 с. </a:t>
            </a:r>
            <a:r>
              <a:rPr lang="ru-RU" sz="1200" dirty="0" smtClean="0"/>
              <a:t>6</a:t>
            </a:r>
            <a:r>
              <a:rPr lang="ru-RU" sz="1200" dirty="0"/>
              <a:t>. Тимофеев А.А. Челюстно-лицевая хирургия : учебник. – Молодечно : Типография «Победа», 2020. – 832 с.</a:t>
            </a:r>
          </a:p>
          <a:p>
            <a:pPr marL="0" indent="0" algn="just">
              <a:buNone/>
            </a:pPr>
            <a:r>
              <a:rPr lang="ru-RU" sz="1200" dirty="0"/>
              <a:t>7. Дентальная имплантация : национальное руководство / под ред. А. А. Кулакова. - М. : ГЭОТАР-Медиа, 2018. - 400 с. 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28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24" y="510887"/>
            <a:ext cx="10972800" cy="4876800"/>
          </a:xfrm>
        </p:spPr>
        <p:txBody>
          <a:bodyPr>
            <a:normAutofit/>
          </a:bodyPr>
          <a:lstStyle/>
          <a:p>
            <a:r>
              <a:rPr lang="ru-RU" sz="1800" b="1" dirty="0"/>
              <a:t>Протезирование на имплантатах </a:t>
            </a:r>
            <a:r>
              <a:rPr lang="ru-RU" sz="1800" dirty="0"/>
              <a:t>– это процесс внедрения в костную ткань искусственного зубного корня с последующей установкой на нём протеза. Современные технологии позволяют осуществлять протезирование при отсутствии как одного, так и нескольких или даже всех зубов (то есть при полной адентии). Сроки службы таких протезов – от 5 до 25 лет при правильной установке, эксплуатации и должной гигиене полости рта. При установке протезов на </a:t>
            </a:r>
            <a:r>
              <a:rPr lang="ru-RU" sz="1800" dirty="0" err="1"/>
              <a:t>имплантах</a:t>
            </a:r>
            <a:r>
              <a:rPr lang="ru-RU" sz="1800" dirty="0"/>
              <a:t> не требуется обточка соседних зубов, а значит их здоровье сохранится дольше. Правильно распределяется жевательная нагрузка, исключая атрофию костной ткани, и нет аллергических реакций. Протезы на </a:t>
            </a:r>
            <a:r>
              <a:rPr lang="ru-RU" sz="1800" dirty="0" err="1"/>
              <a:t>имплантах</a:t>
            </a:r>
            <a:r>
              <a:rPr lang="ru-RU" sz="1800" dirty="0"/>
              <a:t> удобны в ношении и к ним не нужно долго привыкать, они не изменяют речь, не “жмут” и не травмируют дёсны. Выглядят естественно, эстетично и являются надежной заменой съемным протезам.</a:t>
            </a:r>
            <a:endParaRPr lang="ru-RU" sz="1800" dirty="0"/>
          </a:p>
        </p:txBody>
      </p:sp>
      <p:pic>
        <p:nvPicPr>
          <p:cNvPr id="2" name="Picture 2" descr="https://vldent.ru/uploads/blocks/6wSJP7M0i2sYYEtQSY3sJn3gGvzmft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4" y="3773978"/>
            <a:ext cx="4671019" cy="29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914075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b="1" dirty="0"/>
              <a:t>Сроки протезирования на </a:t>
            </a:r>
            <a:r>
              <a:rPr lang="ru-RU" sz="2400" b="1" dirty="0" smtClean="0"/>
              <a:t>имплантатах </a:t>
            </a:r>
            <a:r>
              <a:rPr lang="ru-RU" sz="2400" b="1" dirty="0"/>
              <a:t>зависят от ряда </a:t>
            </a:r>
            <a:r>
              <a:rPr lang="ru-RU" sz="2400" b="1" dirty="0" smtClean="0"/>
              <a:t>факторов: </a:t>
            </a:r>
            <a:endParaRPr lang="ru-RU" sz="2400" b="1" dirty="0"/>
          </a:p>
        </p:txBody>
      </p:sp>
      <p:sp>
        <p:nvSpPr>
          <p:cNvPr id="5" name="AutoShape 2" descr="http://temperaturka.com/wp-content/uploads/7/b/2/7b218b001bac8631199e28dc772371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9" y="1958935"/>
            <a:ext cx="9152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-   от </a:t>
            </a:r>
            <a:r>
              <a:rPr lang="ru-RU" dirty="0"/>
              <a:t>методики </a:t>
            </a:r>
            <a:r>
              <a:rPr lang="ru-RU" dirty="0" smtClean="0"/>
              <a:t>имплантации</a:t>
            </a:r>
          </a:p>
          <a:p>
            <a:pPr marL="285750" indent="-285750" fontAlgn="base"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плотности и объема костной ткани в зоне </a:t>
            </a:r>
            <a:r>
              <a:rPr lang="ru-RU" dirty="0" smtClean="0"/>
              <a:t>имплантации</a:t>
            </a:r>
          </a:p>
          <a:p>
            <a:pPr marL="285750" indent="-285750" fontAlgn="base"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выбора зубного </a:t>
            </a:r>
            <a:r>
              <a:rPr lang="ru-RU" dirty="0" err="1" smtClean="0"/>
              <a:t>импланта</a:t>
            </a:r>
            <a:endParaRPr lang="ru-RU" dirty="0" smtClean="0"/>
          </a:p>
          <a:p>
            <a:pPr marL="285750" indent="-285750" fontAlgn="base"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особенностей хирургической подготовки костного </a:t>
            </a:r>
            <a:r>
              <a:rPr lang="ru-RU" dirty="0" smtClean="0"/>
              <a:t>ложа</a:t>
            </a:r>
          </a:p>
          <a:p>
            <a:pPr marL="285750" indent="-285750" fontAlgn="base">
              <a:buFontTx/>
              <a:buChar char="-"/>
            </a:pPr>
            <a:r>
              <a:rPr lang="ru-RU" dirty="0" smtClean="0"/>
              <a:t>от </a:t>
            </a:r>
            <a:r>
              <a:rPr lang="ru-RU" dirty="0"/>
              <a:t>наличия сопутствующих заболеваний.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err="1" smtClean="0"/>
              <a:t>Имплантологи</a:t>
            </a:r>
            <a:r>
              <a:rPr lang="ru-RU" dirty="0" smtClean="0"/>
              <a:t> </a:t>
            </a:r>
            <a:r>
              <a:rPr lang="ru-RU" dirty="0"/>
              <a:t>для обозначения момента фиксации на </a:t>
            </a:r>
            <a:r>
              <a:rPr lang="ru-RU" dirty="0" err="1"/>
              <a:t>имплантах</a:t>
            </a:r>
            <a:r>
              <a:rPr lang="ru-RU" dirty="0"/>
              <a:t> коронок или протеза – используют специальный термин «нагрузка на </a:t>
            </a:r>
            <a:r>
              <a:rPr lang="ru-RU" dirty="0" err="1"/>
              <a:t>имплант</a:t>
            </a:r>
            <a:r>
              <a:rPr lang="ru-RU" dirty="0"/>
              <a:t>». Нагрузка может быть </a:t>
            </a:r>
            <a:r>
              <a:rPr lang="ru-RU" b="1" dirty="0">
                <a:solidFill>
                  <a:srgbClr val="00B050"/>
                </a:solidFill>
              </a:rPr>
              <a:t>немедленной, ранней или поздней</a:t>
            </a:r>
            <a:r>
              <a:rPr lang="ru-RU" dirty="0"/>
              <a:t>.</a:t>
            </a:r>
            <a:endParaRPr lang="ru-RU" b="0" i="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-apple-syste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2458" y="46535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Типы нагрузки и сроки протезирования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 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немедленная нагрузка (протезирование сразу же после операции или в первые 72 часа),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ранняя нагрузка (промежуток от 2 до 6 недель),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поздняя нагрузка (в промежуток 3-6 месяцев).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temperaturka.com/wp-content/uploads/7/b/2/7b218b001bac8631199e28dc772371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758828"/>
            <a:ext cx="7507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Имплантация с немедленной нагрузкой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563" y="1464928"/>
            <a:ext cx="9140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Имплантация с немедленной нагрузкой предполагает, что коронки или мостовидные протезы фиксируются на </a:t>
            </a:r>
            <a:r>
              <a:rPr lang="ru-RU" dirty="0" err="1"/>
              <a:t>имплантах</a:t>
            </a:r>
            <a:r>
              <a:rPr lang="ru-RU" dirty="0"/>
              <a:t> либо сразу же после операции, либо в течение первых 72 часов после нее. Таким образом, получается, что процесс интеграции </a:t>
            </a:r>
            <a:r>
              <a:rPr lang="ru-RU" dirty="0" err="1"/>
              <a:t>имплантов</a:t>
            </a:r>
            <a:r>
              <a:rPr lang="ru-RU" dirty="0"/>
              <a:t> (их сращение с костью) – будет в полном объеме проходить в условиях воздействия жевательной нагрузки. Соответственно, это увеличивает риски, тем самым повышая требования имплантолога к выбору </a:t>
            </a:r>
            <a:r>
              <a:rPr lang="ru-RU" dirty="0" err="1"/>
              <a:t>имплантов</a:t>
            </a:r>
            <a:r>
              <a:rPr lang="ru-RU" dirty="0"/>
              <a:t>, а также требования к плотности и объему костной ткани в зоне имплантации.</a:t>
            </a:r>
            <a:endParaRPr lang="ru-RU" sz="1100" dirty="0"/>
          </a:p>
        </p:txBody>
      </p:sp>
      <p:pic>
        <p:nvPicPr>
          <p:cNvPr id="3074" name="Picture 2" descr="https://mirror-venus.ru/wp-content/uploads/2018/08/d8ec34c6f4df4f69ae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64" y="3990109"/>
            <a:ext cx="4445085" cy="25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Имплантация с ранней нагрузкой (от 2 до 6 недель)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2122" y="1931475"/>
            <a:ext cx="10393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Имплантация с ранней нагрузкой на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имплантат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означает, что фиксация коронки или мостовидного протеза будет осуществлена в срок от 2 до 6 недель. До появления современных моделей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имплантатов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с ультра-гидрофильными поверхностями – ранняя нагрузка применялась в сроки от 4 до 6 недель, но все более совершенные поверхности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имплантатов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позволяют сдвигать эти сроки.</a:t>
            </a:r>
          </a:p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Далеко не каждый тип зубного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имплантата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подойдет для методики ранней нагрузки. И здесь важен не только определенный характер резьбы, за счет которой можно получить хорошую первичную стабильность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имплантата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121" y="4178453"/>
            <a:ext cx="10393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Показанием к ранней нагрузке обычно является одиночно отсутствующий передний зуб, когда пациенту требуется быстро восстановить эстетику. В этом случае сначала делается временная пластмассовая коронка, причем лучше всего методом фрезерования (CAD/CAM). Со временем она будет заменена, например,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безметалловую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керамику из диоксида циркония.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8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7AC20-27E0-4DCF-0E66-E9B014F6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Имплантация с поздней нагрузкой (3-6 месяцев)</a:t>
            </a:r>
          </a:p>
        </p:txBody>
      </p:sp>
      <p:sp>
        <p:nvSpPr>
          <p:cNvPr id="4" name="AutoShape 2" descr="https://tdayurveda.ru/800/600/https/okeydoc.ru/wp-content/uploads/2018/07/peri-implantitis_f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6111" y="1945178"/>
            <a:ext cx="11000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Протезирование на имплантатах через 3-6 месяцев называют терминами – поздняя или отсроченная нагрузка. Такие сроки являются самыми безопасными для пациента в силу того, что риск отказа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имплантата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тут минимален. Нужно понимать, что как только на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имплантате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фиксируется коронка – на него сразу начинает оказываться жевательное давление. И не смотря на то, что считается, что адекватный уровень ранней жевательной нагрузки может способствовать скорости сращения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имплантата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с костью, тем не менее при протезировании до завершения периода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остеоинтеграции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– все-таки существует больший риск отказа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имплантата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Существует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 методики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имплантации, при которых протезирование осуществляется в 3-6 месячный срок. К ним относится – классическая двухэтапная методика, а также одноэтапная методика имплантации. Важно учитывать, что указанные сроки являются верными только в том случае, если имплантация проводится без одновременной костной пластики. Если при установке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имплантатов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одновременно проводится и наращивание кости – сроки увеличиваются еще на несколько месяцев.</a:t>
            </a:r>
            <a:endParaRPr lang="ru-RU" b="0" i="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00011" y="986118"/>
            <a:ext cx="9404723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0" y="485775"/>
            <a:ext cx="1053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Двухэтапная методика имплантации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5733" y="1309007"/>
            <a:ext cx="916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Термин «двухэтапная» означает, что хирургическое вмешательство будет проведено в 2 этапа. На первом этапе – проводится установка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импланта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 в кость, после чего слизистая оболочка над ним ушивается наглухо. Во время второго этапа, т.е. спустя 3-6 месяцев – слизистая над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имплантом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 разрезается, и в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 на 10-14 дней вкручивается заживляющий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абатмент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 (формирователь десны), который необходим для формирования красивого контура десны вокруг шейки </a:t>
            </a:r>
            <a:r>
              <a:rPr lang="ru-RU" dirty="0" err="1">
                <a:solidFill>
                  <a:schemeClr val="accent3"/>
                </a:solidFill>
                <a:latin typeface="Arial" panose="020B0604020202020204" pitchFamily="34" charset="0"/>
              </a:rPr>
              <a:t>импланта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. И вот только после этого уже проводится протезирование.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https://mystom.ru/wp-content/uploads/2023/12/%D0%B4%D0%B2%D1%83%D1%85%D1%8D%D1%82%D0%B0%D0%BF%D0%BD%D0%B0%D1%8F-%D0%B8%D0%BC%D0%BF%D0%BB%D0%B0%D0%BD%D1%82%D0%B0%D1%86%D0%B8%D1%8F-%D1%84%D0%BE%D1%82%D0%BE-21-%D1%82%D1%8B%D1%81-%D0%B8%D0%B7%D0%BE%D0%B1%D1%80%D0%B0%D0%B6%D0%B5%D0%BD%D0%B8%D0%B9-%D0%BD%D0%B0%D0%B9%D0%B4%D0%B5%D0%BD%D0%BE-%D0%B2-%D0%AF%D0%BD%D0%B4%D0%B5%D0%BA%D1%81-%D0%9A%D0%B0%D1%80%D1%82%D0%B8%D0%BD%D0%BA%D0%B0%D1%85-%E2%80%94-%D0%AF%D0%BD%D0%B4%D0%B5%D0%BA%D1%81-%D0%91%D1%80%D0%B0%D1%83%D0%B7%D0%B5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701899"/>
            <a:ext cx="6956425" cy="300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75" y="132081"/>
            <a:ext cx="7090237" cy="66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2689</TotalTime>
  <Words>1324</Words>
  <Application>Microsoft Office PowerPoint</Application>
  <PresentationFormat>Широкоэкранный</PresentationFormat>
  <Paragraphs>102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-apple-system</vt:lpstr>
      <vt:lpstr>Arial</vt:lpstr>
      <vt:lpstr>Arial</vt:lpstr>
      <vt:lpstr>Calibri</vt:lpstr>
      <vt:lpstr>Century Gothic</vt:lpstr>
      <vt:lpstr>Gotham_Pro_bold</vt:lpstr>
      <vt:lpstr>Gotham_Pro_light</vt:lpstr>
      <vt:lpstr>Roboto</vt:lpstr>
      <vt:lpstr>Segoe UI Light</vt:lpstr>
      <vt:lpstr>Source Sans Pro</vt:lpstr>
      <vt:lpstr>Times New Roman</vt:lpstr>
      <vt:lpstr>Wingdings 3</vt:lpstr>
      <vt:lpstr>Ион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  </vt:lpstr>
      <vt:lpstr>Цель</vt:lpstr>
      <vt:lpstr>Презентация PowerPoint</vt:lpstr>
      <vt:lpstr>Презентация PowerPoint</vt:lpstr>
      <vt:lpstr>Презентация PowerPoint</vt:lpstr>
      <vt:lpstr>Имплантация с ранней нагрузкой (от 2 до 6 недель) </vt:lpstr>
      <vt:lpstr>Имплантация с поздней нагрузкой (3-6 месяцев)</vt:lpstr>
      <vt:lpstr>Презентация PowerPoint</vt:lpstr>
      <vt:lpstr>Презентация PowerPoint</vt:lpstr>
      <vt:lpstr>Показания и противопоказания к имплантации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стоматологии ИПО</dc:title>
  <dc:creator>Анар</dc:creator>
  <cp:lastModifiedBy>priora799</cp:lastModifiedBy>
  <cp:revision>57</cp:revision>
  <dcterms:created xsi:type="dcterms:W3CDTF">2022-10-08T07:35:51Z</dcterms:created>
  <dcterms:modified xsi:type="dcterms:W3CDTF">2024-02-04T18:20:34Z</dcterms:modified>
</cp:coreProperties>
</file>