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7"/>
  </p:notesMasterIdLst>
  <p:sldIdLst>
    <p:sldId id="259" r:id="rId2"/>
    <p:sldId id="260" r:id="rId3"/>
    <p:sldId id="261" r:id="rId4"/>
    <p:sldId id="265" r:id="rId5"/>
    <p:sldId id="267" r:id="rId6"/>
    <p:sldId id="268" r:id="rId7"/>
    <p:sldId id="269" r:id="rId8"/>
    <p:sldId id="283" r:id="rId9"/>
    <p:sldId id="270" r:id="rId10"/>
    <p:sldId id="271" r:id="rId11"/>
    <p:sldId id="272" r:id="rId12"/>
    <p:sldId id="284" r:id="rId13"/>
    <p:sldId id="273" r:id="rId14"/>
    <p:sldId id="274" r:id="rId15"/>
    <p:sldId id="275" r:id="rId16"/>
    <p:sldId id="277" r:id="rId17"/>
    <p:sldId id="285" r:id="rId18"/>
    <p:sldId id="279" r:id="rId19"/>
    <p:sldId id="280" r:id="rId20"/>
    <p:sldId id="286" r:id="rId21"/>
    <p:sldId id="287" r:id="rId22"/>
    <p:sldId id="281" r:id="rId23"/>
    <p:sldId id="264" r:id="rId24"/>
    <p:sldId id="263" r:id="rId25"/>
    <p:sldId id="262" r:id="rId2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97743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объект" type="txAndObj">
  <p:cSld name="TEXT_AND_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831" y="2319555"/>
            <a:ext cx="8229600" cy="1139700"/>
          </a:xfrm>
        </p:spPr>
        <p:txBody>
          <a:bodyPr/>
          <a:lstStyle/>
          <a:p>
            <a:r>
              <a:rPr lang="ru-RU" sz="2000" b="1" dirty="0" smtClean="0"/>
              <a:t>МЕТОДЫ ЛУЧЕВОЙ ДИАГНОСТИКИ В ОРТОДОНТИИ. ПОКАЗАНИЯ, ПРОТИВОПОКАЗАНИЯ, МЕТОДИКИ ОБСЛЕДОВАНИЯ, ОЦЕНКА РЕЗУЛЬТАТОВ</a:t>
            </a:r>
            <a:endParaRPr lang="ru-RU" sz="20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162838" y="159707"/>
            <a:ext cx="8855901" cy="1293312"/>
          </a:xfrm>
        </p:spPr>
        <p:txBody>
          <a:bodyPr/>
          <a:lstStyle/>
          <a:p>
            <a:pPr marL="114300" indent="0" algn="ctr">
              <a:spcBef>
                <a:spcPts val="0"/>
              </a:spcBef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Федеральное государственное бюджетное образовательное </a:t>
            </a:r>
          </a:p>
          <a:p>
            <a:pPr marL="114300" indent="0" algn="ctr">
              <a:spcBef>
                <a:spcPts val="0"/>
              </a:spcBef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учреждение высшего образования «Красноярский медицинский </a:t>
            </a:r>
          </a:p>
          <a:p>
            <a:pPr marL="114300" indent="0" algn="ctr">
              <a:spcBef>
                <a:spcPts val="0"/>
              </a:spcBef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университет имени профессора В.Ф. </a:t>
            </a:r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Войно-Ясенецкого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»</a:t>
            </a:r>
          </a:p>
          <a:p>
            <a:pPr marL="114300" indent="0" algn="ctr">
              <a:spcBef>
                <a:spcPts val="0"/>
              </a:spcBef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Министерства здравоохранения Российской Федерации</a:t>
            </a:r>
          </a:p>
          <a:p>
            <a:pPr marL="114300" indent="0" algn="ctr">
              <a:spcBef>
                <a:spcPts val="0"/>
              </a:spcBef>
              <a:buNone/>
            </a:pPr>
            <a:r>
              <a:rPr lang="ru-RU" sz="1800" dirty="0" smtClean="0">
                <a:latin typeface="Calibri" pitchFamily="34" charset="0"/>
                <a:cs typeface="Calibri" pitchFamily="34" charset="0"/>
              </a:rPr>
              <a:t>Кафедра стоматологии ИПО</a:t>
            </a:r>
            <a:endParaRPr lang="ru-RU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9814" y="4384110"/>
            <a:ext cx="5223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alibri" pitchFamily="34" charset="0"/>
                <a:cs typeface="Calibri" pitchFamily="34" charset="0"/>
              </a:rPr>
              <a:t>Выполнил ординатор кафедры стоматологии ИПО по специальности «ортодонтия»</a:t>
            </a:r>
          </a:p>
          <a:p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Шатрабаева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Мария Андреевна</a:t>
            </a:r>
          </a:p>
          <a:p>
            <a:r>
              <a:rPr lang="ru-RU" sz="1800" dirty="0">
                <a:latin typeface="Calibri" pitchFamily="34" charset="0"/>
                <a:cs typeface="Calibri" pitchFamily="34" charset="0"/>
              </a:rPr>
              <a:t>р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ецензент к.м.н. , доцент </a:t>
            </a:r>
            <a:r>
              <a:rPr lang="ru-RU" sz="1800" dirty="0" err="1" smtClean="0">
                <a:latin typeface="Calibri" pitchFamily="34" charset="0"/>
                <a:cs typeface="Calibri" pitchFamily="34" charset="0"/>
              </a:rPr>
              <a:t>Дуж</a:t>
            </a:r>
            <a:r>
              <a:rPr lang="ru-RU" sz="1800" dirty="0" smtClean="0">
                <a:latin typeface="Calibri" pitchFamily="34" charset="0"/>
                <a:cs typeface="Calibri" pitchFamily="34" charset="0"/>
              </a:rPr>
              <a:t> Анатолий Николаевич</a:t>
            </a:r>
            <a:endParaRPr lang="ru-RU" sz="1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2757" y="6314896"/>
            <a:ext cx="2016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Calibri" pitchFamily="34" charset="0"/>
                <a:cs typeface="Calibri" pitchFamily="34" charset="0"/>
              </a:rPr>
              <a:t>Красноярск, 2021</a:t>
            </a:r>
            <a:endParaRPr lang="ru-RU" sz="18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43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" y="149772"/>
            <a:ext cx="5104798" cy="6377152"/>
          </a:xfrm>
        </p:spPr>
        <p:txBody>
          <a:bodyPr/>
          <a:lstStyle/>
          <a:p>
            <a:pPr marL="114300" indent="0">
              <a:buNone/>
            </a:pPr>
            <a:r>
              <a:rPr lang="ru-RU" sz="2800" dirty="0"/>
              <a:t>При оценке ВНЧС определяют </a:t>
            </a: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соотношение суставных головок и </a:t>
            </a:r>
            <a:r>
              <a:rPr lang="ru-RU" sz="2800" b="1" i="1" dirty="0" smtClean="0">
                <a:solidFill>
                  <a:schemeClr val="accent5">
                    <a:lumMod val="75000"/>
                  </a:schemeClr>
                </a:solidFill>
              </a:rPr>
              <a:t>ямок, наличие </a:t>
            </a:r>
            <a:r>
              <a:rPr lang="ru-RU" sz="2800" b="1" i="1" dirty="0">
                <a:solidFill>
                  <a:schemeClr val="accent5">
                    <a:lumMod val="75000"/>
                  </a:schemeClr>
                </a:solidFill>
              </a:rPr>
              <a:t>патологических изменений</a:t>
            </a:r>
            <a:r>
              <a:rPr lang="ru-RU" sz="2800" dirty="0"/>
              <a:t>.</a:t>
            </a:r>
          </a:p>
          <a:p>
            <a:pPr marL="114300" indent="0">
              <a:buNone/>
            </a:pPr>
            <a:r>
              <a:rPr lang="ru-RU" sz="2800" dirty="0"/>
              <a:t>Во время изучения </a:t>
            </a:r>
            <a:r>
              <a:rPr lang="ru-RU" sz="2800" dirty="0" err="1"/>
              <a:t>носомаксиллярной</a:t>
            </a:r>
            <a:r>
              <a:rPr lang="ru-RU" sz="2800" dirty="0"/>
              <a:t> области обращают внимание </a:t>
            </a:r>
            <a:r>
              <a:rPr lang="ru-RU" sz="2800" dirty="0" smtClean="0"/>
              <a:t>на </a:t>
            </a:r>
            <a:r>
              <a:rPr lang="ru-RU" sz="2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симметричность </a:t>
            </a:r>
            <a:r>
              <a:rPr lang="ru-RU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верхнечелюстных пазух, наличие затемнений </a:t>
            </a:r>
            <a:r>
              <a:rPr lang="ru-RU" sz="2800" dirty="0"/>
              <a:t>(их локализацию, площадь и интенсивность), </a:t>
            </a:r>
            <a:r>
              <a:rPr lang="ru-RU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отношение корней зубов к пазухе, состояние носовой перегородки.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638" y="694504"/>
            <a:ext cx="4552362" cy="2303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797" y="3563006"/>
            <a:ext cx="4628203" cy="2494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071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Близкофокусная рентгенография зубов и срединного небного шва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6841" y="1221827"/>
            <a:ext cx="4903076" cy="4530600"/>
          </a:xfrm>
        </p:spPr>
        <p:txBody>
          <a:bodyPr/>
          <a:lstStyle/>
          <a:p>
            <a:pPr marL="114300" indent="0">
              <a:buNone/>
            </a:pPr>
            <a:r>
              <a:rPr lang="ru-RU" sz="2800" dirty="0" err="1" smtClean="0"/>
              <a:t>Внутриротовая</a:t>
            </a:r>
            <a:r>
              <a:rPr lang="ru-RU" sz="2800" dirty="0" smtClean="0"/>
              <a:t> </a:t>
            </a:r>
            <a:r>
              <a:rPr lang="ru-RU" sz="2800" dirty="0"/>
              <a:t>рентгенография зубов позволяет получить </a:t>
            </a:r>
            <a:r>
              <a:rPr lang="ru-RU" sz="2800" dirty="0" smtClean="0"/>
              <a:t>детальное качественное </a:t>
            </a:r>
            <a:r>
              <a:rPr lang="ru-RU" sz="2800" dirty="0"/>
              <a:t>изображение их твердых тканей, межзубных перегородок, области фуркации корней, </a:t>
            </a:r>
            <a:r>
              <a:rPr lang="ru-RU" sz="2800" dirty="0" err="1"/>
              <a:t>периодонтальной</a:t>
            </a:r>
            <a:r>
              <a:rPr lang="ru-RU" sz="2800" dirty="0"/>
              <a:t> щели, выявить </a:t>
            </a:r>
            <a:r>
              <a:rPr lang="ru-RU" sz="2800" dirty="0" smtClean="0"/>
              <a:t>патологические изменения </a:t>
            </a:r>
            <a:r>
              <a:rPr lang="ru-RU" sz="2800" dirty="0"/>
              <a:t>костной структуры периодонта. </a:t>
            </a:r>
            <a:endParaRPr lang="ru-RU" sz="2800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804" y="1213944"/>
            <a:ext cx="3468758" cy="2502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27756" r="5983" b="8377"/>
          <a:stretch/>
        </p:blipFill>
        <p:spPr bwMode="auto">
          <a:xfrm>
            <a:off x="5166804" y="3756132"/>
            <a:ext cx="3634308" cy="234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117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99544" y="260131"/>
            <a:ext cx="5005815" cy="6251028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/>
              <a:t>Этот вид исследования проводят</a:t>
            </a:r>
          </a:p>
          <a:p>
            <a:pPr marL="114300" indent="0">
              <a:buNone/>
            </a:pPr>
            <a:r>
              <a:rPr lang="ru-RU" sz="2400" dirty="0"/>
              <a:t>на аппаратах 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</a:rPr>
              <a:t>для дентальной </a:t>
            </a:r>
            <a:r>
              <a:rPr lang="ru-RU" sz="2400" b="1" i="1" dirty="0" smtClean="0">
                <a:solidFill>
                  <a:schemeClr val="accent3">
                    <a:lumMod val="75000"/>
                  </a:schemeClr>
                </a:solidFill>
              </a:rPr>
              <a:t>рентгенографии.</a:t>
            </a:r>
            <a:endParaRPr lang="ru-RU" sz="2400" b="1" i="1" dirty="0">
              <a:solidFill>
                <a:schemeClr val="accent3">
                  <a:lumMod val="75000"/>
                </a:schemeClr>
              </a:solidFill>
            </a:endParaRPr>
          </a:p>
          <a:p>
            <a:pPr marL="114300" indent="0">
              <a:buNone/>
            </a:pPr>
            <a:r>
              <a:rPr lang="ru-RU" sz="2400" dirty="0"/>
              <a:t>Величина лучевой нагрузки при проведении </a:t>
            </a:r>
            <a:r>
              <a:rPr lang="ru-RU" sz="2400" dirty="0" err="1"/>
              <a:t>внутриротовой</a:t>
            </a:r>
            <a:r>
              <a:rPr lang="ru-RU" sz="2400" dirty="0"/>
              <a:t> рентгенографии из расчета на один рентгеновский снимок составляет 0,15–0,33 </a:t>
            </a:r>
            <a:r>
              <a:rPr lang="ru-RU" sz="2400" dirty="0" err="1"/>
              <a:t>мЗв</a:t>
            </a:r>
            <a:r>
              <a:rPr lang="ru-RU" sz="2400" dirty="0"/>
              <a:t>.</a:t>
            </a:r>
          </a:p>
          <a:p>
            <a:pPr marL="114300" indent="0">
              <a:buNone/>
            </a:pPr>
            <a:r>
              <a:rPr lang="ru-RU" sz="2400" dirty="0"/>
              <a:t>В последние десятилетия для исследования зубов и </a:t>
            </a:r>
            <a:r>
              <a:rPr lang="ru-RU" sz="2400" dirty="0" err="1" smtClean="0"/>
              <a:t>периапикальных</a:t>
            </a:r>
            <a:r>
              <a:rPr lang="ru-RU" sz="2400" dirty="0" smtClean="0"/>
              <a:t> тканей </a:t>
            </a:r>
            <a:r>
              <a:rPr lang="ru-RU" sz="2400" dirty="0"/>
              <a:t>широко применяется 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</a:rPr>
              <a:t>цифровая </a:t>
            </a:r>
            <a:r>
              <a:rPr lang="ru-RU" sz="2400" b="1" i="1" dirty="0" err="1">
                <a:solidFill>
                  <a:schemeClr val="accent3">
                    <a:lumMod val="75000"/>
                  </a:schemeClr>
                </a:solidFill>
              </a:rPr>
              <a:t>внутриротовая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</a:rPr>
              <a:t> рентгенография</a:t>
            </a:r>
          </a:p>
          <a:p>
            <a:pPr marL="114300" indent="0">
              <a:buNone/>
            </a:pP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ru-RU" sz="2400" b="1" i="1" dirty="0" err="1">
                <a:solidFill>
                  <a:schemeClr val="accent3">
                    <a:lumMod val="75000"/>
                  </a:schemeClr>
                </a:solidFill>
              </a:rPr>
              <a:t>радиовизиография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</a:rPr>
              <a:t>), </a:t>
            </a:r>
            <a:r>
              <a:rPr lang="ru-RU" sz="2400" dirty="0"/>
              <a:t>основанная на получении изображения объекта не на </a:t>
            </a:r>
            <a:r>
              <a:rPr lang="ru-RU" sz="2400" dirty="0" smtClean="0"/>
              <a:t> пленке</a:t>
            </a:r>
            <a:r>
              <a:rPr lang="ru-RU" sz="2400" dirty="0"/>
              <a:t>, а на мониторе компьютера. </a:t>
            </a:r>
            <a:endParaRPr lang="ru-RU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976" y="567559"/>
            <a:ext cx="4025525" cy="2817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9" t="21659" r="36429" b="24461"/>
          <a:stretch/>
        </p:blipFill>
        <p:spPr bwMode="auto">
          <a:xfrm>
            <a:off x="5305359" y="4010489"/>
            <a:ext cx="3310758" cy="240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1504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1889" y="181304"/>
            <a:ext cx="5261718" cy="6676696"/>
          </a:xfrm>
        </p:spPr>
        <p:txBody>
          <a:bodyPr/>
          <a:lstStyle/>
          <a:p>
            <a:pPr marL="114300" indent="0">
              <a:buNone/>
            </a:pPr>
            <a:r>
              <a:rPr lang="ru-RU" sz="2800" dirty="0" err="1"/>
              <a:t>Внутриротовая</a:t>
            </a:r>
            <a:r>
              <a:rPr lang="ru-RU" sz="2800" dirty="0"/>
              <a:t> рентгенография в практике </a:t>
            </a:r>
            <a:r>
              <a:rPr lang="ru-RU" sz="2800" dirty="0" err="1"/>
              <a:t>ортодонта</a:t>
            </a:r>
            <a:r>
              <a:rPr lang="ru-RU" sz="2800" dirty="0"/>
              <a:t> чаще всего используется для детального изучения объектов, недостаточно четко определяющихся при использовании других методик, например для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 оценки состояния, местоположения сверхкомплектных зубов, зубов, находящихся в </a:t>
            </a:r>
            <a:r>
              <a:rPr lang="ru-RU" sz="2800" b="1" i="1" dirty="0" err="1" smtClean="0">
                <a:solidFill>
                  <a:schemeClr val="accent2">
                    <a:lumMod val="75000"/>
                  </a:schemeClr>
                </a:solidFill>
              </a:rPr>
              <a:t>анэрубции</a:t>
            </a: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, для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диагностики резорбции корней, патологии </a:t>
            </a:r>
            <a:r>
              <a:rPr lang="ru-RU" sz="2800" b="1" i="1" dirty="0" err="1">
                <a:solidFill>
                  <a:schemeClr val="accent2">
                    <a:lumMod val="75000"/>
                  </a:schemeClr>
                </a:solidFill>
              </a:rPr>
              <a:t>периапикальных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 тканей.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42" y="599090"/>
            <a:ext cx="3705988" cy="2301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142" y="3358054"/>
            <a:ext cx="3734856" cy="2919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10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3420" y="425668"/>
            <a:ext cx="5502166" cy="5360275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 smtClean="0"/>
              <a:t>Рентгенография небного шва проводится с помощью дентальных рентгеновских аппаратов прямым близкофокусным методом с целью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определения его строения, структуры, степени окостенения, оценки изменений, происходящих при форсированном расширении («разрыве») небного шва</a:t>
            </a:r>
            <a:r>
              <a:rPr lang="ru-RU" sz="2400" dirty="0" smtClean="0"/>
              <a:t>. Результаты исследования также позволяют определять показания к проведению пластики уздечки верхней губы и </a:t>
            </a:r>
            <a:r>
              <a:rPr lang="ru-RU" sz="2400" dirty="0" err="1" smtClean="0"/>
              <a:t>компактостеотомии</a:t>
            </a:r>
            <a:r>
              <a:rPr lang="ru-RU" sz="2400" dirty="0" smtClean="0"/>
              <a:t>. Лучевая нагрузка при выполнении рентгенографии срединного небного шва составляет 0,26 </a:t>
            </a:r>
            <a:r>
              <a:rPr lang="ru-RU" sz="2400" dirty="0" err="1" smtClean="0"/>
              <a:t>мЗв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9" t="42888" r="32024" b="34052"/>
          <a:stretch/>
        </p:blipFill>
        <p:spPr bwMode="auto">
          <a:xfrm>
            <a:off x="5519995" y="457200"/>
            <a:ext cx="3182571" cy="3405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08" y="4162096"/>
            <a:ext cx="2939958" cy="214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901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890" y="277812"/>
            <a:ext cx="8544910" cy="1361801"/>
          </a:xfrm>
        </p:spPr>
        <p:txBody>
          <a:bodyPr/>
          <a:lstStyle/>
          <a:p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Лучевые методы исследования</a:t>
            </a:r>
            <a:b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височно-нижнечелюстного сустава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0716" y="1332186"/>
            <a:ext cx="8607974" cy="3365938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/>
              <a:t>Томография позволяет изучить следующие характеристики </a:t>
            </a:r>
            <a:r>
              <a:rPr lang="ru-RU" sz="2400" dirty="0" smtClean="0"/>
              <a:t>ВНЧС: форму </a:t>
            </a:r>
            <a:r>
              <a:rPr lang="ru-RU" sz="2400" dirty="0"/>
              <a:t>суставной впадины, ее ширину, глубину; выраженность </a:t>
            </a:r>
            <a:r>
              <a:rPr lang="ru-RU" sz="2400" dirty="0" smtClean="0"/>
              <a:t>суставного бугорка</a:t>
            </a:r>
            <a:r>
              <a:rPr lang="ru-RU" sz="2400" dirty="0"/>
              <a:t>; форму суставной головки и величину суставной щели в ее переднем, среднем и заднем отделах; переднее, центральное (в норме) и дистальное положение суставной головки в суставной ямке, а также смещение суставной головки вверх либо вниз.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5" t="44612" r="16029" b="32759"/>
          <a:stretch/>
        </p:blipFill>
        <p:spPr bwMode="auto">
          <a:xfrm>
            <a:off x="2254466" y="4067501"/>
            <a:ext cx="4981907" cy="249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638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Магнитно-резонансная томография ВНЧС.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521371"/>
            <a:ext cx="5912070" cy="4989787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 smtClean="0"/>
              <a:t>Наибольшие </a:t>
            </a:r>
            <a:r>
              <a:rPr lang="ru-RU" sz="2400" dirty="0"/>
              <a:t>возможности визуализации мягких тканей сустава (хрящевой, мышечной) в </a:t>
            </a:r>
            <a:r>
              <a:rPr lang="ru-RU" sz="2400" dirty="0" smtClean="0"/>
              <a:t>условиях естественной </a:t>
            </a:r>
            <a:r>
              <a:rPr lang="ru-RU" sz="2400" dirty="0"/>
              <a:t>контрастности имеет </a:t>
            </a:r>
            <a:r>
              <a:rPr lang="ru-RU" sz="2400" b="1" i="1" dirty="0">
                <a:solidFill>
                  <a:srgbClr val="00B050"/>
                </a:solidFill>
              </a:rPr>
              <a:t>метод магнитно-резонансной </a:t>
            </a:r>
            <a:r>
              <a:rPr lang="ru-RU" sz="2400" b="1" i="1" dirty="0" smtClean="0">
                <a:solidFill>
                  <a:srgbClr val="00B050"/>
                </a:solidFill>
              </a:rPr>
              <a:t>томографии (МРТ). </a:t>
            </a:r>
          </a:p>
          <a:p>
            <a:pPr marL="114300" indent="0">
              <a:buNone/>
            </a:pPr>
            <a:r>
              <a:rPr lang="ru-RU" sz="2400" dirty="0" smtClean="0"/>
              <a:t>С </a:t>
            </a:r>
            <a:r>
              <a:rPr lang="ru-RU" sz="2400" dirty="0"/>
              <a:t>его помощью можно диагностировать смещение суставной головки в суставной впадине; асимметрию формы головок и выхода </a:t>
            </a:r>
            <a:r>
              <a:rPr lang="ru-RU" sz="2400" dirty="0" smtClean="0"/>
              <a:t>их на </a:t>
            </a:r>
            <a:r>
              <a:rPr lang="ru-RU" sz="2400" dirty="0"/>
              <a:t>вершину суставного бугорка; изменение формы, размеров, </a:t>
            </a:r>
            <a:r>
              <a:rPr lang="ru-RU" sz="2400" dirty="0" smtClean="0"/>
              <a:t>положения суставного </a:t>
            </a:r>
            <a:r>
              <a:rPr lang="ru-RU" sz="2400" dirty="0"/>
              <a:t>диска, признаки его повреждения, наличие выпота в полости сустава; а также изучить строение латеральной крыловидной мышцы.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5" t="34267" r="39900" b="43750"/>
          <a:stretch/>
        </p:blipFill>
        <p:spPr bwMode="auto">
          <a:xfrm>
            <a:off x="6290442" y="1497721"/>
            <a:ext cx="2017986" cy="2541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6" t="34806" r="26372" b="43642"/>
          <a:stretch/>
        </p:blipFill>
        <p:spPr bwMode="auto">
          <a:xfrm>
            <a:off x="6290442" y="4106618"/>
            <a:ext cx="2067491" cy="2617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436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2247" y="212833"/>
            <a:ext cx="4004443" cy="6424449"/>
          </a:xfrm>
        </p:spPr>
        <p:txBody>
          <a:bodyPr/>
          <a:lstStyle/>
          <a:p>
            <a:pPr marL="114300" indent="0">
              <a:buNone/>
            </a:pPr>
            <a:r>
              <a:rPr lang="ru-RU" sz="2000" b="1" i="1" u="sng" dirty="0">
                <a:solidFill>
                  <a:schemeClr val="accent2">
                    <a:lumMod val="75000"/>
                  </a:schemeClr>
                </a:solidFill>
              </a:rPr>
              <a:t>Показаниями</a:t>
            </a:r>
            <a:r>
              <a:rPr lang="ru-RU" sz="2000" dirty="0"/>
              <a:t> к применению МРТ в ортодонтии являются наличие </a:t>
            </a:r>
            <a:r>
              <a:rPr lang="ru-RU" sz="2000" dirty="0" smtClean="0"/>
              <a:t>клинических признаков </a:t>
            </a:r>
            <a:r>
              <a:rPr lang="ru-RU" sz="2000" dirty="0"/>
              <a:t>дисфункции ВНЧС (боль, шум при функции сустава, </a:t>
            </a:r>
            <a:r>
              <a:rPr lang="ru-RU" sz="2000" dirty="0" smtClean="0"/>
              <a:t>ограничение открывания </a:t>
            </a:r>
            <a:r>
              <a:rPr lang="ru-RU" sz="2000" dirty="0"/>
              <a:t>рта, боль при пальпации жевательных мышц), а также планирование </a:t>
            </a:r>
            <a:r>
              <a:rPr lang="ru-RU" sz="2000" dirty="0" err="1"/>
              <a:t>ортодонтического</a:t>
            </a:r>
            <a:r>
              <a:rPr lang="ru-RU" sz="2000" dirty="0"/>
              <a:t> лечения, которое </a:t>
            </a:r>
            <a:r>
              <a:rPr lang="ru-RU" sz="2000" dirty="0" smtClean="0"/>
              <a:t>связано воздействием </a:t>
            </a:r>
            <a:r>
              <a:rPr lang="ru-RU" sz="2000" dirty="0"/>
              <a:t>на ВНЧС.</a:t>
            </a:r>
          </a:p>
          <a:p>
            <a:pPr marL="114300" indent="0">
              <a:buNone/>
            </a:pPr>
            <a:r>
              <a:rPr lang="ru-RU" sz="2000" dirty="0"/>
              <a:t>Метод МРТ позволяет получить изображения ВНЧС в любых плоскостях. Небольшие размеры </a:t>
            </a:r>
            <a:r>
              <a:rPr lang="ru-RU" sz="2000" dirty="0" err="1"/>
              <a:t>мягкотканных</a:t>
            </a:r>
            <a:r>
              <a:rPr lang="ru-RU" sz="2000" dirty="0"/>
              <a:t> элементов ВНЧС делают целесообразным использование при МРТ тонких срезов (1,5–3 мм), позволяющих диагностировать минимальные структурные нарушения.</a:t>
            </a:r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81" y="560956"/>
            <a:ext cx="4792719" cy="2224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856" y="3263461"/>
            <a:ext cx="4165567" cy="3026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4196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17" y="277813"/>
            <a:ext cx="8466083" cy="1139700"/>
          </a:xfrm>
        </p:spPr>
        <p:txBody>
          <a:bodyPr/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Конусно-лучевая компьютерная томография (КЛКТ)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3779" y="1584434"/>
            <a:ext cx="5234152" cy="4530600"/>
          </a:xfrm>
        </p:spPr>
        <p:txBody>
          <a:bodyPr/>
          <a:lstStyle/>
          <a:p>
            <a:pPr marL="114300" indent="0">
              <a:buNone/>
            </a:pPr>
            <a:r>
              <a:rPr lang="ru-RU" dirty="0" smtClean="0"/>
              <a:t>Преимуществами </a:t>
            </a:r>
            <a:r>
              <a:rPr lang="ru-RU" dirty="0"/>
              <a:t>метода является отсутствие на снимках наложений анатомических структур, получение трехмерного изображения, более низкая лучевая нагрузка (0,04–0,12 </a:t>
            </a:r>
            <a:r>
              <a:rPr lang="ru-RU" dirty="0" err="1"/>
              <a:t>мЗв</a:t>
            </a:r>
            <a:r>
              <a:rPr lang="ru-RU" dirty="0"/>
              <a:t>) в сравнении с методом</a:t>
            </a:r>
          </a:p>
          <a:p>
            <a:pPr marL="114300" indent="0">
              <a:buNone/>
            </a:pPr>
            <a:r>
              <a:rPr lang="ru-RU" dirty="0"/>
              <a:t>компьютерной томографии (0,4–0,6 </a:t>
            </a:r>
            <a:r>
              <a:rPr lang="ru-RU" dirty="0" err="1"/>
              <a:t>мЗв</a:t>
            </a:r>
            <a:r>
              <a:rPr lang="ru-RU" dirty="0"/>
              <a:t>)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440" y="1734206"/>
            <a:ext cx="4007945" cy="2254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82" y="4241450"/>
            <a:ext cx="3610303" cy="21000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0231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5108027" cy="4530600"/>
          </a:xfrm>
        </p:spPr>
        <p:txBody>
          <a:bodyPr/>
          <a:lstStyle/>
          <a:p>
            <a:pPr marL="114300" indent="0">
              <a:buNone/>
            </a:pPr>
            <a:r>
              <a:rPr lang="ru-RU" b="1" i="1" u="sng" dirty="0">
                <a:solidFill>
                  <a:schemeClr val="accent1">
                    <a:lumMod val="50000"/>
                  </a:schemeClr>
                </a:solidFill>
              </a:rPr>
              <a:t>Показаниями</a:t>
            </a:r>
            <a:r>
              <a:rPr lang="ru-RU" dirty="0"/>
              <a:t> к применению этого метода являются сложности постановки диагноза при использовании других методов исследования, </a:t>
            </a:r>
            <a:r>
              <a:rPr lang="ru-RU" dirty="0" err="1" smtClean="0"/>
              <a:t>анэрубция</a:t>
            </a:r>
            <a:r>
              <a:rPr lang="ru-RU" dirty="0" smtClean="0"/>
              <a:t> и </a:t>
            </a:r>
            <a:r>
              <a:rPr lang="ru-RU" dirty="0" err="1"/>
              <a:t>дистопия</a:t>
            </a:r>
            <a:r>
              <a:rPr lang="ru-RU" dirty="0"/>
              <a:t> зубов, заболевания </a:t>
            </a:r>
            <a:r>
              <a:rPr lang="ru-RU" dirty="0" smtClean="0"/>
              <a:t>ВНЧС, планирование </a:t>
            </a:r>
            <a:r>
              <a:rPr lang="ru-RU" dirty="0"/>
              <a:t>имплантации, а </a:t>
            </a:r>
            <a:r>
              <a:rPr lang="ru-RU" dirty="0" smtClean="0"/>
              <a:t>также определение </a:t>
            </a:r>
            <a:r>
              <a:rPr lang="ru-RU" dirty="0"/>
              <a:t>тяжести заболеваний периодонта, наличие кариеса и его осложнений.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540" y="378373"/>
            <a:ext cx="4078445" cy="22702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60" y="3216165"/>
            <a:ext cx="4309637" cy="3036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184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Цели:</a:t>
            </a:r>
            <a:endParaRPr lang="ru-RU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0684" y="1422779"/>
            <a:ext cx="7471775" cy="4530600"/>
          </a:xfrm>
        </p:spPr>
        <p:txBody>
          <a:bodyPr/>
          <a:lstStyle/>
          <a:p>
            <a:r>
              <a:rPr lang="ru-RU" dirty="0" smtClean="0"/>
              <a:t>Изучить методы </a:t>
            </a:r>
            <a:r>
              <a:rPr lang="ru-RU" dirty="0"/>
              <a:t>лучевой диагностики в </a:t>
            </a:r>
            <a:r>
              <a:rPr lang="ru-RU" dirty="0" smtClean="0"/>
              <a:t>ортодонтии, показания</a:t>
            </a:r>
            <a:r>
              <a:rPr lang="ru-RU" dirty="0"/>
              <a:t>, противопоказания, методики обследования, оценка результатов</a:t>
            </a:r>
            <a:endParaRPr lang="ru-RU" dirty="0"/>
          </a:p>
        </p:txBody>
      </p:sp>
      <p:pic>
        <p:nvPicPr>
          <p:cNvPr id="10242" name="Picture 2" descr="C:\Users\BUNNY\Desktop\ортодонт\plastin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973" y="3457711"/>
            <a:ext cx="3918858" cy="3224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5" y="3567450"/>
            <a:ext cx="4546711" cy="3114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2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6123" y="149771"/>
            <a:ext cx="4303987" cy="6534807"/>
          </a:xfrm>
        </p:spPr>
        <p:txBody>
          <a:bodyPr/>
          <a:lstStyle/>
          <a:p>
            <a:pPr marL="114300" indent="0">
              <a:buNone/>
            </a:pPr>
            <a:r>
              <a:rPr lang="ru-RU" b="1" i="1" u="sng" dirty="0" smtClean="0">
                <a:solidFill>
                  <a:schemeClr val="accent3">
                    <a:lumMod val="50000"/>
                  </a:schemeClr>
                </a:solidFill>
              </a:rPr>
              <a:t>Противопоказания:</a:t>
            </a:r>
          </a:p>
          <a:p>
            <a:pPr marL="114300" indent="0">
              <a:buNone/>
            </a:pPr>
            <a:r>
              <a:rPr lang="ru-RU" dirty="0" smtClean="0"/>
              <a:t>КЛКТ </a:t>
            </a:r>
            <a:r>
              <a:rPr lang="ru-RU" dirty="0"/>
              <a:t>нельзя проводить детям до 4 лет, в первом триместре беременности, пациентам с заболеваниями, при которых невозможно проведение исследования (например, болезнь Паркинсона).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95" y="405996"/>
            <a:ext cx="4064974" cy="29047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295" y="3499945"/>
            <a:ext cx="4189730" cy="2913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731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4643598" cy="6519041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/>
              <a:t>Во время исследования рентгеновская трубка и плоский датчик медленно движутся вокруг головы пациента. При этом может выполняться до</a:t>
            </a:r>
          </a:p>
          <a:p>
            <a:pPr marL="114300" indent="0">
              <a:buNone/>
            </a:pPr>
            <a:r>
              <a:rPr lang="ru-RU" sz="2400" dirty="0"/>
              <a:t>600 снимков за 20 с. Метод КЛКТ отличается от метода спиральной компьютерной томографии (СКТ) формой используемого пучка рентгеновского излучения: он имеет коническую форму (при СКТ применяют узкий пучок излучения), что позволяет за один оборот системы визуализировать необходимую область. </a:t>
            </a:r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598" y="236482"/>
            <a:ext cx="4295450" cy="3219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10" y="3799490"/>
            <a:ext cx="4204138" cy="2648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490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92470"/>
            <a:ext cx="5249917" cy="6613634"/>
          </a:xfrm>
        </p:spPr>
        <p:txBody>
          <a:bodyPr/>
          <a:lstStyle/>
          <a:p>
            <a:pPr marL="114300" indent="0">
              <a:buNone/>
            </a:pPr>
            <a:r>
              <a:rPr lang="ru-RU" dirty="0"/>
              <a:t>Метод КЛКТ позволяет визуализировать преимущественно костные</a:t>
            </a:r>
          </a:p>
          <a:p>
            <a:pPr marL="114300" indent="0">
              <a:buNone/>
            </a:pPr>
            <a:r>
              <a:rPr lang="ru-RU" dirty="0"/>
              <a:t>анатомические структуры суставов, а проведение исследования с открытым</a:t>
            </a:r>
          </a:p>
          <a:p>
            <a:pPr marL="114300" indent="0">
              <a:buNone/>
            </a:pPr>
            <a:r>
              <a:rPr lang="ru-RU" dirty="0"/>
              <a:t>и закрытым ртом — оценить их функциональное состояние </a:t>
            </a:r>
            <a:r>
              <a:rPr lang="ru-RU" dirty="0" smtClean="0"/>
              <a:t>.</a:t>
            </a:r>
            <a:endParaRPr lang="ru-RU" dirty="0"/>
          </a:p>
          <a:p>
            <a:pPr marL="114300" indent="0">
              <a:buNone/>
            </a:pPr>
            <a:r>
              <a:rPr lang="ru-RU" dirty="0"/>
              <a:t>К недостаткам КЛКТ можно отнести недостаточно хорошую визуализацию мягких тканей.</a:t>
            </a:r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970" y="488731"/>
            <a:ext cx="3746485" cy="2048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708" y="2743199"/>
            <a:ext cx="3602747" cy="3930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9847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Заключение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5677" y="1227551"/>
            <a:ext cx="8580329" cy="4690307"/>
          </a:xfrm>
        </p:spPr>
        <p:txBody>
          <a:bodyPr/>
          <a:lstStyle/>
          <a:p>
            <a:pPr marL="114300" indent="0">
              <a:buNone/>
            </a:pPr>
            <a:r>
              <a:rPr lang="ru-RU" sz="2800" dirty="0"/>
              <a:t>Точная диагностика является условием правильного выбора </a:t>
            </a:r>
            <a:r>
              <a:rPr lang="ru-RU" sz="2800" dirty="0" smtClean="0"/>
              <a:t>лечебной тактики</a:t>
            </a:r>
            <a:r>
              <a:rPr lang="ru-RU" sz="2800" dirty="0"/>
              <a:t>. </a:t>
            </a:r>
            <a:endParaRPr lang="ru-RU" sz="2800" dirty="0" smtClean="0"/>
          </a:p>
          <a:p>
            <a:pPr marL="114300" indent="0">
              <a:buNone/>
            </a:pPr>
            <a:r>
              <a:rPr lang="ru-RU" sz="2800" dirty="0" smtClean="0"/>
              <a:t>Клиническое </a:t>
            </a:r>
            <a:r>
              <a:rPr lang="ru-RU" sz="2800" dirty="0"/>
              <a:t>обследование пациента служит основой для </a:t>
            </a:r>
            <a:r>
              <a:rPr lang="ru-RU" sz="2800" dirty="0" smtClean="0"/>
              <a:t>проведения дальнейшего </a:t>
            </a:r>
            <a:r>
              <a:rPr lang="ru-RU" sz="2800" dirty="0"/>
              <a:t>исследования с применением дополнительных методов, используемых для подтверждения или уточнения диагноза. </a:t>
            </a:r>
            <a:endParaRPr lang="ru-RU" sz="2800" dirty="0" smtClean="0"/>
          </a:p>
          <a:p>
            <a:pPr marL="114300" indent="0">
              <a:buNone/>
            </a:pPr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Лучевые методы </a:t>
            </a:r>
            <a:r>
              <a:rPr lang="ru-RU" sz="2800" dirty="0" smtClean="0"/>
              <a:t>исследования </a:t>
            </a:r>
            <a:r>
              <a:rPr lang="ru-RU" sz="2800" dirty="0"/>
              <a:t>в ортодонтии </a:t>
            </a:r>
            <a:r>
              <a:rPr lang="ru-RU" sz="2800" b="1" i="1" dirty="0"/>
              <a:t>являются ведущими из дополнительных </a:t>
            </a:r>
            <a:r>
              <a:rPr lang="ru-RU" sz="2800" dirty="0"/>
              <a:t>при постановке окончательного диагноза.</a:t>
            </a:r>
          </a:p>
          <a:p>
            <a:pPr marL="11430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7764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литературы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2607" y="1128529"/>
            <a:ext cx="8173233" cy="5477221"/>
          </a:xfrm>
        </p:spPr>
        <p:txBody>
          <a:bodyPr/>
          <a:lstStyle/>
          <a:p>
            <a:pPr>
              <a:buAutoNum type="arabicPeriod"/>
            </a:pPr>
            <a:r>
              <a:rPr lang="ru-RU" sz="1800" dirty="0" err="1" smtClean="0"/>
              <a:t>Персин</a:t>
            </a:r>
            <a:r>
              <a:rPr lang="ru-RU" sz="1800" dirty="0"/>
              <a:t>, Л. С. Ортодонтия. Диагностика и лечение зубочелюстно-лицевых аномалий и деформаций. Учебник / Л.С. Персин. - М.: ГЭОТАР-Медиа, 2016. - 640 c</a:t>
            </a:r>
            <a:r>
              <a:rPr lang="ru-RU" sz="1800" dirty="0" smtClean="0"/>
              <a:t>.</a:t>
            </a:r>
          </a:p>
          <a:p>
            <a:pPr>
              <a:buAutoNum type="arabicPeriod"/>
            </a:pPr>
            <a:r>
              <a:rPr lang="ru-RU" sz="1800" dirty="0"/>
              <a:t>Детская стоматология : учебник / ред. О. О. </a:t>
            </a:r>
            <a:r>
              <a:rPr lang="ru-RU" sz="1800" dirty="0" err="1"/>
              <a:t>Янушевич</a:t>
            </a:r>
            <a:r>
              <a:rPr lang="ru-RU" sz="1800" dirty="0"/>
              <a:t>, Л. П. </a:t>
            </a:r>
            <a:r>
              <a:rPr lang="ru-RU" sz="1800" dirty="0" err="1"/>
              <a:t>Кисельников</a:t>
            </a:r>
            <a:r>
              <a:rPr lang="ru-RU" sz="1800" dirty="0"/>
              <a:t>, О. </a:t>
            </a:r>
            <a:r>
              <a:rPr lang="ru-RU" sz="1800" dirty="0" err="1" smtClean="0"/>
              <a:t>Топольницкий</a:t>
            </a:r>
            <a:r>
              <a:rPr lang="ru-RU" sz="1800" dirty="0"/>
              <a:t>. – Москва : ГЭОТАР-Медиа, 2017. – 737 с. - </a:t>
            </a:r>
            <a:r>
              <a:rPr lang="ru-RU" sz="1800" dirty="0" err="1"/>
              <a:t>Библиогр</a:t>
            </a:r>
            <a:r>
              <a:rPr lang="ru-RU" sz="1800" dirty="0"/>
              <a:t>.: с. 723-732. </a:t>
            </a:r>
            <a:endParaRPr lang="ru-RU" sz="1800" dirty="0" smtClean="0"/>
          </a:p>
          <a:p>
            <a:pPr>
              <a:buAutoNum type="arabicPeriod"/>
            </a:pPr>
            <a:r>
              <a:rPr lang="ru-RU" sz="1800" dirty="0"/>
              <a:t>Детская терапевтическая стоматология : национальное руководство / ред. В. К. </a:t>
            </a:r>
            <a:r>
              <a:rPr lang="ru-RU" sz="1800" dirty="0" smtClean="0"/>
              <a:t>Леонтьев, Л</a:t>
            </a:r>
            <a:r>
              <a:rPr lang="ru-RU" sz="1800" dirty="0"/>
              <a:t>. П. </a:t>
            </a:r>
            <a:r>
              <a:rPr lang="ru-RU" sz="1800" dirty="0" err="1"/>
              <a:t>Кисельникова</a:t>
            </a:r>
            <a:r>
              <a:rPr lang="ru-RU" sz="1800" dirty="0"/>
              <a:t>. – 2-е изд., </a:t>
            </a:r>
            <a:r>
              <a:rPr lang="ru-RU" sz="1800" dirty="0" err="1"/>
              <a:t>перераб</a:t>
            </a:r>
            <a:r>
              <a:rPr lang="ru-RU" sz="1800" dirty="0"/>
              <a:t>. и доп. – Москва : ГЭОТАР-Медиа, 2017. – 950 с</a:t>
            </a:r>
            <a:r>
              <a:rPr lang="ru-RU" sz="1800" dirty="0" smtClean="0"/>
              <a:t>.</a:t>
            </a:r>
          </a:p>
          <a:p>
            <a:pPr>
              <a:buAutoNum type="arabicPeriod"/>
            </a:pPr>
            <a:r>
              <a:rPr lang="ru-RU" sz="1800" dirty="0"/>
              <a:t>Васильев А.Ю. Лучевая диагностика в стоматологии : учебное пособие</a:t>
            </a:r>
          </a:p>
          <a:p>
            <a:pPr marL="114300" indent="0">
              <a:buNone/>
            </a:pPr>
            <a:r>
              <a:rPr lang="ru-RU" sz="1800" dirty="0" smtClean="0"/>
              <a:t>       / </a:t>
            </a:r>
            <a:r>
              <a:rPr lang="ru-RU" sz="1800" dirty="0"/>
              <a:t>А.Ю. Васильев, Ю.И. Воробьев, Н.С. Серова- М: ГЭОТАР </a:t>
            </a:r>
            <a:r>
              <a:rPr lang="ru-RU" sz="1800" dirty="0" smtClean="0"/>
              <a:t>Медиа, 2010</a:t>
            </a:r>
            <a:r>
              <a:rPr lang="ru-RU" sz="1800" dirty="0"/>
              <a:t>. </a:t>
            </a:r>
            <a:r>
              <a:rPr lang="ru-RU" sz="1800" dirty="0" smtClean="0"/>
              <a:t>– 176 с.</a:t>
            </a:r>
          </a:p>
          <a:p>
            <a:pPr>
              <a:buAutoNum type="arabicPeriod" startAt="5"/>
            </a:pPr>
            <a:r>
              <a:rPr lang="ru-RU" sz="1800" dirty="0" smtClean="0"/>
              <a:t>Лучевая </a:t>
            </a:r>
            <a:r>
              <a:rPr lang="ru-RU" sz="1800" dirty="0"/>
              <a:t>диагностика: учебник / Под ред. Г. Е. Труфанова. - </a:t>
            </a:r>
            <a:r>
              <a:rPr lang="ru-RU" sz="1800" dirty="0" smtClean="0"/>
              <a:t>М: ГЭОТАР </a:t>
            </a:r>
            <a:r>
              <a:rPr lang="ru-RU" sz="1800" dirty="0"/>
              <a:t>Медиа, 2009, Т. 1. -416 </a:t>
            </a:r>
            <a:r>
              <a:rPr lang="ru-RU" sz="1800" dirty="0" smtClean="0"/>
              <a:t>с.</a:t>
            </a:r>
          </a:p>
          <a:p>
            <a:pPr>
              <a:buAutoNum type="arabicPeriod" startAt="5"/>
            </a:pPr>
            <a:r>
              <a:rPr lang="ru-RU" sz="1800" dirty="0" smtClean="0"/>
              <a:t>Васильев </a:t>
            </a:r>
            <a:r>
              <a:rPr lang="ru-RU" sz="1800" dirty="0"/>
              <a:t>А. Ю. Лучевая диагностика : учебник / А. Ю. Васильев, Е. </a:t>
            </a:r>
            <a:r>
              <a:rPr lang="ru-RU" sz="1800" dirty="0" smtClean="0"/>
              <a:t>Б. </a:t>
            </a:r>
            <a:r>
              <a:rPr lang="ru-RU" sz="1800" dirty="0" err="1" smtClean="0"/>
              <a:t>Ольхова</a:t>
            </a:r>
            <a:r>
              <a:rPr lang="ru-RU" sz="1800" dirty="0"/>
              <a:t>. - М: ГЭОТАР Медиа, 2008. -688 </a:t>
            </a:r>
            <a:r>
              <a:rPr lang="ru-RU" sz="1800" dirty="0" smtClean="0"/>
              <a:t>с.</a:t>
            </a:r>
          </a:p>
          <a:p>
            <a:pPr>
              <a:buAutoNum type="arabicPeriod" startAt="5"/>
            </a:pPr>
            <a:r>
              <a:rPr lang="ru-RU" sz="1800" dirty="0" err="1" smtClean="0"/>
              <a:t>Линденбратен</a:t>
            </a:r>
            <a:r>
              <a:rPr lang="ru-RU" sz="1800" dirty="0" smtClean="0"/>
              <a:t> </a:t>
            </a:r>
            <a:r>
              <a:rPr lang="ru-RU" sz="1800" dirty="0"/>
              <a:t>Л.Д., </a:t>
            </a:r>
            <a:r>
              <a:rPr lang="ru-RU" sz="1800" dirty="0" err="1"/>
              <a:t>Королюк</a:t>
            </a:r>
            <a:r>
              <a:rPr lang="ru-RU" sz="1800" dirty="0"/>
              <a:t> И.П. Медицинская радиология </a:t>
            </a:r>
            <a:r>
              <a:rPr lang="ru-RU" sz="1800" dirty="0" smtClean="0"/>
              <a:t>и рентгенология</a:t>
            </a:r>
            <a:r>
              <a:rPr lang="ru-RU" sz="1800" dirty="0"/>
              <a:t>: учебник. -М: Медицина, 2000. -688 с. </a:t>
            </a:r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42697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882" y="2632706"/>
            <a:ext cx="8229600" cy="1139700"/>
          </a:xfrm>
        </p:spPr>
        <p:txBody>
          <a:bodyPr/>
          <a:lstStyle/>
          <a:p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053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3"/>
          <a:stretch/>
        </p:blipFill>
        <p:spPr bwMode="auto">
          <a:xfrm>
            <a:off x="3153319" y="2569922"/>
            <a:ext cx="5990681" cy="428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Задачи: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4466" y="1349680"/>
            <a:ext cx="8673410" cy="4530600"/>
          </a:xfrm>
        </p:spPr>
        <p:txBody>
          <a:bodyPr/>
          <a:lstStyle/>
          <a:p>
            <a:pPr marL="628650" indent="-514350">
              <a:buAutoNum type="arabicPeriod"/>
            </a:pPr>
            <a:r>
              <a:rPr lang="ru-RU" dirty="0" smtClean="0"/>
              <a:t>Найти и описать </a:t>
            </a:r>
            <a:r>
              <a:rPr lang="ru-RU" dirty="0" smtClean="0"/>
              <a:t>м</a:t>
            </a:r>
            <a:r>
              <a:rPr lang="ru-RU" dirty="0" smtClean="0"/>
              <a:t>етоды </a:t>
            </a:r>
            <a:r>
              <a:rPr lang="ru-RU" dirty="0"/>
              <a:t>лучевой диагностики в </a:t>
            </a:r>
            <a:r>
              <a:rPr lang="ru-RU" dirty="0" smtClean="0"/>
              <a:t>ортодонтии, показания</a:t>
            </a:r>
            <a:r>
              <a:rPr lang="ru-RU" dirty="0"/>
              <a:t>, противопоказания, методики обследования, оценка результатов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9329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Лучевой метод в ортодонтии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1890" y="1284889"/>
            <a:ext cx="5092262" cy="5352393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/>
              <a:t>Лучевой метод в </a:t>
            </a:r>
            <a:r>
              <a:rPr lang="ru-RU" sz="2400" dirty="0" smtClean="0"/>
              <a:t>ортодонтии используется </a:t>
            </a:r>
            <a:r>
              <a:rPr lang="ru-RU" sz="2400" dirty="0"/>
              <a:t>для диагностики и дифференциальной диагностики зубочелюстных аномалий, определения </a:t>
            </a:r>
            <a:r>
              <a:rPr lang="ru-RU" sz="2400" dirty="0" smtClean="0"/>
              <a:t>плана и </a:t>
            </a:r>
            <a:r>
              <a:rPr lang="ru-RU" sz="2400" dirty="0"/>
              <a:t>прогноза лечения, изучения динамики лечебного процесса и </a:t>
            </a:r>
            <a:r>
              <a:rPr lang="ru-RU" sz="2400" dirty="0" smtClean="0"/>
              <a:t>проведения научных </a:t>
            </a:r>
            <a:r>
              <a:rPr lang="ru-RU" sz="2400" dirty="0"/>
              <a:t>исследований. </a:t>
            </a:r>
            <a:endParaRPr lang="ru-RU" sz="2400" dirty="0" smtClean="0"/>
          </a:p>
          <a:p>
            <a:pPr marL="114300" indent="0">
              <a:buNone/>
            </a:pPr>
            <a:r>
              <a:rPr lang="ru-RU" sz="2400" dirty="0" smtClean="0"/>
              <a:t>При </a:t>
            </a:r>
            <a:r>
              <a:rPr lang="ru-RU" sz="2400" dirty="0"/>
              <a:t>этом важно правильно выбрать метод рентгенологического исследования с учетом его преимуществ и недостатков в </a:t>
            </a:r>
            <a:r>
              <a:rPr lang="ru-RU" sz="2400" dirty="0" smtClean="0"/>
              <a:t>каждом </a:t>
            </a:r>
            <a:r>
              <a:rPr lang="ru-RU" sz="2400" dirty="0"/>
              <a:t>конкретном клиническом случае.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t="11100" r="29886" b="11530"/>
          <a:stretch/>
        </p:blipFill>
        <p:spPr bwMode="auto">
          <a:xfrm>
            <a:off x="5139034" y="1229709"/>
            <a:ext cx="3736954" cy="2885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034" y="4208325"/>
            <a:ext cx="3752051" cy="245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490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Ортопантомография (панорамная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</a:rPr>
              <a:t>зонография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26127" y="1442545"/>
            <a:ext cx="5659822" cy="5037083"/>
          </a:xfrm>
        </p:spPr>
        <p:txBody>
          <a:bodyPr/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Ортопантомография (панорамная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</a:rPr>
              <a:t>зонография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) </a:t>
            </a:r>
            <a:r>
              <a:rPr lang="ru-RU" sz="2400" dirty="0" smtClean="0"/>
              <a:t>является единственным методом </a:t>
            </a:r>
            <a:r>
              <a:rPr lang="ru-RU" sz="2400" dirty="0"/>
              <a:t>визуализации, позволяющем получить полное изображение челюстей, зубов, ВНЧС, придаточных пазух на одном снимке и оценить состояние жевательного аппарата в целом. Этот метод является основой для дальнейшего использования других методов исследования из-за </a:t>
            </a:r>
            <a:r>
              <a:rPr lang="ru-RU" sz="2400" dirty="0" smtClean="0"/>
              <a:t>минимальной лучевой </a:t>
            </a:r>
            <a:r>
              <a:rPr lang="ru-RU" sz="2400" dirty="0"/>
              <a:t>нагрузки на пациента (0,055–0,07 </a:t>
            </a:r>
            <a:r>
              <a:rPr lang="ru-RU" sz="2400" dirty="0" err="1"/>
              <a:t>мЗв</a:t>
            </a:r>
            <a:r>
              <a:rPr lang="ru-RU" sz="2400" dirty="0"/>
              <a:t>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r="8483"/>
          <a:stretch/>
        </p:blipFill>
        <p:spPr bwMode="auto">
          <a:xfrm>
            <a:off x="5347459" y="1522326"/>
            <a:ext cx="3749241" cy="2261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21" y="3941379"/>
            <a:ext cx="3702879" cy="2165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50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46841"/>
            <a:ext cx="5328745" cy="6361386"/>
          </a:xfrm>
        </p:spPr>
        <p:txBody>
          <a:bodyPr/>
          <a:lstStyle/>
          <a:p>
            <a:pPr marL="114300" indent="0">
              <a:buNone/>
            </a:pPr>
            <a:r>
              <a:rPr lang="ru-RU" sz="2800" dirty="0"/>
              <a:t>Посредством </a:t>
            </a:r>
            <a:r>
              <a:rPr lang="ru-RU" sz="2800" dirty="0" err="1"/>
              <a:t>ортопантомографии</a:t>
            </a:r>
            <a:r>
              <a:rPr lang="ru-RU" sz="2800" dirty="0"/>
              <a:t> получают изображение объектов выделенного слоя толщиной 1–2 см при синхронном движении </a:t>
            </a:r>
            <a:r>
              <a:rPr lang="ru-RU" sz="2800" dirty="0" smtClean="0"/>
              <a:t>рентгеновской трубки </a:t>
            </a:r>
            <a:r>
              <a:rPr lang="ru-RU" sz="2800" dirty="0"/>
              <a:t>и кассеты с пленкой (или датчика) вокруг головы </a:t>
            </a:r>
            <a:r>
              <a:rPr lang="ru-RU" sz="2800" dirty="0" smtClean="0"/>
              <a:t>пациента.</a:t>
            </a:r>
            <a:endParaRPr lang="ru-RU" sz="2800" dirty="0"/>
          </a:p>
          <a:p>
            <a:pPr marL="114300" indent="0">
              <a:buNone/>
            </a:pPr>
            <a:r>
              <a:rPr lang="ru-RU" sz="2800" dirty="0"/>
              <a:t>Изображение можно фиксировать на пленку, бумагу либо на цифровые носители. Резкость структур, расположенных вне пределов изучаемого </a:t>
            </a:r>
            <a:r>
              <a:rPr lang="ru-RU" sz="2800" dirty="0" smtClean="0"/>
              <a:t>слоя, снижена</a:t>
            </a:r>
            <a:r>
              <a:rPr lang="ru-RU" sz="2800" dirty="0"/>
              <a:t>. </a:t>
            </a:r>
            <a:endParaRPr lang="ru-RU" sz="280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t="34699" r="26631" b="18103"/>
          <a:stretch/>
        </p:blipFill>
        <p:spPr bwMode="auto">
          <a:xfrm>
            <a:off x="5407572" y="330899"/>
            <a:ext cx="3484180" cy="5431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33241" y="5810641"/>
            <a:ext cx="2885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Ортопантомограф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98249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260131"/>
            <a:ext cx="4729656" cy="6471745"/>
          </a:xfrm>
        </p:spPr>
        <p:txBody>
          <a:bodyPr/>
          <a:lstStyle/>
          <a:p>
            <a:pPr marL="114300" indent="0">
              <a:buNone/>
            </a:pPr>
            <a:r>
              <a:rPr lang="ru-RU" sz="2800" b="1" i="1" u="sng" dirty="0" smtClean="0">
                <a:solidFill>
                  <a:srgbClr val="00B050"/>
                </a:solidFill>
              </a:rPr>
              <a:t>Показания:</a:t>
            </a:r>
          </a:p>
          <a:p>
            <a:pPr marL="114300" indent="0">
              <a:buNone/>
            </a:pPr>
            <a:r>
              <a:rPr lang="ru-RU" sz="2800" dirty="0" smtClean="0"/>
              <a:t>Ортопантомография </a:t>
            </a:r>
            <a:r>
              <a:rPr lang="ru-RU" sz="2800" dirty="0"/>
              <a:t>челюстей </a:t>
            </a:r>
            <a:r>
              <a:rPr lang="ru-RU" sz="2800" dirty="0" smtClean="0"/>
              <a:t>выполняется </a:t>
            </a:r>
            <a:r>
              <a:rPr lang="ru-RU" sz="2800" dirty="0"/>
              <a:t>для определения наличия и расположения зачатков постоянных зубов, сверхкомплектных зубов, зубов в </a:t>
            </a:r>
            <a:r>
              <a:rPr lang="ru-RU" sz="2800" dirty="0" err="1"/>
              <a:t>анэрубции</a:t>
            </a:r>
            <a:r>
              <a:rPr lang="ru-RU" sz="2800" dirty="0"/>
              <a:t>, для диагностики врожденных </a:t>
            </a:r>
            <a:r>
              <a:rPr lang="ru-RU" sz="2800" dirty="0" smtClean="0"/>
              <a:t>деформаций, воспалительных</a:t>
            </a:r>
            <a:r>
              <a:rPr lang="ru-RU" sz="2800" dirty="0"/>
              <a:t>, опухолевых и системных поражений челюстей, </a:t>
            </a:r>
            <a:r>
              <a:rPr lang="ru-RU" sz="2800" dirty="0" err="1"/>
              <a:t>периодонтальных</a:t>
            </a:r>
            <a:r>
              <a:rPr lang="ru-RU" sz="2800" dirty="0"/>
              <a:t> изменений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224" y="469336"/>
            <a:ext cx="4587768" cy="2431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47" y="3638976"/>
            <a:ext cx="4649145" cy="2545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4572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9186" y="197069"/>
            <a:ext cx="7504387" cy="6377152"/>
          </a:xfrm>
        </p:spPr>
        <p:txBody>
          <a:bodyPr/>
          <a:lstStyle/>
          <a:p>
            <a:pPr marL="114300" indent="0">
              <a:buNone/>
            </a:pPr>
            <a:r>
              <a:rPr lang="ru-RU" sz="2800" dirty="0"/>
              <a:t>Для </a:t>
            </a:r>
            <a:r>
              <a:rPr lang="ru-RU" sz="2800" b="1" i="1" u="sng" dirty="0">
                <a:solidFill>
                  <a:schemeClr val="accent1">
                    <a:lumMod val="75000"/>
                  </a:schemeClr>
                </a:solidFill>
              </a:rPr>
              <a:t>оценки </a:t>
            </a:r>
            <a:r>
              <a:rPr lang="ru-RU" sz="2800" b="1" i="1" u="sng" dirty="0" err="1">
                <a:solidFill>
                  <a:schemeClr val="accent1">
                    <a:lumMod val="75000"/>
                  </a:schemeClr>
                </a:solidFill>
              </a:rPr>
              <a:t>ортопантомограммы</a:t>
            </a:r>
            <a:r>
              <a:rPr lang="ru-RU" sz="2800" b="1" i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800" dirty="0"/>
              <a:t>рекомендуется последовательное изучение пяти топографических областей </a:t>
            </a:r>
            <a:r>
              <a:rPr lang="ru-RU" sz="2800" dirty="0" smtClean="0"/>
              <a:t>:</a:t>
            </a:r>
            <a:endParaRPr lang="ru-RU" sz="2800" dirty="0"/>
          </a:p>
          <a:p>
            <a:pPr marL="114300" indent="0">
              <a:buNone/>
            </a:pPr>
            <a:r>
              <a:rPr lang="ru-RU" sz="2800" dirty="0"/>
              <a:t>– зубного ряда верхней челюсти;</a:t>
            </a:r>
          </a:p>
          <a:p>
            <a:pPr marL="114300" indent="0">
              <a:buNone/>
            </a:pPr>
            <a:r>
              <a:rPr lang="ru-RU" sz="2800" dirty="0"/>
              <a:t>– зубного ряда нижней челюсти;</a:t>
            </a:r>
          </a:p>
          <a:p>
            <a:pPr marL="114300" indent="0">
              <a:buNone/>
            </a:pPr>
            <a:r>
              <a:rPr lang="ru-RU" sz="2800" dirty="0"/>
              <a:t>– правого ВНЧС;</a:t>
            </a:r>
          </a:p>
          <a:p>
            <a:pPr marL="114300" indent="0">
              <a:buNone/>
            </a:pPr>
            <a:r>
              <a:rPr lang="ru-RU" sz="2800" dirty="0"/>
              <a:t>– левого ВНЧС;</a:t>
            </a:r>
          </a:p>
          <a:p>
            <a:pPr marL="114300" indent="0">
              <a:buNone/>
            </a:pPr>
            <a:r>
              <a:rPr lang="ru-RU" sz="2800" dirty="0"/>
              <a:t>– </a:t>
            </a:r>
            <a:r>
              <a:rPr lang="ru-RU" sz="2800" dirty="0" err="1"/>
              <a:t>носомаксиллярной</a:t>
            </a:r>
            <a:r>
              <a:rPr lang="ru-RU" sz="2800" dirty="0"/>
              <a:t> области.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7" t="34268" r="18211" b="34698"/>
          <a:stretch/>
        </p:blipFill>
        <p:spPr bwMode="auto">
          <a:xfrm>
            <a:off x="1833407" y="4067504"/>
            <a:ext cx="5513325" cy="242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1088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69479"/>
            <a:ext cx="5376042" cy="6471745"/>
          </a:xfrm>
        </p:spPr>
        <p:txBody>
          <a:bodyPr/>
          <a:lstStyle/>
          <a:p>
            <a:pPr marL="114300" indent="0">
              <a:buNone/>
            </a:pPr>
            <a:r>
              <a:rPr lang="ru-RU" sz="2400" dirty="0" smtClean="0"/>
              <a:t>Особое </a:t>
            </a:r>
            <a:r>
              <a:rPr lang="ru-RU" sz="2400" dirty="0"/>
              <a:t>внимание при изучении зубных рядов обращают на наличие </a:t>
            </a:r>
            <a:r>
              <a:rPr lang="ru-RU" sz="2400" b="1" i="1" dirty="0">
                <a:solidFill>
                  <a:srgbClr val="92D050"/>
                </a:solidFill>
              </a:rPr>
              <a:t>ретинированных зубов </a:t>
            </a:r>
            <a:r>
              <a:rPr lang="ru-RU" sz="2400" dirty="0"/>
              <a:t>(</a:t>
            </a:r>
            <a:r>
              <a:rPr lang="ru-RU" sz="2400" dirty="0" smtClean="0"/>
              <a:t>их положение</a:t>
            </a:r>
            <a:r>
              <a:rPr lang="ru-RU" sz="2400" dirty="0"/>
              <a:t>, стадия формирования корня, </a:t>
            </a:r>
            <a:r>
              <a:rPr lang="ru-RU" sz="2400" dirty="0" smtClean="0"/>
              <a:t>состояние фолликула</a:t>
            </a:r>
            <a:r>
              <a:rPr lang="ru-RU" sz="2400" dirty="0"/>
              <a:t>), </a:t>
            </a:r>
            <a:r>
              <a:rPr lang="ru-RU" sz="2400" b="1" i="1" dirty="0">
                <a:solidFill>
                  <a:srgbClr val="92D050"/>
                </a:solidFill>
              </a:rPr>
              <a:t>на структуру костной ткани челюстей </a:t>
            </a:r>
            <a:r>
              <a:rPr lang="ru-RU" sz="2400" dirty="0"/>
              <a:t>(наличие </a:t>
            </a:r>
            <a:r>
              <a:rPr lang="ru-RU" sz="2400" dirty="0" smtClean="0"/>
              <a:t>патологической тени</a:t>
            </a:r>
            <a:r>
              <a:rPr lang="ru-RU" sz="2400" dirty="0"/>
              <a:t>), </a:t>
            </a:r>
            <a:r>
              <a:rPr lang="ru-RU" sz="2400" b="1" i="1" dirty="0">
                <a:solidFill>
                  <a:srgbClr val="92D050"/>
                </a:solidFill>
              </a:rPr>
              <a:t>на состояние коронок зубов </a:t>
            </a:r>
            <a:r>
              <a:rPr lang="ru-RU" sz="2400" dirty="0"/>
              <a:t>(наличие кариозной полости, пломбы, соотношение дна кариозной полости и полости зуба), </a:t>
            </a:r>
            <a:r>
              <a:rPr lang="ru-RU" sz="2400" b="1" i="1" dirty="0">
                <a:solidFill>
                  <a:srgbClr val="92D050"/>
                </a:solidFill>
              </a:rPr>
              <a:t>корней</a:t>
            </a:r>
            <a:r>
              <a:rPr lang="ru-RU" sz="2400" dirty="0"/>
              <a:t> (количество, величина, контуры), </a:t>
            </a:r>
            <a:r>
              <a:rPr lang="ru-RU" sz="2400" b="1" i="1" dirty="0">
                <a:solidFill>
                  <a:srgbClr val="92D050"/>
                </a:solidFill>
              </a:rPr>
              <a:t>корневых каналов</a:t>
            </a:r>
            <a:r>
              <a:rPr lang="ru-RU" sz="2400" dirty="0"/>
              <a:t> (качество пломбирования), </a:t>
            </a:r>
            <a:r>
              <a:rPr lang="ru-RU" sz="2400" b="1" dirty="0" err="1">
                <a:solidFill>
                  <a:srgbClr val="92D050"/>
                </a:solidFill>
              </a:rPr>
              <a:t>периодонтальной</a:t>
            </a:r>
            <a:r>
              <a:rPr lang="ru-RU" sz="2400" b="1" dirty="0">
                <a:solidFill>
                  <a:srgbClr val="92D050"/>
                </a:solidFill>
              </a:rPr>
              <a:t> щели </a:t>
            </a:r>
            <a:r>
              <a:rPr lang="ru-RU" sz="2400" dirty="0"/>
              <a:t>(равномерность, ширина, состояние компактной пластинки</a:t>
            </a:r>
            <a:r>
              <a:rPr lang="ru-RU" sz="2400" dirty="0" smtClean="0"/>
              <a:t>), </a:t>
            </a:r>
            <a:r>
              <a:rPr lang="ru-RU" sz="2400" b="1" i="1" dirty="0" smtClean="0">
                <a:solidFill>
                  <a:srgbClr val="92D050"/>
                </a:solidFill>
              </a:rPr>
              <a:t>нижнечелюстного </a:t>
            </a:r>
            <a:r>
              <a:rPr lang="ru-RU" sz="2400" b="1" i="1" dirty="0">
                <a:solidFill>
                  <a:srgbClr val="92D050"/>
                </a:solidFill>
              </a:rPr>
              <a:t>канала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34" y="391180"/>
            <a:ext cx="4009695" cy="2572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35" y="3673366"/>
            <a:ext cx="4130566" cy="24594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21027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</TotalTime>
  <Words>1366</Words>
  <Application>Microsoft Office PowerPoint</Application>
  <PresentationFormat>Экран (4:3)</PresentationFormat>
  <Paragraphs>75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1_Тема Office</vt:lpstr>
      <vt:lpstr>МЕТОДЫ ЛУЧЕВОЙ ДИАГНОСТИКИ В ОРТОДОНТИИ. ПОКАЗАНИЯ, ПРОТИВОПОКАЗАНИЯ, МЕТОДИКИ ОБСЛЕДОВАНИЯ, ОЦЕНКА РЕЗУЛЬТАТОВ</vt:lpstr>
      <vt:lpstr>Цели:</vt:lpstr>
      <vt:lpstr>Задачи:</vt:lpstr>
      <vt:lpstr>Лучевой метод в ортодонтии </vt:lpstr>
      <vt:lpstr>Ортопантомография (панорамная зонография)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Близкофокусная рентгенография зубов и срединного небного шва </vt:lpstr>
      <vt:lpstr>Презентация PowerPoint</vt:lpstr>
      <vt:lpstr>Презентация PowerPoint</vt:lpstr>
      <vt:lpstr>Презентация PowerPoint</vt:lpstr>
      <vt:lpstr>Лучевые методы исследования височно-нижнечелюстного сустава </vt:lpstr>
      <vt:lpstr>Магнитно-резонансная томография ВНЧС. </vt:lpstr>
      <vt:lpstr>Презентация PowerPoint</vt:lpstr>
      <vt:lpstr>Конусно-лучевая компьютерная томография (КЛКТ) 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Список литературы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Инструментальные методы исследования в ортопедической стоматологии</dc:title>
  <dc:creator>BUNNY</dc:creator>
  <cp:lastModifiedBy>Пользователь Windows</cp:lastModifiedBy>
  <cp:revision>80</cp:revision>
  <dcterms:modified xsi:type="dcterms:W3CDTF">2021-12-03T15:48:42Z</dcterms:modified>
</cp:coreProperties>
</file>