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sldIdLst>
    <p:sldId id="285" r:id="rId2"/>
    <p:sldId id="257" r:id="rId3"/>
    <p:sldId id="274" r:id="rId4"/>
    <p:sldId id="288" r:id="rId5"/>
    <p:sldId id="259" r:id="rId6"/>
    <p:sldId id="286" r:id="rId7"/>
    <p:sldId id="287" r:id="rId8"/>
    <p:sldId id="268" r:id="rId9"/>
    <p:sldId id="276" r:id="rId10"/>
    <p:sldId id="277" r:id="rId11"/>
    <p:sldId id="267" r:id="rId12"/>
    <p:sldId id="278" r:id="rId13"/>
    <p:sldId id="279" r:id="rId14"/>
    <p:sldId id="273" r:id="rId15"/>
    <p:sldId id="280" r:id="rId16"/>
    <p:sldId id="260" r:id="rId17"/>
    <p:sldId id="281" r:id="rId18"/>
    <p:sldId id="261" r:id="rId19"/>
    <p:sldId id="282" r:id="rId20"/>
    <p:sldId id="283" r:id="rId21"/>
    <p:sldId id="270" r:id="rId22"/>
    <p:sldId id="284" r:id="rId23"/>
    <p:sldId id="26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17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CEAC5-16DA-4C2B-849A-F08ABC697658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3E72-7A26-4F1C-8EF2-6E95A23DE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7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8134D-4258-4423-9D70-A4D56559520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5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8134D-4258-4423-9D70-A4D56559520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5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8134D-4258-4423-9D70-A4D56559520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5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8134D-4258-4423-9D70-A4D56559520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C2C6-ECF2-4975-9BBF-583EC65EFC60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B814-A6A8-4A27-9C5F-3F91C6959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65D3-455C-4B2E-B3F0-D88EFD6FB47A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FE74-725E-48A3-8181-6B051DA7C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776F-BFBF-4677-92C2-171E984E9B7B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73EBD-9314-4D8F-B556-9A6D49EAC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22A6-07BC-4A1C-9344-3CD8EEAFD1D3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E847-3BE0-405E-BE90-E445545E3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67E9-4BD4-4148-A224-C1F0754AC1F7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7DCC-8110-471F-BC4A-E01B0152A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F87B-0A18-40FA-BCC2-34CDAA67AA4E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C325-0878-4852-B602-D9F7AC184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018E-DAE8-43AF-8200-BC6BD07B638C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B3A5-1E75-4EB7-B38F-5453BBD4E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E5A5-BCAF-41EF-AF31-D2AAD81A7135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7618-D142-4CD6-840A-BBD9DC614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439F-FABE-44CC-983D-B591C2B50666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8E1A-D5D8-4699-9511-6B80D4D18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E442-8B9E-4314-ABA0-14B26BC6D5D5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7131-C67F-4704-85C3-3BA06FD73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BDD5-71AF-46CD-BD02-5276B56D6D00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2BEB-EC71-44F1-934F-028B7ADE0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269A3B6C-B0C0-42BD-948B-D31750D549E5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EDFF760D-1D21-48B5-8339-16ED70EEF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7" r:id="rId2"/>
    <p:sldLayoutId id="2147484019" r:id="rId3"/>
    <p:sldLayoutId id="2147484016" r:id="rId4"/>
    <p:sldLayoutId id="2147484015" r:id="rId5"/>
    <p:sldLayoutId id="2147484014" r:id="rId6"/>
    <p:sldLayoutId id="2147484013" r:id="rId7"/>
    <p:sldLayoutId id="2147484012" r:id="rId8"/>
    <p:sldLayoutId id="2147484011" r:id="rId9"/>
    <p:sldLayoutId id="2147484010" r:id="rId10"/>
    <p:sldLayoutId id="2147484009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15963"/>
          </a:xfrm>
        </p:spPr>
        <p:txBody>
          <a:bodyPr/>
          <a:lstStyle/>
          <a:p>
            <a:pPr eaLnBrk="1" hangingPunct="1"/>
            <a:r>
              <a:rPr lang="ru-RU" altLang="ru-RU" sz="3000" dirty="0" smtClean="0">
                <a:solidFill>
                  <a:srgbClr val="FF0000"/>
                </a:solidFill>
              </a:rPr>
              <a:t>Общие рекомендации</a:t>
            </a:r>
            <a:endParaRPr lang="en-US" altLang="ru-RU" sz="3000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solidFill>
                  <a:srgbClr val="5F5F5F"/>
                </a:solidFill>
              </a:rPr>
              <a:t>Рассчитывайте, что максимальная продолжительность –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7 минут</a:t>
            </a:r>
          </a:p>
          <a:p>
            <a:pPr eaLnBrk="1" hangingPunct="1">
              <a:lnSpc>
                <a:spcPct val="90000"/>
              </a:lnSpc>
            </a:pPr>
            <a:endParaRPr lang="en-US" altLang="ru-RU" sz="280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solidFill>
                  <a:srgbClr val="5F5F5F"/>
                </a:solidFill>
              </a:rPr>
              <a:t>Старайтесь уложиться в 0,5 -1 мин на слайд</a:t>
            </a:r>
          </a:p>
          <a:p>
            <a:pPr eaLnBrk="1" hangingPunct="1">
              <a:lnSpc>
                <a:spcPct val="90000"/>
              </a:lnSpc>
            </a:pPr>
            <a:endParaRPr lang="en-US" altLang="ru-RU" sz="280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solidFill>
                  <a:srgbClr val="5F5F5F"/>
                </a:solidFill>
              </a:rPr>
              <a:t>Избегайте «перегруженных» слайдов: не более 5-6 позиций на слайд 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solidFill>
                  <a:srgbClr val="5F5F5F"/>
                </a:solidFill>
              </a:rPr>
              <a:t>Используйте графику, привлеките внимание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7030A0"/>
                </a:solidFill>
              </a:rPr>
              <a:t>Дизайн имеет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значение! Докладчик важен!</a:t>
            </a:r>
            <a:endParaRPr lang="en-US" altLang="ru-RU" sz="2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59" y="887940"/>
            <a:ext cx="9036496" cy="865188"/>
          </a:xfrm>
        </p:spPr>
        <p:txBody>
          <a:bodyPr/>
          <a:lstStyle/>
          <a:p>
            <a:pPr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ru-RU" sz="3600" dirty="0"/>
              <a:t>Минусы стандартного лечения разрывов мягких </a:t>
            </a:r>
            <a:r>
              <a:rPr lang="ru-RU" sz="3600" dirty="0" smtClean="0"/>
              <a:t>тканей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356992"/>
            <a:ext cx="3686497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Гипотрофия </a:t>
            </a:r>
            <a:r>
              <a:rPr lang="ru-RU" dirty="0"/>
              <a:t>мягких </a:t>
            </a:r>
            <a:r>
              <a:rPr lang="ru-RU" dirty="0" smtClean="0"/>
              <a:t>тканей в результате иммобилизации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83459" y="5251807"/>
            <a:ext cx="4566572" cy="1584176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Изъятие спортсмена из тренировочного цикла на длительное время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1268761"/>
            <a:ext cx="4680520" cy="1754326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Разрыв заживляется с образованием </a:t>
            </a:r>
            <a:r>
              <a:rPr lang="ru-RU" dirty="0" smtClean="0"/>
              <a:t>соединительнотканного рубца, структура  которого несовершенна. Данная область становится уязвимой для повторных повреждений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600400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075369" cy="1974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81128"/>
            <a:ext cx="3038424" cy="20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115888"/>
            <a:ext cx="8675687" cy="72072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5F5F5F"/>
                </a:solidFill>
              </a:rPr>
              <a:t>Технология </a:t>
            </a:r>
            <a:r>
              <a:rPr lang="ru-RU" sz="2000" dirty="0">
                <a:solidFill>
                  <a:srgbClr val="FF0000"/>
                </a:solidFill>
              </a:rPr>
              <a:t>(описание вашей идеи более </a:t>
            </a:r>
            <a:r>
              <a:rPr lang="ru-RU" sz="2000" dirty="0" smtClean="0">
                <a:solidFill>
                  <a:srgbClr val="FF0000"/>
                </a:solidFill>
              </a:rPr>
              <a:t>подробно, если хотите)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836613"/>
            <a:ext cx="7560518" cy="4968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 (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  <a:defRPr/>
            </a:pPr>
            <a:r>
              <a:rPr lang="ru-RU" sz="1600" dirty="0" smtClean="0"/>
              <a:t>.</a:t>
            </a:r>
          </a:p>
          <a:p>
            <a:pPr marL="342900" indent="-342900">
              <a:buAutoNum type="arabicParenR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2195737" y="5876925"/>
            <a:ext cx="58326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 smtClean="0"/>
              <a:t>Патенты, </a:t>
            </a:r>
            <a:r>
              <a:rPr lang="ru-RU" b="1" dirty="0" err="1" smtClean="0"/>
              <a:t>рац.предложения</a:t>
            </a:r>
            <a:r>
              <a:rPr lang="ru-RU" b="1" dirty="0" smtClean="0"/>
              <a:t>, технология… </a:t>
            </a:r>
            <a:r>
              <a:rPr lang="ru-RU" b="1" dirty="0" smtClean="0">
                <a:solidFill>
                  <a:srgbClr val="FF0000"/>
                </a:solidFill>
              </a:rPr>
              <a:t>(укажите названия и регистрационные номера</a:t>
            </a:r>
            <a:r>
              <a:rPr lang="ru-RU" b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Обогащенная тромбоцитами плазма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8987884" cy="623891"/>
          </a:xfrm>
        </p:spPr>
        <p:txBody>
          <a:bodyPr/>
          <a:lstStyle/>
          <a:p>
            <a:pPr marL="285750" lvl="0" indent="-285750" algn="just" defTabSz="457200" eaLnBrk="1" fontAlgn="auto" hangingPunct="1"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плазма, содержащая около 1 000 000 тромбоцитов на 1 микролитр плазмы. В ОТП содержится в 3-5 раз больше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факторов роста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чем в цельной крови.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578324"/>
            <a:ext cx="3523317" cy="1725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" y="2380055"/>
            <a:ext cx="1444749" cy="1679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86" y="2601185"/>
            <a:ext cx="1551675" cy="1245276"/>
          </a:xfrm>
          <a:prstGeom prst="rect">
            <a:avLst/>
          </a:prstGeo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2" y="2429668"/>
            <a:ext cx="2109341" cy="1630328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61505" y="4187360"/>
            <a:ext cx="2592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547664" y="3140968"/>
            <a:ext cx="288032" cy="2160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355976" y="4334138"/>
            <a:ext cx="16164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504981" y="3140968"/>
            <a:ext cx="299877" cy="2160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143770"/>
            <a:ext cx="432048" cy="298730"/>
          </a:xfrm>
          <a:prstGeom prst="rect">
            <a:avLst/>
          </a:prstGeom>
        </p:spPr>
      </p:pic>
      <p:sp>
        <p:nvSpPr>
          <p:cNvPr id="20" name="Стрелка углом вверх 19"/>
          <p:cNvSpPr/>
          <p:nvPr/>
        </p:nvSpPr>
        <p:spPr>
          <a:xfrm rot="5400000" flipV="1">
            <a:off x="7875499" y="4768413"/>
            <a:ext cx="1200409" cy="729282"/>
          </a:xfrm>
          <a:prstGeom prst="bent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4475423" y="5441042"/>
            <a:ext cx="792088" cy="288035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08" y="3206931"/>
            <a:ext cx="1504676" cy="1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30" y="2340214"/>
            <a:ext cx="1521345" cy="101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12" y="4753393"/>
            <a:ext cx="2004817" cy="133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3946" y="6173687"/>
            <a:ext cx="3048905" cy="325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Пробирка с ОТП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931012"/>
            <a:ext cx="3610744" cy="60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Диагностика повреждения сухожилия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231930"/>
            <a:ext cx="1944216" cy="563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Забор крови у пациента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4059996"/>
            <a:ext cx="2520280" cy="349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Центрифугирование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6266252"/>
            <a:ext cx="3523317" cy="59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Введение ОТП в дефект сухожилия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4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animBg="1"/>
      <p:bldP spid="14" grpId="0"/>
      <p:bldP spid="18" grpId="0" animBg="1"/>
      <p:bldP spid="20" grpId="0" animBg="1"/>
      <p:bldP spid="21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Новизна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3"/>
            <a:ext cx="4464496" cy="204260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Полная биологическая совместимость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влияет на ЖКТ как НПВП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Малоинвазивность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Отсутствует риск заражения инфекциями с     препаратом крови (ВИЧ и гепатиты)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005063"/>
            <a:ext cx="4032448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Риск местного инфекционного процесса минимальный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Невысокая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 курса лечения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Полное восстановление ткани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Короткий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реабилитации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 выгоднее, чем стволовые клетки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340768"/>
            <a:ext cx="2543224" cy="225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115" y="4704938"/>
            <a:ext cx="2711120" cy="15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5F5F5F"/>
                </a:solidFill>
              </a:rPr>
              <a:t>Конкуренция</a:t>
            </a:r>
            <a:endParaRPr lang="en-US" sz="3000" dirty="0" smtClean="0">
              <a:solidFill>
                <a:srgbClr val="5F5F5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5F5F5F"/>
                </a:solidFill>
              </a:rPr>
              <a:t>Анализ конкурентной среды (</a:t>
            </a:r>
            <a:r>
              <a:rPr lang="ru-RU" dirty="0" smtClean="0">
                <a:solidFill>
                  <a:srgbClr val="FF0000"/>
                </a:solidFill>
              </a:rPr>
              <a:t>Кто и где является конкурентом</a:t>
            </a:r>
            <a:r>
              <a:rPr lang="ru-RU" dirty="0" smtClean="0">
                <a:solidFill>
                  <a:srgbClr val="5F5F5F"/>
                </a:solidFill>
              </a:rPr>
              <a:t>)</a:t>
            </a:r>
            <a:endParaRPr lang="en-US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5F5F5F"/>
                </a:solidFill>
              </a:rPr>
              <a:t>Можете указать конкурентов и их продукцию </a:t>
            </a:r>
            <a:r>
              <a:rPr lang="ru-RU" dirty="0" smtClean="0">
                <a:solidFill>
                  <a:srgbClr val="FF0000"/>
                </a:solidFill>
              </a:rPr>
              <a:t>(схемы, рисунки, таблица, как угодно)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5F5F5F"/>
                </a:solidFill>
              </a:rPr>
              <a:t>Конкурентные преимущества предлагаемого решения</a:t>
            </a:r>
            <a:r>
              <a:rPr lang="en-US" dirty="0" smtClean="0">
                <a:solidFill>
                  <a:srgbClr val="5F5F5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1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129892"/>
              </p:ext>
            </p:extLst>
          </p:nvPr>
        </p:nvGraphicFramePr>
        <p:xfrm>
          <a:off x="179512" y="1600200"/>
          <a:ext cx="8507289" cy="4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36"/>
                <a:gridCol w="1296716"/>
                <a:gridCol w="1872208"/>
                <a:gridCol w="1656184"/>
                <a:gridCol w="1810545"/>
              </a:tblGrid>
              <a:tr h="947843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лечения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лечения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реабилитации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Полное восстановление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Дополнительные затраты</a:t>
                      </a:r>
                      <a:endParaRPr lang="ru-RU" dirty="0"/>
                    </a:p>
                  </a:txBody>
                  <a:tcPr/>
                </a:tc>
              </a:tr>
              <a:tr h="1117149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Традиционное консервативное лечение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14-21</a:t>
                      </a:r>
                      <a:r>
                        <a:rPr lang="ru-RU" baseline="0" dirty="0" smtClean="0"/>
                        <a:t>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14-21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42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Гипс,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ортез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2004"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Оперативное лечение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   60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14-21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80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П/операционная подготовка, стационар, гипс,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ортез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2004">
                <a:tc>
                  <a:txBody>
                    <a:bodyPr/>
                    <a:lstStyle/>
                    <a:p>
                      <a:r>
                        <a:rPr lang="ru-RU" dirty="0" smtClean="0"/>
                        <a:t>Имплантация  ОТП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7-14 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14-21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30 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Гипс, </a:t>
                      </a:r>
                      <a:r>
                        <a:rPr lang="ru-RU" dirty="0" err="1" smtClean="0"/>
                        <a:t>ортез</a:t>
                      </a:r>
                      <a:r>
                        <a:rPr lang="ru-RU" dirty="0" smtClean="0"/>
                        <a:t>, тейп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1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5F5F5F"/>
                </a:solidFill>
              </a:rPr>
              <a:t>Рынок </a:t>
            </a:r>
            <a:r>
              <a:rPr lang="ru-RU" sz="3200" dirty="0" smtClean="0">
                <a:solidFill>
                  <a:srgbClr val="FF0000"/>
                </a:solidFill>
              </a:rPr>
              <a:t>(в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остребованность на рынке)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193" name="Группа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563182"/>
              </p:ext>
            </p:extLst>
          </p:nvPr>
        </p:nvGraphicFramePr>
        <p:xfrm>
          <a:off x="285750" y="1006475"/>
          <a:ext cx="8607425" cy="4673261"/>
        </p:xfrm>
        <a:graphic>
          <a:graphicData uri="http://schemas.openxmlformats.org/drawingml/2006/table">
            <a:tbl>
              <a:tblPr/>
              <a:tblGrid>
                <a:gridCol w="2126010"/>
                <a:gridCol w="3168352"/>
                <a:gridCol w="2232248"/>
                <a:gridCol w="1080815"/>
              </a:tblGrid>
              <a:tr h="8667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Области применения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Возможные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Потребители 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это просто примеры, пишите свое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рынка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Фундаментальные исследования (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это пример, пишите свое!!!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научно-исследовательские разработки новых методов и технологий проведения диагностики и терапии для нужд клинической и теоретической медицины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Научно-исследовательские центры и институты РАН, РАМН, научные подразделения ВУЗов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шт./год.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62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Практическая медицина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т.д.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сравнительные исследования по доклинической оценке лекарственных средств…(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это тоже пример, переписывать не надо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Фармацевтические компании, научные подразделения ВУЗов</a:t>
                      </a: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 шт./год.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58" marR="86358"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Востребованность на рынке</a:t>
            </a:r>
            <a:endParaRPr lang="ru-RU" sz="6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33722"/>
              </p:ext>
            </p:extLst>
          </p:nvPr>
        </p:nvGraphicFramePr>
        <p:xfrm>
          <a:off x="251520" y="1375009"/>
          <a:ext cx="8435280" cy="391703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6024"/>
                <a:gridCol w="4001616"/>
                <a:gridCol w="2108820"/>
                <a:gridCol w="2108820"/>
              </a:tblGrid>
              <a:tr h="89269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Области применения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Потребители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Объем рынка</a:t>
                      </a:r>
                      <a:endParaRPr lang="ru-RU" dirty="0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Спортивная медицина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Спортивные</a:t>
                      </a:r>
                      <a:r>
                        <a:rPr lang="ru-RU" baseline="0" dirty="0" smtClean="0"/>
                        <a:t> центры, диспансеры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 </a:t>
                      </a:r>
                      <a:r>
                        <a:rPr lang="ru-RU" dirty="0" err="1" smtClean="0"/>
                        <a:t>шт</a:t>
                      </a:r>
                      <a:r>
                        <a:rPr lang="ru-RU" dirty="0" smtClean="0"/>
                        <a:t>/год</a:t>
                      </a:r>
                      <a:endParaRPr lang="ru-RU" dirty="0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Травматология и ортопедия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Травматологические пункты,</a:t>
                      </a:r>
                    </a:p>
                    <a:p>
                      <a:r>
                        <a:rPr lang="ru-RU" dirty="0" smtClean="0"/>
                        <a:t>Отделения травматологии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20 000 </a:t>
                      </a:r>
                      <a:r>
                        <a:rPr lang="ru-RU" dirty="0" err="1" smtClean="0"/>
                        <a:t>шт</a:t>
                      </a:r>
                      <a:r>
                        <a:rPr lang="ru-RU" dirty="0" smtClean="0"/>
                        <a:t>/год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8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5F5F5F"/>
                </a:solidFill>
              </a:rPr>
              <a:t>Бизнес-модель и План </a:t>
            </a:r>
            <a:r>
              <a:rPr lang="ru-RU" sz="3200" dirty="0">
                <a:solidFill>
                  <a:srgbClr val="5F5F5F"/>
                </a:solidFill>
              </a:rPr>
              <a:t>по вехам и бюджет</a:t>
            </a:r>
            <a:endParaRPr lang="ru-RU" sz="3200" dirty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6477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Распишите по пунктам (времени и затратам) вашу работу с указанием планов на дальнейшее), можете указать и экономические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составляющие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2133600"/>
          <a:ext cx="7632700" cy="3950208"/>
        </p:xfrm>
        <a:graphic>
          <a:graphicData uri="http://schemas.openxmlformats.org/drawingml/2006/table">
            <a:tbl>
              <a:tblPr/>
              <a:tblGrid>
                <a:gridCol w="3816350"/>
                <a:gridCol w="381635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реализации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32 557рублей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работающих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Планируемая прибыль на единицу продукции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47 000-56 000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выручка от реализации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5 640 000 – 13 440 000 руб. в год.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окупаемости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20-38 мес.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  <p:sp>
        <p:nvSpPr>
          <p:cNvPr id="8219" name="Прямоугольник 4"/>
          <p:cNvSpPr>
            <a:spLocks noChangeArrowheads="1"/>
          </p:cNvSpPr>
          <p:nvPr/>
        </p:nvSpPr>
        <p:spPr bwMode="auto">
          <a:xfrm>
            <a:off x="4211638" y="6264275"/>
            <a:ext cx="4633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Бизнес-модель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029274"/>
              </p:ext>
            </p:extLst>
          </p:nvPr>
        </p:nvGraphicFramePr>
        <p:xfrm>
          <a:off x="251520" y="1600200"/>
          <a:ext cx="8435280" cy="406104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176464"/>
                <a:gridCol w="4258816"/>
              </a:tblGrid>
              <a:tr h="676841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реализации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6 000 рублей</a:t>
                      </a:r>
                      <a:endParaRPr lang="ru-RU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r>
                        <a:rPr lang="ru-RU" dirty="0" smtClean="0"/>
                        <a:t>себестоимость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2 000 рублей</a:t>
                      </a:r>
                      <a:endParaRPr lang="ru-RU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работающих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Планируемая прибыль на единицу продукции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000 рублей</a:t>
                      </a:r>
                      <a:endParaRPr lang="ru-RU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выручка от реализации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000 000 рублей</a:t>
                      </a:r>
                      <a:endParaRPr lang="ru-RU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 окупаемости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год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ctrTitle"/>
          </p:nvPr>
        </p:nvSpPr>
        <p:spPr>
          <a:xfrm>
            <a:off x="464315" y="1700808"/>
            <a:ext cx="8215370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Название </a:t>
            </a:r>
            <a:endParaRPr lang="ru-RU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188" y="333375"/>
            <a:ext cx="7921625" cy="863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государственное бюджетное образовательное учреждение высшего образования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медицинский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Минздрава 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3213" y="6200775"/>
            <a:ext cx="3457575" cy="431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5F5F5F"/>
                </a:solidFill>
              </a:rPr>
              <a:t>направление, </a:t>
            </a:r>
          </a:p>
          <a:p>
            <a:r>
              <a:rPr lang="ru-RU" dirty="0" smtClean="0">
                <a:solidFill>
                  <a:srgbClr val="5F5F5F"/>
                </a:solidFill>
              </a:rPr>
              <a:t>область, </a:t>
            </a:r>
          </a:p>
          <a:p>
            <a:r>
              <a:rPr lang="ru-RU" dirty="0" smtClean="0">
                <a:solidFill>
                  <a:srgbClr val="5F5F5F"/>
                </a:solidFill>
              </a:rPr>
              <a:t>приоритетное направление </a:t>
            </a:r>
          </a:p>
          <a:p>
            <a:r>
              <a:rPr lang="ru-RU" dirty="0" smtClean="0">
                <a:solidFill>
                  <a:srgbClr val="5F5F5F"/>
                </a:solidFill>
              </a:rPr>
              <a:t>критическая технология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25778" y="3861048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ФИО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1268760"/>
          </a:xfrm>
        </p:spPr>
        <p:txBody>
          <a:bodyPr/>
          <a:lstStyle/>
          <a:p>
            <a:r>
              <a:rPr lang="ru-RU" dirty="0" smtClean="0"/>
              <a:t>План реализации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594415"/>
              </p:ext>
            </p:extLst>
          </p:nvPr>
        </p:nvGraphicFramePr>
        <p:xfrm>
          <a:off x="323528" y="1292683"/>
          <a:ext cx="8568951" cy="54453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88232"/>
                <a:gridCol w="4551869"/>
                <a:gridCol w="1928850"/>
              </a:tblGrid>
              <a:tr h="34241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1-й год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</a:t>
                      </a:r>
                      <a:endParaRPr lang="ru-RU" dirty="0"/>
                    </a:p>
                  </a:txBody>
                  <a:tcPr/>
                </a:tc>
              </a:tr>
              <a:tr h="1097615">
                <a:tc>
                  <a:txBody>
                    <a:bodyPr/>
                    <a:lstStyle/>
                    <a:p>
                      <a:r>
                        <a:rPr lang="ru-RU" dirty="0" smtClean="0"/>
                        <a:t>1-е полугодие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литературой, набор материала, формирование групп пациентов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</a:tr>
              <a:tr h="1604206">
                <a:tc>
                  <a:txBody>
                    <a:bodyPr/>
                    <a:lstStyle/>
                    <a:p>
                      <a:r>
                        <a:rPr lang="ru-RU" dirty="0" smtClean="0"/>
                        <a:t>2-е полугодие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пациентами, введение ОТП, обработка результатов, написание научной статьи в журнал, лицензированного в ВАК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</a:tr>
              <a:tr h="342418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2-й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4319">
                <a:tc>
                  <a:txBody>
                    <a:bodyPr/>
                    <a:lstStyle/>
                    <a:p>
                      <a:r>
                        <a:rPr lang="ru-RU" dirty="0" smtClean="0"/>
                        <a:t>1-е полугодие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пациентами, разработка алгоритма для внедрения в практику, методическая рекомендация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</a:tr>
              <a:tr h="1097615">
                <a:tc>
                  <a:txBody>
                    <a:bodyPr/>
                    <a:lstStyle/>
                    <a:p>
                      <a:r>
                        <a:rPr lang="ru-RU" dirty="0" smtClean="0"/>
                        <a:t>2-е полугодие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Выводы, написание научной статьи в журнал, лицензированного в </a:t>
                      </a:r>
                      <a:r>
                        <a:rPr lang="ru-RU" dirty="0" smtClean="0"/>
                        <a:t>ВАК, подача патента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</a:t>
                      </a:r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714488"/>
            <a:ext cx="5000660" cy="3714776"/>
          </a:xfrm>
        </p:spPr>
        <p:txBody>
          <a:bodyPr/>
          <a:lstStyle/>
          <a:p>
            <a:pPr marL="0" lvl="1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Опишите, что уже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делали (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например)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Проведены исследования в области …,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Разработан метод …,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Созданы протоколы…, патенты…, модели,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Внедрены методы…,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Вместе играем в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автоквест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пейнтбол, прыгаем с парашютом.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2204864"/>
            <a:ext cx="33575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ФИО, чем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занимается, роль в проекте, личные качества и достижения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ФИО, чем занимается, роль в проекте, личные качества и достижения.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ФИО, чем занимается, роль в проекте, личные качества и достижения.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88252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команде есть химики,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бизнесмены, организаторы, специалисты, бухгалтер, инженеры (пишите то, что есть)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ru-RU" dirty="0" smtClean="0"/>
              <a:t>Наша команда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87260"/>
            <a:ext cx="1877912" cy="2592288"/>
          </a:xfrm>
        </p:spPr>
      </p:pic>
      <p:sp>
        <p:nvSpPr>
          <p:cNvPr id="7" name="Прямоугольник 6"/>
          <p:cNvSpPr/>
          <p:nvPr/>
        </p:nvSpPr>
        <p:spPr>
          <a:xfrm>
            <a:off x="16250" y="4151616"/>
            <a:ext cx="3115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Александр Николаевич Белов</a:t>
            </a:r>
          </a:p>
          <a:p>
            <a:pPr algn="ctr"/>
            <a:r>
              <a:rPr lang="ru-RU" dirty="0" smtClean="0"/>
              <a:t>Директор центра спортивной медицины, заслуженный врач РФ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32638" y="417954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Ольга Анатольевна Белова</a:t>
            </a:r>
          </a:p>
          <a:p>
            <a:pPr algn="ctr"/>
            <a:r>
              <a:rPr lang="ru-RU" dirty="0" smtClean="0"/>
              <a:t>Ассистент кафедры </a:t>
            </a:r>
            <a:r>
              <a:rPr lang="ru-RU" dirty="0"/>
              <a:t>травматологии, ортопедии и ВПХ с курсом ПО им. проф. Л.Л</a:t>
            </a:r>
            <a:r>
              <a:rPr lang="ru-RU" dirty="0" smtClean="0"/>
              <a:t>. Роднянского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32" y="2716367"/>
            <a:ext cx="1736332" cy="24970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47764" y="5434704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Елена Олеговна </a:t>
            </a:r>
            <a:r>
              <a:rPr lang="ru-RU" dirty="0" err="1" smtClean="0"/>
              <a:t>Горшкалёва</a:t>
            </a:r>
            <a:endParaRPr lang="ru-RU" dirty="0" smtClean="0"/>
          </a:p>
          <a:p>
            <a:pPr algn="ctr"/>
            <a:r>
              <a:rPr lang="ru-RU" dirty="0" smtClean="0"/>
              <a:t>Клинический интерн кафедры травматологии, ортопедии и ВПХ с курсом ПО им. проф. Л.Л. Роднянского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6"/>
          <a:stretch/>
        </p:blipFill>
        <p:spPr>
          <a:xfrm>
            <a:off x="467544" y="1556792"/>
            <a:ext cx="1870519" cy="2520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1052736"/>
            <a:ext cx="3888432" cy="15624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Подготовка патента на методику введения ОТП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Отправлена статья в журнал «Спортивная медицина: наука и практика»</a:t>
            </a:r>
          </a:p>
        </p:txBody>
      </p:sp>
    </p:spTree>
    <p:extLst>
      <p:ext uri="{BB962C8B-B14F-4D97-AF65-F5344CB8AC3E}">
        <p14:creationId xmlns:p14="http://schemas.microsoft.com/office/powerpoint/2010/main" val="39311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205038"/>
            <a:ext cx="8229600" cy="1944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Благодарю за внимание!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215370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Garamond" panose="02020404030301010803"/>
              </a:rPr>
              <a:t>РАЗРАБОТКА МЕТОДА ЛЕЧЕНИЯ ТРАВМ У СПОРТСМЕНОВ ОБОГАЩЕННОЙ ТРОМБОЦИТАМИ ПЛАЗМОЙ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188" y="333375"/>
            <a:ext cx="7921625" cy="863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государственное бюджетное образовательное учреждение высшего образования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профессора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213" y="6200775"/>
            <a:ext cx="3457575" cy="431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01154" y="468354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F5F5F"/>
                </a:solidFill>
              </a:rPr>
              <a:t>Медицина будущего, </a:t>
            </a:r>
            <a:endParaRPr lang="ru-RU" dirty="0" smtClean="0">
              <a:solidFill>
                <a:srgbClr val="5F5F5F"/>
              </a:solidFill>
            </a:endParaRPr>
          </a:p>
          <a:p>
            <a:r>
              <a:rPr lang="ru-RU" dirty="0" smtClean="0">
                <a:solidFill>
                  <a:srgbClr val="5F5F5F"/>
                </a:solidFill>
              </a:rPr>
              <a:t>Хирургия, ортопедия и травматология, </a:t>
            </a:r>
          </a:p>
          <a:p>
            <a:r>
              <a:rPr lang="ru-RU" dirty="0">
                <a:solidFill>
                  <a:srgbClr val="5F5F5F"/>
                </a:solidFill>
              </a:rPr>
              <a:t>н</a:t>
            </a:r>
            <a:r>
              <a:rPr lang="ru-RU" dirty="0" smtClean="0">
                <a:solidFill>
                  <a:srgbClr val="5F5F5F"/>
                </a:solidFill>
              </a:rPr>
              <a:t>аука о жизни</a:t>
            </a:r>
          </a:p>
          <a:p>
            <a:r>
              <a:rPr lang="ru-RU" dirty="0" smtClean="0">
                <a:solidFill>
                  <a:srgbClr val="5F5F5F"/>
                </a:solidFill>
              </a:rPr>
              <a:t>Биомедицинские и ветеринарные технологии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25778" y="3861048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2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215370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3175" cmpd="sng">
                  <a:noFill/>
                </a:ln>
                <a:solidFill>
                  <a:srgbClr val="FF0000"/>
                </a:solidFill>
                <a:effectLst/>
                <a:latin typeface="Garamond" panose="02020404030301010803"/>
              </a:rPr>
              <a:t>РАЗРАБОТКА ПРИБОРА </a:t>
            </a:r>
            <a:r>
              <a:rPr lang="ru-RU" sz="3200" dirty="0" smtClean="0">
                <a:ln w="3175" cmpd="sng">
                  <a:noFill/>
                </a:ln>
                <a:solidFill>
                  <a:srgbClr val="FF0000"/>
                </a:solidFill>
                <a:effectLst/>
                <a:latin typeface="Garamond" panose="02020404030301010803"/>
              </a:rPr>
              <a:t>И МЕТОДА ОЦЕНКИ КОНЦЕНТРАЦИИ ТРОМБОЦИТОВ В ПЛАЗМЕ КРОВИ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188" y="333375"/>
            <a:ext cx="7921625" cy="863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государственное бюджетное образовательное учреждение высшего образования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профессора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213" y="6200775"/>
            <a:ext cx="3457575" cy="431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01154" y="468354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F5F5F"/>
                </a:solidFill>
              </a:rPr>
              <a:t>Медицина будущего, </a:t>
            </a:r>
            <a:endParaRPr lang="ru-RU" dirty="0" smtClean="0">
              <a:solidFill>
                <a:srgbClr val="5F5F5F"/>
              </a:solidFill>
            </a:endParaRPr>
          </a:p>
          <a:p>
            <a:r>
              <a:rPr lang="ru-RU" dirty="0" smtClean="0">
                <a:solidFill>
                  <a:srgbClr val="5F5F5F"/>
                </a:solidFill>
              </a:rPr>
              <a:t>Хирургия, ортопедия и травматология, </a:t>
            </a:r>
          </a:p>
          <a:p>
            <a:r>
              <a:rPr lang="ru-RU" dirty="0">
                <a:solidFill>
                  <a:srgbClr val="5F5F5F"/>
                </a:solidFill>
              </a:rPr>
              <a:t>н</a:t>
            </a:r>
            <a:r>
              <a:rPr lang="ru-RU" dirty="0" smtClean="0">
                <a:solidFill>
                  <a:srgbClr val="5F5F5F"/>
                </a:solidFill>
              </a:rPr>
              <a:t>аука о жизни</a:t>
            </a:r>
          </a:p>
          <a:p>
            <a:r>
              <a:rPr lang="ru-RU" dirty="0" smtClean="0">
                <a:solidFill>
                  <a:srgbClr val="5F5F5F"/>
                </a:solidFill>
              </a:rPr>
              <a:t>Биомедицинские и ветеринарные технологии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25778" y="3861048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6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388" y="-26988"/>
            <a:ext cx="8856662" cy="1225551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5F5F5F"/>
                </a:solidFill>
              </a:rPr>
              <a:t>Цель и проблема, которую предлагаете решить</a:t>
            </a:r>
            <a:endParaRPr lang="ru-RU" sz="3600" dirty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684213" y="3016250"/>
            <a:ext cx="29527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пример </a:t>
            </a:r>
            <a:r>
              <a:rPr lang="ru-RU" sz="1400" dirty="0" smtClean="0">
                <a:solidFill>
                  <a:srgbClr val="FF0000"/>
                </a:solidFill>
              </a:rPr>
              <a:t>Модели </a:t>
            </a:r>
            <a:r>
              <a:rPr lang="en-US" sz="1400" dirty="0">
                <a:solidFill>
                  <a:srgbClr val="FF0000"/>
                </a:solidFill>
              </a:rPr>
              <a:t>in vivo </a:t>
            </a:r>
            <a:r>
              <a:rPr lang="ru-RU" sz="1400" dirty="0">
                <a:solidFill>
                  <a:srgbClr val="FF0000"/>
                </a:solidFill>
              </a:rPr>
              <a:t>на лабораторных </a:t>
            </a:r>
            <a:r>
              <a:rPr lang="ru-RU" sz="1400" dirty="0" smtClean="0">
                <a:solidFill>
                  <a:srgbClr val="FF0000"/>
                </a:solidFill>
              </a:rPr>
              <a:t>животных (что есть)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5148263" y="3068638"/>
            <a:ext cx="3025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Как пример </a:t>
            </a:r>
            <a:r>
              <a:rPr lang="ru-RU" dirty="0" err="1" smtClean="0">
                <a:solidFill>
                  <a:srgbClr val="FF0000"/>
                </a:solidFill>
              </a:rPr>
              <a:t>Монослойные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клеточные модели </a:t>
            </a:r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vitro</a:t>
            </a:r>
            <a:r>
              <a:rPr lang="ru-RU" dirty="0" smtClean="0">
                <a:solidFill>
                  <a:srgbClr val="FF0000"/>
                </a:solidFill>
              </a:rPr>
              <a:t> (что предлагаем)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4879181" y="5013176"/>
            <a:ext cx="44275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Как пример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Модели, которые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заменяют животные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модели (заключение)</a:t>
            </a:r>
            <a:endParaRPr lang="ru-RU" sz="2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102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3325" y="1349375"/>
            <a:ext cx="1666875" cy="1666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4103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2124075" cy="1663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4104" name="Рисунок 13"/>
          <p:cNvPicPr>
            <a:picLocks noChangeAspect="1" noChangeArrowheads="1"/>
          </p:cNvPicPr>
          <p:nvPr/>
        </p:nvPicPr>
        <p:blipFill>
          <a:blip r:embed="rId4"/>
          <a:srcRect l="51843" t="55656" r="25000" b="1086"/>
          <a:stretch>
            <a:fillRect/>
          </a:stretch>
        </p:blipFill>
        <p:spPr bwMode="auto">
          <a:xfrm>
            <a:off x="5003800" y="1341438"/>
            <a:ext cx="1595438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Рисунок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484313"/>
            <a:ext cx="1676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27584" y="4509120"/>
            <a:ext cx="3312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Используйте четкие, лаконичные фразы, </a:t>
            </a:r>
            <a:r>
              <a:rPr lang="ru-RU" sz="2400" dirty="0" err="1" smtClean="0"/>
              <a:t>инфографику</a:t>
            </a:r>
            <a:r>
              <a:rPr lang="ru-RU" sz="2400" dirty="0" smtClean="0"/>
              <a:t>, схемы, фото и т.д.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388" y="-26988"/>
            <a:ext cx="8856662" cy="1225551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dirty="0">
                <a:effectLst/>
              </a:rPr>
              <a:t>В 2008 году было зарегистрировано </a:t>
            </a:r>
            <a:r>
              <a:rPr lang="ru-RU" sz="2000" dirty="0" smtClean="0">
                <a:effectLst/>
              </a:rPr>
              <a:t>989 000 </a:t>
            </a:r>
            <a:r>
              <a:rPr lang="ru-RU" sz="2000" dirty="0">
                <a:effectLst/>
              </a:rPr>
              <a:t>новых случаев РЖ и </a:t>
            </a:r>
            <a:r>
              <a:rPr lang="ru-RU" sz="2000" dirty="0" smtClean="0">
                <a:effectLst/>
              </a:rPr>
              <a:t>738 000 </a:t>
            </a:r>
            <a:r>
              <a:rPr lang="ru-RU" sz="2000" dirty="0">
                <a:effectLst/>
              </a:rPr>
              <a:t>смертей от </a:t>
            </a:r>
            <a:r>
              <a:rPr lang="ru-RU" sz="2000" dirty="0" smtClean="0">
                <a:effectLst/>
              </a:rPr>
              <a:t>него. </a:t>
            </a:r>
            <a:r>
              <a:rPr lang="ru-RU" sz="2000" dirty="0" smtClean="0"/>
              <a:t>В России от 60 до 90% больных с впервые выявленным раком желудка имеют III-IV стадии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23145" y="4451606"/>
            <a:ext cx="32847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Рак желудка занимает </a:t>
            </a:r>
            <a:r>
              <a:rPr lang="ru-RU" dirty="0"/>
              <a:t>четвертое место в мире в структуре заболеваемости и второе место  в структуре смертности от онкологических заболеваний.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4427984" y="1270540"/>
            <a:ext cx="37972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Подобная ситуация </a:t>
            </a:r>
            <a:r>
              <a:rPr lang="ru-RU" b="1" dirty="0" smtClean="0"/>
              <a:t>обусловлена:</a:t>
            </a:r>
          </a:p>
          <a:p>
            <a:r>
              <a:rPr lang="ru-RU" dirty="0" smtClean="0"/>
              <a:t>- запоздалой диагностикой</a:t>
            </a:r>
          </a:p>
          <a:p>
            <a:r>
              <a:rPr lang="ru-RU" dirty="0" smtClean="0"/>
              <a:t>- </a:t>
            </a:r>
            <a:r>
              <a:rPr lang="ru-RU" dirty="0"/>
              <a:t>отсутствием </a:t>
            </a:r>
            <a:r>
              <a:rPr lang="ru-RU" dirty="0" smtClean="0"/>
              <a:t>массовых мер </a:t>
            </a:r>
            <a:r>
              <a:rPr lang="ru-RU" dirty="0"/>
              <a:t>профилактики.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0129" y="2671752"/>
            <a:ext cx="4432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плане ранней диагностики,  наряду с традиционными методами могут выступать молекулы-маркеры, участвующие в процессе канцерогенеза.</a:t>
            </a:r>
          </a:p>
        </p:txBody>
      </p:sp>
      <p:pic>
        <p:nvPicPr>
          <p:cNvPr id="1026" name="Picture 2" descr="C:\Users\Анна\Dropbox\med\аспирантура\для умника\kor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2" y="1265149"/>
            <a:ext cx="3797176" cy="288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нна\Dropbox\med\аспирантура\для умника\rak-zhelud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4" y="4228661"/>
            <a:ext cx="2652934" cy="244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000" dirty="0" smtClean="0"/>
              <a:t>Актуальность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51309"/>
            <a:ext cx="4258816" cy="4525963"/>
          </a:xfrm>
        </p:spPr>
        <p:txBody>
          <a:bodyPr/>
          <a:lstStyle/>
          <a:p>
            <a:r>
              <a:rPr lang="ru-RU" sz="2000" dirty="0"/>
              <a:t>Предраковые состояния – это заболевания, значительно увеличивающие риск возникновения </a:t>
            </a:r>
            <a:r>
              <a:rPr lang="ru-RU" sz="2000" dirty="0" smtClean="0"/>
              <a:t>рака</a:t>
            </a:r>
            <a:endParaRPr lang="ru-RU" sz="2000" dirty="0"/>
          </a:p>
          <a:p>
            <a:r>
              <a:rPr lang="ru-RU" sz="2000" dirty="0" smtClean="0"/>
              <a:t>К </a:t>
            </a:r>
            <a:r>
              <a:rPr lang="ru-RU" sz="2000" dirty="0"/>
              <a:t>предраковым состояниям относят хронический атрофический </a:t>
            </a:r>
            <a:r>
              <a:rPr lang="ru-RU" sz="2000" dirty="0" err="1"/>
              <a:t>пангастрит</a:t>
            </a:r>
            <a:r>
              <a:rPr lang="ru-RU" sz="2000" dirty="0"/>
              <a:t> с метаплазией,   язвы желудка, </a:t>
            </a:r>
            <a:r>
              <a:rPr lang="ru-RU" sz="2000" dirty="0" err="1"/>
              <a:t>аденоматозные</a:t>
            </a:r>
            <a:r>
              <a:rPr lang="ru-RU" sz="2000" dirty="0"/>
              <a:t> </a:t>
            </a:r>
            <a:r>
              <a:rPr lang="ru-RU" sz="2000" dirty="0" smtClean="0"/>
              <a:t>полипы желудка</a:t>
            </a:r>
            <a:r>
              <a:rPr lang="ru-RU" sz="2000" dirty="0"/>
              <a:t>.  </a:t>
            </a:r>
          </a:p>
          <a:p>
            <a:r>
              <a:rPr lang="ru-RU" sz="2000" dirty="0" smtClean="0"/>
              <a:t>При кишечной метаплазии риск увеличивается  на 20-70%</a:t>
            </a:r>
            <a:endParaRPr lang="ru-RU" sz="2000" dirty="0"/>
          </a:p>
          <a:p>
            <a:endParaRPr lang="ru-RU" dirty="0"/>
          </a:p>
        </p:txBody>
      </p:sp>
      <p:pic>
        <p:nvPicPr>
          <p:cNvPr id="2052" name="Picture 4" descr="http://www.gastroportal.ru/images/gast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09997"/>
            <a:ext cx="31337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edtube.net/images/min/e0f19f64f086e393ceb0cf4a8c561b51/620/620/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34" y="414908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7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36" y="260648"/>
            <a:ext cx="9036496" cy="865188"/>
          </a:xfrm>
        </p:spPr>
        <p:txBody>
          <a:bodyPr/>
          <a:lstStyle/>
          <a:p>
            <a:pPr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5F5F5F"/>
                </a:solidFill>
              </a:rPr>
              <a:t>Проблема, Решение</a:t>
            </a:r>
            <a:r>
              <a:rPr lang="ru-RU" sz="2800" dirty="0">
                <a:solidFill>
                  <a:srgbClr val="5F5F5F"/>
                </a:solidFill>
              </a:rPr>
              <a:t>, которое вы </a:t>
            </a:r>
            <a:r>
              <a:rPr lang="ru-RU" sz="2800" dirty="0" smtClean="0">
                <a:solidFill>
                  <a:srgbClr val="5F5F5F"/>
                </a:solidFill>
              </a:rPr>
              <a:t>предлагаете </a:t>
            </a:r>
            <a:br>
              <a:rPr lang="ru-RU" sz="2800" dirty="0" smtClean="0">
                <a:solidFill>
                  <a:srgbClr val="5F5F5F"/>
                </a:solidFill>
              </a:rPr>
            </a:br>
            <a:r>
              <a:rPr lang="ru-RU" sz="2800" dirty="0" smtClean="0">
                <a:solidFill>
                  <a:srgbClr val="5F5F5F"/>
                </a:solidFill>
              </a:rPr>
              <a:t>и </a:t>
            </a:r>
            <a:r>
              <a:rPr lang="ru-RU" sz="2800" dirty="0">
                <a:solidFill>
                  <a:srgbClr val="5F5F5F"/>
                </a:solidFill>
              </a:rPr>
              <a:t>Возможности </a:t>
            </a:r>
            <a:r>
              <a:rPr lang="ru-RU" sz="2000" dirty="0" smtClean="0">
                <a:solidFill>
                  <a:srgbClr val="5F5F5F"/>
                </a:solidFill>
              </a:rPr>
              <a:t>(</a:t>
            </a:r>
            <a:r>
              <a:rPr lang="ru-RU" sz="2000" dirty="0" smtClean="0">
                <a:solidFill>
                  <a:srgbClr val="FF0000"/>
                </a:solidFill>
              </a:rPr>
              <a:t>могут быть на одном или нескольких слайдах</a:t>
            </a:r>
            <a:r>
              <a:rPr lang="ru-RU" sz="2000" dirty="0" smtClean="0">
                <a:solidFill>
                  <a:srgbClr val="5F5F5F"/>
                </a:solidFill>
              </a:rPr>
              <a:t>)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44875" y="1412875"/>
            <a:ext cx="5173663" cy="720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Возможные области применения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97362" y="4147046"/>
            <a:ext cx="4321175" cy="719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Можете указать возможных потребителей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9700" y="5084763"/>
            <a:ext cx="3456756" cy="1096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Например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Япония…,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Европа…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1412875"/>
            <a:ext cx="2670175" cy="1008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Схемы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4002584"/>
            <a:ext cx="2670175" cy="86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Картинки/фото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234888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Перечень, т.е. 1…, 2…, 3…</a:t>
            </a:r>
          </a:p>
          <a:p>
            <a:r>
              <a:rPr lang="ru-RU" dirty="0" smtClean="0"/>
              <a:t> или картинки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-53028"/>
            <a:ext cx="8856662" cy="1225551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endParaRPr lang="ru-RU" sz="3600" dirty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47520" y="588870"/>
            <a:ext cx="3600136" cy="16312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За год в Красноярском крае регистрируется 305 480 травм. Из них 2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ru-RU" sz="2000" dirty="0" smtClean="0">
                <a:solidFill>
                  <a:srgbClr val="FF0000"/>
                </a:solidFill>
              </a:rPr>
              <a:t>3 (177 461)– это повреждение мышц, сухожилий и связок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4823868" y="1689734"/>
            <a:ext cx="29876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Иммобилизационный</a:t>
            </a:r>
            <a:r>
              <a:rPr lang="ru-RU" dirty="0" smtClean="0"/>
              <a:t> - самый распространенный метод лечения. Он сопряжен с прекращением тренировочного цикла спортсмена и длительной реабилитацией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217" y="4404762"/>
            <a:ext cx="3724712" cy="224676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Оперативное лечение при травме показано при повреждении более 50 % толщины сухожилия. Чем больше давность травмы, тем хуже послеоперационный результат.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2" y="2543606"/>
            <a:ext cx="1176512" cy="1568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6758"/>
            <a:ext cx="2154271" cy="11805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73" y="481693"/>
            <a:ext cx="1208041" cy="12080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50" y="4572845"/>
            <a:ext cx="2217689" cy="13096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18" y="2642617"/>
            <a:ext cx="1466850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83" y="2706078"/>
            <a:ext cx="1770799" cy="11746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33" y="2276872"/>
            <a:ext cx="1391719" cy="15066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84" y="4572845"/>
            <a:ext cx="1971675" cy="1428750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1171400" y="3356992"/>
            <a:ext cx="258402" cy="167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912496" y="3350302"/>
            <a:ext cx="201399" cy="219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углом 18"/>
          <p:cNvSpPr/>
          <p:nvPr/>
        </p:nvSpPr>
        <p:spPr>
          <a:xfrm>
            <a:off x="3910070" y="1077218"/>
            <a:ext cx="337846" cy="15265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flipV="1">
            <a:off x="3959884" y="3937224"/>
            <a:ext cx="288032" cy="12298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438239" y="1031936"/>
            <a:ext cx="309934" cy="180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476994" y="5172696"/>
            <a:ext cx="309934" cy="206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23"/>
          <p:cNvSpPr/>
          <p:nvPr/>
        </p:nvSpPr>
        <p:spPr>
          <a:xfrm rot="5400000">
            <a:off x="7599402" y="1445672"/>
            <a:ext cx="1152127" cy="4322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верх 24"/>
          <p:cNvSpPr/>
          <p:nvPr/>
        </p:nvSpPr>
        <p:spPr>
          <a:xfrm>
            <a:off x="8211269" y="3783527"/>
            <a:ext cx="180302" cy="7686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  <p:bldP spid="2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</TotalTime>
  <Words>1198</Words>
  <Application>Microsoft Office PowerPoint</Application>
  <PresentationFormat>Экран (4:3)</PresentationFormat>
  <Paragraphs>238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Общие рекомендации</vt:lpstr>
      <vt:lpstr>Название </vt:lpstr>
      <vt:lpstr>РАЗРАБОТКА МЕТОДА ЛЕЧЕНИЯ ТРАВМ У СПОРТСМЕНОВ ОБОГАЩЕННОЙ ТРОМБОЦИТАМИ ПЛАЗМОЙ</vt:lpstr>
      <vt:lpstr>РАЗРАБОТКА ПРИБОРА И МЕТОДА ОЦЕНКИ КОНЦЕНТРАЦИИ ТРОМБОЦИТОВ В ПЛАЗМЕ КРОВИ</vt:lpstr>
      <vt:lpstr>Презентация PowerPoint</vt:lpstr>
      <vt:lpstr>Презентация PowerPoint</vt:lpstr>
      <vt:lpstr>Актуальность</vt:lpstr>
      <vt:lpstr>Проблема, Решение, которое вы предлагаете  и Возможности (могут быть на одном или нескольких слайдах)</vt:lpstr>
      <vt:lpstr>Презентация PowerPoint</vt:lpstr>
      <vt:lpstr>Минусы стандартного лечения разрывов мягких тканей </vt:lpstr>
      <vt:lpstr>Технология (описание вашей идеи более подробно, если хотите)</vt:lpstr>
      <vt:lpstr>Обогащенная тромбоцитами плазма</vt:lpstr>
      <vt:lpstr>Новизна</vt:lpstr>
      <vt:lpstr>Конкуренция</vt:lpstr>
      <vt:lpstr>Конкуренция</vt:lpstr>
      <vt:lpstr>Рынок (востребованность на рынке) </vt:lpstr>
      <vt:lpstr>Востребованность на рынке</vt:lpstr>
      <vt:lpstr>Бизнес-модель и План по вехам и бюджет</vt:lpstr>
      <vt:lpstr>Бизнес-модель</vt:lpstr>
      <vt:lpstr>План реализации</vt:lpstr>
      <vt:lpstr>Команда</vt:lpstr>
      <vt:lpstr>Наша команда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Медицинский ультрафиолетовый лазерный спектрофлуориметр</dc:title>
  <dc:creator>Оленька и Дима</dc:creator>
  <cp:lastModifiedBy>БеловаОА</cp:lastModifiedBy>
  <cp:revision>63</cp:revision>
  <dcterms:created xsi:type="dcterms:W3CDTF">2011-04-07T13:02:42Z</dcterms:created>
  <dcterms:modified xsi:type="dcterms:W3CDTF">2017-05-25T04:47:22Z</dcterms:modified>
</cp:coreProperties>
</file>