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3"/>
  </p:notesMasterIdLst>
  <p:sldIdLst>
    <p:sldId id="261" r:id="rId2"/>
    <p:sldId id="257" r:id="rId3"/>
    <p:sldId id="262" r:id="rId4"/>
    <p:sldId id="268" r:id="rId5"/>
    <p:sldId id="264" r:id="rId6"/>
    <p:sldId id="265" r:id="rId7"/>
    <p:sldId id="263" r:id="rId8"/>
    <p:sldId id="267" r:id="rId9"/>
    <p:sldId id="266" r:id="rId10"/>
    <p:sldId id="271" r:id="rId11"/>
    <p:sldId id="270"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306" autoAdjust="0"/>
    <p:restoredTop sz="94624" autoAdjust="0"/>
  </p:normalViewPr>
  <p:slideViewPr>
    <p:cSldViewPr>
      <p:cViewPr varScale="1">
        <p:scale>
          <a:sx n="73" d="100"/>
          <a:sy n="73" d="100"/>
        </p:scale>
        <p:origin x="-1086" y="-102"/>
      </p:cViewPr>
      <p:guideLst>
        <p:guide orient="horz" pos="2160"/>
        <p:guide pos="2880"/>
      </p:guideLst>
    </p:cSldViewPr>
  </p:slideViewPr>
  <p:outlineViewPr>
    <p:cViewPr>
      <p:scale>
        <a:sx n="33" d="100"/>
        <a:sy n="33" d="100"/>
      </p:scale>
      <p:origin x="0" y="27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27B738-4243-4EBD-A15B-40B581C26158}" type="datetimeFigureOut">
              <a:rPr lang="ru-RU" smtClean="0"/>
              <a:pPr/>
              <a:t>06.06.2020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49F8034-6317-4809-94F6-CB64652F2385}"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3E770CF8-68FD-4CFB-A819-715314313BC0}" type="datetime1">
              <a:rPr lang="ru-RU" smtClean="0"/>
              <a:pPr/>
              <a:t>06.06.2020</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1F052D77-4D0F-4D0D-9FD8-36AE2BA25C89}" type="datetime1">
              <a:rPr lang="ru-RU" smtClean="0"/>
              <a:pPr/>
              <a:t>06.06.2020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9FEAED6-EBD7-40BA-9803-51BCEE371E6A}" type="datetime1">
              <a:rPr lang="ru-RU" smtClean="0"/>
              <a:pPr/>
              <a:t>06.06.2020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50C3BAB7-9350-45F9-8863-3B052C49397D}" type="datetime1">
              <a:rPr lang="ru-RU" smtClean="0"/>
              <a:pPr/>
              <a:t>06.06.2020</a:t>
            </a:fld>
            <a:endParaRPr lang="ru-RU"/>
          </a:p>
        </p:txBody>
      </p:sp>
      <p:sp>
        <p:nvSpPr>
          <p:cNvPr id="9" name="Номер слайда 8"/>
          <p:cNvSpPr>
            <a:spLocks noGrp="1"/>
          </p:cNvSpPr>
          <p:nvPr>
            <p:ph type="sldNum" sz="quarter" idx="15"/>
          </p:nvPr>
        </p:nvSpPr>
        <p:spPr/>
        <p:txBody>
          <a:bodyPr rtlCol="0"/>
          <a:lstStyle/>
          <a:p>
            <a:fld id="{725C68B6-61C2-468F-89AB-4B9F7531AA68}"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52142557-9FF7-4D92-85E8-0F79932DB6F0}" type="datetime1">
              <a:rPr lang="ru-RU" smtClean="0"/>
              <a:pPr/>
              <a:t>06.06.2020</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2CC9EF02-F8C0-4BF4-8435-65E47E200802}" type="datetime1">
              <a:rPr lang="ru-RU" smtClean="0"/>
              <a:pPr/>
              <a:t>06.06.2020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C44FED3A-6B0D-43DB-B86D-89EDF5DAEE2B}" type="datetime1">
              <a:rPr lang="ru-RU" smtClean="0"/>
              <a:pPr/>
              <a:t>06.06.2020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165757B3-3C62-4715-ADF8-459FCED3C403}" type="datetime1">
              <a:rPr lang="ru-RU" smtClean="0"/>
              <a:pPr/>
              <a:t>06.06.2020</a:t>
            </a:fld>
            <a:endParaRPr lang="ru-RU"/>
          </a:p>
        </p:txBody>
      </p:sp>
      <p:sp>
        <p:nvSpPr>
          <p:cNvPr id="7" name="Номер слайда 6"/>
          <p:cNvSpPr>
            <a:spLocks noGrp="1"/>
          </p:cNvSpPr>
          <p:nvPr>
            <p:ph type="sldNum" sz="quarter" idx="11"/>
          </p:nvPr>
        </p:nvSpPr>
        <p:spPr/>
        <p:txBody>
          <a:bodyPr rtlCol="0"/>
          <a:lstStyle/>
          <a:p>
            <a:fld id="{725C68B6-61C2-468F-89AB-4B9F7531AA68}"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736D35C-7EA8-4950-89C8-958F70E1151B}" type="datetime1">
              <a:rPr lang="ru-RU" smtClean="0"/>
              <a:pPr/>
              <a:t>06.06.2020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79CFCBF7-12A4-45A6-BF28-3BECE86DC8B8}" type="datetime1">
              <a:rPr lang="ru-RU" smtClean="0"/>
              <a:pPr/>
              <a:t>06.06.2020</a:t>
            </a:fld>
            <a:endParaRPr lang="ru-RU"/>
          </a:p>
        </p:txBody>
      </p:sp>
      <p:sp>
        <p:nvSpPr>
          <p:cNvPr id="22" name="Номер слайда 21"/>
          <p:cNvSpPr>
            <a:spLocks noGrp="1"/>
          </p:cNvSpPr>
          <p:nvPr>
            <p:ph type="sldNum" sz="quarter" idx="15"/>
          </p:nvPr>
        </p:nvSpPr>
        <p:spPr/>
        <p:txBody>
          <a:bodyPr rtlCol="0"/>
          <a:lstStyle/>
          <a:p>
            <a:fld id="{725C68B6-61C2-468F-89AB-4B9F7531AA68}"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35EEF55D-4F51-40AF-979C-21DB774C97D4}" type="datetime1">
              <a:rPr lang="ru-RU" smtClean="0"/>
              <a:pPr/>
              <a:t>06.06.2020</a:t>
            </a:fld>
            <a:endParaRPr lang="ru-RU"/>
          </a:p>
        </p:txBody>
      </p:sp>
      <p:sp>
        <p:nvSpPr>
          <p:cNvPr id="18" name="Номер слайда 17"/>
          <p:cNvSpPr>
            <a:spLocks noGrp="1"/>
          </p:cNvSpPr>
          <p:nvPr>
            <p:ph type="sldNum" sz="quarter" idx="11"/>
          </p:nvPr>
        </p:nvSpPr>
        <p:spPr/>
        <p:txBody>
          <a:bodyPr rtlCol="0"/>
          <a:lstStyle/>
          <a:p>
            <a:fld id="{725C68B6-61C2-468F-89AB-4B9F7531AA68}"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69E57E31-65F6-4263-99E2-5D775380A78A}" type="datetime1">
              <a:rPr lang="ru-RU" smtClean="0"/>
              <a:pPr/>
              <a:t>06.06.2020</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71538" y="285728"/>
            <a:ext cx="7406640" cy="1472184"/>
          </a:xfrm>
        </p:spPr>
        <p:txBody>
          <a:bodyPr>
            <a:normAutofit fontScale="90000"/>
          </a:bodyPr>
          <a:lstStyle/>
          <a:p>
            <a:pPr algn="ctr">
              <a:lnSpc>
                <a:spcPct val="100000"/>
              </a:lnSpc>
            </a:pPr>
            <a:r>
              <a:rPr lang="ru-RU" sz="1800" dirty="0">
                <a:solidFill>
                  <a:schemeClr val="tx1"/>
                </a:solidFill>
                <a:effectLst/>
                <a:latin typeface="Times New Roman" panose="02020603050405020304" pitchFamily="18" charset="0"/>
                <a:cs typeface="Times New Roman" panose="02020603050405020304" pitchFamily="18" charset="0"/>
              </a:rPr>
              <a:t>Федеральное государственное бюджетное образовательное учреждение высшего профессионального образования «Красноярский государственный медицинский университет имени профессора В.Ф. Войно-Ясенецкого» Министерства здравоохранения Российской Федерации Фармацевтический колледж </a:t>
            </a:r>
          </a:p>
        </p:txBody>
      </p:sp>
      <p:sp>
        <p:nvSpPr>
          <p:cNvPr id="4" name="TextBox 3"/>
          <p:cNvSpPr txBox="1"/>
          <p:nvPr/>
        </p:nvSpPr>
        <p:spPr>
          <a:xfrm>
            <a:off x="500034" y="1142984"/>
            <a:ext cx="8286808" cy="5539978"/>
          </a:xfrm>
          <a:prstGeom prst="rect">
            <a:avLst/>
          </a:prstGeom>
          <a:noFill/>
        </p:spPr>
        <p:txBody>
          <a:bodyPr wrap="square" rtlCol="0">
            <a:spAutoFit/>
          </a:bodyPr>
          <a:lstStyle/>
          <a:p>
            <a:endParaRPr lang="ru-RU" sz="2000" dirty="0" smtClean="0">
              <a:latin typeface="Times New Roman" panose="02020603050405020304" pitchFamily="18" charset="0"/>
              <a:cs typeface="Times New Roman" panose="02020603050405020304" pitchFamily="18" charset="0"/>
            </a:endParaRPr>
          </a:p>
          <a:p>
            <a:endParaRPr lang="ru-RU" sz="2000" dirty="0" smtClean="0">
              <a:latin typeface="Times New Roman" panose="02020603050405020304" pitchFamily="18" charset="0"/>
              <a:cs typeface="Times New Roman" panose="02020603050405020304" pitchFamily="18" charset="0"/>
            </a:endParaRPr>
          </a:p>
          <a:p>
            <a:pPr algn="ctr"/>
            <a:endParaRPr lang="ru-RU" sz="3200" dirty="0" smtClean="0">
              <a:latin typeface="Times New Roman" panose="02020603050405020304" pitchFamily="18" charset="0"/>
              <a:cs typeface="Times New Roman" panose="02020603050405020304" pitchFamily="18" charset="0"/>
            </a:endParaRPr>
          </a:p>
          <a:p>
            <a:endParaRPr lang="ru-RU" sz="2000" dirty="0" smtClean="0">
              <a:latin typeface="Times New Roman" panose="02020603050405020304" pitchFamily="18" charset="0"/>
              <a:cs typeface="Times New Roman" panose="02020603050405020304" pitchFamily="18" charset="0"/>
            </a:endParaRPr>
          </a:p>
          <a:p>
            <a:pPr algn="ctr"/>
            <a:r>
              <a:rPr lang="ru-RU" sz="2800" b="1" dirty="0" smtClean="0">
                <a:latin typeface="Times New Roman" panose="02020603050405020304" pitchFamily="18" charset="0"/>
                <a:cs typeface="Times New Roman" panose="02020603050405020304" pitchFamily="18" charset="0"/>
              </a:rPr>
              <a:t>Тема</a:t>
            </a:r>
            <a:r>
              <a:rPr lang="ru-RU" sz="2800" b="1" dirty="0">
                <a:latin typeface="Times New Roman" panose="02020603050405020304" pitchFamily="18" charset="0"/>
                <a:cs typeface="Times New Roman" panose="02020603050405020304" pitchFamily="18" charset="0"/>
              </a:rPr>
              <a:t>: </a:t>
            </a:r>
            <a:r>
              <a:rPr lang="ru-RU" sz="2800" b="1" dirty="0" smtClean="0">
                <a:latin typeface="Times New Roman" panose="02020603050405020304" pitchFamily="18" charset="0"/>
                <a:cs typeface="Times New Roman" panose="02020603050405020304" pitchFamily="18" charset="0"/>
              </a:rPr>
              <a:t>Обзор нормативных документов по </a:t>
            </a:r>
            <a:r>
              <a:rPr lang="ru-RU" sz="2800" b="1" dirty="0" smtClean="0">
                <a:latin typeface="Times New Roman" panose="02020603050405020304" pitchFamily="18" charset="0"/>
                <a:cs typeface="Times New Roman" panose="02020603050405020304" pitchFamily="18" charset="0"/>
              </a:rPr>
              <a:t>лицензированию</a:t>
            </a:r>
          </a:p>
          <a:p>
            <a:pPr algn="ctr"/>
            <a:endParaRPr lang="ru-RU" sz="2400" dirty="0" smtClean="0">
              <a:latin typeface="Times New Roman" panose="02020603050405020304" pitchFamily="18" charset="0"/>
              <a:cs typeface="Times New Roman" panose="02020603050405020304" pitchFamily="18" charset="0"/>
            </a:endParaRPr>
          </a:p>
          <a:p>
            <a:pPr algn="r"/>
            <a:endParaRPr lang="ru-RU" sz="2400" dirty="0" smtClean="0">
              <a:latin typeface="Times New Roman"/>
              <a:ea typeface="+mn-lt"/>
              <a:cs typeface="+mn-lt"/>
            </a:endParaRPr>
          </a:p>
          <a:p>
            <a:pPr algn="r"/>
            <a:endParaRPr lang="ru-RU" sz="2400" dirty="0" smtClean="0">
              <a:latin typeface="Times New Roman"/>
              <a:ea typeface="+mn-lt"/>
              <a:cs typeface="+mn-lt"/>
            </a:endParaRPr>
          </a:p>
          <a:p>
            <a:pPr algn="r"/>
            <a:r>
              <a:rPr lang="ru-RU" sz="2400" dirty="0" smtClean="0">
                <a:latin typeface="Times New Roman"/>
                <a:ea typeface="+mn-lt"/>
                <a:cs typeface="+mn-lt"/>
              </a:rPr>
              <a:t>Выполнил</a:t>
            </a:r>
            <a:r>
              <a:rPr lang="ru-RU" sz="2400" dirty="0" smtClean="0">
                <a:latin typeface="Times New Roman"/>
                <a:ea typeface="+mn-lt"/>
                <a:cs typeface="+mn-lt"/>
              </a:rPr>
              <a:t>: </a:t>
            </a:r>
            <a:r>
              <a:rPr lang="ru-RU" sz="2400" dirty="0" smtClean="0">
                <a:latin typeface="Times New Roman"/>
                <a:ea typeface="+mn-lt"/>
                <a:cs typeface="+mn-lt"/>
              </a:rPr>
              <a:t>Бояркина У.П</a:t>
            </a:r>
            <a:endParaRPr lang="ru-RU" sz="2400" dirty="0" smtClean="0">
              <a:latin typeface="Times New Roman"/>
              <a:ea typeface="+mn-lt"/>
              <a:cs typeface="+mn-lt"/>
            </a:endParaRPr>
          </a:p>
          <a:p>
            <a:pPr algn="r"/>
            <a:r>
              <a:rPr lang="ru-RU" sz="2400" dirty="0" smtClean="0">
                <a:latin typeface="Times New Roman"/>
                <a:ea typeface="+mn-lt"/>
                <a:cs typeface="+mn-lt"/>
              </a:rPr>
              <a:t>Руководитель: Казакова Е.Н.</a:t>
            </a:r>
            <a:endParaRPr lang="ru-RU" sz="2400" dirty="0" smtClean="0">
              <a:latin typeface="Times New Roman"/>
              <a:cs typeface="Times New Roman"/>
            </a:endParaRPr>
          </a:p>
          <a:p>
            <a:endParaRPr lang="ru-RU" sz="2400" dirty="0">
              <a:latin typeface="Times New Roman" panose="02020603050405020304" pitchFamily="18" charset="0"/>
              <a:cs typeface="Times New Roman" panose="02020603050405020304" pitchFamily="18" charset="0"/>
            </a:endParaRPr>
          </a:p>
          <a:p>
            <a:endParaRPr lang="ru-RU" sz="2400" dirty="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a:p>
            <a:pPr algn="ctr"/>
            <a:r>
              <a:rPr lang="ru-RU" sz="2000" dirty="0">
                <a:latin typeface="Times New Roman" panose="02020603050405020304" pitchFamily="18" charset="0"/>
                <a:cs typeface="Times New Roman" panose="02020603050405020304" pitchFamily="18" charset="0"/>
              </a:rPr>
              <a:t>Красноярск 2020</a:t>
            </a:r>
            <a:endParaRPr lang="ru-RU" sz="2000" dirty="0"/>
          </a:p>
        </p:txBody>
      </p:sp>
    </p:spTree>
    <p:extLst>
      <p:ext uri="{BB962C8B-B14F-4D97-AF65-F5344CB8AC3E}">
        <p14:creationId xmlns="" xmlns:p14="http://schemas.microsoft.com/office/powerpoint/2010/main" val="13124653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b="1" dirty="0" smtClean="0">
                <a:solidFill>
                  <a:schemeClr val="tx1"/>
                </a:solidFill>
                <a:latin typeface="Times New Roman" pitchFamily="18" charset="0"/>
                <a:cs typeface="Times New Roman" pitchFamily="18" charset="0"/>
              </a:rPr>
              <a:t>Нормативные документы по лицензированию</a:t>
            </a:r>
            <a:endParaRPr lang="ru-RU" sz="3600" dirty="0">
              <a:solidFill>
                <a:schemeClr val="tx1"/>
              </a:solidFill>
              <a:latin typeface="Times New Roman" pitchFamily="18" charset="0"/>
              <a:cs typeface="Times New Roman" pitchFamily="18" charset="0"/>
            </a:endParaRPr>
          </a:p>
        </p:txBody>
      </p:sp>
      <p:graphicFrame>
        <p:nvGraphicFramePr>
          <p:cNvPr id="4" name="Содержимое 3"/>
          <p:cNvGraphicFramePr>
            <a:graphicFrameLocks noGrp="1"/>
          </p:cNvGraphicFramePr>
          <p:nvPr>
            <p:ph sz="quarter" idx="1"/>
          </p:nvPr>
        </p:nvGraphicFramePr>
        <p:xfrm>
          <a:off x="357158" y="1643050"/>
          <a:ext cx="8572560" cy="4714908"/>
        </p:xfrm>
        <a:graphic>
          <a:graphicData uri="http://schemas.openxmlformats.org/drawingml/2006/table">
            <a:tbl>
              <a:tblPr firstRow="1" bandRow="1">
                <a:tableStyleId>{7DF18680-E054-41AD-8BC1-D1AEF772440D}</a:tableStyleId>
              </a:tblPr>
              <a:tblGrid>
                <a:gridCol w="1939009"/>
                <a:gridCol w="2697158"/>
                <a:gridCol w="3936393"/>
              </a:tblGrid>
              <a:tr h="4714908">
                <a:tc>
                  <a:txBody>
                    <a:bodyPr/>
                    <a:lstStyle/>
                    <a:p>
                      <a:pPr algn="ctr"/>
                      <a:r>
                        <a:rPr kumimoji="0" lang="ru-RU" sz="2400" b="1" i="0" kern="1200" dirty="0" smtClean="0">
                          <a:solidFill>
                            <a:schemeClr val="tx1"/>
                          </a:solidFill>
                          <a:latin typeface="Times New Roman" pitchFamily="18" charset="0"/>
                          <a:ea typeface="+mn-ea"/>
                          <a:cs typeface="Times New Roman" pitchFamily="18" charset="0"/>
                        </a:rPr>
                        <a:t>ФЗ «О порядке рассмотрения обращений граждан Российской Федерации»</a:t>
                      </a:r>
                      <a:endParaRPr lang="ru-RU" sz="2400" b="1" dirty="0">
                        <a:solidFill>
                          <a:schemeClr val="tx1"/>
                        </a:solidFill>
                        <a:latin typeface="Times New Roman" pitchFamily="18" charset="0"/>
                        <a:cs typeface="Times New Roman" pitchFamily="18" charset="0"/>
                      </a:endParaRPr>
                    </a:p>
                  </a:txBody>
                  <a:tcPr>
                    <a:solidFill>
                      <a:schemeClr val="accent4">
                        <a:lumMod val="60000"/>
                        <a:lumOff val="40000"/>
                      </a:schemeClr>
                    </a:solidFill>
                  </a:tcPr>
                </a:tc>
                <a:tc>
                  <a:txBody>
                    <a:bodyPr/>
                    <a:lstStyle/>
                    <a:p>
                      <a:pPr algn="ctr"/>
                      <a:r>
                        <a:rPr kumimoji="0" lang="ru-RU" sz="2400" b="1" i="0" kern="1200" dirty="0" smtClean="0">
                          <a:solidFill>
                            <a:schemeClr val="tx1"/>
                          </a:solidFill>
                          <a:latin typeface="Times New Roman" pitchFamily="18" charset="0"/>
                          <a:ea typeface="+mn-ea"/>
                          <a:cs typeface="Times New Roman" pitchFamily="18" charset="0"/>
                        </a:rPr>
                        <a:t>От 02.05.2006  № 59-ФЗ </a:t>
                      </a:r>
                      <a:endParaRPr lang="ru-RU" sz="2400" b="1" dirty="0">
                        <a:solidFill>
                          <a:schemeClr val="tx1"/>
                        </a:solidFill>
                        <a:latin typeface="Times New Roman" pitchFamily="18" charset="0"/>
                        <a:cs typeface="Times New Roman" pitchFamily="18" charset="0"/>
                      </a:endParaRPr>
                    </a:p>
                  </a:txBody>
                  <a:tcPr>
                    <a:solidFill>
                      <a:schemeClr val="accent4">
                        <a:lumMod val="60000"/>
                        <a:lumOff val="40000"/>
                      </a:schemeClr>
                    </a:solidFill>
                  </a:tcPr>
                </a:tc>
                <a:tc>
                  <a:txBody>
                    <a:bodyPr/>
                    <a:lstStyle/>
                    <a:p>
                      <a:pPr algn="ctr"/>
                      <a:r>
                        <a:rPr kumimoji="0" lang="ru-RU" sz="2400" b="1" i="0" kern="1200" dirty="0" smtClean="0">
                          <a:solidFill>
                            <a:schemeClr val="tx1"/>
                          </a:solidFill>
                          <a:latin typeface="Times New Roman" pitchFamily="18" charset="0"/>
                          <a:ea typeface="+mn-ea"/>
                          <a:cs typeface="Times New Roman" pitchFamily="18" charset="0"/>
                        </a:rPr>
                        <a:t>Регулирование</a:t>
                      </a:r>
                      <a:r>
                        <a:rPr kumimoji="0" lang="ru-RU" sz="2400" b="0" i="0" kern="1200" dirty="0" smtClean="0">
                          <a:solidFill>
                            <a:schemeClr val="lt1"/>
                          </a:solidFill>
                          <a:latin typeface="Times New Roman" pitchFamily="18" charset="0"/>
                          <a:ea typeface="+mn-ea"/>
                          <a:cs typeface="Times New Roman" pitchFamily="18" charset="0"/>
                        </a:rPr>
                        <a:t> </a:t>
                      </a:r>
                      <a:r>
                        <a:rPr kumimoji="0" lang="ru-RU" sz="2400" b="1" i="0" kern="1200" dirty="0" smtClean="0">
                          <a:solidFill>
                            <a:schemeClr val="tx1"/>
                          </a:solidFill>
                          <a:latin typeface="Times New Roman" pitchFamily="18" charset="0"/>
                          <a:ea typeface="+mn-ea"/>
                          <a:cs typeface="Times New Roman" pitchFamily="18" charset="0"/>
                        </a:rPr>
                        <a:t>правоотношений, связанных с рассмотрением обращений граждан</a:t>
                      </a:r>
                      <a:r>
                        <a:rPr kumimoji="0" lang="ru-RU" sz="2400" b="0" i="0" kern="1200" dirty="0" smtClean="0">
                          <a:solidFill>
                            <a:schemeClr val="lt1"/>
                          </a:solidFill>
                          <a:latin typeface="Times New Roman" pitchFamily="18" charset="0"/>
                          <a:ea typeface="+mn-ea"/>
                          <a:cs typeface="Times New Roman" pitchFamily="18" charset="0"/>
                        </a:rPr>
                        <a:t> </a:t>
                      </a:r>
                      <a:r>
                        <a:rPr kumimoji="0" lang="ru-RU" sz="2400" b="1" i="0" kern="1200" dirty="0" smtClean="0">
                          <a:solidFill>
                            <a:schemeClr val="tx1"/>
                          </a:solidFill>
                          <a:latin typeface="Times New Roman" pitchFamily="18" charset="0"/>
                          <a:ea typeface="+mn-ea"/>
                          <a:cs typeface="Times New Roman" pitchFamily="18" charset="0"/>
                        </a:rPr>
                        <a:t>РФ.</a:t>
                      </a:r>
                      <a:endParaRPr lang="ru-RU" sz="2400" b="1" dirty="0">
                        <a:solidFill>
                          <a:schemeClr val="tx1"/>
                        </a:solidFill>
                        <a:latin typeface="Times New Roman" pitchFamily="18" charset="0"/>
                        <a:cs typeface="Times New Roman" pitchFamily="18" charset="0"/>
                      </a:endParaRPr>
                    </a:p>
                  </a:txBody>
                  <a:tcPr>
                    <a:solidFill>
                      <a:schemeClr val="accent4">
                        <a:lumMod val="60000"/>
                        <a:lumOff val="40000"/>
                      </a:schemeClr>
                    </a:solidFill>
                  </a:tcPr>
                </a:tc>
              </a:tr>
            </a:tbl>
          </a:graphicData>
        </a:graphic>
      </p:graphicFrame>
      <p:sp>
        <p:nvSpPr>
          <p:cNvPr id="5" name="Номер слайда 4"/>
          <p:cNvSpPr>
            <a:spLocks noGrp="1"/>
          </p:cNvSpPr>
          <p:nvPr>
            <p:ph type="sldNum" sz="quarter" idx="15"/>
          </p:nvPr>
        </p:nvSpPr>
        <p:spPr/>
        <p:txBody>
          <a:bodyPr/>
          <a:lstStyle/>
          <a:p>
            <a:fld id="{725C68B6-61C2-468F-89AB-4B9F7531AA68}" type="slidenum">
              <a:rPr lang="ru-RU" smtClean="0">
                <a:latin typeface="Times New Roman" pitchFamily="18" charset="0"/>
                <a:cs typeface="Times New Roman" pitchFamily="18" charset="0"/>
              </a:rPr>
              <a:pPr/>
              <a:t>10</a:t>
            </a:fld>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4"/>
          <p:cNvSpPr>
            <a:spLocks noGrp="1"/>
          </p:cNvSpPr>
          <p:nvPr>
            <p:ph type="sldNum" sz="quarter" idx="12"/>
          </p:nvPr>
        </p:nvSpPr>
        <p:spPr/>
        <p:txBody>
          <a:bodyPr/>
          <a:lstStyle/>
          <a:p>
            <a:fld id="{725C68B6-61C2-468F-89AB-4B9F7531AA68}" type="slidenum">
              <a:rPr lang="ru-RU" smtClean="0"/>
              <a:pPr/>
              <a:t>11</a:t>
            </a:fld>
            <a:endParaRPr lang="ru-RU"/>
          </a:p>
        </p:txBody>
      </p:sp>
      <p:pic>
        <p:nvPicPr>
          <p:cNvPr id="6" name="Рисунок 5" descr="Без названия.jpg"/>
          <p:cNvPicPr>
            <a:picLocks noChangeAspect="1"/>
          </p:cNvPicPr>
          <p:nvPr/>
        </p:nvPicPr>
        <p:blipFill>
          <a:blip r:embed="rId2"/>
          <a:stretch>
            <a:fillRect/>
          </a:stretch>
        </p:blipFill>
        <p:spPr>
          <a:xfrm>
            <a:off x="785786" y="642918"/>
            <a:ext cx="7057632" cy="5286412"/>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500034" y="428604"/>
            <a:ext cx="3786214" cy="6143668"/>
          </a:xfrm>
        </p:spPr>
        <p:txBody>
          <a:bodyPr>
            <a:normAutofit/>
          </a:bodyPr>
          <a:lstStyle/>
          <a:p>
            <a:pPr marL="0" indent="450000" algn="just">
              <a:lnSpc>
                <a:spcPct val="120000"/>
              </a:lnSpc>
              <a:spcBef>
                <a:spcPts val="0"/>
              </a:spcBef>
              <a:buNone/>
            </a:pPr>
            <a:r>
              <a:rPr lang="ru-RU" sz="2400" b="1" dirty="0" smtClean="0">
                <a:latin typeface="Times New Roman" pitchFamily="18" charset="0"/>
                <a:cs typeface="Times New Roman" pitchFamily="18" charset="0"/>
              </a:rPr>
              <a:t>Лицензия</a:t>
            </a:r>
            <a:r>
              <a:rPr lang="ru-RU" sz="24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специальное разрешение </a:t>
            </a:r>
            <a:r>
              <a:rPr lang="ru-RU" sz="2400" dirty="0" smtClean="0">
                <a:latin typeface="Times New Roman" pitchFamily="18" charset="0"/>
                <a:cs typeface="Times New Roman" pitchFamily="18" charset="0"/>
              </a:rPr>
              <a:t>на осуществление </a:t>
            </a:r>
            <a:r>
              <a:rPr lang="ru-RU" sz="2400" dirty="0" smtClean="0">
                <a:latin typeface="Times New Roman" pitchFamily="18" charset="0"/>
                <a:cs typeface="Times New Roman" pitchFamily="18" charset="0"/>
              </a:rPr>
              <a:t>конкретного лицензированного вида деятельности при обязательном соблюдении лицензионных требований и условий, выданное лицензирующим органом юридическому лицу или индивидуальному предпринимателю.</a:t>
            </a:r>
            <a:endParaRPr lang="ru-RU" sz="2400" dirty="0">
              <a:latin typeface="Times New Roman" pitchFamily="18" charset="0"/>
              <a:cs typeface="Times New Roman" pitchFamily="18" charset="0"/>
            </a:endParaRPr>
          </a:p>
        </p:txBody>
      </p:sp>
      <p:sp>
        <p:nvSpPr>
          <p:cNvPr id="4" name="Номер слайда 3"/>
          <p:cNvSpPr>
            <a:spLocks noGrp="1"/>
          </p:cNvSpPr>
          <p:nvPr>
            <p:ph type="sldNum" sz="quarter" idx="15"/>
          </p:nvPr>
        </p:nvSpPr>
        <p:spPr/>
        <p:txBody>
          <a:bodyPr/>
          <a:lstStyle/>
          <a:p>
            <a:fld id="{725C68B6-61C2-468F-89AB-4B9F7531AA68}" type="slidenum">
              <a:rPr lang="ru-RU" smtClean="0">
                <a:latin typeface="Times New Roman" pitchFamily="18" charset="0"/>
                <a:cs typeface="Times New Roman" pitchFamily="18" charset="0"/>
              </a:rPr>
              <a:pPr/>
              <a:t>2</a:t>
            </a:fld>
            <a:endParaRPr lang="ru-RU" dirty="0">
              <a:latin typeface="Times New Roman" pitchFamily="18" charset="0"/>
              <a:cs typeface="Times New Roman" pitchFamily="18" charset="0"/>
            </a:endParaRPr>
          </a:p>
        </p:txBody>
      </p:sp>
      <p:pic>
        <p:nvPicPr>
          <p:cNvPr id="6" name="Рисунок 5" descr="лиублтг.jpg"/>
          <p:cNvPicPr>
            <a:picLocks noChangeAspect="1"/>
          </p:cNvPicPr>
          <p:nvPr/>
        </p:nvPicPr>
        <p:blipFill>
          <a:blip r:embed="rId2"/>
          <a:stretch>
            <a:fillRect/>
          </a:stretch>
        </p:blipFill>
        <p:spPr>
          <a:xfrm>
            <a:off x="4284295" y="571480"/>
            <a:ext cx="3788167" cy="535785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14282" y="928670"/>
            <a:ext cx="8643998" cy="3686187"/>
          </a:xfrm>
        </p:spPr>
        <p:txBody>
          <a:bodyPr>
            <a:normAutofit fontScale="92500" lnSpcReduction="20000"/>
          </a:bodyPr>
          <a:lstStyle/>
          <a:p>
            <a:pPr marL="0" indent="450000" algn="just">
              <a:lnSpc>
                <a:spcPct val="120000"/>
              </a:lnSpc>
              <a:buNone/>
            </a:pPr>
            <a:r>
              <a:rPr lang="ru-RU" sz="2600" b="1" dirty="0" smtClean="0">
                <a:latin typeface="Times New Roman" pitchFamily="18" charset="0"/>
                <a:cs typeface="Times New Roman" pitchFamily="18" charset="0"/>
              </a:rPr>
              <a:t>Лицензирование</a:t>
            </a:r>
            <a:r>
              <a:rPr lang="ru-RU" sz="2600" dirty="0" smtClean="0">
                <a:latin typeface="Times New Roman" pitchFamily="18" charset="0"/>
                <a:cs typeface="Times New Roman" pitchFamily="18" charset="0"/>
              </a:rPr>
              <a:t> – мероприятия, связанные с предоставлением лицензий, переоформлением документов, подтверждающих наличие лицензий, приостановлением действия лицензий за нарушение лицензионных требований, возобновлением или прекращением, аннулированием лицензий, контролем лицензирующих органов за соблюдением лицензиатами при осуществлении лицензируемых видов деятельности соответствующих лицензионных требований и условий.</a:t>
            </a:r>
          </a:p>
          <a:p>
            <a:endParaRPr lang="ru-RU" dirty="0"/>
          </a:p>
        </p:txBody>
      </p:sp>
      <p:sp>
        <p:nvSpPr>
          <p:cNvPr id="4" name="Номер слайда 3"/>
          <p:cNvSpPr>
            <a:spLocks noGrp="1"/>
          </p:cNvSpPr>
          <p:nvPr>
            <p:ph type="sldNum" sz="quarter" idx="15"/>
          </p:nvPr>
        </p:nvSpPr>
        <p:spPr/>
        <p:txBody>
          <a:bodyPr/>
          <a:lstStyle/>
          <a:p>
            <a:fld id="{725C68B6-61C2-468F-89AB-4B9F7531AA68}" type="slidenum">
              <a:rPr lang="ru-RU" smtClean="0">
                <a:latin typeface="Times New Roman" pitchFamily="18" charset="0"/>
                <a:cs typeface="Times New Roman" pitchFamily="18" charset="0"/>
              </a:rPr>
              <a:pPr/>
              <a:t>3</a:t>
            </a:fld>
            <a:endParaRPr lang="ru-RU" dirty="0">
              <a:latin typeface="Times New Roman" pitchFamily="18" charset="0"/>
              <a:cs typeface="Times New Roman" pitchFamily="18" charset="0"/>
            </a:endParaRPr>
          </a:p>
        </p:txBody>
      </p:sp>
      <p:pic>
        <p:nvPicPr>
          <p:cNvPr id="5" name="Рисунок 4" descr="риииитл.jpg"/>
          <p:cNvPicPr>
            <a:picLocks noChangeAspect="1"/>
          </p:cNvPicPr>
          <p:nvPr/>
        </p:nvPicPr>
        <p:blipFill>
          <a:blip r:embed="rId2"/>
          <a:stretch>
            <a:fillRect/>
          </a:stretch>
        </p:blipFill>
        <p:spPr>
          <a:xfrm>
            <a:off x="1643042" y="4357694"/>
            <a:ext cx="5479705" cy="216218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600" b="1" dirty="0" smtClean="0">
                <a:solidFill>
                  <a:schemeClr val="tx1"/>
                </a:solidFill>
                <a:latin typeface="Times New Roman" pitchFamily="18" charset="0"/>
                <a:cs typeface="Times New Roman" pitchFamily="18" charset="0"/>
              </a:rPr>
              <a:t>Действие лицензии</a:t>
            </a:r>
            <a:endParaRPr lang="ru-RU" sz="3600" b="1" dirty="0">
              <a:solidFill>
                <a:schemeClr val="tx1"/>
              </a:solidFill>
              <a:latin typeface="Times New Roman" pitchFamily="18" charset="0"/>
              <a:cs typeface="Times New Roman" pitchFamily="18" charset="0"/>
            </a:endParaRPr>
          </a:p>
        </p:txBody>
      </p:sp>
      <p:sp>
        <p:nvSpPr>
          <p:cNvPr id="3" name="Содержимое 2"/>
          <p:cNvSpPr>
            <a:spLocks noGrp="1"/>
          </p:cNvSpPr>
          <p:nvPr>
            <p:ph sz="quarter" idx="1"/>
          </p:nvPr>
        </p:nvSpPr>
        <p:spPr>
          <a:xfrm>
            <a:off x="457200" y="1600201"/>
            <a:ext cx="8229600" cy="3328997"/>
          </a:xfrm>
        </p:spPr>
        <p:txBody>
          <a:bodyPr>
            <a:normAutofit fontScale="92500" lnSpcReduction="10000"/>
          </a:bodyPr>
          <a:lstStyle/>
          <a:p>
            <a:pPr marL="514350" indent="-514350" algn="just">
              <a:buFont typeface="Arial" pitchFamily="34" charset="0"/>
              <a:buChar char="•"/>
            </a:pPr>
            <a:r>
              <a:rPr lang="ru-RU" sz="2600" dirty="0" smtClean="0">
                <a:latin typeface="Times New Roman" pitchFamily="18" charset="0"/>
                <a:cs typeface="Times New Roman" pitchFamily="18" charset="0"/>
              </a:rPr>
              <a:t>Действует БЕССРОЧНО;</a:t>
            </a:r>
          </a:p>
          <a:p>
            <a:pPr marL="514350" indent="-514350" algn="just">
              <a:buFont typeface="Arial" pitchFamily="34" charset="0"/>
              <a:buChar char="•"/>
            </a:pPr>
            <a:r>
              <a:rPr lang="ru-RU" sz="2600" dirty="0" smtClean="0">
                <a:latin typeface="Times New Roman" pitchFamily="18" charset="0"/>
                <a:cs typeface="Times New Roman" pitchFamily="18" charset="0"/>
              </a:rPr>
              <a:t>Предоставляется на каждый вид деятельности;</a:t>
            </a:r>
          </a:p>
          <a:p>
            <a:pPr marL="514350" indent="-514350" algn="just">
              <a:buFont typeface="Arial" pitchFamily="34" charset="0"/>
              <a:buChar char="•"/>
            </a:pPr>
            <a:r>
              <a:rPr lang="ru-RU" sz="2600" dirty="0" smtClean="0">
                <a:latin typeface="Times New Roman" pitchFamily="18" charset="0"/>
                <a:cs typeface="Times New Roman" pitchFamily="18" charset="0"/>
              </a:rPr>
              <a:t>ЮЛ или ИП вправе осуществлять деятельность, на которую предоставлена лицензия, на всей территории РФ;</a:t>
            </a:r>
          </a:p>
          <a:p>
            <a:pPr marL="514350" indent="-514350" algn="just">
              <a:buFont typeface="Arial" pitchFamily="34" charset="0"/>
              <a:buChar char="•"/>
            </a:pPr>
            <a:r>
              <a:rPr lang="ru-RU" sz="2600" dirty="0" smtClean="0">
                <a:latin typeface="Times New Roman" pitchFamily="18" charset="0"/>
                <a:cs typeface="Times New Roman" pitchFamily="18" charset="0"/>
              </a:rPr>
              <a:t>Деятельность, на осуществление которой лицензия предоставлена лицензирующим органам субъекта РФ, может осуществляться на территориях других субъектов РФ при условии уведомления.</a:t>
            </a:r>
          </a:p>
          <a:p>
            <a:endParaRPr lang="ru-RU" dirty="0"/>
          </a:p>
        </p:txBody>
      </p:sp>
      <p:sp>
        <p:nvSpPr>
          <p:cNvPr id="4" name="Номер слайда 3"/>
          <p:cNvSpPr>
            <a:spLocks noGrp="1"/>
          </p:cNvSpPr>
          <p:nvPr>
            <p:ph type="sldNum" sz="quarter" idx="15"/>
          </p:nvPr>
        </p:nvSpPr>
        <p:spPr/>
        <p:txBody>
          <a:bodyPr/>
          <a:lstStyle/>
          <a:p>
            <a:fld id="{725C68B6-61C2-468F-89AB-4B9F7531AA68}" type="slidenum">
              <a:rPr lang="ru-RU" smtClean="0">
                <a:latin typeface="Times New Roman" pitchFamily="18" charset="0"/>
                <a:cs typeface="Times New Roman" pitchFamily="18" charset="0"/>
              </a:rPr>
              <a:pPr/>
              <a:t>4</a:t>
            </a:fld>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b="1" dirty="0" smtClean="0">
                <a:solidFill>
                  <a:schemeClr val="tx1"/>
                </a:solidFill>
                <a:latin typeface="Times New Roman" pitchFamily="18" charset="0"/>
                <a:cs typeface="Times New Roman" pitchFamily="18" charset="0"/>
              </a:rPr>
              <a:t>Нормативные документы по лицензированию</a:t>
            </a:r>
            <a:endParaRPr lang="ru-RU" sz="3600" dirty="0">
              <a:solidFill>
                <a:schemeClr val="tx1"/>
              </a:solidFill>
            </a:endParaRPr>
          </a:p>
        </p:txBody>
      </p:sp>
      <p:graphicFrame>
        <p:nvGraphicFramePr>
          <p:cNvPr id="4" name="Содержимое 3"/>
          <p:cNvGraphicFramePr>
            <a:graphicFrameLocks noGrp="1"/>
          </p:cNvGraphicFramePr>
          <p:nvPr>
            <p:ph sz="quarter" idx="1"/>
          </p:nvPr>
        </p:nvGraphicFramePr>
        <p:xfrm>
          <a:off x="214281" y="1600200"/>
          <a:ext cx="8715438" cy="4829196"/>
        </p:xfrm>
        <a:graphic>
          <a:graphicData uri="http://schemas.openxmlformats.org/drawingml/2006/table">
            <a:tbl>
              <a:tblPr firstRow="1" bandRow="1">
                <a:tableStyleId>{7DF18680-E054-41AD-8BC1-D1AEF772440D}</a:tableStyleId>
              </a:tblPr>
              <a:tblGrid>
                <a:gridCol w="2768956"/>
                <a:gridCol w="2194006"/>
                <a:gridCol w="3752476"/>
              </a:tblGrid>
              <a:tr h="4829196">
                <a:tc>
                  <a:txBody>
                    <a:bodyPr/>
                    <a:lstStyle/>
                    <a:p>
                      <a:pPr algn="ctr"/>
                      <a:r>
                        <a:rPr lang="ru-RU" sz="2400" dirty="0" smtClean="0">
                          <a:solidFill>
                            <a:schemeClr val="tx1"/>
                          </a:solidFill>
                          <a:latin typeface="Times New Roman" pitchFamily="18" charset="0"/>
                          <a:cs typeface="Times New Roman" pitchFamily="18" charset="0"/>
                        </a:rPr>
                        <a:t>ПП</a:t>
                      </a:r>
                      <a:r>
                        <a:rPr lang="ru-RU" sz="2400" baseline="0" dirty="0" smtClean="0">
                          <a:solidFill>
                            <a:schemeClr val="tx1"/>
                          </a:solidFill>
                          <a:latin typeface="Times New Roman" pitchFamily="18" charset="0"/>
                          <a:cs typeface="Times New Roman" pitchFamily="18" charset="0"/>
                        </a:rPr>
                        <a:t> РФ «Положение о лицензировании </a:t>
                      </a:r>
                      <a:r>
                        <a:rPr lang="ru-RU" sz="2400" baseline="0" dirty="0" err="1" smtClean="0">
                          <a:solidFill>
                            <a:schemeClr val="tx1"/>
                          </a:solidFill>
                          <a:latin typeface="Times New Roman" pitchFamily="18" charset="0"/>
                          <a:cs typeface="Times New Roman" pitchFamily="18" charset="0"/>
                        </a:rPr>
                        <a:t>фарм</a:t>
                      </a:r>
                      <a:r>
                        <a:rPr lang="ru-RU" sz="2400" baseline="0" dirty="0" smtClean="0">
                          <a:solidFill>
                            <a:schemeClr val="tx1"/>
                          </a:solidFill>
                          <a:latin typeface="Times New Roman" pitchFamily="18" charset="0"/>
                          <a:cs typeface="Times New Roman" pitchFamily="18" charset="0"/>
                        </a:rPr>
                        <a:t> деятельности».</a:t>
                      </a:r>
                      <a:endParaRPr lang="ru-RU" sz="2400" dirty="0">
                        <a:solidFill>
                          <a:schemeClr val="tx1"/>
                        </a:solidFill>
                        <a:latin typeface="Times New Roman" pitchFamily="18" charset="0"/>
                        <a:cs typeface="Times New Roman" pitchFamily="18" charset="0"/>
                      </a:endParaRPr>
                    </a:p>
                  </a:txBody>
                  <a:tcPr>
                    <a:solidFill>
                      <a:schemeClr val="accent4">
                        <a:lumMod val="60000"/>
                        <a:lumOff val="40000"/>
                      </a:schemeClr>
                    </a:solidFill>
                  </a:tcPr>
                </a:tc>
                <a:tc>
                  <a:txBody>
                    <a:bodyPr/>
                    <a:lstStyle/>
                    <a:p>
                      <a:pPr algn="ctr"/>
                      <a:r>
                        <a:rPr lang="ru-RU" sz="2400" dirty="0" smtClean="0">
                          <a:solidFill>
                            <a:schemeClr val="tx1"/>
                          </a:solidFill>
                          <a:latin typeface="Times New Roman" pitchFamily="18" charset="0"/>
                          <a:cs typeface="Times New Roman" pitchFamily="18" charset="0"/>
                        </a:rPr>
                        <a:t>От 22.12.2011</a:t>
                      </a:r>
                      <a:r>
                        <a:rPr lang="ru-RU" sz="2400" baseline="0" dirty="0" smtClean="0">
                          <a:solidFill>
                            <a:schemeClr val="tx1"/>
                          </a:solidFill>
                          <a:latin typeface="Times New Roman" pitchFamily="18" charset="0"/>
                          <a:cs typeface="Times New Roman" pitchFamily="18" charset="0"/>
                        </a:rPr>
                        <a:t> №1081</a:t>
                      </a:r>
                      <a:endParaRPr lang="ru-RU" sz="2400" dirty="0">
                        <a:solidFill>
                          <a:schemeClr val="tx1"/>
                        </a:solidFill>
                        <a:latin typeface="Times New Roman" pitchFamily="18" charset="0"/>
                        <a:cs typeface="Times New Roman" pitchFamily="18" charset="0"/>
                      </a:endParaRPr>
                    </a:p>
                  </a:txBody>
                  <a:tcPr>
                    <a:solidFill>
                      <a:schemeClr val="accent4">
                        <a:lumMod val="60000"/>
                        <a:lumOff val="40000"/>
                      </a:schemeClr>
                    </a:solidFill>
                  </a:tcPr>
                </a:tc>
                <a:tc>
                  <a:txBody>
                    <a:bodyPr/>
                    <a:lstStyle/>
                    <a:p>
                      <a:pPr algn="ctr">
                        <a:buFont typeface="Arial" pitchFamily="34" charset="0"/>
                        <a:buChar char="•"/>
                      </a:pPr>
                      <a:r>
                        <a:rPr lang="ru-RU" sz="2400" dirty="0" smtClean="0">
                          <a:solidFill>
                            <a:schemeClr val="tx1"/>
                          </a:solidFill>
                          <a:latin typeface="Times New Roman" pitchFamily="18" charset="0"/>
                          <a:cs typeface="Times New Roman" pitchFamily="18" charset="0"/>
                        </a:rPr>
                        <a:t>Определяет порядок лицензирования </a:t>
                      </a:r>
                      <a:r>
                        <a:rPr lang="ru-RU" sz="2400" dirty="0" err="1" smtClean="0">
                          <a:solidFill>
                            <a:schemeClr val="tx1"/>
                          </a:solidFill>
                          <a:latin typeface="Times New Roman" pitchFamily="18" charset="0"/>
                          <a:cs typeface="Times New Roman" pitchFamily="18" charset="0"/>
                        </a:rPr>
                        <a:t>фарм</a:t>
                      </a:r>
                      <a:r>
                        <a:rPr lang="ru-RU" sz="2400" dirty="0" smtClean="0">
                          <a:solidFill>
                            <a:schemeClr val="tx1"/>
                          </a:solidFill>
                          <a:latin typeface="Times New Roman" pitchFamily="18" charset="0"/>
                          <a:cs typeface="Times New Roman" pitchFamily="18" charset="0"/>
                        </a:rPr>
                        <a:t> деятельности;</a:t>
                      </a:r>
                    </a:p>
                    <a:p>
                      <a:pPr algn="ctr">
                        <a:buFont typeface="Arial" pitchFamily="34" charset="0"/>
                        <a:buChar char="•"/>
                      </a:pPr>
                      <a:r>
                        <a:rPr lang="ru-RU" sz="2400" dirty="0" smtClean="0">
                          <a:solidFill>
                            <a:schemeClr val="tx1"/>
                          </a:solidFill>
                          <a:latin typeface="Times New Roman" pitchFamily="18" charset="0"/>
                          <a:cs typeface="Times New Roman" pitchFamily="18" charset="0"/>
                        </a:rPr>
                        <a:t>Лицензионные требования и условия;</a:t>
                      </a:r>
                    </a:p>
                    <a:p>
                      <a:pPr algn="ctr">
                        <a:buFont typeface="Arial" pitchFamily="34" charset="0"/>
                        <a:buChar char="•"/>
                      </a:pPr>
                      <a:r>
                        <a:rPr lang="ru-RU" sz="2400" dirty="0" smtClean="0">
                          <a:solidFill>
                            <a:schemeClr val="tx1"/>
                          </a:solidFill>
                          <a:latin typeface="Times New Roman" pitchFamily="18" charset="0"/>
                          <a:cs typeface="Times New Roman" pitchFamily="18" charset="0"/>
                        </a:rPr>
                        <a:t>Перечень</a:t>
                      </a:r>
                      <a:r>
                        <a:rPr lang="ru-RU" sz="2400" baseline="0" dirty="0" smtClean="0">
                          <a:solidFill>
                            <a:schemeClr val="tx1"/>
                          </a:solidFill>
                          <a:latin typeface="Times New Roman" pitchFamily="18" charset="0"/>
                          <a:cs typeface="Times New Roman" pitchFamily="18" charset="0"/>
                        </a:rPr>
                        <a:t> документов для получения лицензии;</a:t>
                      </a:r>
                    </a:p>
                    <a:p>
                      <a:pPr algn="ctr">
                        <a:buFont typeface="Arial" pitchFamily="34" charset="0"/>
                        <a:buChar char="•"/>
                      </a:pPr>
                      <a:r>
                        <a:rPr lang="ru-RU" sz="2400" baseline="0" dirty="0" smtClean="0">
                          <a:solidFill>
                            <a:schemeClr val="tx1"/>
                          </a:solidFill>
                          <a:latin typeface="Times New Roman" pitchFamily="18" charset="0"/>
                          <a:cs typeface="Times New Roman" pitchFamily="18" charset="0"/>
                        </a:rPr>
                        <a:t>Порядок проверки достоверности сведений о соискателе лицензии и лицензионного контроля.</a:t>
                      </a:r>
                      <a:endParaRPr lang="ru-RU" sz="2400" dirty="0">
                        <a:solidFill>
                          <a:schemeClr val="tx1"/>
                        </a:solidFill>
                        <a:latin typeface="Times New Roman" pitchFamily="18" charset="0"/>
                        <a:cs typeface="Times New Roman" pitchFamily="18" charset="0"/>
                      </a:endParaRPr>
                    </a:p>
                  </a:txBody>
                  <a:tcPr>
                    <a:solidFill>
                      <a:schemeClr val="accent4">
                        <a:lumMod val="60000"/>
                        <a:lumOff val="40000"/>
                      </a:schemeClr>
                    </a:solidFill>
                  </a:tcPr>
                </a:tc>
              </a:tr>
            </a:tbl>
          </a:graphicData>
        </a:graphic>
      </p:graphicFrame>
      <p:sp>
        <p:nvSpPr>
          <p:cNvPr id="5" name="Номер слайда 4"/>
          <p:cNvSpPr>
            <a:spLocks noGrp="1"/>
          </p:cNvSpPr>
          <p:nvPr>
            <p:ph type="sldNum" sz="quarter" idx="15"/>
          </p:nvPr>
        </p:nvSpPr>
        <p:spPr/>
        <p:txBody>
          <a:bodyPr/>
          <a:lstStyle/>
          <a:p>
            <a:fld id="{725C68B6-61C2-468F-89AB-4B9F7531AA68}" type="slidenum">
              <a:rPr lang="ru-RU" smtClean="0">
                <a:latin typeface="Times New Roman" pitchFamily="18" charset="0"/>
                <a:cs typeface="Times New Roman" pitchFamily="18" charset="0"/>
              </a:rPr>
              <a:pPr/>
              <a:t>5</a:t>
            </a:fld>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b="1" dirty="0" smtClean="0">
                <a:solidFill>
                  <a:schemeClr val="tx1"/>
                </a:solidFill>
                <a:latin typeface="Times New Roman" pitchFamily="18" charset="0"/>
                <a:cs typeface="Times New Roman" pitchFamily="18" charset="0"/>
              </a:rPr>
              <a:t>Нормативные документы по лицензированию</a:t>
            </a:r>
            <a:endParaRPr lang="ru-RU" sz="3600" dirty="0">
              <a:solidFill>
                <a:schemeClr val="tx1"/>
              </a:solidFill>
            </a:endParaRPr>
          </a:p>
        </p:txBody>
      </p:sp>
      <p:graphicFrame>
        <p:nvGraphicFramePr>
          <p:cNvPr id="4" name="Содержимое 3"/>
          <p:cNvGraphicFramePr>
            <a:graphicFrameLocks noGrp="1"/>
          </p:cNvGraphicFramePr>
          <p:nvPr>
            <p:ph sz="quarter" idx="1"/>
          </p:nvPr>
        </p:nvGraphicFramePr>
        <p:xfrm>
          <a:off x="285720" y="1571612"/>
          <a:ext cx="8643998" cy="5212080"/>
        </p:xfrm>
        <a:graphic>
          <a:graphicData uri="http://schemas.openxmlformats.org/drawingml/2006/table">
            <a:tbl>
              <a:tblPr firstRow="1" bandRow="1">
                <a:tableStyleId>{7DF18680-E054-41AD-8BC1-D1AEF772440D}</a:tableStyleId>
              </a:tblPr>
              <a:tblGrid>
                <a:gridCol w="2221013"/>
                <a:gridCol w="2279581"/>
                <a:gridCol w="4143404"/>
              </a:tblGrid>
              <a:tr h="5000660">
                <a:tc>
                  <a:txBody>
                    <a:bodyPr/>
                    <a:lstStyle/>
                    <a:p>
                      <a:pPr algn="ctr"/>
                      <a:r>
                        <a:rPr lang="ru-RU" sz="2400" dirty="0" smtClean="0">
                          <a:solidFill>
                            <a:schemeClr val="tx1"/>
                          </a:solidFill>
                          <a:latin typeface="Times New Roman" pitchFamily="18" charset="0"/>
                          <a:cs typeface="Times New Roman" pitchFamily="18" charset="0"/>
                        </a:rPr>
                        <a:t>ПП</a:t>
                      </a:r>
                      <a:r>
                        <a:rPr lang="ru-RU" sz="2400" baseline="0" dirty="0" smtClean="0">
                          <a:solidFill>
                            <a:schemeClr val="tx1"/>
                          </a:solidFill>
                          <a:latin typeface="Times New Roman" pitchFamily="18" charset="0"/>
                          <a:cs typeface="Times New Roman" pitchFamily="18" charset="0"/>
                        </a:rPr>
                        <a:t> РФ «Об организации лицензирования отдельных видов деятельности».</a:t>
                      </a:r>
                      <a:endParaRPr lang="ru-RU" sz="2400" dirty="0">
                        <a:solidFill>
                          <a:schemeClr val="tx1"/>
                        </a:solidFill>
                        <a:latin typeface="Times New Roman" pitchFamily="18" charset="0"/>
                        <a:cs typeface="Times New Roman" pitchFamily="18" charset="0"/>
                      </a:endParaRPr>
                    </a:p>
                  </a:txBody>
                  <a:tcPr>
                    <a:solidFill>
                      <a:schemeClr val="accent4">
                        <a:lumMod val="60000"/>
                        <a:lumOff val="40000"/>
                      </a:schemeClr>
                    </a:solidFill>
                  </a:tcPr>
                </a:tc>
                <a:tc>
                  <a:txBody>
                    <a:bodyPr/>
                    <a:lstStyle/>
                    <a:p>
                      <a:pPr algn="ctr"/>
                      <a:r>
                        <a:rPr lang="ru-RU" sz="2400" dirty="0" smtClean="0">
                          <a:solidFill>
                            <a:schemeClr val="tx1"/>
                          </a:solidFill>
                          <a:latin typeface="Times New Roman" pitchFamily="18" charset="0"/>
                          <a:cs typeface="Times New Roman" pitchFamily="18" charset="0"/>
                        </a:rPr>
                        <a:t>От 21.11.2011 № 957</a:t>
                      </a:r>
                      <a:endParaRPr lang="ru-RU" sz="2400" dirty="0">
                        <a:solidFill>
                          <a:schemeClr val="tx1"/>
                        </a:solidFill>
                        <a:latin typeface="Times New Roman" pitchFamily="18" charset="0"/>
                        <a:cs typeface="Times New Roman" pitchFamily="18" charset="0"/>
                      </a:endParaRPr>
                    </a:p>
                  </a:txBody>
                  <a:tcPr>
                    <a:solidFill>
                      <a:schemeClr val="accent4">
                        <a:lumMod val="60000"/>
                        <a:lumOff val="40000"/>
                      </a:schemeClr>
                    </a:solidFill>
                  </a:tcPr>
                </a:tc>
                <a:tc>
                  <a:txBody>
                    <a:bodyPr/>
                    <a:lstStyle/>
                    <a:p>
                      <a:pPr algn="ctr"/>
                      <a:r>
                        <a:rPr lang="ru-RU" sz="2400" dirty="0" smtClean="0">
                          <a:solidFill>
                            <a:schemeClr val="tx1"/>
                          </a:solidFill>
                          <a:latin typeface="Times New Roman" pitchFamily="18" charset="0"/>
                          <a:cs typeface="Times New Roman" pitchFamily="18" charset="0"/>
                        </a:rPr>
                        <a:t>Утверждены:</a:t>
                      </a:r>
                    </a:p>
                    <a:p>
                      <a:pPr algn="ctr"/>
                      <a:r>
                        <a:rPr lang="ru-RU" sz="2400" dirty="0" smtClean="0">
                          <a:solidFill>
                            <a:schemeClr val="tx1"/>
                          </a:solidFill>
                          <a:latin typeface="Times New Roman" pitchFamily="18" charset="0"/>
                          <a:cs typeface="Times New Roman" pitchFamily="18" charset="0"/>
                        </a:rPr>
                        <a:t>Перечень </a:t>
                      </a:r>
                      <a:r>
                        <a:rPr lang="ru-RU" sz="2400" dirty="0" err="1" smtClean="0">
                          <a:solidFill>
                            <a:schemeClr val="tx1"/>
                          </a:solidFill>
                          <a:latin typeface="Times New Roman" pitchFamily="18" charset="0"/>
                          <a:cs typeface="Times New Roman" pitchFamily="18" charset="0"/>
                        </a:rPr>
                        <a:t>фед</a:t>
                      </a:r>
                      <a:r>
                        <a:rPr lang="ru-RU" sz="2400" dirty="0" smtClean="0">
                          <a:solidFill>
                            <a:schemeClr val="tx1"/>
                          </a:solidFill>
                          <a:latin typeface="Times New Roman" pitchFamily="18" charset="0"/>
                          <a:cs typeface="Times New Roman" pitchFamily="18" charset="0"/>
                        </a:rPr>
                        <a:t>. </a:t>
                      </a:r>
                      <a:r>
                        <a:rPr lang="ru-RU" sz="2400" dirty="0" smtClean="0">
                          <a:solidFill>
                            <a:schemeClr val="tx1"/>
                          </a:solidFill>
                          <a:latin typeface="Times New Roman" pitchFamily="18" charset="0"/>
                          <a:cs typeface="Times New Roman" pitchFamily="18" charset="0"/>
                        </a:rPr>
                        <a:t>органов исполнительной власти, осуществляющих лицензирование</a:t>
                      </a:r>
                    </a:p>
                    <a:p>
                      <a:pPr algn="ctr"/>
                      <a:r>
                        <a:rPr lang="ru-RU" sz="2400" dirty="0" smtClean="0">
                          <a:solidFill>
                            <a:schemeClr val="tx1"/>
                          </a:solidFill>
                          <a:latin typeface="Times New Roman" pitchFamily="18" charset="0"/>
                          <a:cs typeface="Times New Roman" pitchFamily="18" charset="0"/>
                        </a:rPr>
                        <a:t>Видов деятельности,</a:t>
                      </a:r>
                      <a:r>
                        <a:rPr lang="ru-RU" sz="2400" baseline="0" dirty="0" smtClean="0">
                          <a:solidFill>
                            <a:schemeClr val="tx1"/>
                          </a:solidFill>
                          <a:latin typeface="Times New Roman" pitchFamily="18" charset="0"/>
                          <a:cs typeface="Times New Roman" pitchFamily="18" charset="0"/>
                        </a:rPr>
                        <a:t> лицензирование которых осуществляется органами исполнительной власти субъектов РФ, и </a:t>
                      </a:r>
                      <a:r>
                        <a:rPr lang="ru-RU" sz="2400" baseline="0" dirty="0" err="1" smtClean="0">
                          <a:solidFill>
                            <a:schemeClr val="tx1"/>
                          </a:solidFill>
                          <a:latin typeface="Times New Roman" pitchFamily="18" charset="0"/>
                          <a:cs typeface="Times New Roman" pitchFamily="18" charset="0"/>
                        </a:rPr>
                        <a:t>фед</a:t>
                      </a:r>
                      <a:r>
                        <a:rPr lang="ru-RU" sz="2400" baseline="0" dirty="0" smtClean="0">
                          <a:solidFill>
                            <a:schemeClr val="tx1"/>
                          </a:solidFill>
                          <a:latin typeface="Times New Roman" pitchFamily="18" charset="0"/>
                          <a:cs typeface="Times New Roman" pitchFamily="18" charset="0"/>
                        </a:rPr>
                        <a:t>. </a:t>
                      </a:r>
                      <a:r>
                        <a:rPr lang="ru-RU" sz="2400" baseline="0" dirty="0" smtClean="0">
                          <a:solidFill>
                            <a:schemeClr val="tx1"/>
                          </a:solidFill>
                          <a:latin typeface="Times New Roman" pitchFamily="18" charset="0"/>
                          <a:cs typeface="Times New Roman" pitchFamily="18" charset="0"/>
                        </a:rPr>
                        <a:t>органов, разрабатывающих проекты положений о лицензии этих видов деятельности.</a:t>
                      </a:r>
                      <a:endParaRPr lang="ru-RU" sz="2400" dirty="0">
                        <a:solidFill>
                          <a:schemeClr val="tx1"/>
                        </a:solidFill>
                        <a:latin typeface="Times New Roman" pitchFamily="18" charset="0"/>
                        <a:cs typeface="Times New Roman" pitchFamily="18" charset="0"/>
                      </a:endParaRPr>
                    </a:p>
                  </a:txBody>
                  <a:tcPr>
                    <a:solidFill>
                      <a:schemeClr val="accent4">
                        <a:lumMod val="60000"/>
                        <a:lumOff val="40000"/>
                      </a:schemeClr>
                    </a:solidFill>
                  </a:tcPr>
                </a:tc>
              </a:tr>
            </a:tbl>
          </a:graphicData>
        </a:graphic>
      </p:graphicFrame>
      <p:sp>
        <p:nvSpPr>
          <p:cNvPr id="5" name="Номер слайда 4"/>
          <p:cNvSpPr>
            <a:spLocks noGrp="1"/>
          </p:cNvSpPr>
          <p:nvPr>
            <p:ph type="sldNum" sz="quarter" idx="15"/>
          </p:nvPr>
        </p:nvSpPr>
        <p:spPr/>
        <p:txBody>
          <a:bodyPr/>
          <a:lstStyle/>
          <a:p>
            <a:fld id="{725C68B6-61C2-468F-89AB-4B9F7531AA68}" type="slidenum">
              <a:rPr lang="ru-RU" smtClean="0">
                <a:latin typeface="Times New Roman" pitchFamily="18" charset="0"/>
                <a:cs typeface="Times New Roman" pitchFamily="18" charset="0"/>
              </a:rPr>
              <a:pPr/>
              <a:t>6</a:t>
            </a:fld>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b="1" dirty="0" smtClean="0">
                <a:solidFill>
                  <a:schemeClr val="tx1"/>
                </a:solidFill>
                <a:latin typeface="Times New Roman" pitchFamily="18" charset="0"/>
                <a:cs typeface="Times New Roman" pitchFamily="18" charset="0"/>
              </a:rPr>
              <a:t>Нормативные документы по лицензированию</a:t>
            </a:r>
            <a:endParaRPr lang="ru-RU" sz="3600" dirty="0">
              <a:solidFill>
                <a:schemeClr val="tx1"/>
              </a:solidFill>
            </a:endParaRPr>
          </a:p>
        </p:txBody>
      </p:sp>
      <p:graphicFrame>
        <p:nvGraphicFramePr>
          <p:cNvPr id="5" name="Содержимое 4"/>
          <p:cNvGraphicFramePr>
            <a:graphicFrameLocks noGrp="1"/>
          </p:cNvGraphicFramePr>
          <p:nvPr>
            <p:ph sz="quarter" idx="1"/>
          </p:nvPr>
        </p:nvGraphicFramePr>
        <p:xfrm>
          <a:off x="285720" y="1571612"/>
          <a:ext cx="8643998" cy="5000660"/>
        </p:xfrm>
        <a:graphic>
          <a:graphicData uri="http://schemas.openxmlformats.org/drawingml/2006/table">
            <a:tbl>
              <a:tblPr firstRow="1" bandRow="1">
                <a:tableStyleId>{7DF18680-E054-41AD-8BC1-D1AEF772440D}</a:tableStyleId>
              </a:tblPr>
              <a:tblGrid>
                <a:gridCol w="2221013"/>
                <a:gridCol w="2926374"/>
                <a:gridCol w="3496611"/>
              </a:tblGrid>
              <a:tr h="5000660">
                <a:tc>
                  <a:txBody>
                    <a:bodyPr/>
                    <a:lstStyle/>
                    <a:p>
                      <a:pPr algn="ctr"/>
                      <a:r>
                        <a:rPr lang="ru-RU" sz="2400" dirty="0" smtClean="0">
                          <a:solidFill>
                            <a:schemeClr val="tx1"/>
                          </a:solidFill>
                          <a:latin typeface="Times New Roman" pitchFamily="18" charset="0"/>
                          <a:cs typeface="Times New Roman" pitchFamily="18" charset="0"/>
                        </a:rPr>
                        <a:t>ФЗ «О</a:t>
                      </a:r>
                      <a:r>
                        <a:rPr lang="ru-RU" sz="2400" baseline="0" dirty="0" smtClean="0">
                          <a:solidFill>
                            <a:schemeClr val="tx1"/>
                          </a:solidFill>
                          <a:latin typeface="Times New Roman" pitchFamily="18" charset="0"/>
                          <a:cs typeface="Times New Roman" pitchFamily="18" charset="0"/>
                        </a:rPr>
                        <a:t> лицензировании отдельных видов деятельности»</a:t>
                      </a:r>
                      <a:endParaRPr lang="ru-RU" sz="2400" dirty="0">
                        <a:solidFill>
                          <a:schemeClr val="tx1"/>
                        </a:solidFill>
                        <a:latin typeface="Times New Roman" pitchFamily="18" charset="0"/>
                        <a:cs typeface="Times New Roman" pitchFamily="18" charset="0"/>
                      </a:endParaRPr>
                    </a:p>
                  </a:txBody>
                  <a:tcPr>
                    <a:solidFill>
                      <a:schemeClr val="accent4">
                        <a:lumMod val="60000"/>
                        <a:lumOff val="40000"/>
                      </a:schemeClr>
                    </a:solidFill>
                  </a:tcPr>
                </a:tc>
                <a:tc>
                  <a:txBody>
                    <a:bodyPr/>
                    <a:lstStyle/>
                    <a:p>
                      <a:pPr algn="ctr"/>
                      <a:r>
                        <a:rPr lang="ru-RU" sz="2400" dirty="0" smtClean="0">
                          <a:solidFill>
                            <a:schemeClr val="tx1"/>
                          </a:solidFill>
                          <a:latin typeface="Times New Roman" pitchFamily="18" charset="0"/>
                          <a:cs typeface="Times New Roman" pitchFamily="18" charset="0"/>
                        </a:rPr>
                        <a:t>От 4.05.2011. №</a:t>
                      </a:r>
                      <a:r>
                        <a:rPr lang="ru-RU" sz="2400" baseline="0" dirty="0" smtClean="0">
                          <a:solidFill>
                            <a:schemeClr val="tx1"/>
                          </a:solidFill>
                          <a:latin typeface="Times New Roman" pitchFamily="18" charset="0"/>
                          <a:cs typeface="Times New Roman" pitchFamily="18" charset="0"/>
                        </a:rPr>
                        <a:t> 99 – ФЗ</a:t>
                      </a:r>
                      <a:endParaRPr lang="ru-RU" sz="2400" dirty="0">
                        <a:solidFill>
                          <a:schemeClr val="tx1"/>
                        </a:solidFill>
                        <a:latin typeface="Times New Roman" pitchFamily="18" charset="0"/>
                        <a:cs typeface="Times New Roman" pitchFamily="18" charset="0"/>
                      </a:endParaRPr>
                    </a:p>
                  </a:txBody>
                  <a:tcPr>
                    <a:solidFill>
                      <a:schemeClr val="accent4">
                        <a:lumMod val="60000"/>
                        <a:lumOff val="40000"/>
                      </a:schemeClr>
                    </a:solidFill>
                  </a:tcPr>
                </a:tc>
                <a:tc>
                  <a:txBody>
                    <a:bodyPr/>
                    <a:lstStyle/>
                    <a:p>
                      <a:pPr algn="ctr"/>
                      <a:r>
                        <a:rPr lang="ru-RU" sz="2400" dirty="0" smtClean="0">
                          <a:solidFill>
                            <a:schemeClr val="tx1"/>
                          </a:solidFill>
                          <a:latin typeface="Times New Roman" pitchFamily="18" charset="0"/>
                          <a:cs typeface="Times New Roman" pitchFamily="18" charset="0"/>
                        </a:rPr>
                        <a:t>Закон регулирует отношения, возникающие  между </a:t>
                      </a:r>
                      <a:r>
                        <a:rPr lang="ru-RU" sz="2400" dirty="0" err="1" smtClean="0">
                          <a:solidFill>
                            <a:schemeClr val="tx1"/>
                          </a:solidFill>
                          <a:latin typeface="Times New Roman" pitchFamily="18" charset="0"/>
                          <a:cs typeface="Times New Roman" pitchFamily="18" charset="0"/>
                        </a:rPr>
                        <a:t>фед</a:t>
                      </a:r>
                      <a:r>
                        <a:rPr lang="ru-RU" sz="2400" dirty="0" smtClean="0">
                          <a:solidFill>
                            <a:schemeClr val="tx1"/>
                          </a:solidFill>
                          <a:latin typeface="Times New Roman" pitchFamily="18" charset="0"/>
                          <a:cs typeface="Times New Roman" pitchFamily="18" charset="0"/>
                        </a:rPr>
                        <a:t>. органами исполнительной</a:t>
                      </a:r>
                      <a:r>
                        <a:rPr lang="ru-RU" sz="2400" baseline="0" dirty="0" smtClean="0">
                          <a:solidFill>
                            <a:schemeClr val="tx1"/>
                          </a:solidFill>
                          <a:latin typeface="Times New Roman" pitchFamily="18" charset="0"/>
                          <a:cs typeface="Times New Roman" pitchFamily="18" charset="0"/>
                        </a:rPr>
                        <a:t> власти, органами  исполнительной власти субъектов РФ. ЮЛ и ИП в связи с осуществлением лицензирования отельных видов деятельности</a:t>
                      </a:r>
                      <a:r>
                        <a:rPr lang="ru-RU" sz="2400" baseline="0" dirty="0" smtClean="0">
                          <a:solidFill>
                            <a:schemeClr val="tx1"/>
                          </a:solidFill>
                        </a:rPr>
                        <a:t>.</a:t>
                      </a:r>
                      <a:endParaRPr lang="ru-RU" sz="2400" dirty="0">
                        <a:solidFill>
                          <a:schemeClr val="tx1"/>
                        </a:solidFill>
                        <a:latin typeface="Times New Roman" pitchFamily="18" charset="0"/>
                        <a:cs typeface="Times New Roman" pitchFamily="18" charset="0"/>
                      </a:endParaRPr>
                    </a:p>
                  </a:txBody>
                  <a:tcPr>
                    <a:solidFill>
                      <a:schemeClr val="accent4">
                        <a:lumMod val="60000"/>
                        <a:lumOff val="40000"/>
                      </a:schemeClr>
                    </a:solidFill>
                  </a:tcPr>
                </a:tc>
              </a:tr>
            </a:tbl>
          </a:graphicData>
        </a:graphic>
      </p:graphicFrame>
      <p:sp>
        <p:nvSpPr>
          <p:cNvPr id="6" name="Номер слайда 5"/>
          <p:cNvSpPr>
            <a:spLocks noGrp="1"/>
          </p:cNvSpPr>
          <p:nvPr>
            <p:ph type="sldNum" sz="quarter" idx="15"/>
          </p:nvPr>
        </p:nvSpPr>
        <p:spPr/>
        <p:txBody>
          <a:bodyPr/>
          <a:lstStyle/>
          <a:p>
            <a:fld id="{725C68B6-61C2-468F-89AB-4B9F7531AA68}" type="slidenum">
              <a:rPr lang="ru-RU" smtClean="0">
                <a:latin typeface="Times New Roman" pitchFamily="18" charset="0"/>
                <a:cs typeface="Times New Roman" pitchFamily="18" charset="0"/>
              </a:rPr>
              <a:pPr/>
              <a:t>7</a:t>
            </a:fld>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b="1" dirty="0" smtClean="0">
                <a:solidFill>
                  <a:schemeClr val="tx1"/>
                </a:solidFill>
                <a:latin typeface="Times New Roman" pitchFamily="18" charset="0"/>
                <a:cs typeface="Times New Roman" pitchFamily="18" charset="0"/>
              </a:rPr>
              <a:t>Нормативные документы по лицензированию</a:t>
            </a:r>
            <a:endParaRPr lang="ru-RU" sz="3600" dirty="0">
              <a:solidFill>
                <a:schemeClr val="tx1"/>
              </a:solidFill>
            </a:endParaRPr>
          </a:p>
        </p:txBody>
      </p:sp>
      <p:graphicFrame>
        <p:nvGraphicFramePr>
          <p:cNvPr id="4" name="Содержимое 3"/>
          <p:cNvGraphicFramePr>
            <a:graphicFrameLocks noGrp="1"/>
          </p:cNvGraphicFramePr>
          <p:nvPr>
            <p:ph sz="quarter" idx="1"/>
          </p:nvPr>
        </p:nvGraphicFramePr>
        <p:xfrm>
          <a:off x="214282" y="1554480"/>
          <a:ext cx="8715436" cy="5017792"/>
        </p:xfrm>
        <a:graphic>
          <a:graphicData uri="http://schemas.openxmlformats.org/drawingml/2006/table">
            <a:tbl>
              <a:tblPr firstRow="1" bandRow="1">
                <a:tableStyleId>{7DF18680-E054-41AD-8BC1-D1AEF772440D}</a:tableStyleId>
              </a:tblPr>
              <a:tblGrid>
                <a:gridCol w="2143140"/>
                <a:gridCol w="2071702"/>
                <a:gridCol w="4500594"/>
              </a:tblGrid>
              <a:tr h="5017792">
                <a:tc>
                  <a:txBody>
                    <a:bodyPr/>
                    <a:lstStyle/>
                    <a:p>
                      <a:pPr algn="ctr"/>
                      <a:r>
                        <a:rPr lang="ru-RU" sz="2400" dirty="0" smtClean="0">
                          <a:solidFill>
                            <a:schemeClr val="tx1"/>
                          </a:solidFill>
                          <a:latin typeface="Times New Roman" pitchFamily="18" charset="0"/>
                          <a:cs typeface="Times New Roman" pitchFamily="18" charset="0"/>
                        </a:rPr>
                        <a:t>ФЗ</a:t>
                      </a:r>
                      <a:r>
                        <a:rPr lang="ru-RU" sz="2400" baseline="0" dirty="0" smtClean="0">
                          <a:solidFill>
                            <a:schemeClr val="tx1"/>
                          </a:solidFill>
                          <a:latin typeface="Times New Roman" pitchFamily="18" charset="0"/>
                          <a:cs typeface="Times New Roman" pitchFamily="18" charset="0"/>
                        </a:rPr>
                        <a:t> «О защите прав ЮЛ и ИП при осуществлении и </a:t>
                      </a:r>
                      <a:r>
                        <a:rPr lang="ru-RU" sz="2400" baseline="0" dirty="0" err="1" smtClean="0">
                          <a:solidFill>
                            <a:schemeClr val="tx1"/>
                          </a:solidFill>
                          <a:latin typeface="Times New Roman" pitchFamily="18" charset="0"/>
                          <a:cs typeface="Times New Roman" pitchFamily="18" charset="0"/>
                        </a:rPr>
                        <a:t>гос</a:t>
                      </a:r>
                      <a:r>
                        <a:rPr lang="ru-RU" sz="2400" baseline="0" dirty="0" smtClean="0">
                          <a:solidFill>
                            <a:schemeClr val="tx1"/>
                          </a:solidFill>
                          <a:latin typeface="Times New Roman" pitchFamily="18" charset="0"/>
                          <a:cs typeface="Times New Roman" pitchFamily="18" charset="0"/>
                        </a:rPr>
                        <a:t>. контроля (надзора) и муниципального контроля</a:t>
                      </a:r>
                      <a:endParaRPr lang="ru-RU" sz="2400" dirty="0">
                        <a:solidFill>
                          <a:schemeClr val="tx1"/>
                        </a:solidFill>
                        <a:latin typeface="Times New Roman" pitchFamily="18" charset="0"/>
                        <a:cs typeface="Times New Roman" pitchFamily="18" charset="0"/>
                      </a:endParaRPr>
                    </a:p>
                  </a:txBody>
                  <a:tcPr>
                    <a:solidFill>
                      <a:schemeClr val="accent4">
                        <a:lumMod val="60000"/>
                        <a:lumOff val="40000"/>
                      </a:schemeClr>
                    </a:solidFill>
                  </a:tcPr>
                </a:tc>
                <a:tc>
                  <a:txBody>
                    <a:bodyPr/>
                    <a:lstStyle/>
                    <a:p>
                      <a:pPr algn="ctr"/>
                      <a:r>
                        <a:rPr lang="ru-RU" sz="2400" dirty="0" smtClean="0">
                          <a:solidFill>
                            <a:schemeClr val="tx1"/>
                          </a:solidFill>
                          <a:latin typeface="Times New Roman" pitchFamily="18" charset="0"/>
                          <a:cs typeface="Times New Roman" pitchFamily="18" charset="0"/>
                        </a:rPr>
                        <a:t>От 26.12.2008 г. №. 294 – ФЗ</a:t>
                      </a:r>
                      <a:endParaRPr lang="ru-RU" sz="2400" dirty="0">
                        <a:solidFill>
                          <a:schemeClr val="tx1"/>
                        </a:solidFill>
                        <a:latin typeface="Times New Roman" pitchFamily="18" charset="0"/>
                        <a:cs typeface="Times New Roman" pitchFamily="18" charset="0"/>
                      </a:endParaRPr>
                    </a:p>
                  </a:txBody>
                  <a:tcPr>
                    <a:solidFill>
                      <a:schemeClr val="accent4">
                        <a:lumMod val="60000"/>
                        <a:lumOff val="40000"/>
                      </a:schemeClr>
                    </a:solidFill>
                  </a:tcPr>
                </a:tc>
                <a:tc>
                  <a:txBody>
                    <a:bodyPr/>
                    <a:lstStyle/>
                    <a:p>
                      <a:pPr algn="ctr"/>
                      <a:r>
                        <a:rPr lang="ru-RU" sz="2000" u="sng" dirty="0" smtClean="0">
                          <a:solidFill>
                            <a:schemeClr val="tx1"/>
                          </a:solidFill>
                          <a:latin typeface="Times New Roman" pitchFamily="18" charset="0"/>
                          <a:cs typeface="Times New Roman" pitchFamily="18" charset="0"/>
                        </a:rPr>
                        <a:t>Устанавливает:</a:t>
                      </a:r>
                    </a:p>
                    <a:p>
                      <a:pPr algn="ctr"/>
                      <a:r>
                        <a:rPr lang="ru-RU" sz="2000" dirty="0" smtClean="0">
                          <a:solidFill>
                            <a:schemeClr val="tx1"/>
                          </a:solidFill>
                          <a:latin typeface="Times New Roman" pitchFamily="18" charset="0"/>
                          <a:cs typeface="Times New Roman" pitchFamily="18" charset="0"/>
                        </a:rPr>
                        <a:t>-Порядок организации и проведения проверок ЮЛ, ИП органами, уполномоченными на осуществление </a:t>
                      </a:r>
                      <a:r>
                        <a:rPr lang="ru-RU" sz="2000" dirty="0" err="1" smtClean="0">
                          <a:solidFill>
                            <a:schemeClr val="tx1"/>
                          </a:solidFill>
                          <a:latin typeface="Times New Roman" pitchFamily="18" charset="0"/>
                          <a:cs typeface="Times New Roman" pitchFamily="18" charset="0"/>
                        </a:rPr>
                        <a:t>гос</a:t>
                      </a:r>
                      <a:r>
                        <a:rPr lang="ru-RU" sz="2000" dirty="0" smtClean="0">
                          <a:solidFill>
                            <a:schemeClr val="tx1"/>
                          </a:solidFill>
                          <a:latin typeface="Times New Roman" pitchFamily="18" charset="0"/>
                          <a:cs typeface="Times New Roman" pitchFamily="18" charset="0"/>
                        </a:rPr>
                        <a:t>. контроля, муниципального контроля;</a:t>
                      </a:r>
                    </a:p>
                    <a:p>
                      <a:pPr algn="ctr"/>
                      <a:r>
                        <a:rPr lang="ru-RU" sz="2000" dirty="0" smtClean="0">
                          <a:solidFill>
                            <a:schemeClr val="tx1"/>
                          </a:solidFill>
                          <a:latin typeface="Times New Roman" pitchFamily="18" charset="0"/>
                          <a:cs typeface="Times New Roman" pitchFamily="18" charset="0"/>
                        </a:rPr>
                        <a:t>-Права и обязанности органов, уполномоченных на осуществление </a:t>
                      </a:r>
                      <a:r>
                        <a:rPr lang="ru-RU" sz="2000" dirty="0" err="1" smtClean="0">
                          <a:solidFill>
                            <a:schemeClr val="tx1"/>
                          </a:solidFill>
                          <a:latin typeface="Times New Roman" pitchFamily="18" charset="0"/>
                          <a:cs typeface="Times New Roman" pitchFamily="18" charset="0"/>
                        </a:rPr>
                        <a:t>гос</a:t>
                      </a:r>
                      <a:r>
                        <a:rPr lang="ru-RU" sz="2000" dirty="0" smtClean="0">
                          <a:solidFill>
                            <a:schemeClr val="tx1"/>
                          </a:solidFill>
                          <a:latin typeface="Times New Roman" pitchFamily="18" charset="0"/>
                          <a:cs typeface="Times New Roman" pitchFamily="18" charset="0"/>
                        </a:rPr>
                        <a:t>.</a:t>
                      </a:r>
                      <a:r>
                        <a:rPr lang="ru-RU" sz="2000" baseline="0" dirty="0" smtClean="0">
                          <a:solidFill>
                            <a:schemeClr val="tx1"/>
                          </a:solidFill>
                          <a:latin typeface="Times New Roman" pitchFamily="18" charset="0"/>
                          <a:cs typeface="Times New Roman" pitchFamily="18" charset="0"/>
                        </a:rPr>
                        <a:t> контроля, их должностных лиц при проведении проверок;</a:t>
                      </a:r>
                    </a:p>
                    <a:p>
                      <a:pPr algn="ctr"/>
                      <a:r>
                        <a:rPr lang="ru-RU" sz="2000" baseline="0" dirty="0" smtClean="0">
                          <a:solidFill>
                            <a:schemeClr val="tx1"/>
                          </a:solidFill>
                          <a:latin typeface="Times New Roman" pitchFamily="18" charset="0"/>
                          <a:cs typeface="Times New Roman" pitchFamily="18" charset="0"/>
                        </a:rPr>
                        <a:t>-Права и обязанности ЮЛ,ИП по защите их прав и законных интересов.</a:t>
                      </a:r>
                      <a:endParaRPr lang="ru-RU" sz="2000" dirty="0">
                        <a:solidFill>
                          <a:schemeClr val="tx1"/>
                        </a:solidFill>
                        <a:latin typeface="Times New Roman" pitchFamily="18" charset="0"/>
                        <a:cs typeface="Times New Roman" pitchFamily="18" charset="0"/>
                      </a:endParaRPr>
                    </a:p>
                  </a:txBody>
                  <a:tcPr>
                    <a:solidFill>
                      <a:schemeClr val="accent4">
                        <a:lumMod val="60000"/>
                        <a:lumOff val="40000"/>
                      </a:schemeClr>
                    </a:solidFill>
                  </a:tcPr>
                </a:tc>
              </a:tr>
            </a:tbl>
          </a:graphicData>
        </a:graphic>
      </p:graphicFrame>
      <p:sp>
        <p:nvSpPr>
          <p:cNvPr id="5" name="Номер слайда 4"/>
          <p:cNvSpPr>
            <a:spLocks noGrp="1"/>
          </p:cNvSpPr>
          <p:nvPr>
            <p:ph type="sldNum" sz="quarter" idx="15"/>
          </p:nvPr>
        </p:nvSpPr>
        <p:spPr/>
        <p:txBody>
          <a:bodyPr/>
          <a:lstStyle/>
          <a:p>
            <a:fld id="{725C68B6-61C2-468F-89AB-4B9F7531AA68}" type="slidenum">
              <a:rPr lang="ru-RU" smtClean="0">
                <a:latin typeface="Times New Roman" pitchFamily="18" charset="0"/>
                <a:cs typeface="Times New Roman" pitchFamily="18" charset="0"/>
              </a:rPr>
              <a:pPr/>
              <a:t>8</a:t>
            </a:fld>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b="1" dirty="0" smtClean="0">
                <a:solidFill>
                  <a:schemeClr val="tx1"/>
                </a:solidFill>
                <a:latin typeface="Times New Roman" pitchFamily="18" charset="0"/>
                <a:cs typeface="Times New Roman" pitchFamily="18" charset="0"/>
              </a:rPr>
              <a:t>Нормативные документы по лицензированию</a:t>
            </a:r>
            <a:endParaRPr lang="ru-RU" sz="3600" dirty="0">
              <a:solidFill>
                <a:schemeClr val="tx1"/>
              </a:solidFill>
            </a:endParaRPr>
          </a:p>
        </p:txBody>
      </p:sp>
      <p:graphicFrame>
        <p:nvGraphicFramePr>
          <p:cNvPr id="4" name="Содержимое 3"/>
          <p:cNvGraphicFramePr>
            <a:graphicFrameLocks noGrp="1"/>
          </p:cNvGraphicFramePr>
          <p:nvPr>
            <p:ph sz="quarter" idx="1"/>
          </p:nvPr>
        </p:nvGraphicFramePr>
        <p:xfrm>
          <a:off x="357158" y="1643050"/>
          <a:ext cx="8572560" cy="4714908"/>
        </p:xfrm>
        <a:graphic>
          <a:graphicData uri="http://schemas.openxmlformats.org/drawingml/2006/table">
            <a:tbl>
              <a:tblPr firstRow="1" bandRow="1">
                <a:tableStyleId>{7DF18680-E054-41AD-8BC1-D1AEF772440D}</a:tableStyleId>
              </a:tblPr>
              <a:tblGrid>
                <a:gridCol w="1939009"/>
                <a:gridCol w="2697158"/>
                <a:gridCol w="3936393"/>
              </a:tblGrid>
              <a:tr h="4714908">
                <a:tc>
                  <a:txBody>
                    <a:bodyPr/>
                    <a:lstStyle/>
                    <a:p>
                      <a:pPr algn="ctr"/>
                      <a:r>
                        <a:rPr lang="ru-RU" sz="2400" dirty="0" smtClean="0">
                          <a:solidFill>
                            <a:schemeClr val="tx1"/>
                          </a:solidFill>
                          <a:latin typeface="Times New Roman" pitchFamily="18" charset="0"/>
                          <a:cs typeface="Times New Roman" pitchFamily="18" charset="0"/>
                        </a:rPr>
                        <a:t>ФЗ «Об обращении ЛС»</a:t>
                      </a:r>
                      <a:endParaRPr lang="ru-RU" sz="2400" dirty="0">
                        <a:solidFill>
                          <a:schemeClr val="tx1"/>
                        </a:solidFill>
                        <a:latin typeface="Times New Roman" pitchFamily="18" charset="0"/>
                        <a:cs typeface="Times New Roman" pitchFamily="18" charset="0"/>
                      </a:endParaRPr>
                    </a:p>
                  </a:txBody>
                  <a:tcPr>
                    <a:solidFill>
                      <a:schemeClr val="accent4">
                        <a:lumMod val="60000"/>
                        <a:lumOff val="40000"/>
                      </a:schemeClr>
                    </a:solidFill>
                  </a:tcPr>
                </a:tc>
                <a:tc>
                  <a:txBody>
                    <a:bodyPr/>
                    <a:lstStyle/>
                    <a:p>
                      <a:pPr algn="ctr"/>
                      <a:r>
                        <a:rPr lang="ru-RU" sz="2400" dirty="0" smtClean="0">
                          <a:solidFill>
                            <a:schemeClr val="tx1"/>
                          </a:solidFill>
                          <a:latin typeface="Times New Roman" pitchFamily="18" charset="0"/>
                          <a:cs typeface="Times New Roman" pitchFamily="18" charset="0"/>
                        </a:rPr>
                        <a:t>От 12.04.2010г.</a:t>
                      </a:r>
                      <a:r>
                        <a:rPr lang="ru-RU" sz="2400" baseline="0" dirty="0" smtClean="0">
                          <a:solidFill>
                            <a:schemeClr val="tx1"/>
                          </a:solidFill>
                          <a:latin typeface="Times New Roman" pitchFamily="18" charset="0"/>
                          <a:cs typeface="Times New Roman" pitchFamily="18" charset="0"/>
                        </a:rPr>
                        <a:t> №61 – ФЗ</a:t>
                      </a:r>
                      <a:endParaRPr lang="ru-RU" sz="2400" dirty="0">
                        <a:solidFill>
                          <a:schemeClr val="tx1"/>
                        </a:solidFill>
                        <a:latin typeface="Times New Roman" pitchFamily="18" charset="0"/>
                        <a:cs typeface="Times New Roman" pitchFamily="18" charset="0"/>
                      </a:endParaRPr>
                    </a:p>
                  </a:txBody>
                  <a:tcPr>
                    <a:solidFill>
                      <a:schemeClr val="accent4">
                        <a:lumMod val="60000"/>
                        <a:lumOff val="40000"/>
                      </a:schemeClr>
                    </a:solidFill>
                  </a:tcPr>
                </a:tc>
                <a:tc>
                  <a:txBody>
                    <a:bodyPr/>
                    <a:lstStyle/>
                    <a:p>
                      <a:pPr algn="ctr"/>
                      <a:r>
                        <a:rPr lang="ru-RU" sz="2400" dirty="0" smtClean="0">
                          <a:solidFill>
                            <a:schemeClr val="tx1"/>
                          </a:solidFill>
                          <a:latin typeface="Times New Roman" pitchFamily="18" charset="0"/>
                          <a:cs typeface="Times New Roman" pitchFamily="18" charset="0"/>
                        </a:rPr>
                        <a:t>Регулирует</a:t>
                      </a:r>
                      <a:r>
                        <a:rPr lang="ru-RU" sz="2400" baseline="0" dirty="0" smtClean="0">
                          <a:solidFill>
                            <a:schemeClr val="tx1"/>
                          </a:solidFill>
                          <a:latin typeface="Times New Roman" pitchFamily="18" charset="0"/>
                          <a:cs typeface="Times New Roman" pitchFamily="18" charset="0"/>
                        </a:rPr>
                        <a:t> отношения, возникающие в связи с обращением ЛС – разработкой, до/клиническими исследованиями, </a:t>
                      </a:r>
                      <a:r>
                        <a:rPr lang="ru-RU" sz="2400" baseline="0" dirty="0" err="1" smtClean="0">
                          <a:solidFill>
                            <a:schemeClr val="tx1"/>
                          </a:solidFill>
                          <a:latin typeface="Times New Roman" pitchFamily="18" charset="0"/>
                          <a:cs typeface="Times New Roman" pitchFamily="18" charset="0"/>
                        </a:rPr>
                        <a:t>гос</a:t>
                      </a:r>
                      <a:r>
                        <a:rPr lang="ru-RU" sz="2400" baseline="0" dirty="0" smtClean="0">
                          <a:solidFill>
                            <a:schemeClr val="tx1"/>
                          </a:solidFill>
                          <a:latin typeface="Times New Roman" pitchFamily="18" charset="0"/>
                          <a:cs typeface="Times New Roman" pitchFamily="18" charset="0"/>
                        </a:rPr>
                        <a:t> регистрацией, контролем качества, изготовлением, хранением, перевозкой, отпуском, применением, уничтожением ЛС</a:t>
                      </a:r>
                      <a:r>
                        <a:rPr lang="ru-RU" baseline="0" dirty="0" smtClean="0">
                          <a:solidFill>
                            <a:schemeClr val="tx1"/>
                          </a:solidFill>
                          <a:latin typeface="Times New Roman" pitchFamily="18" charset="0"/>
                          <a:cs typeface="Times New Roman" pitchFamily="18" charset="0"/>
                        </a:rPr>
                        <a:t>.</a:t>
                      </a:r>
                      <a:endParaRPr lang="ru-RU" dirty="0">
                        <a:solidFill>
                          <a:schemeClr val="tx1"/>
                        </a:solidFill>
                        <a:latin typeface="Times New Roman" pitchFamily="18" charset="0"/>
                        <a:cs typeface="Times New Roman" pitchFamily="18" charset="0"/>
                      </a:endParaRPr>
                    </a:p>
                  </a:txBody>
                  <a:tcPr>
                    <a:solidFill>
                      <a:schemeClr val="accent4">
                        <a:lumMod val="60000"/>
                        <a:lumOff val="40000"/>
                      </a:schemeClr>
                    </a:solidFill>
                  </a:tcPr>
                </a:tc>
              </a:tr>
            </a:tbl>
          </a:graphicData>
        </a:graphic>
      </p:graphicFrame>
      <p:sp>
        <p:nvSpPr>
          <p:cNvPr id="5" name="Номер слайда 4"/>
          <p:cNvSpPr>
            <a:spLocks noGrp="1"/>
          </p:cNvSpPr>
          <p:nvPr>
            <p:ph type="sldNum" sz="quarter" idx="15"/>
          </p:nvPr>
        </p:nvSpPr>
        <p:spPr/>
        <p:txBody>
          <a:bodyPr/>
          <a:lstStyle/>
          <a:p>
            <a:fld id="{725C68B6-61C2-468F-89AB-4B9F7531AA68}" type="slidenum">
              <a:rPr lang="ru-RU" smtClean="0">
                <a:latin typeface="Times New Roman" pitchFamily="18" charset="0"/>
                <a:cs typeface="Times New Roman" pitchFamily="18" charset="0"/>
              </a:rPr>
              <a:pPr/>
              <a:t>9</a:t>
            </a:fld>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274</TotalTime>
  <Words>487</Words>
  <PresentationFormat>Экран (4:3)</PresentationFormat>
  <Paragraphs>64</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Эркер</vt:lpstr>
      <vt:lpstr>Федеральное государственное бюджетное образовательное учреждение высшего профессионального образования «Красноярский государственный медицинский университет имени профессора В.Ф. Войно-Ясенецкого» Министерства здравоохранения Российской Федерации Фармацевтический колледж </vt:lpstr>
      <vt:lpstr>Слайд 2</vt:lpstr>
      <vt:lpstr>Слайд 3</vt:lpstr>
      <vt:lpstr>Действие лицензии</vt:lpstr>
      <vt:lpstr>Нормативные документы по лицензированию</vt:lpstr>
      <vt:lpstr>Нормативные документы по лицензированию</vt:lpstr>
      <vt:lpstr>Нормативные документы по лицензированию</vt:lpstr>
      <vt:lpstr>Нормативные документы по лицензированию</vt:lpstr>
      <vt:lpstr>Нормативные документы по лицензированию</vt:lpstr>
      <vt:lpstr>Нормативные документы по лицензированию</vt:lpstr>
      <vt:lpstr>Слайд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Ксения Почекутова</dc:creator>
  <cp:lastModifiedBy>Пользователь Windows</cp:lastModifiedBy>
  <cp:revision>12</cp:revision>
  <dcterms:created xsi:type="dcterms:W3CDTF">2020-06-03T14:31:36Z</dcterms:created>
  <dcterms:modified xsi:type="dcterms:W3CDTF">2020-06-06T09:08:06Z</dcterms:modified>
</cp:coreProperties>
</file>