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4" r:id="rId3"/>
    <p:sldId id="274" r:id="rId4"/>
    <p:sldId id="285" r:id="rId5"/>
    <p:sldId id="297" r:id="rId6"/>
    <p:sldId id="317" r:id="rId7"/>
    <p:sldId id="298" r:id="rId8"/>
    <p:sldId id="319" r:id="rId9"/>
    <p:sldId id="320" r:id="rId10"/>
    <p:sldId id="321" r:id="rId11"/>
    <p:sldId id="322" r:id="rId12"/>
    <p:sldId id="318" r:id="rId13"/>
    <p:sldId id="277" r:id="rId14"/>
    <p:sldId id="299" r:id="rId15"/>
    <p:sldId id="313" r:id="rId16"/>
    <p:sldId id="288" r:id="rId17"/>
    <p:sldId id="314" r:id="rId18"/>
    <p:sldId id="316" r:id="rId19"/>
    <p:sldId id="276" r:id="rId20"/>
    <p:sldId id="275" r:id="rId21"/>
    <p:sldId id="257"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F74F"/>
    <a:srgbClr val="5798B9"/>
    <a:srgbClr val="38626A"/>
    <a:srgbClr val="5C5C5C"/>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098" autoAdjust="0"/>
  </p:normalViewPr>
  <p:slideViewPr>
    <p:cSldViewPr>
      <p:cViewPr>
        <p:scale>
          <a:sx n="60" d="100"/>
          <a:sy n="60" d="100"/>
        </p:scale>
        <p:origin x="-288" y="-1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08.11.2021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08.11.2021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08.11.2021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08.11.2021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08.11.2021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08.11.2021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08.11.2021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08.11.2021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 xmlns:a16="http://schemas.microsoft.com/office/drawing/2014/main" id="{16758CB7-007C-40DF-A901-600703FB6D31}"/>
              </a:ext>
              <a:ext uri="{C183D7F6-B498-43B3-948B-1728B52AA6E4}">
                <adec:decorative xmlns="" xmlns:adec="http://schemas.microsoft.com/office/drawing/2017/decorative" val="1"/>
              </a:ext>
            </a:extLst>
          </p:cNvPr>
          <p:cNvPicPr>
            <a:picLocks noChangeAspect="1"/>
          </p:cNvPicPr>
          <p:nvPr/>
        </p:nvPicPr>
        <p:blipFill rotWithShape="1">
          <a:blip r:embed="rId2"/>
          <a:srcRect t="15730"/>
          <a:stretch/>
        </p:blipFill>
        <p:spPr>
          <a:xfrm>
            <a:off x="0" y="0"/>
            <a:ext cx="9144019" cy="6858000"/>
          </a:xfrm>
          <a:prstGeom prst="rect">
            <a:avLst/>
          </a:prstGeom>
        </p:spPr>
      </p:pic>
      <p:sp>
        <p:nvSpPr>
          <p:cNvPr id="3" name="Подзаголовок 2"/>
          <p:cNvSpPr>
            <a:spLocks noGrp="1"/>
          </p:cNvSpPr>
          <p:nvPr>
            <p:ph type="subTitle" idx="1"/>
          </p:nvPr>
        </p:nvSpPr>
        <p:spPr>
          <a:xfrm>
            <a:off x="71406" y="857232"/>
            <a:ext cx="8858312" cy="6572296"/>
          </a:xfrm>
        </p:spPr>
        <p:txBody>
          <a:bodyPr>
            <a:normAutofit/>
          </a:bodyPr>
          <a:lstStyle/>
          <a:p>
            <a:r>
              <a:rPr lang="en-US" sz="1400" dirty="0" err="1" smtClean="0">
                <a:solidFill>
                  <a:schemeClr val="dk1"/>
                </a:solidFill>
                <a:ea typeface="Calibri"/>
                <a:cs typeface="Calibri"/>
                <a:sym typeface="Calibri"/>
              </a:rPr>
              <a:t>Федеральное</a:t>
            </a:r>
            <a:r>
              <a:rPr lang="en-US" sz="1400" dirty="0" smtClean="0">
                <a:solidFill>
                  <a:schemeClr val="dk1"/>
                </a:solidFill>
                <a:ea typeface="Calibri"/>
                <a:cs typeface="Calibri"/>
                <a:sym typeface="Calibri"/>
              </a:rPr>
              <a:t> </a:t>
            </a:r>
            <a:r>
              <a:rPr lang="en-US" sz="1400" dirty="0" err="1" smtClean="0">
                <a:solidFill>
                  <a:schemeClr val="dk1"/>
                </a:solidFill>
                <a:ea typeface="Calibri"/>
                <a:cs typeface="Calibri"/>
                <a:sym typeface="Calibri"/>
              </a:rPr>
              <a:t>государственное</a:t>
            </a:r>
            <a:r>
              <a:rPr lang="en-US" sz="1400" dirty="0" smtClean="0">
                <a:solidFill>
                  <a:schemeClr val="dk1"/>
                </a:solidFill>
                <a:ea typeface="Calibri"/>
                <a:cs typeface="Calibri"/>
                <a:sym typeface="Calibri"/>
              </a:rPr>
              <a:t> </a:t>
            </a:r>
            <a:r>
              <a:rPr lang="en-US" sz="1400" dirty="0" err="1" smtClean="0">
                <a:solidFill>
                  <a:schemeClr val="dk1"/>
                </a:solidFill>
                <a:ea typeface="Calibri"/>
                <a:cs typeface="Calibri"/>
                <a:sym typeface="Calibri"/>
              </a:rPr>
              <a:t>бюджетное</a:t>
            </a:r>
            <a:r>
              <a:rPr lang="en-US" sz="1400" dirty="0" smtClean="0">
                <a:solidFill>
                  <a:schemeClr val="dk1"/>
                </a:solidFill>
                <a:ea typeface="Calibri"/>
                <a:cs typeface="Calibri"/>
                <a:sym typeface="Calibri"/>
              </a:rPr>
              <a:t> </a:t>
            </a:r>
            <a:r>
              <a:rPr lang="en-US" sz="1400" dirty="0" err="1" smtClean="0">
                <a:solidFill>
                  <a:schemeClr val="dk1"/>
                </a:solidFill>
                <a:ea typeface="Calibri"/>
                <a:cs typeface="Calibri"/>
                <a:sym typeface="Calibri"/>
              </a:rPr>
              <a:t>образовательное</a:t>
            </a:r>
            <a:r>
              <a:rPr lang="en-US" sz="1400" dirty="0" smtClean="0">
                <a:solidFill>
                  <a:schemeClr val="dk1"/>
                </a:solidFill>
                <a:ea typeface="Calibri"/>
                <a:cs typeface="Calibri"/>
                <a:sym typeface="Calibri"/>
              </a:rPr>
              <a:t> </a:t>
            </a:r>
            <a:r>
              <a:rPr lang="en-US" sz="1400" dirty="0" err="1" smtClean="0">
                <a:solidFill>
                  <a:schemeClr val="dk1"/>
                </a:solidFill>
                <a:ea typeface="Calibri"/>
                <a:cs typeface="Calibri"/>
                <a:sym typeface="Calibri"/>
              </a:rPr>
              <a:t>учреждение</a:t>
            </a:r>
            <a:r>
              <a:rPr lang="en-US" sz="1400" dirty="0" smtClean="0">
                <a:solidFill>
                  <a:schemeClr val="dk1"/>
                </a:solidFill>
                <a:ea typeface="Calibri"/>
                <a:cs typeface="Calibri"/>
                <a:sym typeface="Calibri"/>
              </a:rPr>
              <a:t> </a:t>
            </a:r>
            <a:r>
              <a:rPr lang="en-US" sz="1400" dirty="0" err="1" smtClean="0">
                <a:solidFill>
                  <a:schemeClr val="dk1"/>
                </a:solidFill>
                <a:ea typeface="Calibri"/>
                <a:cs typeface="Calibri"/>
                <a:sym typeface="Calibri"/>
              </a:rPr>
              <a:t>высшего</a:t>
            </a:r>
            <a:r>
              <a:rPr lang="en-US" sz="1400" dirty="0" smtClean="0">
                <a:solidFill>
                  <a:schemeClr val="dk1"/>
                </a:solidFill>
                <a:ea typeface="Calibri"/>
                <a:cs typeface="Calibri"/>
                <a:sym typeface="Calibri"/>
              </a:rPr>
              <a:t> </a:t>
            </a:r>
            <a:r>
              <a:rPr lang="en-US" sz="1400" dirty="0" err="1" smtClean="0">
                <a:solidFill>
                  <a:schemeClr val="dk1"/>
                </a:solidFill>
                <a:ea typeface="Calibri"/>
                <a:cs typeface="Calibri"/>
                <a:sym typeface="Calibri"/>
              </a:rPr>
              <a:t>образования</a:t>
            </a:r>
            <a:r>
              <a:rPr lang="en-US" sz="1400" dirty="0" smtClean="0">
                <a:solidFill>
                  <a:schemeClr val="dk1"/>
                </a:solidFill>
                <a:ea typeface="Calibri"/>
                <a:cs typeface="Calibri"/>
                <a:sym typeface="Calibri"/>
              </a:rPr>
              <a:t> «</a:t>
            </a:r>
            <a:r>
              <a:rPr lang="en-US" sz="1400" dirty="0" err="1" smtClean="0">
                <a:solidFill>
                  <a:schemeClr val="dk1"/>
                </a:solidFill>
                <a:ea typeface="Calibri"/>
                <a:cs typeface="Calibri"/>
                <a:sym typeface="Calibri"/>
              </a:rPr>
              <a:t>Красноярский</a:t>
            </a:r>
            <a:r>
              <a:rPr lang="en-US" sz="1400" dirty="0" smtClean="0">
                <a:solidFill>
                  <a:schemeClr val="dk1"/>
                </a:solidFill>
                <a:ea typeface="Calibri"/>
                <a:cs typeface="Calibri"/>
                <a:sym typeface="Calibri"/>
              </a:rPr>
              <a:t> </a:t>
            </a:r>
            <a:r>
              <a:rPr lang="en-US" sz="1400" dirty="0" err="1" smtClean="0">
                <a:solidFill>
                  <a:schemeClr val="dk1"/>
                </a:solidFill>
                <a:ea typeface="Calibri"/>
                <a:cs typeface="Calibri"/>
                <a:sym typeface="Calibri"/>
              </a:rPr>
              <a:t>государственный</a:t>
            </a:r>
            <a:r>
              <a:rPr lang="en-US" sz="1400" dirty="0" smtClean="0">
                <a:solidFill>
                  <a:schemeClr val="dk1"/>
                </a:solidFill>
                <a:ea typeface="Calibri"/>
                <a:cs typeface="Calibri"/>
                <a:sym typeface="Calibri"/>
              </a:rPr>
              <a:t> </a:t>
            </a:r>
            <a:r>
              <a:rPr lang="en-US" sz="1400" dirty="0" err="1" smtClean="0">
                <a:solidFill>
                  <a:schemeClr val="dk1"/>
                </a:solidFill>
                <a:ea typeface="Calibri"/>
                <a:cs typeface="Calibri"/>
                <a:sym typeface="Calibri"/>
              </a:rPr>
              <a:t>медицинский</a:t>
            </a:r>
            <a:r>
              <a:rPr lang="en-US" sz="1400" dirty="0" smtClean="0">
                <a:solidFill>
                  <a:schemeClr val="dk1"/>
                </a:solidFill>
                <a:ea typeface="Calibri"/>
                <a:cs typeface="Calibri"/>
                <a:sym typeface="Calibri"/>
              </a:rPr>
              <a:t> </a:t>
            </a:r>
            <a:r>
              <a:rPr lang="en-US" sz="1400" dirty="0" err="1" smtClean="0">
                <a:solidFill>
                  <a:schemeClr val="dk1"/>
                </a:solidFill>
                <a:ea typeface="Calibri"/>
                <a:cs typeface="Calibri"/>
                <a:sym typeface="Calibri"/>
              </a:rPr>
              <a:t>университет</a:t>
            </a:r>
            <a:r>
              <a:rPr lang="en-US" sz="1400" dirty="0" smtClean="0">
                <a:solidFill>
                  <a:schemeClr val="dk1"/>
                </a:solidFill>
                <a:ea typeface="Calibri"/>
                <a:cs typeface="Calibri"/>
                <a:sym typeface="Calibri"/>
              </a:rPr>
              <a:t> </a:t>
            </a:r>
            <a:r>
              <a:rPr lang="en-US" sz="1400" dirty="0" err="1" smtClean="0">
                <a:solidFill>
                  <a:schemeClr val="dk1"/>
                </a:solidFill>
                <a:ea typeface="Calibri"/>
                <a:cs typeface="Calibri"/>
                <a:sym typeface="Calibri"/>
              </a:rPr>
              <a:t>имени</a:t>
            </a:r>
            <a:r>
              <a:rPr lang="en-US" sz="1400" dirty="0" smtClean="0">
                <a:solidFill>
                  <a:schemeClr val="dk1"/>
                </a:solidFill>
                <a:ea typeface="Calibri"/>
                <a:cs typeface="Calibri"/>
                <a:sym typeface="Calibri"/>
              </a:rPr>
              <a:t> </a:t>
            </a:r>
            <a:r>
              <a:rPr lang="en-US" sz="1400" dirty="0" err="1" smtClean="0">
                <a:solidFill>
                  <a:schemeClr val="dk1"/>
                </a:solidFill>
                <a:ea typeface="Calibri"/>
                <a:cs typeface="Calibri"/>
                <a:sym typeface="Calibri"/>
              </a:rPr>
              <a:t>профессора</a:t>
            </a:r>
            <a:r>
              <a:rPr lang="en-US" sz="1400" dirty="0" smtClean="0">
                <a:solidFill>
                  <a:schemeClr val="dk1"/>
                </a:solidFill>
                <a:ea typeface="Calibri"/>
                <a:cs typeface="Calibri"/>
                <a:sym typeface="Calibri"/>
              </a:rPr>
              <a:t> В.Ф. </a:t>
            </a:r>
            <a:r>
              <a:rPr lang="en-US" sz="1400" dirty="0" err="1" smtClean="0">
                <a:solidFill>
                  <a:schemeClr val="dk1"/>
                </a:solidFill>
                <a:ea typeface="Calibri"/>
                <a:cs typeface="Calibri"/>
                <a:sym typeface="Calibri"/>
              </a:rPr>
              <a:t>Войно-Ясенецкого</a:t>
            </a:r>
            <a:r>
              <a:rPr lang="en-US" sz="1400" dirty="0" smtClean="0">
                <a:solidFill>
                  <a:schemeClr val="dk1"/>
                </a:solidFill>
                <a:ea typeface="Calibri"/>
                <a:cs typeface="Calibri"/>
                <a:sym typeface="Calibri"/>
              </a:rPr>
              <a:t>» </a:t>
            </a:r>
            <a:br>
              <a:rPr lang="en-US" sz="1400" dirty="0" smtClean="0">
                <a:solidFill>
                  <a:schemeClr val="dk1"/>
                </a:solidFill>
                <a:ea typeface="Calibri"/>
                <a:cs typeface="Calibri"/>
                <a:sym typeface="Calibri"/>
              </a:rPr>
            </a:br>
            <a:r>
              <a:rPr lang="en-US" sz="1400" dirty="0" err="1" smtClean="0">
                <a:solidFill>
                  <a:schemeClr val="dk1"/>
                </a:solidFill>
                <a:ea typeface="Calibri"/>
                <a:cs typeface="Calibri"/>
                <a:sym typeface="Calibri"/>
              </a:rPr>
              <a:t>Министерства</a:t>
            </a:r>
            <a:r>
              <a:rPr lang="en-US" sz="1400" dirty="0" smtClean="0">
                <a:solidFill>
                  <a:schemeClr val="dk1"/>
                </a:solidFill>
                <a:ea typeface="Calibri"/>
                <a:cs typeface="Calibri"/>
                <a:sym typeface="Calibri"/>
              </a:rPr>
              <a:t> </a:t>
            </a:r>
            <a:r>
              <a:rPr lang="en-US" sz="1400" dirty="0" err="1" smtClean="0">
                <a:solidFill>
                  <a:schemeClr val="dk1"/>
                </a:solidFill>
                <a:ea typeface="Calibri"/>
                <a:cs typeface="Calibri"/>
                <a:sym typeface="Calibri"/>
              </a:rPr>
              <a:t>здравоохранения</a:t>
            </a:r>
            <a:r>
              <a:rPr lang="en-US" sz="1400" dirty="0" smtClean="0">
                <a:solidFill>
                  <a:schemeClr val="dk1"/>
                </a:solidFill>
                <a:ea typeface="Calibri"/>
                <a:cs typeface="Calibri"/>
                <a:sym typeface="Calibri"/>
              </a:rPr>
              <a:t> </a:t>
            </a:r>
            <a:r>
              <a:rPr lang="en-US" sz="1400" dirty="0" err="1" smtClean="0">
                <a:solidFill>
                  <a:schemeClr val="dk1"/>
                </a:solidFill>
                <a:ea typeface="Calibri"/>
                <a:cs typeface="Calibri"/>
                <a:sym typeface="Calibri"/>
              </a:rPr>
              <a:t>Российской</a:t>
            </a:r>
            <a:r>
              <a:rPr lang="en-US" sz="1400" dirty="0" smtClean="0">
                <a:solidFill>
                  <a:schemeClr val="dk1"/>
                </a:solidFill>
                <a:ea typeface="Calibri"/>
                <a:cs typeface="Calibri"/>
                <a:sym typeface="Calibri"/>
              </a:rPr>
              <a:t> </a:t>
            </a:r>
            <a:r>
              <a:rPr lang="en-US" sz="1400" dirty="0" err="1" smtClean="0">
                <a:solidFill>
                  <a:schemeClr val="dk1"/>
                </a:solidFill>
                <a:ea typeface="Calibri"/>
                <a:cs typeface="Calibri"/>
                <a:sym typeface="Calibri"/>
              </a:rPr>
              <a:t>Федерации</a:t>
            </a:r>
            <a:r>
              <a:rPr lang="en-US" sz="1400" dirty="0" smtClean="0">
                <a:solidFill>
                  <a:schemeClr val="dk1"/>
                </a:solidFill>
                <a:ea typeface="Calibri"/>
                <a:cs typeface="Calibri"/>
                <a:sym typeface="Calibri"/>
              </a:rPr>
              <a:t/>
            </a:r>
            <a:br>
              <a:rPr lang="en-US" sz="1400" dirty="0" smtClean="0">
                <a:solidFill>
                  <a:schemeClr val="dk1"/>
                </a:solidFill>
                <a:ea typeface="Calibri"/>
                <a:cs typeface="Calibri"/>
                <a:sym typeface="Calibri"/>
              </a:rPr>
            </a:br>
            <a:endParaRPr lang="en-US" sz="1400" dirty="0" smtClean="0">
              <a:solidFill>
                <a:schemeClr val="dk1"/>
              </a:solidFill>
              <a:ea typeface="Calibri"/>
              <a:cs typeface="Calibri"/>
              <a:sym typeface="Calibri"/>
            </a:endParaRPr>
          </a:p>
          <a:p>
            <a:endParaRPr lang="en-US" sz="1400" dirty="0" smtClean="0">
              <a:solidFill>
                <a:schemeClr val="dk1"/>
              </a:solidFill>
              <a:ea typeface="Calibri"/>
              <a:cs typeface="Calibri"/>
              <a:sym typeface="Calibri"/>
            </a:endParaRPr>
          </a:p>
          <a:p>
            <a:r>
              <a:rPr lang="en-US" sz="1400" dirty="0" err="1" smtClean="0">
                <a:solidFill>
                  <a:schemeClr val="dk1"/>
                </a:solidFill>
                <a:ea typeface="Calibri"/>
                <a:cs typeface="Calibri"/>
                <a:sym typeface="Calibri"/>
              </a:rPr>
              <a:t>Кафедра</a:t>
            </a:r>
            <a:r>
              <a:rPr lang="en-US" sz="1400" dirty="0" smtClean="0">
                <a:solidFill>
                  <a:schemeClr val="dk1"/>
                </a:solidFill>
                <a:ea typeface="Calibri"/>
                <a:cs typeface="Calibri"/>
                <a:sym typeface="Calibri"/>
              </a:rPr>
              <a:t> </a:t>
            </a:r>
            <a:r>
              <a:rPr lang="en-US" sz="1400" dirty="0" err="1" smtClean="0">
                <a:solidFill>
                  <a:schemeClr val="dk1"/>
                </a:solidFill>
                <a:ea typeface="Calibri"/>
                <a:cs typeface="Calibri"/>
                <a:sym typeface="Calibri"/>
              </a:rPr>
              <a:t>стоматологии</a:t>
            </a:r>
            <a:r>
              <a:rPr lang="en-US" sz="1400" dirty="0" smtClean="0">
                <a:solidFill>
                  <a:schemeClr val="dk1"/>
                </a:solidFill>
                <a:ea typeface="Calibri"/>
                <a:cs typeface="Calibri"/>
                <a:sym typeface="Calibri"/>
              </a:rPr>
              <a:t> ИПО</a:t>
            </a:r>
            <a:endParaRPr lang="ru-RU" sz="1400" dirty="0" smtClean="0"/>
          </a:p>
          <a:p>
            <a:pPr>
              <a:spcBef>
                <a:spcPts val="0"/>
              </a:spcBef>
            </a:pPr>
            <a:endParaRPr lang="ru-RU" sz="1600" dirty="0" smtClean="0">
              <a:solidFill>
                <a:schemeClr val="tx1">
                  <a:lumMod val="65000"/>
                  <a:lumOff val="35000"/>
                </a:schemeClr>
              </a:solidFill>
              <a:latin typeface="+mj-lt"/>
            </a:endParaRPr>
          </a:p>
          <a:p>
            <a:endParaRPr lang="en-GB" sz="2000" dirty="0" smtClean="0">
              <a:solidFill>
                <a:schemeClr val="tx1">
                  <a:lumMod val="75000"/>
                  <a:lumOff val="25000"/>
                </a:schemeClr>
              </a:solidFill>
              <a:latin typeface="+mj-lt"/>
            </a:endParaRPr>
          </a:p>
          <a:p>
            <a:endParaRPr lang="ru-RU" sz="1200" dirty="0" smtClean="0">
              <a:solidFill>
                <a:schemeClr val="tx1">
                  <a:lumMod val="65000"/>
                  <a:lumOff val="35000"/>
                </a:schemeClr>
              </a:solidFill>
              <a:latin typeface="+mj-lt"/>
            </a:endParaRPr>
          </a:p>
          <a:p>
            <a:endParaRPr lang="ru-RU" sz="1200" dirty="0" smtClean="0">
              <a:solidFill>
                <a:schemeClr val="tx1">
                  <a:lumMod val="65000"/>
                  <a:lumOff val="35000"/>
                </a:schemeClr>
              </a:solidFill>
              <a:latin typeface="+mj-lt"/>
            </a:endParaRPr>
          </a:p>
          <a:p>
            <a:endParaRPr lang="ru-RU" sz="1200" dirty="0" smtClean="0">
              <a:solidFill>
                <a:schemeClr val="tx1">
                  <a:lumMod val="65000"/>
                  <a:lumOff val="35000"/>
                </a:schemeClr>
              </a:solidFill>
              <a:latin typeface="+mj-lt"/>
            </a:endParaRPr>
          </a:p>
          <a:p>
            <a:endParaRPr lang="ru-RU" sz="1200" dirty="0" smtClean="0">
              <a:solidFill>
                <a:schemeClr val="tx1">
                  <a:lumMod val="65000"/>
                  <a:lumOff val="35000"/>
                </a:schemeClr>
              </a:solidFill>
              <a:latin typeface="+mj-lt"/>
            </a:endParaRPr>
          </a:p>
          <a:p>
            <a:endParaRPr lang="ru-RU" sz="1200" dirty="0" smtClean="0">
              <a:solidFill>
                <a:schemeClr val="tx1">
                  <a:lumMod val="65000"/>
                  <a:lumOff val="35000"/>
                </a:schemeClr>
              </a:solidFill>
              <a:latin typeface="+mj-lt"/>
            </a:endParaRPr>
          </a:p>
          <a:p>
            <a:endParaRPr lang="ru-RU" sz="1200" dirty="0" smtClean="0">
              <a:solidFill>
                <a:schemeClr val="tx1">
                  <a:lumMod val="65000"/>
                  <a:lumOff val="35000"/>
                </a:schemeClr>
              </a:solidFill>
              <a:latin typeface="+mj-lt"/>
            </a:endParaRPr>
          </a:p>
          <a:p>
            <a:r>
              <a:rPr lang="ru-RU" sz="1400" dirty="0" smtClean="0">
                <a:solidFill>
                  <a:schemeClr val="tx1">
                    <a:lumMod val="65000"/>
                    <a:lumOff val="35000"/>
                  </a:schemeClr>
                </a:solidFill>
                <a:latin typeface="+mj-lt"/>
              </a:rPr>
              <a:t>                                                                                                   </a:t>
            </a:r>
          </a:p>
          <a:p>
            <a:r>
              <a:rPr lang="ru-RU" sz="1400" dirty="0" smtClean="0">
                <a:solidFill>
                  <a:schemeClr val="tx1">
                    <a:lumMod val="65000"/>
                    <a:lumOff val="35000"/>
                  </a:schemeClr>
                </a:solidFill>
                <a:latin typeface="+mj-lt"/>
              </a:rPr>
              <a:t>                                                                      </a:t>
            </a:r>
            <a:endParaRPr lang="en-GB" sz="1400" b="1" dirty="0" smtClean="0">
              <a:solidFill>
                <a:schemeClr val="tx1">
                  <a:lumMod val="65000"/>
                  <a:lumOff val="35000"/>
                </a:schemeClr>
              </a:solidFill>
              <a:latin typeface="+mj-lt"/>
            </a:endParaRPr>
          </a:p>
          <a:p>
            <a:pPr>
              <a:spcBef>
                <a:spcPts val="0"/>
              </a:spcBef>
              <a:buClr>
                <a:schemeClr val="dk1"/>
              </a:buClr>
              <a:buSzPts val="1800"/>
            </a:pPr>
            <a:r>
              <a:rPr lang="en-GB" sz="1400" dirty="0" smtClean="0">
                <a:solidFill>
                  <a:schemeClr val="dk1"/>
                </a:solidFill>
                <a:ea typeface="Calibri"/>
                <a:cs typeface="Calibri"/>
                <a:sym typeface="Calibri"/>
              </a:rPr>
              <a:t>                                                          </a:t>
            </a:r>
            <a:r>
              <a:rPr lang="ru-RU" sz="1400" dirty="0" smtClean="0">
                <a:solidFill>
                  <a:schemeClr val="dk1"/>
                </a:solidFill>
                <a:ea typeface="Calibri"/>
                <a:cs typeface="Calibri"/>
                <a:sym typeface="Calibri"/>
              </a:rPr>
              <a:t>Выполнил ординатор </a:t>
            </a:r>
            <a:endParaRPr lang="ru-RU" sz="1400" dirty="0" smtClean="0"/>
          </a:p>
          <a:p>
            <a:pPr>
              <a:spcBef>
                <a:spcPts val="0"/>
              </a:spcBef>
              <a:buClr>
                <a:schemeClr val="dk1"/>
              </a:buClr>
              <a:buSzPts val="1800"/>
            </a:pPr>
            <a:r>
              <a:rPr lang="en-GB" sz="1400" dirty="0" smtClean="0">
                <a:solidFill>
                  <a:schemeClr val="dk1"/>
                </a:solidFill>
                <a:ea typeface="Calibri"/>
                <a:cs typeface="Calibri"/>
                <a:sym typeface="Calibri"/>
              </a:rPr>
              <a:t>                                                                                         </a:t>
            </a:r>
            <a:r>
              <a:rPr lang="ru-RU" sz="1400" dirty="0" smtClean="0">
                <a:solidFill>
                  <a:schemeClr val="dk1"/>
                </a:solidFill>
                <a:ea typeface="Calibri"/>
                <a:cs typeface="Calibri"/>
                <a:sym typeface="Calibri"/>
              </a:rPr>
              <a:t>кафедры-клиники стоматологии ИПО</a:t>
            </a:r>
            <a:endParaRPr lang="ru-RU" sz="1400" dirty="0" smtClean="0"/>
          </a:p>
          <a:p>
            <a:pPr>
              <a:spcBef>
                <a:spcPts val="0"/>
              </a:spcBef>
              <a:buClr>
                <a:schemeClr val="dk1"/>
              </a:buClr>
              <a:buSzPts val="1800"/>
            </a:pPr>
            <a:r>
              <a:rPr lang="en-GB" sz="1400" dirty="0" smtClean="0">
                <a:solidFill>
                  <a:schemeClr val="dk1"/>
                </a:solidFill>
                <a:ea typeface="Calibri"/>
                <a:cs typeface="Calibri"/>
                <a:sym typeface="Calibri"/>
              </a:rPr>
              <a:t>                                                                                </a:t>
            </a:r>
            <a:r>
              <a:rPr lang="ru-RU" sz="1400" dirty="0" smtClean="0">
                <a:solidFill>
                  <a:schemeClr val="dk1"/>
                </a:solidFill>
                <a:ea typeface="Calibri"/>
                <a:cs typeface="Calibri"/>
                <a:sym typeface="Calibri"/>
              </a:rPr>
              <a:t>по специальности «Ортодонтия»</a:t>
            </a:r>
            <a:endParaRPr lang="ru-RU" sz="1400" dirty="0" smtClean="0"/>
          </a:p>
          <a:p>
            <a:pPr>
              <a:spcBef>
                <a:spcPts val="0"/>
              </a:spcBef>
              <a:buClr>
                <a:schemeClr val="dk1"/>
              </a:buClr>
              <a:buSzPts val="1800"/>
            </a:pPr>
            <a:r>
              <a:rPr lang="en-GB" sz="1400" dirty="0" smtClean="0">
                <a:solidFill>
                  <a:schemeClr val="dk1"/>
                </a:solidFill>
                <a:ea typeface="Calibri"/>
                <a:cs typeface="Calibri"/>
                <a:sym typeface="Calibri"/>
              </a:rPr>
              <a:t>                                                                           </a:t>
            </a:r>
            <a:r>
              <a:rPr lang="ru-RU" sz="1400" dirty="0" smtClean="0">
                <a:solidFill>
                  <a:schemeClr val="dk1"/>
                </a:solidFill>
                <a:ea typeface="Calibri"/>
                <a:cs typeface="Calibri"/>
                <a:sym typeface="Calibri"/>
              </a:rPr>
              <a:t>Соловьева Евгения Андреевна</a:t>
            </a:r>
            <a:endParaRPr lang="ru-RU" sz="1400" dirty="0" smtClean="0"/>
          </a:p>
          <a:p>
            <a:pPr>
              <a:spcBef>
                <a:spcPts val="0"/>
              </a:spcBef>
              <a:buClr>
                <a:schemeClr val="dk1"/>
              </a:buClr>
              <a:buSzPts val="1800"/>
            </a:pPr>
            <a:r>
              <a:rPr lang="en-GB" sz="1400" dirty="0" smtClean="0">
                <a:solidFill>
                  <a:schemeClr val="dk1"/>
                </a:solidFill>
                <a:ea typeface="Calibri"/>
                <a:cs typeface="Calibri"/>
                <a:sym typeface="Calibri"/>
              </a:rPr>
              <a:t>                                                                                                                      </a:t>
            </a:r>
            <a:r>
              <a:rPr lang="ru-RU" sz="1400" dirty="0" smtClean="0">
                <a:solidFill>
                  <a:schemeClr val="dk1"/>
                </a:solidFill>
                <a:ea typeface="Calibri"/>
                <a:cs typeface="Calibri"/>
                <a:sym typeface="Calibri"/>
              </a:rPr>
              <a:t>рецензент к.м.н., </a:t>
            </a:r>
            <a:r>
              <a:rPr lang="ru-RU" sz="1400" dirty="0" smtClean="0">
                <a:solidFill>
                  <a:schemeClr val="tx1"/>
                </a:solidFill>
              </a:rPr>
              <a:t>доцент </a:t>
            </a:r>
            <a:r>
              <a:rPr lang="ru-RU" sz="1400" dirty="0" err="1" smtClean="0">
                <a:solidFill>
                  <a:schemeClr val="tx1"/>
                </a:solidFill>
              </a:rPr>
              <a:t>Дуж</a:t>
            </a:r>
            <a:r>
              <a:rPr lang="ru-RU" sz="1400" dirty="0" smtClean="0">
                <a:solidFill>
                  <a:schemeClr val="tx1"/>
                </a:solidFill>
              </a:rPr>
              <a:t> Анатолий Николаевич</a:t>
            </a:r>
            <a:endParaRPr lang="ru-RU" sz="1400" dirty="0" smtClean="0">
              <a:solidFill>
                <a:schemeClr val="tx1"/>
              </a:solidFill>
              <a:latin typeface="+mj-lt"/>
            </a:endParaRPr>
          </a:p>
          <a:p>
            <a:endParaRPr lang="ru-RU" sz="1400" dirty="0" smtClean="0">
              <a:solidFill>
                <a:schemeClr val="tx1">
                  <a:lumMod val="75000"/>
                  <a:lumOff val="25000"/>
                </a:schemeClr>
              </a:solidFill>
              <a:latin typeface="+mj-lt"/>
            </a:endParaRPr>
          </a:p>
          <a:p>
            <a:endParaRPr lang="en-GB" sz="1100" dirty="0" smtClean="0">
              <a:solidFill>
                <a:schemeClr val="tx1">
                  <a:lumMod val="75000"/>
                  <a:lumOff val="25000"/>
                </a:schemeClr>
              </a:solidFill>
              <a:latin typeface="+mj-lt"/>
            </a:endParaRPr>
          </a:p>
          <a:p>
            <a:endParaRPr lang="en-GB" sz="1100" dirty="0" smtClean="0">
              <a:solidFill>
                <a:schemeClr val="tx1">
                  <a:lumMod val="75000"/>
                  <a:lumOff val="25000"/>
                </a:schemeClr>
              </a:solidFill>
              <a:latin typeface="+mj-lt"/>
            </a:endParaRPr>
          </a:p>
          <a:p>
            <a:endParaRPr lang="ru-RU" sz="1100" dirty="0" smtClean="0">
              <a:solidFill>
                <a:schemeClr val="tx1">
                  <a:lumMod val="75000"/>
                  <a:lumOff val="25000"/>
                </a:schemeClr>
              </a:solidFill>
              <a:latin typeface="+mj-lt"/>
            </a:endParaRPr>
          </a:p>
          <a:p>
            <a:r>
              <a:rPr lang="ru-RU" sz="1100" dirty="0" smtClean="0">
                <a:solidFill>
                  <a:schemeClr val="tx1">
                    <a:lumMod val="75000"/>
                    <a:lumOff val="25000"/>
                  </a:schemeClr>
                </a:solidFill>
                <a:latin typeface="+mj-lt"/>
              </a:rPr>
              <a:t>Красноярск 2021</a:t>
            </a:r>
            <a:endParaRPr lang="ru-RU" sz="1100" dirty="0">
              <a:solidFill>
                <a:schemeClr val="tx1">
                  <a:lumMod val="75000"/>
                  <a:lumOff val="25000"/>
                </a:schemeClr>
              </a:solidFill>
              <a:latin typeface="+mj-lt"/>
            </a:endParaRPr>
          </a:p>
        </p:txBody>
      </p:sp>
      <p:sp>
        <p:nvSpPr>
          <p:cNvPr id="9" name="Прямоугольник 8"/>
          <p:cNvSpPr/>
          <p:nvPr/>
        </p:nvSpPr>
        <p:spPr>
          <a:xfrm>
            <a:off x="0" y="2928934"/>
            <a:ext cx="9144000" cy="928694"/>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Компьютерная томография в ортодонтии. Показания, противопоказания, методики обследования, оценка результатов.</a:t>
            </a:r>
            <a:endParaRPr lang="ru-RU" sz="2200" b="1" dirty="0">
              <a:solidFill>
                <a:schemeClr val="bg1"/>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a:extLst>
              <a:ext uri="{FF2B5EF4-FFF2-40B4-BE49-F238E27FC236}">
                <a16:creationId xmlns="" xmlns:a16="http://schemas.microsoft.com/office/drawing/2014/main" id="{16758CB7-007C-40DF-A901-600703FB6D31}"/>
              </a:ext>
              <a:ext uri="{C183D7F6-B498-43B3-948B-1728B52AA6E4}">
                <adec:decorative xmlns="" xmlns:adec="http://schemas.microsoft.com/office/drawing/2017/decorative" val="1"/>
              </a:ext>
            </a:extLst>
          </p:cNvPr>
          <p:cNvPicPr>
            <a:picLocks noChangeAspect="1"/>
          </p:cNvPicPr>
          <p:nvPr/>
        </p:nvPicPr>
        <p:blipFill rotWithShape="1">
          <a:blip r:embed="rId2"/>
          <a:srcRect t="15730"/>
          <a:stretch/>
        </p:blipFill>
        <p:spPr>
          <a:xfrm>
            <a:off x="35719" y="0"/>
            <a:ext cx="9144000" cy="6858000"/>
          </a:xfrm>
          <a:prstGeom prst="rect">
            <a:avLst/>
          </a:prstGeom>
        </p:spPr>
      </p:pic>
      <p:sp>
        <p:nvSpPr>
          <p:cNvPr id="5" name="Прямоугольник 4"/>
          <p:cNvSpPr/>
          <p:nvPr/>
        </p:nvSpPr>
        <p:spPr>
          <a:xfrm>
            <a:off x="1000100" y="285728"/>
            <a:ext cx="7215238" cy="1000132"/>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2400" b="1" dirty="0" smtClean="0"/>
              <a:t>Спиральный компьютерный томограф</a:t>
            </a:r>
            <a:endParaRPr lang="ru-RU" sz="2400" b="1" dirty="0"/>
          </a:p>
        </p:txBody>
      </p:sp>
      <p:sp>
        <p:nvSpPr>
          <p:cNvPr id="3" name="Объект 2"/>
          <p:cNvSpPr>
            <a:spLocks noGrp="1"/>
          </p:cNvSpPr>
          <p:nvPr>
            <p:ph idx="1"/>
          </p:nvPr>
        </p:nvSpPr>
        <p:spPr>
          <a:xfrm>
            <a:off x="457200" y="1600201"/>
            <a:ext cx="8229600" cy="3293060"/>
          </a:xfrm>
        </p:spPr>
        <p:txBody>
          <a:bodyPr>
            <a:normAutofit/>
          </a:bodyPr>
          <a:lstStyle/>
          <a:p>
            <a:r>
              <a:rPr lang="ru-RU" sz="1600" dirty="0"/>
              <a:t>Трубка и детекторы за один шаг стола синхронно осуществляют полное вращение по часовой стрелке, что значительно сокращает время исследования. Увеличение количества детекторов. Заметно уменьшается время обработки и реконструкции.</a:t>
            </a: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5856" y="2636912"/>
            <a:ext cx="4491781" cy="3494351"/>
          </a:xfrm>
          <a:prstGeom prst="rect">
            <a:avLst/>
          </a:prstGeom>
        </p:spPr>
      </p:pic>
    </p:spTree>
    <p:extLst>
      <p:ext uri="{BB962C8B-B14F-4D97-AF65-F5344CB8AC3E}">
        <p14:creationId xmlns:p14="http://schemas.microsoft.com/office/powerpoint/2010/main" val="2966846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a:extLst>
              <a:ext uri="{FF2B5EF4-FFF2-40B4-BE49-F238E27FC236}">
                <a16:creationId xmlns="" xmlns:a16="http://schemas.microsoft.com/office/drawing/2014/main" id="{16758CB7-007C-40DF-A901-600703FB6D31}"/>
              </a:ext>
              <a:ext uri="{C183D7F6-B498-43B3-948B-1728B52AA6E4}">
                <adec:decorative xmlns="" xmlns:adec="http://schemas.microsoft.com/office/drawing/2017/decorative" val="1"/>
              </a:ext>
            </a:extLst>
          </p:cNvPr>
          <p:cNvPicPr>
            <a:picLocks noChangeAspect="1"/>
          </p:cNvPicPr>
          <p:nvPr/>
        </p:nvPicPr>
        <p:blipFill rotWithShape="1">
          <a:blip r:embed="rId2"/>
          <a:srcRect t="15730"/>
          <a:stretch/>
        </p:blipFill>
        <p:spPr>
          <a:xfrm>
            <a:off x="35719" y="0"/>
            <a:ext cx="9144000" cy="6858000"/>
          </a:xfrm>
          <a:prstGeom prst="rect">
            <a:avLst/>
          </a:prstGeom>
        </p:spPr>
      </p:pic>
      <p:sp>
        <p:nvSpPr>
          <p:cNvPr id="5" name="Прямоугольник 4"/>
          <p:cNvSpPr/>
          <p:nvPr/>
        </p:nvSpPr>
        <p:spPr>
          <a:xfrm>
            <a:off x="1000100" y="285728"/>
            <a:ext cx="7215238" cy="1000132"/>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2400" b="1" dirty="0" err="1" smtClean="0"/>
              <a:t>Мультипиральный</a:t>
            </a:r>
            <a:r>
              <a:rPr lang="ru-RU" sz="2400" b="1" dirty="0" smtClean="0"/>
              <a:t> компьютерный томограф</a:t>
            </a:r>
            <a:endParaRPr lang="ru-RU" sz="2400" b="1" dirty="0"/>
          </a:p>
        </p:txBody>
      </p:sp>
      <p:sp>
        <p:nvSpPr>
          <p:cNvPr id="3" name="Объект 2"/>
          <p:cNvSpPr>
            <a:spLocks noGrp="1"/>
          </p:cNvSpPr>
          <p:nvPr>
            <p:ph idx="1"/>
          </p:nvPr>
        </p:nvSpPr>
        <p:spPr>
          <a:xfrm>
            <a:off x="457200" y="1600201"/>
            <a:ext cx="8229600" cy="3293060"/>
          </a:xfrm>
        </p:spPr>
        <p:txBody>
          <a:bodyPr>
            <a:normAutofit/>
          </a:bodyPr>
          <a:lstStyle/>
          <a:p>
            <a:r>
              <a:rPr lang="ru-RU" sz="1600" dirty="0"/>
              <a:t>Имеет 1088 люминесцентных детекторов, расположенных по всему кольцу </a:t>
            </a:r>
            <a:r>
              <a:rPr lang="ru-RU" sz="1600" dirty="0" err="1"/>
              <a:t>гентри</a:t>
            </a:r>
            <a:r>
              <a:rPr lang="ru-RU" sz="1600" dirty="0"/>
              <a:t>. Количество срезов достигает до 320 шт. Вращается лишь рентгеновская трубка. Время вращения сокращается до 0,3 секунд. Толщина выделяемого среза составляет 0.33 мм. Получение изображений высокого качества. </a:t>
            </a: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1116" y="2636912"/>
            <a:ext cx="5533206" cy="1844402"/>
          </a:xfrm>
          <a:prstGeom prst="rect">
            <a:avLst/>
          </a:prstGeom>
        </p:spPr>
      </p:pic>
    </p:spTree>
    <p:extLst>
      <p:ext uri="{BB962C8B-B14F-4D97-AF65-F5344CB8AC3E}">
        <p14:creationId xmlns:p14="http://schemas.microsoft.com/office/powerpoint/2010/main" val="256826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Содержимое 3">
            <a:extLst>
              <a:ext uri="{FF2B5EF4-FFF2-40B4-BE49-F238E27FC236}">
                <a16:creationId xmlns="" xmlns:a16="http://schemas.microsoft.com/office/drawing/2014/main" id="{16758CB7-007C-40DF-A901-600703FB6D31}"/>
              </a:ext>
              <a:ext uri="{C183D7F6-B498-43B3-948B-1728B52AA6E4}">
                <adec:decorative xmlns="" xmlns:adec="http://schemas.microsoft.com/office/drawing/2017/decorative" val="1"/>
              </a:ext>
            </a:extLst>
          </p:cNvPr>
          <p:cNvPicPr>
            <a:picLocks noChangeAspect="1"/>
          </p:cNvPicPr>
          <p:nvPr/>
        </p:nvPicPr>
        <p:blipFill rotWithShape="1">
          <a:blip r:embed="rId2"/>
          <a:srcRect t="15730"/>
          <a:stretch/>
        </p:blipFill>
        <p:spPr>
          <a:xfrm>
            <a:off x="0" y="0"/>
            <a:ext cx="9144000" cy="6858000"/>
          </a:xfrm>
          <a:prstGeom prst="rect">
            <a:avLst/>
          </a:prstGeom>
        </p:spPr>
      </p:pic>
      <p:sp>
        <p:nvSpPr>
          <p:cNvPr id="5" name="Прямоугольник 4"/>
          <p:cNvSpPr/>
          <p:nvPr/>
        </p:nvSpPr>
        <p:spPr>
          <a:xfrm>
            <a:off x="1000100" y="285728"/>
            <a:ext cx="7215238" cy="1000132"/>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2400" b="1" dirty="0" smtClean="0"/>
              <a:t>Общие показания к КТ</a:t>
            </a:r>
            <a:endParaRPr lang="ru-RU" sz="2400" b="1" dirty="0"/>
          </a:p>
        </p:txBody>
      </p:sp>
      <p:sp>
        <p:nvSpPr>
          <p:cNvPr id="6" name="Прямоугольник 5"/>
          <p:cNvSpPr/>
          <p:nvPr/>
        </p:nvSpPr>
        <p:spPr>
          <a:xfrm>
            <a:off x="785786" y="1500174"/>
            <a:ext cx="8072494" cy="4154984"/>
          </a:xfrm>
          <a:prstGeom prst="rect">
            <a:avLst/>
          </a:prstGeom>
        </p:spPr>
        <p:txBody>
          <a:bodyPr wrap="square">
            <a:spAutoFit/>
          </a:bodyPr>
          <a:lstStyle/>
          <a:p>
            <a:r>
              <a:rPr lang="ru-RU" sz="2400" dirty="0" smtClean="0"/>
              <a:t>КТ </a:t>
            </a:r>
            <a:r>
              <a:rPr lang="ru-RU" sz="2400" dirty="0"/>
              <a:t>рекомендуется к использованию в следующих ситуациях:</a:t>
            </a:r>
          </a:p>
          <a:p>
            <a:pPr marL="342900" indent="-342900">
              <a:buFont typeface="Arial" panose="020B0604020202020204" pitchFamily="34" charset="0"/>
              <a:buChar char="•"/>
            </a:pPr>
            <a:r>
              <a:rPr lang="ru-RU" sz="2400" dirty="0"/>
              <a:t>выявление, точное определение положения, степени травм;</a:t>
            </a:r>
          </a:p>
          <a:p>
            <a:pPr marL="342900" indent="-342900">
              <a:buFont typeface="Arial" panose="020B0604020202020204" pitchFamily="34" charset="0"/>
              <a:buChar char="•"/>
            </a:pPr>
            <a:r>
              <a:rPr lang="ru-RU" sz="2400" dirty="0"/>
              <a:t>обнаружение </a:t>
            </a:r>
            <a:r>
              <a:rPr lang="ru-RU" sz="2400" dirty="0" smtClean="0"/>
              <a:t> кариозных полостей;</a:t>
            </a:r>
            <a:endParaRPr lang="ru-RU" sz="2400" dirty="0"/>
          </a:p>
          <a:p>
            <a:pPr marL="342900" indent="-342900">
              <a:buFont typeface="Arial" panose="020B0604020202020204" pitchFamily="34" charset="0"/>
              <a:buChar char="•"/>
            </a:pPr>
            <a:r>
              <a:rPr lang="ru-RU" sz="2400" dirty="0"/>
              <a:t>изучение </a:t>
            </a:r>
            <a:r>
              <a:rPr lang="ru-RU" sz="2400" dirty="0" smtClean="0"/>
              <a:t>структуры костной ткани;</a:t>
            </a:r>
            <a:endParaRPr lang="ru-RU" sz="2400" dirty="0"/>
          </a:p>
          <a:p>
            <a:pPr marL="342900" indent="-342900">
              <a:buFont typeface="Arial" panose="020B0604020202020204" pitchFamily="34" charset="0"/>
              <a:buChar char="•"/>
            </a:pPr>
            <a:r>
              <a:rPr lang="ru-RU" sz="2400" dirty="0" smtClean="0"/>
              <a:t>поиск </a:t>
            </a:r>
            <a:r>
              <a:rPr lang="ru-RU" sz="2400" dirty="0"/>
              <a:t>образований, кист, опухолей;</a:t>
            </a:r>
          </a:p>
          <a:p>
            <a:pPr marL="342900" indent="-342900">
              <a:buFont typeface="Arial" panose="020B0604020202020204" pitchFamily="34" charset="0"/>
              <a:buChar char="•"/>
            </a:pPr>
            <a:r>
              <a:rPr lang="ru-RU" sz="2400" dirty="0" smtClean="0"/>
              <a:t>диагностика</a:t>
            </a:r>
            <a:r>
              <a:rPr lang="ru-RU" sz="2400" dirty="0"/>
              <a:t>, оценка состояния перед протезированием, установкой </a:t>
            </a:r>
            <a:r>
              <a:rPr lang="ru-RU" sz="2400" dirty="0" err="1"/>
              <a:t>имплантов</a:t>
            </a:r>
            <a:r>
              <a:rPr lang="ru-RU" sz="2400" dirty="0"/>
              <a:t>;</a:t>
            </a:r>
          </a:p>
          <a:p>
            <a:pPr marL="342900" indent="-342900">
              <a:buFont typeface="Arial" panose="020B0604020202020204" pitchFamily="34" charset="0"/>
              <a:buChar char="•"/>
            </a:pPr>
            <a:r>
              <a:rPr lang="ru-RU" sz="2400" dirty="0"/>
              <a:t>подготовка перед хирургическим лечением, установкой </a:t>
            </a:r>
            <a:r>
              <a:rPr lang="ru-RU" sz="2400" dirty="0" err="1"/>
              <a:t>ортодонтических</a:t>
            </a:r>
            <a:r>
              <a:rPr lang="ru-RU" sz="2400" dirty="0"/>
              <a:t> аппаратов.</a:t>
            </a:r>
          </a:p>
          <a:p>
            <a:endParaRPr lang="ru-RU" sz="2400" dirty="0"/>
          </a:p>
        </p:txBody>
      </p:sp>
    </p:spTree>
    <p:extLst>
      <p:ext uri="{BB962C8B-B14F-4D97-AF65-F5344CB8AC3E}">
        <p14:creationId xmlns:p14="http://schemas.microsoft.com/office/powerpoint/2010/main" val="4180953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Содержимое 3">
            <a:extLst>
              <a:ext uri="{FF2B5EF4-FFF2-40B4-BE49-F238E27FC236}">
                <a16:creationId xmlns="" xmlns:a16="http://schemas.microsoft.com/office/drawing/2014/main" id="{16758CB7-007C-40DF-A901-600703FB6D31}"/>
              </a:ext>
              <a:ext uri="{C183D7F6-B498-43B3-948B-1728B52AA6E4}">
                <adec:decorative xmlns="" xmlns:adec="http://schemas.microsoft.com/office/drawing/2017/decorative" val="1"/>
              </a:ext>
            </a:extLst>
          </p:cNvPr>
          <p:cNvPicPr>
            <a:picLocks noChangeAspect="1"/>
          </p:cNvPicPr>
          <p:nvPr/>
        </p:nvPicPr>
        <p:blipFill rotWithShape="1">
          <a:blip r:embed="rId2"/>
          <a:srcRect t="15730"/>
          <a:stretch/>
        </p:blipFill>
        <p:spPr>
          <a:xfrm>
            <a:off x="0" y="0"/>
            <a:ext cx="9144000" cy="6858000"/>
          </a:xfrm>
          <a:prstGeom prst="rect">
            <a:avLst/>
          </a:prstGeom>
        </p:spPr>
      </p:pic>
      <p:sp>
        <p:nvSpPr>
          <p:cNvPr id="5" name="Прямоугольник 4"/>
          <p:cNvSpPr/>
          <p:nvPr/>
        </p:nvSpPr>
        <p:spPr>
          <a:xfrm>
            <a:off x="1000100" y="285728"/>
            <a:ext cx="7215238" cy="1000132"/>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2400" dirty="0" err="1" smtClean="0"/>
              <a:t>Ортодонтические</a:t>
            </a:r>
            <a:r>
              <a:rPr lang="ru-RU" sz="2400" dirty="0" smtClean="0"/>
              <a:t> показания к КТ:</a:t>
            </a:r>
            <a:endParaRPr lang="ru-RU" sz="2400" dirty="0"/>
          </a:p>
        </p:txBody>
      </p:sp>
      <p:sp>
        <p:nvSpPr>
          <p:cNvPr id="14" name="Скругленный прямоугольник 13"/>
          <p:cNvSpPr/>
          <p:nvPr/>
        </p:nvSpPr>
        <p:spPr>
          <a:xfrm>
            <a:off x="103804" y="1844824"/>
            <a:ext cx="3816424" cy="158417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marL="342900" indent="-342900">
              <a:buFont typeface="Arial" panose="020B0604020202020204" pitchFamily="34" charset="0"/>
              <a:buChar char="•"/>
            </a:pPr>
            <a:r>
              <a:rPr lang="ru-RU" sz="1400" dirty="0" smtClean="0"/>
              <a:t>Исследование костной ткани, создание срезов с целью определения положения зубов относительно кортикальной </a:t>
            </a:r>
            <a:r>
              <a:rPr lang="ru-RU" sz="1400" dirty="0" smtClean="0"/>
              <a:t>пластинки</a:t>
            </a:r>
          </a:p>
          <a:p>
            <a:pPr marL="342900" indent="-342900">
              <a:buFont typeface="Arial" panose="020B0604020202020204" pitchFamily="34" charset="0"/>
              <a:buChar char="•"/>
            </a:pPr>
            <a:r>
              <a:rPr lang="ru-RU" sz="1400" dirty="0" smtClean="0"/>
              <a:t>Позволяет прогнозировать план лечения, возможность перемещения зубов</a:t>
            </a:r>
            <a:endParaRPr lang="ru-RU" sz="1400" dirty="0"/>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6950" y="1484784"/>
            <a:ext cx="2808312" cy="3510390"/>
          </a:xfrm>
          <a:prstGeom prst="rect">
            <a:avLst/>
          </a:prstGeom>
        </p:spPr>
      </p:pic>
      <p:pic>
        <p:nvPicPr>
          <p:cNvPr id="2" name="Рисунок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3756806"/>
            <a:ext cx="4889178" cy="247673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Содержимое 3">
            <a:extLst>
              <a:ext uri="{FF2B5EF4-FFF2-40B4-BE49-F238E27FC236}">
                <a16:creationId xmlns="" xmlns:a16="http://schemas.microsoft.com/office/drawing/2014/main" id="{16758CB7-007C-40DF-A901-600703FB6D31}"/>
              </a:ext>
              <a:ext uri="{C183D7F6-B498-43B3-948B-1728B52AA6E4}">
                <adec:decorative xmlns="" xmlns:adec="http://schemas.microsoft.com/office/drawing/2017/decorative" val="1"/>
              </a:ext>
            </a:extLst>
          </p:cNvPr>
          <p:cNvPicPr>
            <a:picLocks noChangeAspect="1"/>
          </p:cNvPicPr>
          <p:nvPr/>
        </p:nvPicPr>
        <p:blipFill rotWithShape="1">
          <a:blip r:embed="rId2"/>
          <a:srcRect t="15730"/>
          <a:stretch/>
        </p:blipFill>
        <p:spPr>
          <a:xfrm>
            <a:off x="0" y="0"/>
            <a:ext cx="9144000" cy="6858000"/>
          </a:xfrm>
          <a:prstGeom prst="rect">
            <a:avLst/>
          </a:prstGeom>
        </p:spPr>
      </p:pic>
      <p:sp>
        <p:nvSpPr>
          <p:cNvPr id="2" name="Заголовок 1"/>
          <p:cNvSpPr>
            <a:spLocks noGrp="1"/>
          </p:cNvSpPr>
          <p:nvPr>
            <p:ph type="title"/>
          </p:nvPr>
        </p:nvSpPr>
        <p:spPr/>
        <p:txBody>
          <a:bodyPr/>
          <a:lstStyle/>
          <a:p>
            <a:endParaRPr lang="ru-RU"/>
          </a:p>
        </p:txBody>
      </p:sp>
      <p:sp>
        <p:nvSpPr>
          <p:cNvPr id="5" name="Прямоугольник 4"/>
          <p:cNvSpPr/>
          <p:nvPr/>
        </p:nvSpPr>
        <p:spPr>
          <a:xfrm>
            <a:off x="1000100" y="285728"/>
            <a:ext cx="7215238" cy="1000132"/>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2400" dirty="0" err="1"/>
              <a:t>Ортодонтические</a:t>
            </a:r>
            <a:r>
              <a:rPr lang="ru-RU" sz="2400" dirty="0"/>
              <a:t> показания к </a:t>
            </a:r>
            <a:r>
              <a:rPr lang="ru-RU" sz="2400" dirty="0" smtClean="0"/>
              <a:t>КТ:</a:t>
            </a:r>
            <a:endParaRPr lang="ru-RU" sz="2400" dirty="0"/>
          </a:p>
        </p:txBody>
      </p:sp>
      <p:sp>
        <p:nvSpPr>
          <p:cNvPr id="10" name="Прямоугольник 9"/>
          <p:cNvSpPr/>
          <p:nvPr/>
        </p:nvSpPr>
        <p:spPr>
          <a:xfrm>
            <a:off x="2286000" y="2551837"/>
            <a:ext cx="4572000" cy="369332"/>
          </a:xfrm>
          <a:prstGeom prst="rect">
            <a:avLst/>
          </a:prstGeom>
        </p:spPr>
        <p:txBody>
          <a:bodyPr>
            <a:spAutoFit/>
          </a:bodyPr>
          <a:lstStyle/>
          <a:p>
            <a:endParaRPr lang="ru-RU" dirty="0"/>
          </a:p>
        </p:txBody>
      </p:sp>
      <p:sp>
        <p:nvSpPr>
          <p:cNvPr id="15" name="Скругленный прямоугольник 14"/>
          <p:cNvSpPr/>
          <p:nvPr/>
        </p:nvSpPr>
        <p:spPr>
          <a:xfrm>
            <a:off x="144281" y="3370486"/>
            <a:ext cx="3794608" cy="665584"/>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marL="342900" indent="-342900">
              <a:buFont typeface="Arial" panose="020B0604020202020204" pitchFamily="34" charset="0"/>
              <a:buChar char="•"/>
            </a:pPr>
            <a:r>
              <a:rPr lang="ru-RU" sz="1400" dirty="0"/>
              <a:t>Обнаружение </a:t>
            </a:r>
            <a:r>
              <a:rPr lang="ru-RU" sz="1400" dirty="0" smtClean="0"/>
              <a:t>сверхкомплектных </a:t>
            </a:r>
            <a:r>
              <a:rPr lang="ru-RU" sz="1400" dirty="0" smtClean="0"/>
              <a:t>зубов, их количества, положения, оценка состояния и наличия резорбции корня</a:t>
            </a:r>
            <a:endParaRPr lang="ru-RU" sz="1400" dirty="0"/>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1438" y="1874210"/>
            <a:ext cx="3898245" cy="365813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Содержимое 3">
            <a:extLst>
              <a:ext uri="{FF2B5EF4-FFF2-40B4-BE49-F238E27FC236}">
                <a16:creationId xmlns="" xmlns:a16="http://schemas.microsoft.com/office/drawing/2014/main" id="{16758CB7-007C-40DF-A901-600703FB6D31}"/>
              </a:ext>
              <a:ext uri="{C183D7F6-B498-43B3-948B-1728B52AA6E4}">
                <adec:decorative xmlns="" xmlns:adec="http://schemas.microsoft.com/office/drawing/2017/decorative" val="1"/>
              </a:ext>
            </a:extLst>
          </p:cNvPr>
          <p:cNvPicPr>
            <a:picLocks noChangeAspect="1"/>
          </p:cNvPicPr>
          <p:nvPr/>
        </p:nvPicPr>
        <p:blipFill rotWithShape="1">
          <a:blip r:embed="rId2"/>
          <a:srcRect t="15730"/>
          <a:stretch/>
        </p:blipFill>
        <p:spPr>
          <a:xfrm>
            <a:off x="0" y="0"/>
            <a:ext cx="9144000" cy="6858000"/>
          </a:xfrm>
          <a:prstGeom prst="rect">
            <a:avLst/>
          </a:prstGeom>
        </p:spPr>
      </p:pic>
      <p:sp>
        <p:nvSpPr>
          <p:cNvPr id="2" name="Заголовок 1"/>
          <p:cNvSpPr>
            <a:spLocks noGrp="1"/>
          </p:cNvSpPr>
          <p:nvPr>
            <p:ph type="title"/>
          </p:nvPr>
        </p:nvSpPr>
        <p:spPr/>
        <p:txBody>
          <a:bodyPr/>
          <a:lstStyle/>
          <a:p>
            <a:endParaRPr lang="ru-RU"/>
          </a:p>
        </p:txBody>
      </p:sp>
      <p:sp>
        <p:nvSpPr>
          <p:cNvPr id="5" name="Прямоугольник 4"/>
          <p:cNvSpPr/>
          <p:nvPr/>
        </p:nvSpPr>
        <p:spPr>
          <a:xfrm>
            <a:off x="1000100" y="285728"/>
            <a:ext cx="7215238" cy="1000132"/>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2400" dirty="0" err="1"/>
              <a:t>Ортодонтические</a:t>
            </a:r>
            <a:r>
              <a:rPr lang="ru-RU" sz="2400" dirty="0"/>
              <a:t> показания к </a:t>
            </a:r>
            <a:r>
              <a:rPr lang="ru-RU" sz="2400" dirty="0" smtClean="0"/>
              <a:t>КТ:</a:t>
            </a:r>
            <a:endParaRPr lang="ru-RU" sz="2400" dirty="0"/>
          </a:p>
        </p:txBody>
      </p:sp>
      <p:sp>
        <p:nvSpPr>
          <p:cNvPr id="10" name="Прямоугольник 9"/>
          <p:cNvSpPr/>
          <p:nvPr/>
        </p:nvSpPr>
        <p:spPr>
          <a:xfrm>
            <a:off x="2286000" y="2551837"/>
            <a:ext cx="4572000" cy="369332"/>
          </a:xfrm>
          <a:prstGeom prst="rect">
            <a:avLst/>
          </a:prstGeom>
        </p:spPr>
        <p:txBody>
          <a:bodyPr>
            <a:spAutoFit/>
          </a:bodyPr>
          <a:lstStyle/>
          <a:p>
            <a:endParaRPr lang="ru-RU" dirty="0"/>
          </a:p>
        </p:txBody>
      </p:sp>
      <p:sp>
        <p:nvSpPr>
          <p:cNvPr id="6" name="Скругленный прямоугольник 5"/>
          <p:cNvSpPr/>
          <p:nvPr/>
        </p:nvSpPr>
        <p:spPr>
          <a:xfrm>
            <a:off x="377788" y="3212976"/>
            <a:ext cx="3816424" cy="108012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marL="342900" indent="-342900">
              <a:buFont typeface="Arial" panose="020B0604020202020204" pitchFamily="34" charset="0"/>
              <a:buChar char="•"/>
            </a:pPr>
            <a:r>
              <a:rPr lang="ru-RU" sz="1400" dirty="0"/>
              <a:t>Обнаружение </a:t>
            </a:r>
            <a:r>
              <a:rPr lang="ru-RU" sz="1400" dirty="0" err="1"/>
              <a:t>ретенированных</a:t>
            </a:r>
            <a:r>
              <a:rPr lang="ru-RU" sz="1400" dirty="0"/>
              <a:t> зубов</a:t>
            </a:r>
          </a:p>
          <a:p>
            <a:pPr marL="342900" indent="-342900">
              <a:buFont typeface="Arial" panose="020B0604020202020204" pitchFamily="34" charset="0"/>
              <a:buChar char="•"/>
            </a:pPr>
            <a:r>
              <a:rPr lang="ru-RU" sz="1400" dirty="0"/>
              <a:t>Определение их положения в костной </a:t>
            </a:r>
            <a:r>
              <a:rPr lang="ru-RU" sz="1400" dirty="0" smtClean="0"/>
              <a:t>ткани, планирование доступа.</a:t>
            </a:r>
            <a:endParaRPr lang="ru-RU" sz="1400" dirty="0"/>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7751" y="1882787"/>
            <a:ext cx="3740497" cy="3740497"/>
          </a:xfrm>
          <a:prstGeom prst="rect">
            <a:avLst/>
          </a:prstGeom>
        </p:spPr>
      </p:pic>
    </p:spTree>
    <p:extLst>
      <p:ext uri="{BB962C8B-B14F-4D97-AF65-F5344CB8AC3E}">
        <p14:creationId xmlns:p14="http://schemas.microsoft.com/office/powerpoint/2010/main" val="1629379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Содержимое 3">
            <a:extLst>
              <a:ext uri="{FF2B5EF4-FFF2-40B4-BE49-F238E27FC236}">
                <a16:creationId xmlns="" xmlns:a16="http://schemas.microsoft.com/office/drawing/2014/main" id="{16758CB7-007C-40DF-A901-600703FB6D31}"/>
              </a:ext>
              <a:ext uri="{C183D7F6-B498-43B3-948B-1728B52AA6E4}">
                <adec:decorative xmlns="" xmlns:adec="http://schemas.microsoft.com/office/drawing/2017/decorative" val="1"/>
              </a:ext>
            </a:extLst>
          </p:cNvPr>
          <p:cNvPicPr>
            <a:picLocks noChangeAspect="1"/>
          </p:cNvPicPr>
          <p:nvPr/>
        </p:nvPicPr>
        <p:blipFill rotWithShape="1">
          <a:blip r:embed="rId2"/>
          <a:srcRect t="15730"/>
          <a:stretch/>
        </p:blipFill>
        <p:spPr>
          <a:xfrm>
            <a:off x="0" y="0"/>
            <a:ext cx="9144000" cy="6858000"/>
          </a:xfrm>
          <a:prstGeom prst="rect">
            <a:avLst/>
          </a:prstGeom>
        </p:spPr>
      </p:pic>
      <p:sp>
        <p:nvSpPr>
          <p:cNvPr id="2" name="Заголовок 1"/>
          <p:cNvSpPr>
            <a:spLocks noGrp="1"/>
          </p:cNvSpPr>
          <p:nvPr>
            <p:ph type="title"/>
          </p:nvPr>
        </p:nvSpPr>
        <p:spPr/>
        <p:txBody>
          <a:bodyPr/>
          <a:lstStyle/>
          <a:p>
            <a:endParaRPr lang="ru-RU"/>
          </a:p>
        </p:txBody>
      </p:sp>
      <p:sp>
        <p:nvSpPr>
          <p:cNvPr id="5" name="Прямоугольник 4"/>
          <p:cNvSpPr/>
          <p:nvPr/>
        </p:nvSpPr>
        <p:spPr>
          <a:xfrm>
            <a:off x="1000100" y="142852"/>
            <a:ext cx="7215238" cy="1000132"/>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2400" dirty="0" smtClean="0"/>
              <a:t>Противопоказания к проведению компьютерной томографии</a:t>
            </a:r>
            <a:endParaRPr lang="ru-RU" sz="2400" dirty="0"/>
          </a:p>
        </p:txBody>
      </p:sp>
      <p:sp>
        <p:nvSpPr>
          <p:cNvPr id="11" name="Прямоугольник 10"/>
          <p:cNvSpPr/>
          <p:nvPr/>
        </p:nvSpPr>
        <p:spPr>
          <a:xfrm>
            <a:off x="428596" y="1721633"/>
            <a:ext cx="8286808" cy="4462760"/>
          </a:xfrm>
          <a:prstGeom prst="rect">
            <a:avLst/>
          </a:prstGeom>
        </p:spPr>
        <p:txBody>
          <a:bodyPr wrap="square">
            <a:spAutoFit/>
          </a:bodyPr>
          <a:lstStyle/>
          <a:p>
            <a:r>
              <a:rPr lang="ru-RU" sz="2400" dirty="0" smtClean="0"/>
              <a:t>Абсолютные:</a:t>
            </a:r>
          </a:p>
          <a:p>
            <a:pPr marL="342900" indent="-342900">
              <a:buFont typeface="Arial" panose="020B0604020202020204" pitchFamily="34" charset="0"/>
              <a:buChar char="•"/>
            </a:pPr>
            <a:r>
              <a:rPr lang="ru-RU" sz="2400" dirty="0" smtClean="0"/>
              <a:t>Беременность</a:t>
            </a:r>
          </a:p>
          <a:p>
            <a:pPr marL="342900" indent="-342900">
              <a:buFont typeface="Arial" panose="020B0604020202020204" pitchFamily="34" charset="0"/>
              <a:buChar char="•"/>
            </a:pPr>
            <a:endParaRPr lang="ru-RU" sz="2400" dirty="0"/>
          </a:p>
          <a:p>
            <a:r>
              <a:rPr lang="ru-RU" sz="2400" dirty="0" smtClean="0"/>
              <a:t>Относительные:</a:t>
            </a:r>
          </a:p>
          <a:p>
            <a:pPr marL="342900" indent="-342900">
              <a:buFont typeface="Arial" panose="020B0604020202020204" pitchFamily="34" charset="0"/>
              <a:buChar char="•"/>
            </a:pPr>
            <a:r>
              <a:rPr lang="ru-RU" sz="2400" dirty="0" smtClean="0"/>
              <a:t>Дети в возрасте до 5 лет</a:t>
            </a:r>
          </a:p>
          <a:p>
            <a:r>
              <a:rPr lang="ru-RU" sz="2000" i="1" dirty="0"/>
              <a:t>Влияние рентгеновских лучей негативно сказывается на формировании центральной нервной системы малыша и повышает риски возникновения ранней онкологии, поэтому это исследование проводят только по назначению врача, когда польза от обследования превышает риски для здоровья ребенка. Детям специалисты стараются по возможности заменить компьютерную томографию более безопасными исследованиями такими как МРТ или УЗИ.</a:t>
            </a:r>
            <a:endParaRPr lang="ru-RU" sz="2000" i="1" dirty="0" smtClean="0"/>
          </a:p>
          <a:p>
            <a:endParaRPr lang="ru-RU"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Содержимое 3">
            <a:extLst>
              <a:ext uri="{FF2B5EF4-FFF2-40B4-BE49-F238E27FC236}">
                <a16:creationId xmlns="" xmlns:a16="http://schemas.microsoft.com/office/drawing/2014/main" id="{16758CB7-007C-40DF-A901-600703FB6D31}"/>
              </a:ext>
              <a:ext uri="{C183D7F6-B498-43B3-948B-1728B52AA6E4}">
                <adec:decorative xmlns="" xmlns:adec="http://schemas.microsoft.com/office/drawing/2017/decorative" val="1"/>
              </a:ext>
            </a:extLst>
          </p:cNvPr>
          <p:cNvPicPr>
            <a:picLocks noChangeAspect="1"/>
          </p:cNvPicPr>
          <p:nvPr/>
        </p:nvPicPr>
        <p:blipFill rotWithShape="1">
          <a:blip r:embed="rId2"/>
          <a:srcRect t="15730"/>
          <a:stretch/>
        </p:blipFill>
        <p:spPr>
          <a:xfrm>
            <a:off x="0" y="0"/>
            <a:ext cx="9144000" cy="6858000"/>
          </a:xfrm>
          <a:prstGeom prst="rect">
            <a:avLst/>
          </a:prstGeom>
        </p:spPr>
      </p:pic>
      <p:sp>
        <p:nvSpPr>
          <p:cNvPr id="2" name="Заголовок 1"/>
          <p:cNvSpPr>
            <a:spLocks noGrp="1"/>
          </p:cNvSpPr>
          <p:nvPr>
            <p:ph type="title"/>
          </p:nvPr>
        </p:nvSpPr>
        <p:spPr/>
        <p:txBody>
          <a:bodyPr/>
          <a:lstStyle/>
          <a:p>
            <a:endParaRPr lang="ru-RU"/>
          </a:p>
        </p:txBody>
      </p:sp>
      <p:sp>
        <p:nvSpPr>
          <p:cNvPr id="5" name="Прямоугольник 4"/>
          <p:cNvSpPr/>
          <p:nvPr/>
        </p:nvSpPr>
        <p:spPr>
          <a:xfrm>
            <a:off x="1000100" y="142852"/>
            <a:ext cx="7215238" cy="1000132"/>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2400" dirty="0" smtClean="0"/>
              <a:t>Противопоказания к проведению компьютерной томографии</a:t>
            </a:r>
            <a:endParaRPr lang="ru-RU" sz="2400" dirty="0"/>
          </a:p>
        </p:txBody>
      </p:sp>
      <p:sp>
        <p:nvSpPr>
          <p:cNvPr id="11" name="Прямоугольник 10"/>
          <p:cNvSpPr/>
          <p:nvPr/>
        </p:nvSpPr>
        <p:spPr>
          <a:xfrm>
            <a:off x="428596" y="1721633"/>
            <a:ext cx="8286808" cy="4955203"/>
          </a:xfrm>
          <a:prstGeom prst="rect">
            <a:avLst/>
          </a:prstGeom>
        </p:spPr>
        <p:txBody>
          <a:bodyPr wrap="square">
            <a:spAutoFit/>
          </a:bodyPr>
          <a:lstStyle/>
          <a:p>
            <a:r>
              <a:rPr lang="ru-RU" sz="2400" dirty="0" smtClean="0"/>
              <a:t>Относительные:</a:t>
            </a:r>
          </a:p>
          <a:p>
            <a:pPr marL="342900" indent="-342900">
              <a:buFont typeface="Arial" panose="020B0604020202020204" pitchFamily="34" charset="0"/>
              <a:buChar char="•"/>
            </a:pPr>
            <a:r>
              <a:rPr lang="ru-RU" sz="2400" dirty="0"/>
              <a:t>П</a:t>
            </a:r>
            <a:r>
              <a:rPr lang="ru-RU" sz="2400" dirty="0" smtClean="0"/>
              <a:t>ревышение </a:t>
            </a:r>
            <a:r>
              <a:rPr lang="ru-RU" sz="2400" dirty="0"/>
              <a:t>лучевой нагрузки (до 25 </a:t>
            </a:r>
            <a:r>
              <a:rPr lang="ru-RU" sz="2400" dirty="0" err="1"/>
              <a:t>мЗв</a:t>
            </a:r>
            <a:r>
              <a:rPr lang="ru-RU" sz="2400" dirty="0"/>
              <a:t> в </a:t>
            </a:r>
            <a:r>
              <a:rPr lang="ru-RU" sz="2400" dirty="0" smtClean="0"/>
              <a:t>год)</a:t>
            </a:r>
          </a:p>
          <a:p>
            <a:r>
              <a:rPr lang="ru-RU" sz="2000" i="1" dirty="0"/>
              <a:t>П</a:t>
            </a:r>
            <a:r>
              <a:rPr lang="ru-RU" sz="2000" i="1" dirty="0" smtClean="0"/>
              <a:t>оэтому </a:t>
            </a:r>
            <a:r>
              <a:rPr lang="ru-RU" sz="2000" i="1" dirty="0"/>
              <a:t>если нужно провести несколько обследований сразу, то важно следить, чтобы суммарная доза облучения не превышала 15-20 </a:t>
            </a:r>
            <a:r>
              <a:rPr lang="ru-RU" sz="2000" i="1" dirty="0" err="1"/>
              <a:t>мЗв</a:t>
            </a:r>
            <a:r>
              <a:rPr lang="ru-RU" sz="2000" i="1" dirty="0"/>
              <a:t>. Кроме того, во </a:t>
            </a:r>
            <a:r>
              <a:rPr lang="ru-RU" sz="2000" i="1" dirty="0" err="1"/>
              <a:t>избежания</a:t>
            </a:r>
            <a:r>
              <a:rPr lang="ru-RU" sz="2000" i="1" dirty="0"/>
              <a:t> накопительного эффекта желательно делать перерыв в полгода между исследованиями КТ</a:t>
            </a:r>
            <a:r>
              <a:rPr lang="ru-RU" sz="2000" i="1" dirty="0" smtClean="0"/>
              <a:t>.</a:t>
            </a:r>
          </a:p>
          <a:p>
            <a:pPr marL="342900" indent="-342900">
              <a:buFont typeface="Arial" panose="020B0604020202020204" pitchFamily="34" charset="0"/>
              <a:buChar char="•"/>
            </a:pPr>
            <a:r>
              <a:rPr lang="ru-RU" sz="2400" dirty="0"/>
              <a:t>Вес и габариты </a:t>
            </a:r>
            <a:r>
              <a:rPr lang="ru-RU" sz="2400" dirty="0" smtClean="0"/>
              <a:t>пациента </a:t>
            </a:r>
          </a:p>
          <a:p>
            <a:r>
              <a:rPr lang="ru-RU" sz="2000" i="1" dirty="0" smtClean="0"/>
              <a:t>Могут </a:t>
            </a:r>
            <a:r>
              <a:rPr lang="ru-RU" sz="2000" i="1" dirty="0"/>
              <a:t>стать относительным противопоказанием к компьютерной томографии. Дело в том, что большинство КТ аппаратов имеют технические ограничения:</a:t>
            </a:r>
          </a:p>
          <a:p>
            <a:r>
              <a:rPr lang="ru-RU" sz="2000" i="1" dirty="0" smtClean="0"/>
              <a:t>- максимальная </a:t>
            </a:r>
            <a:r>
              <a:rPr lang="ru-RU" sz="2000" i="1" dirty="0"/>
              <a:t>грузоподъемность </a:t>
            </a:r>
            <a:r>
              <a:rPr lang="ru-RU" sz="2000" i="1" dirty="0" err="1"/>
              <a:t>томографического</a:t>
            </a:r>
            <a:r>
              <a:rPr lang="ru-RU" sz="2000" i="1" dirty="0"/>
              <a:t> стола - 140-150 кг;</a:t>
            </a:r>
          </a:p>
          <a:p>
            <a:r>
              <a:rPr lang="ru-RU" sz="2000" i="1" dirty="0" smtClean="0"/>
              <a:t>- максимальный </a:t>
            </a:r>
            <a:r>
              <a:rPr lang="ru-RU" sz="2000" i="1" dirty="0"/>
              <a:t>диаметр апертуры - 60-70 см.</a:t>
            </a:r>
          </a:p>
          <a:p>
            <a:pPr marL="342900" indent="-342900">
              <a:buFont typeface="Arial" panose="020B0604020202020204" pitchFamily="34" charset="0"/>
              <a:buChar char="•"/>
            </a:pPr>
            <a:endParaRPr lang="ru-RU" sz="2000" i="1" dirty="0" smtClean="0"/>
          </a:p>
          <a:p>
            <a:endParaRPr lang="ru-RU" sz="2400" dirty="0"/>
          </a:p>
        </p:txBody>
      </p:sp>
    </p:spTree>
    <p:extLst>
      <p:ext uri="{BB962C8B-B14F-4D97-AF65-F5344CB8AC3E}">
        <p14:creationId xmlns:p14="http://schemas.microsoft.com/office/powerpoint/2010/main" val="1310904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Содержимое 3">
            <a:extLst>
              <a:ext uri="{FF2B5EF4-FFF2-40B4-BE49-F238E27FC236}">
                <a16:creationId xmlns="" xmlns:a16="http://schemas.microsoft.com/office/drawing/2014/main" id="{16758CB7-007C-40DF-A901-600703FB6D31}"/>
              </a:ext>
              <a:ext uri="{C183D7F6-B498-43B3-948B-1728B52AA6E4}">
                <adec:decorative xmlns="" xmlns:adec="http://schemas.microsoft.com/office/drawing/2017/decorative" val="1"/>
              </a:ext>
            </a:extLst>
          </p:cNvPr>
          <p:cNvPicPr>
            <a:picLocks noChangeAspect="1"/>
          </p:cNvPicPr>
          <p:nvPr/>
        </p:nvPicPr>
        <p:blipFill rotWithShape="1">
          <a:blip r:embed="rId2"/>
          <a:srcRect t="15730"/>
          <a:stretch/>
        </p:blipFill>
        <p:spPr>
          <a:xfrm>
            <a:off x="0" y="0"/>
            <a:ext cx="9144000" cy="6858000"/>
          </a:xfrm>
          <a:prstGeom prst="rect">
            <a:avLst/>
          </a:prstGeom>
        </p:spPr>
      </p:pic>
      <p:sp>
        <p:nvSpPr>
          <p:cNvPr id="2" name="Заголовок 1"/>
          <p:cNvSpPr>
            <a:spLocks noGrp="1"/>
          </p:cNvSpPr>
          <p:nvPr>
            <p:ph type="title"/>
          </p:nvPr>
        </p:nvSpPr>
        <p:spPr/>
        <p:txBody>
          <a:bodyPr/>
          <a:lstStyle/>
          <a:p>
            <a:endParaRPr lang="ru-RU"/>
          </a:p>
        </p:txBody>
      </p:sp>
      <p:sp>
        <p:nvSpPr>
          <p:cNvPr id="5" name="Прямоугольник 4"/>
          <p:cNvSpPr/>
          <p:nvPr/>
        </p:nvSpPr>
        <p:spPr>
          <a:xfrm>
            <a:off x="1000100" y="142852"/>
            <a:ext cx="7215238" cy="1000132"/>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2400" dirty="0" smtClean="0"/>
              <a:t>Противопоказания к проведению компьютерной томографии с контрастированием</a:t>
            </a:r>
            <a:endParaRPr lang="ru-RU" sz="2400" dirty="0"/>
          </a:p>
        </p:txBody>
      </p:sp>
      <p:sp>
        <p:nvSpPr>
          <p:cNvPr id="11" name="Прямоугольник 10"/>
          <p:cNvSpPr/>
          <p:nvPr/>
        </p:nvSpPr>
        <p:spPr>
          <a:xfrm>
            <a:off x="428596" y="1721633"/>
            <a:ext cx="8286808" cy="3231654"/>
          </a:xfrm>
          <a:prstGeom prst="rect">
            <a:avLst/>
          </a:prstGeom>
        </p:spPr>
        <p:txBody>
          <a:bodyPr wrap="square">
            <a:spAutoFit/>
          </a:bodyPr>
          <a:lstStyle/>
          <a:p>
            <a:r>
              <a:rPr lang="ru-RU" sz="2000" dirty="0"/>
              <a:t>Контрастирование добавляет дополнительные ограничения к списку противопоказаний к проведению КТ:</a:t>
            </a:r>
          </a:p>
          <a:p>
            <a:pPr marL="342900" indent="-342900">
              <a:buFont typeface="Arial" panose="020B0604020202020204" pitchFamily="34" charset="0"/>
              <a:buChar char="•"/>
            </a:pPr>
            <a:r>
              <a:rPr lang="ru-RU" sz="2000" dirty="0"/>
              <a:t>аллергия на йод;</a:t>
            </a:r>
          </a:p>
          <a:p>
            <a:pPr marL="342900" indent="-342900">
              <a:buFont typeface="Arial" panose="020B0604020202020204" pitchFamily="34" charset="0"/>
              <a:buChar char="•"/>
            </a:pPr>
            <a:r>
              <a:rPr lang="ru-RU" sz="2000" dirty="0"/>
              <a:t>тяжелая форма почечной недостаточности;</a:t>
            </a:r>
          </a:p>
          <a:p>
            <a:pPr marL="342900" indent="-342900">
              <a:buFont typeface="Arial" panose="020B0604020202020204" pitchFamily="34" charset="0"/>
              <a:buChar char="•"/>
            </a:pPr>
            <a:r>
              <a:rPr lang="ru-RU" sz="2000" dirty="0"/>
              <a:t>диабет;</a:t>
            </a:r>
          </a:p>
          <a:p>
            <a:pPr marL="342900" indent="-342900">
              <a:buFont typeface="Arial" panose="020B0604020202020204" pitchFamily="34" charset="0"/>
              <a:buChar char="•"/>
            </a:pPr>
            <a:r>
              <a:rPr lang="ru-RU" sz="2000" dirty="0"/>
              <a:t>заболевания щитовидной железы;</a:t>
            </a:r>
          </a:p>
          <a:p>
            <a:pPr marL="342900" indent="-342900">
              <a:buFont typeface="Arial" panose="020B0604020202020204" pitchFamily="34" charset="0"/>
              <a:buChar char="•"/>
            </a:pPr>
            <a:r>
              <a:rPr lang="ru-RU" sz="2000" dirty="0"/>
              <a:t>астма;</a:t>
            </a:r>
          </a:p>
          <a:p>
            <a:pPr marL="342900" indent="-342900">
              <a:buFont typeface="Arial" panose="020B0604020202020204" pitchFamily="34" charset="0"/>
              <a:buChar char="•"/>
            </a:pPr>
            <a:r>
              <a:rPr lang="ru-RU" sz="2000" dirty="0"/>
              <a:t>миелома.</a:t>
            </a:r>
          </a:p>
          <a:p>
            <a:endParaRPr lang="ru-RU" sz="2000" i="1" dirty="0" smtClean="0"/>
          </a:p>
          <a:p>
            <a:endParaRPr lang="ru-RU" sz="2400" dirty="0"/>
          </a:p>
        </p:txBody>
      </p:sp>
    </p:spTree>
    <p:extLst>
      <p:ext uri="{BB962C8B-B14F-4D97-AF65-F5344CB8AC3E}">
        <p14:creationId xmlns:p14="http://schemas.microsoft.com/office/powerpoint/2010/main" val="734578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a:extLst>
              <a:ext uri="{FF2B5EF4-FFF2-40B4-BE49-F238E27FC236}">
                <a16:creationId xmlns="" xmlns:a16="http://schemas.microsoft.com/office/drawing/2014/main" id="{16758CB7-007C-40DF-A901-600703FB6D31}"/>
              </a:ext>
              <a:ext uri="{C183D7F6-B498-43B3-948B-1728B52AA6E4}">
                <adec:decorative xmlns="" xmlns:adec="http://schemas.microsoft.com/office/drawing/2017/decorative" val="1"/>
              </a:ext>
            </a:extLst>
          </p:cNvPr>
          <p:cNvPicPr>
            <a:picLocks noChangeAspect="1"/>
          </p:cNvPicPr>
          <p:nvPr/>
        </p:nvPicPr>
        <p:blipFill rotWithShape="1">
          <a:blip r:embed="rId2"/>
          <a:srcRect t="15730"/>
          <a:stretch/>
        </p:blipFill>
        <p:spPr>
          <a:xfrm>
            <a:off x="0" y="0"/>
            <a:ext cx="9144000" cy="6858000"/>
          </a:xfrm>
          <a:prstGeom prst="rect">
            <a:avLst/>
          </a:prstGeom>
        </p:spPr>
      </p:pic>
      <p:sp>
        <p:nvSpPr>
          <p:cNvPr id="3" name="Содержимое 2"/>
          <p:cNvSpPr>
            <a:spLocks noGrp="1"/>
          </p:cNvSpPr>
          <p:nvPr>
            <p:ph idx="1"/>
          </p:nvPr>
        </p:nvSpPr>
        <p:spPr/>
        <p:txBody>
          <a:bodyPr>
            <a:normAutofit/>
          </a:bodyPr>
          <a:lstStyle/>
          <a:p>
            <a:endParaRPr lang="ru-RU" sz="1000" dirty="0"/>
          </a:p>
        </p:txBody>
      </p:sp>
      <p:sp>
        <p:nvSpPr>
          <p:cNvPr id="6" name="Прямоугольник 5"/>
          <p:cNvSpPr/>
          <p:nvPr/>
        </p:nvSpPr>
        <p:spPr>
          <a:xfrm>
            <a:off x="428596" y="285728"/>
            <a:ext cx="8358246" cy="71438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4000" dirty="0" smtClean="0"/>
              <a:t>Выводы</a:t>
            </a:r>
            <a:endParaRPr lang="ru-RU" sz="4000" dirty="0"/>
          </a:p>
        </p:txBody>
      </p:sp>
      <p:sp>
        <p:nvSpPr>
          <p:cNvPr id="7" name="Пятиугольник 6"/>
          <p:cNvSpPr/>
          <p:nvPr/>
        </p:nvSpPr>
        <p:spPr>
          <a:xfrm>
            <a:off x="928662" y="1214422"/>
            <a:ext cx="7858180" cy="571504"/>
          </a:xfrm>
          <a:prstGeom prst="homePlat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ru-RU" dirty="0" smtClean="0"/>
              <a:t>Определили основные </a:t>
            </a:r>
            <a:r>
              <a:rPr lang="ru-RU" dirty="0" smtClean="0"/>
              <a:t>виды компьютерной томографии</a:t>
            </a:r>
            <a:endParaRPr lang="ru-RU" dirty="0"/>
          </a:p>
        </p:txBody>
      </p:sp>
      <p:sp>
        <p:nvSpPr>
          <p:cNvPr id="11" name="Пятиугольник 10"/>
          <p:cNvSpPr/>
          <p:nvPr/>
        </p:nvSpPr>
        <p:spPr>
          <a:xfrm>
            <a:off x="928662" y="3214686"/>
            <a:ext cx="7858180" cy="928694"/>
          </a:xfrm>
          <a:prstGeom prst="homePlate">
            <a:avLst/>
          </a:prstGeom>
        </p:spPr>
        <p:style>
          <a:lnRef idx="1">
            <a:schemeClr val="accent4"/>
          </a:lnRef>
          <a:fillRef idx="3">
            <a:schemeClr val="accent4"/>
          </a:fillRef>
          <a:effectRef idx="2">
            <a:schemeClr val="accent4"/>
          </a:effectRef>
          <a:fontRef idx="minor">
            <a:schemeClr val="lt1"/>
          </a:fontRef>
        </p:style>
        <p:txBody>
          <a:bodyPr rtlCol="0" anchor="ctr"/>
          <a:lstStyle/>
          <a:p>
            <a:pPr algn="just"/>
            <a:endParaRPr lang="ru-RU" sz="2200" dirty="0" smtClean="0"/>
          </a:p>
          <a:p>
            <a:pPr algn="just"/>
            <a:r>
              <a:rPr lang="ru-RU" sz="2000" dirty="0" smtClean="0"/>
              <a:t>Охарактеризовали методики проведения обследования</a:t>
            </a:r>
            <a:endParaRPr lang="ru-RU" sz="2000" dirty="0" smtClean="0"/>
          </a:p>
          <a:p>
            <a:pPr algn="ctr"/>
            <a:endParaRPr lang="ru-RU" dirty="0"/>
          </a:p>
        </p:txBody>
      </p:sp>
      <p:sp>
        <p:nvSpPr>
          <p:cNvPr id="12" name="Пятиугольник 11"/>
          <p:cNvSpPr/>
          <p:nvPr/>
        </p:nvSpPr>
        <p:spPr>
          <a:xfrm>
            <a:off x="928662" y="2000240"/>
            <a:ext cx="8215338" cy="928694"/>
          </a:xfrm>
          <a:prstGeom prst="homePlate">
            <a:avLst/>
          </a:prstGeom>
        </p:spPr>
        <p:style>
          <a:lnRef idx="1">
            <a:schemeClr val="accent5"/>
          </a:lnRef>
          <a:fillRef idx="3">
            <a:schemeClr val="accent5"/>
          </a:fillRef>
          <a:effectRef idx="2">
            <a:schemeClr val="accent5"/>
          </a:effectRef>
          <a:fontRef idx="minor">
            <a:schemeClr val="lt1"/>
          </a:fontRef>
        </p:style>
        <p:txBody>
          <a:bodyPr rtlCol="0" anchor="ctr"/>
          <a:lstStyle/>
          <a:p>
            <a:r>
              <a:rPr lang="ru-RU" dirty="0" smtClean="0"/>
              <a:t>Выявили показания и противопоказания к применению данной методики</a:t>
            </a:r>
            <a:endParaRPr lang="ru-RU" dirty="0" smtClean="0"/>
          </a:p>
          <a:p>
            <a:pPr algn="ctr"/>
            <a:endParaRPr lang="ru-RU" dirty="0"/>
          </a:p>
        </p:txBody>
      </p:sp>
      <p:sp>
        <p:nvSpPr>
          <p:cNvPr id="9" name="Овал 8"/>
          <p:cNvSpPr/>
          <p:nvPr/>
        </p:nvSpPr>
        <p:spPr>
          <a:xfrm>
            <a:off x="214282" y="1214422"/>
            <a:ext cx="571504" cy="571504"/>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ru-RU" sz="2800" dirty="0" smtClean="0"/>
              <a:t>1</a:t>
            </a:r>
            <a:endParaRPr lang="ru-RU" sz="2800" dirty="0"/>
          </a:p>
        </p:txBody>
      </p:sp>
      <p:sp>
        <p:nvSpPr>
          <p:cNvPr id="10" name="Овал 9"/>
          <p:cNvSpPr/>
          <p:nvPr/>
        </p:nvSpPr>
        <p:spPr>
          <a:xfrm>
            <a:off x="214282" y="2357430"/>
            <a:ext cx="571504" cy="571504"/>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ru-RU" sz="2800" dirty="0" smtClean="0"/>
              <a:t>2</a:t>
            </a:r>
            <a:endParaRPr lang="ru-RU" sz="2800" dirty="0"/>
          </a:p>
        </p:txBody>
      </p:sp>
      <p:sp>
        <p:nvSpPr>
          <p:cNvPr id="14" name="Овал 13"/>
          <p:cNvSpPr/>
          <p:nvPr/>
        </p:nvSpPr>
        <p:spPr>
          <a:xfrm>
            <a:off x="214282" y="3357562"/>
            <a:ext cx="571504" cy="571504"/>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ru-RU" sz="2800" dirty="0" smtClean="0"/>
              <a:t>3</a:t>
            </a:r>
            <a:endParaRPr lang="ru-RU"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Содержимое 3">
            <a:extLst>
              <a:ext uri="{FF2B5EF4-FFF2-40B4-BE49-F238E27FC236}">
                <a16:creationId xmlns="" xmlns:a16="http://schemas.microsoft.com/office/drawing/2014/main" id="{16758CB7-007C-40DF-A901-600703FB6D31}"/>
              </a:ext>
              <a:ext uri="{C183D7F6-B498-43B3-948B-1728B52AA6E4}">
                <adec:decorative xmlns="" xmlns:adec="http://schemas.microsoft.com/office/drawing/2017/decorative" val="1"/>
              </a:ext>
            </a:extLst>
          </p:cNvPr>
          <p:cNvPicPr>
            <a:picLocks noChangeAspect="1"/>
          </p:cNvPicPr>
          <p:nvPr/>
        </p:nvPicPr>
        <p:blipFill rotWithShape="1">
          <a:blip r:embed="rId2"/>
          <a:srcRect t="15730"/>
          <a:stretch/>
        </p:blipFill>
        <p:spPr>
          <a:xfrm>
            <a:off x="0" y="0"/>
            <a:ext cx="9144000" cy="6858000"/>
          </a:xfrm>
          <a:prstGeom prst="rect">
            <a:avLst/>
          </a:prstGeom>
        </p:spPr>
      </p:pic>
      <p:sp>
        <p:nvSpPr>
          <p:cNvPr id="6" name="Скругленный прямоугольник 5"/>
          <p:cNvSpPr/>
          <p:nvPr/>
        </p:nvSpPr>
        <p:spPr>
          <a:xfrm>
            <a:off x="1857356" y="3357562"/>
            <a:ext cx="5715040" cy="300039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ru-RU" dirty="0" smtClean="0"/>
              <a:t>Используя различные источники профессиональной литературы </a:t>
            </a:r>
            <a:r>
              <a:rPr lang="ru-RU" dirty="0" smtClean="0"/>
              <a:t>выделить основные виды компьютерной томографии, методики применения в клинической практики, показания и противопоказания для применения данного вида обследования .</a:t>
            </a:r>
            <a:endParaRPr lang="ru-RU" dirty="0"/>
          </a:p>
        </p:txBody>
      </p:sp>
      <p:sp>
        <p:nvSpPr>
          <p:cNvPr id="7" name="Стрелка вниз 6"/>
          <p:cNvSpPr/>
          <p:nvPr/>
        </p:nvSpPr>
        <p:spPr>
          <a:xfrm>
            <a:off x="1571604" y="357166"/>
            <a:ext cx="6215106" cy="2857496"/>
          </a:xfrm>
          <a:prstGeom prst="downArrow">
            <a:avLst>
              <a:gd name="adj1" fmla="val 50000"/>
              <a:gd name="adj2" fmla="val 32222"/>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3600" dirty="0" smtClean="0"/>
              <a:t>Цель исследования</a:t>
            </a:r>
          </a:p>
          <a:p>
            <a:pPr algn="ctr"/>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pic>
        <p:nvPicPr>
          <p:cNvPr id="5" name="Содержимое 3">
            <a:extLst>
              <a:ext uri="{FF2B5EF4-FFF2-40B4-BE49-F238E27FC236}">
                <a16:creationId xmlns="" xmlns:a16="http://schemas.microsoft.com/office/drawing/2014/main" id="{16758CB7-007C-40DF-A901-600703FB6D31}"/>
              </a:ext>
              <a:ext uri="{C183D7F6-B498-43B3-948B-1728B52AA6E4}">
                <adec:decorative xmlns="" xmlns:adec="http://schemas.microsoft.com/office/drawing/2017/decorative" val="1"/>
              </a:ext>
            </a:extLst>
          </p:cNvPr>
          <p:cNvPicPr>
            <a:picLocks noChangeAspect="1"/>
          </p:cNvPicPr>
          <p:nvPr/>
        </p:nvPicPr>
        <p:blipFill rotWithShape="1">
          <a:blip r:embed="rId2"/>
          <a:srcRect t="15730"/>
          <a:stretch/>
        </p:blipFill>
        <p:spPr>
          <a:xfrm>
            <a:off x="0" y="714356"/>
            <a:ext cx="9144000" cy="6858000"/>
          </a:xfrm>
          <a:prstGeom prst="rect">
            <a:avLst/>
          </a:prstGeom>
        </p:spPr>
      </p:pic>
      <p:sp>
        <p:nvSpPr>
          <p:cNvPr id="6" name="Прямоугольник 5"/>
          <p:cNvSpPr/>
          <p:nvPr/>
        </p:nvSpPr>
        <p:spPr>
          <a:xfrm>
            <a:off x="357158" y="285728"/>
            <a:ext cx="8358246" cy="71438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2900" dirty="0" smtClean="0"/>
              <a:t>Список литературы</a:t>
            </a:r>
            <a:endParaRPr lang="ru-RU" sz="2900" dirty="0"/>
          </a:p>
        </p:txBody>
      </p:sp>
      <p:sp>
        <p:nvSpPr>
          <p:cNvPr id="3073" name="Rectangle 1"/>
          <p:cNvSpPr>
            <a:spLocks noChangeArrowheads="1"/>
          </p:cNvSpPr>
          <p:nvPr/>
        </p:nvSpPr>
        <p:spPr bwMode="auto">
          <a:xfrm>
            <a:off x="0" y="1214423"/>
            <a:ext cx="9144000"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2400" b="0" i="0" u="none" strike="noStrike" cap="none" normalizeH="0" baseline="0" dirty="0" err="1" smtClean="0">
                <a:ln>
                  <a:noFill/>
                </a:ln>
                <a:solidFill>
                  <a:schemeClr val="tx1"/>
                </a:solidFill>
                <a:effectLst/>
                <a:ea typeface="Times New Roman" pitchFamily="18" charset="0"/>
                <a:cs typeface="Times New Roman" pitchFamily="18" charset="0"/>
              </a:rPr>
              <a:t>Персин</a:t>
            </a:r>
            <a:r>
              <a:rPr kumimoji="0" lang="ru-RU" sz="2400" b="0" i="0" u="none" strike="noStrike" cap="none" normalizeH="0" baseline="0" dirty="0" smtClean="0">
                <a:ln>
                  <a:noFill/>
                </a:ln>
                <a:solidFill>
                  <a:schemeClr val="tx1"/>
                </a:solidFill>
                <a:effectLst/>
                <a:ea typeface="Times New Roman" pitchFamily="18" charset="0"/>
                <a:cs typeface="Times New Roman" pitchFamily="18" charset="0"/>
              </a:rPr>
              <a:t> </a:t>
            </a:r>
            <a:r>
              <a:rPr kumimoji="0" lang="ru-RU" sz="2400" b="0" i="0" u="none" strike="noStrike" cap="none" normalizeH="0" baseline="0" dirty="0" smtClean="0">
                <a:ln>
                  <a:noFill/>
                </a:ln>
                <a:solidFill>
                  <a:schemeClr val="tx1"/>
                </a:solidFill>
                <a:effectLst/>
                <a:ea typeface="Times New Roman" pitchFamily="18" charset="0"/>
                <a:cs typeface="Times New Roman" pitchFamily="18" charset="0"/>
              </a:rPr>
              <a:t>Л.С., Ортодонтия. Диагностика и лечение зубочелюстно-лицевых аномалий и деформаций [Электронный ресурс] : учебник / Л.С. </a:t>
            </a:r>
            <a:r>
              <a:rPr kumimoji="0" lang="ru-RU" sz="2400" b="0" i="0" u="none" strike="noStrike" cap="none" normalizeH="0" baseline="0" dirty="0" err="1" smtClean="0">
                <a:ln>
                  <a:noFill/>
                </a:ln>
                <a:solidFill>
                  <a:schemeClr val="tx1"/>
                </a:solidFill>
                <a:effectLst/>
                <a:ea typeface="Times New Roman" pitchFamily="18" charset="0"/>
                <a:cs typeface="Times New Roman" pitchFamily="18" charset="0"/>
              </a:rPr>
              <a:t>Персин</a:t>
            </a:r>
            <a:r>
              <a:rPr kumimoji="0" lang="ru-RU" sz="2400" b="0" i="0" u="none" strike="noStrike" cap="none" normalizeH="0" baseline="0" dirty="0" smtClean="0">
                <a:ln>
                  <a:noFill/>
                </a:ln>
                <a:solidFill>
                  <a:schemeClr val="tx1"/>
                </a:solidFill>
                <a:effectLst/>
                <a:ea typeface="Times New Roman" pitchFamily="18" charset="0"/>
                <a:cs typeface="Times New Roman" pitchFamily="18" charset="0"/>
              </a:rPr>
              <a:t> и др. - М. : </a:t>
            </a:r>
            <a:r>
              <a:rPr kumimoji="0" lang="ru-RU" sz="2400" b="0" i="0" u="none" strike="noStrike" cap="none" normalizeH="0" baseline="0" dirty="0" err="1" smtClean="0">
                <a:ln>
                  <a:noFill/>
                </a:ln>
                <a:solidFill>
                  <a:schemeClr val="tx1"/>
                </a:solidFill>
                <a:effectLst/>
                <a:ea typeface="Times New Roman" pitchFamily="18" charset="0"/>
                <a:cs typeface="Times New Roman" pitchFamily="18" charset="0"/>
              </a:rPr>
              <a:t>ГЭОТАР-Медиа</a:t>
            </a:r>
            <a:r>
              <a:rPr kumimoji="0" lang="ru-RU" sz="2400" b="0" i="0" u="none" strike="noStrike" cap="none" normalizeH="0" baseline="0" dirty="0" smtClean="0">
                <a:ln>
                  <a:noFill/>
                </a:ln>
                <a:solidFill>
                  <a:schemeClr val="tx1"/>
                </a:solidFill>
                <a:effectLst/>
                <a:ea typeface="Times New Roman" pitchFamily="18" charset="0"/>
                <a:cs typeface="Times New Roman" pitchFamily="18" charset="0"/>
              </a:rPr>
              <a:t>, 2015. - 640 с. </a:t>
            </a:r>
            <a:endParaRPr kumimoji="0" lang="ru-RU" sz="2400" b="0" i="0" u="none" strike="noStrike" cap="none" normalizeH="0" baseline="0" dirty="0" smtClean="0">
              <a:ln>
                <a:noFill/>
              </a:ln>
              <a:solidFill>
                <a:schemeClr val="tx1"/>
              </a:solidFill>
              <a:effectLst/>
              <a:ea typeface="Times New Roman" pitchFamily="18" charset="0"/>
              <a:cs typeface="Times New Roman" pitchFamily="18" charset="0"/>
            </a:endParaRPr>
          </a:p>
          <a:p>
            <a:pPr lvl="0" fontAlgn="base">
              <a:spcBef>
                <a:spcPct val="0"/>
              </a:spcBef>
              <a:spcAft>
                <a:spcPct val="0"/>
              </a:spcAft>
              <a:buFontTx/>
              <a:buChar char="•"/>
            </a:pPr>
            <a:r>
              <a:rPr lang="ru-RU" sz="2400" dirty="0" smtClean="0">
                <a:cs typeface="Times New Roman" pitchFamily="18" charset="0"/>
              </a:rPr>
              <a:t>Конус-лучевая компьютерная томография (КЛКТ) в ортодонтии </a:t>
            </a:r>
            <a:r>
              <a:rPr lang="en-US" sz="2400" dirty="0" smtClean="0">
                <a:cs typeface="Times New Roman" pitchFamily="18" charset="0"/>
              </a:rPr>
              <a:t>/ </a:t>
            </a:r>
            <a:r>
              <a:rPr lang="it-IT" sz="2400" dirty="0"/>
              <a:t>Giampietro Farronato, Francesca Bellincioni, Margherita </a:t>
            </a:r>
            <a:r>
              <a:rPr lang="it-IT" sz="2400" dirty="0" smtClean="0"/>
              <a:t>Colombo </a:t>
            </a:r>
            <a:r>
              <a:rPr lang="ru-RU" sz="2400" dirty="0" smtClean="0"/>
              <a:t>и др. </a:t>
            </a:r>
            <a:r>
              <a:rPr lang="en-US" sz="2400" dirty="0" smtClean="0"/>
              <a:t>// </a:t>
            </a:r>
            <a:r>
              <a:rPr lang="ru-RU" sz="2400" dirty="0" smtClean="0"/>
              <a:t>Современная ортодонтия – 2017.</a:t>
            </a:r>
            <a:endParaRPr kumimoji="0" lang="ru-RU" sz="2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400" b="0" i="0" u="none" strike="noStrike" cap="none" normalizeH="0" baseline="0" dirty="0" smtClean="0">
                <a:ln>
                  <a:noFill/>
                </a:ln>
                <a:solidFill>
                  <a:schemeClr val="tx1"/>
                </a:solidFill>
                <a:effectLst/>
                <a:ea typeface="Times New Roman" pitchFamily="18" charset="0"/>
                <a:cs typeface="Times New Roman" pitchFamily="18" charset="0"/>
              </a:rPr>
              <a:t>Руководство по ортодонтии / Ф. Я. </a:t>
            </a:r>
            <a:r>
              <a:rPr kumimoji="0" lang="ru-RU" sz="2400" b="0" i="0" u="none" strike="noStrike" cap="none" normalizeH="0" baseline="0" dirty="0" err="1" smtClean="0">
                <a:ln>
                  <a:noFill/>
                </a:ln>
                <a:solidFill>
                  <a:schemeClr val="tx1"/>
                </a:solidFill>
                <a:effectLst/>
                <a:ea typeface="Times New Roman" pitchFamily="18" charset="0"/>
                <a:cs typeface="Times New Roman" pitchFamily="18" charset="0"/>
              </a:rPr>
              <a:t>Хорошилкина</a:t>
            </a:r>
            <a:r>
              <a:rPr kumimoji="0" lang="ru-RU" sz="2400" b="0" i="0" u="none" strike="noStrike" cap="none" normalizeH="0" baseline="0" dirty="0" smtClean="0">
                <a:ln>
                  <a:noFill/>
                </a:ln>
                <a:solidFill>
                  <a:schemeClr val="tx1"/>
                </a:solidFill>
                <a:effectLst/>
                <a:ea typeface="Times New Roman" pitchFamily="18" charset="0"/>
                <a:cs typeface="Times New Roman" pitchFamily="18" charset="0"/>
              </a:rPr>
              <a:t>, </a:t>
            </a:r>
            <a:r>
              <a:rPr kumimoji="0" lang="ru-RU" sz="2400" b="0" i="0" u="none" strike="noStrike" cap="none" normalizeH="0" baseline="0" dirty="0" err="1" smtClean="0">
                <a:ln>
                  <a:noFill/>
                </a:ln>
                <a:solidFill>
                  <a:schemeClr val="tx1"/>
                </a:solidFill>
                <a:effectLst/>
                <a:ea typeface="Times New Roman" pitchFamily="18" charset="0"/>
                <a:cs typeface="Times New Roman" pitchFamily="18" charset="0"/>
              </a:rPr>
              <a:t>З.М.Акодис</a:t>
            </a:r>
            <a:r>
              <a:rPr kumimoji="0" lang="ru-RU" sz="2400" b="0" i="0" u="none" strike="noStrike" cap="none" normalizeH="0" baseline="0" dirty="0" smtClean="0">
                <a:ln>
                  <a:noFill/>
                </a:ln>
                <a:solidFill>
                  <a:schemeClr val="tx1"/>
                </a:solidFill>
                <a:effectLst/>
                <a:ea typeface="Times New Roman" pitchFamily="18" charset="0"/>
                <a:cs typeface="Times New Roman" pitchFamily="18" charset="0"/>
              </a:rPr>
              <a:t>, </a:t>
            </a:r>
            <a:r>
              <a:rPr kumimoji="0" lang="ru-RU" sz="2400" b="0" i="0" u="none" strike="noStrike" cap="none" normalizeH="0" baseline="0" dirty="0" err="1" smtClean="0">
                <a:ln>
                  <a:noFill/>
                </a:ln>
                <a:solidFill>
                  <a:schemeClr val="tx1"/>
                </a:solidFill>
                <a:effectLst/>
                <a:ea typeface="Times New Roman" pitchFamily="18" charset="0"/>
                <a:cs typeface="Times New Roman" pitchFamily="18" charset="0"/>
              </a:rPr>
              <a:t>Г.А.Анжеркушян</a:t>
            </a:r>
            <a:r>
              <a:rPr kumimoji="0" lang="ru-RU" sz="2400" b="0" i="0" u="none" strike="noStrike" cap="none" normalizeH="0" baseline="0" dirty="0" smtClean="0">
                <a:ln>
                  <a:noFill/>
                </a:ln>
                <a:solidFill>
                  <a:schemeClr val="tx1"/>
                </a:solidFill>
                <a:effectLst/>
                <a:ea typeface="Times New Roman" pitchFamily="18" charset="0"/>
                <a:cs typeface="Times New Roman" pitchFamily="18" charset="0"/>
              </a:rPr>
              <a:t> [и др.] // М. Медицина, 2017. - 800 с</a:t>
            </a:r>
            <a:r>
              <a:rPr kumimoji="0" lang="ru-RU" sz="2400" b="0" i="0" u="none" strike="noStrike" cap="none" normalizeH="0" baseline="0" dirty="0" smtClean="0">
                <a:ln>
                  <a:noFill/>
                </a:ln>
                <a:solidFill>
                  <a:schemeClr val="tx1"/>
                </a:solidFill>
                <a:effectLst/>
                <a:ea typeface="Times New Roman" pitchFamily="18" charset="0"/>
                <a:cs typeface="Times New Roman" pitchFamily="18" charset="0"/>
              </a:rPr>
              <a:t>.</a:t>
            </a:r>
          </a:p>
          <a:p>
            <a:pPr eaLnBrk="0" fontAlgn="base" hangingPunct="0">
              <a:spcBef>
                <a:spcPct val="0"/>
              </a:spcBef>
              <a:spcAft>
                <a:spcPct val="0"/>
              </a:spcAft>
              <a:buFontTx/>
              <a:buChar char="•"/>
            </a:pPr>
            <a:r>
              <a:rPr lang="ru-RU" sz="2400" dirty="0" err="1">
                <a:ea typeface="Times New Roman" pitchFamily="18" charset="0"/>
                <a:cs typeface="Times New Roman" pitchFamily="18" charset="0"/>
              </a:rPr>
              <a:t>А.А.Черепанова</a:t>
            </a:r>
            <a:r>
              <a:rPr lang="ru-RU" sz="2400" dirty="0">
                <a:ea typeface="Times New Roman" pitchFamily="18" charset="0"/>
                <a:cs typeface="Times New Roman" pitchFamily="18" charset="0"/>
              </a:rPr>
              <a:t> и др., Современные методы лучевой диагностики в ортодонтии</a:t>
            </a:r>
            <a:r>
              <a:rPr lang="en-US" sz="2400" dirty="0">
                <a:ea typeface="Times New Roman" pitchFamily="18" charset="0"/>
                <a:cs typeface="Times New Roman" pitchFamily="18" charset="0"/>
              </a:rPr>
              <a:t>/</a:t>
            </a:r>
            <a:r>
              <a:rPr lang="ru-RU" sz="2400" dirty="0">
                <a:ea typeface="Times New Roman" pitchFamily="18" charset="0"/>
                <a:cs typeface="Times New Roman" pitchFamily="18" charset="0"/>
              </a:rPr>
              <a:t>Сибирский медицинский журнал №3, </a:t>
            </a:r>
            <a:r>
              <a:rPr lang="ru-RU" sz="2400" dirty="0" smtClean="0">
                <a:ea typeface="Times New Roman" pitchFamily="18" charset="0"/>
                <a:cs typeface="Times New Roman" pitchFamily="18" charset="0"/>
              </a:rPr>
              <a:t>2010</a:t>
            </a:r>
            <a:endParaRPr kumimoji="0" lang="ru-RU" sz="2400" b="0" i="0" u="none" strike="noStrike" cap="none" normalizeH="0" baseline="0" dirty="0" smtClean="0">
              <a:ln>
                <a:noFill/>
              </a:ln>
              <a:solidFill>
                <a:schemeClr val="tx1"/>
              </a:solidFill>
              <a:effectLst/>
              <a:ea typeface="Times New Roman" pitchFamily="18" charset="0"/>
              <a:cs typeface="Times New Roman" pitchFamily="18" charset="0"/>
            </a:endParaRPr>
          </a:p>
          <a:p>
            <a:pPr lvl="0" eaLnBrk="0" fontAlgn="base" hangingPunct="0">
              <a:spcBef>
                <a:spcPct val="0"/>
              </a:spcBef>
              <a:spcAft>
                <a:spcPct val="0"/>
              </a:spcAft>
              <a:buFontTx/>
              <a:buChar char="•"/>
            </a:pPr>
            <a:r>
              <a:rPr kumimoji="0" lang="ru-RU" sz="2400" b="0" i="0" u="none" strike="noStrike" cap="none" normalizeH="0" baseline="0" dirty="0" smtClean="0">
                <a:ln>
                  <a:noFill/>
                </a:ln>
                <a:solidFill>
                  <a:schemeClr val="tx1"/>
                </a:solidFill>
                <a:effectLst/>
                <a:cs typeface="Arial" pitchFamily="34" charset="0"/>
              </a:rPr>
              <a:t>Методические рекомендации по</a:t>
            </a:r>
            <a:r>
              <a:rPr kumimoji="0" lang="ru-RU" sz="2400" b="0" i="0" u="none" strike="noStrike" cap="none" normalizeH="0" dirty="0" smtClean="0">
                <a:ln>
                  <a:noFill/>
                </a:ln>
                <a:solidFill>
                  <a:schemeClr val="tx1"/>
                </a:solidFill>
                <a:effectLst/>
                <a:cs typeface="Arial" pitchFamily="34" charset="0"/>
              </a:rPr>
              <a:t> учебной дисциплине «Лучевая диагностика»</a:t>
            </a:r>
            <a:r>
              <a:rPr kumimoji="0" lang="en-US" sz="2400" b="0" i="0" u="none" strike="noStrike" cap="none" normalizeH="0" dirty="0" smtClean="0">
                <a:ln>
                  <a:noFill/>
                </a:ln>
                <a:solidFill>
                  <a:schemeClr val="tx1"/>
                </a:solidFill>
                <a:effectLst/>
                <a:cs typeface="Arial" pitchFamily="34" charset="0"/>
              </a:rPr>
              <a:t>/ </a:t>
            </a:r>
            <a:r>
              <a:rPr kumimoji="0" lang="ru-RU" sz="2400" b="0" i="0" u="none" strike="noStrike" cap="none" normalizeH="0" dirty="0" smtClean="0">
                <a:ln>
                  <a:noFill/>
                </a:ln>
                <a:solidFill>
                  <a:schemeClr val="tx1"/>
                </a:solidFill>
                <a:effectLst/>
                <a:cs typeface="Arial" pitchFamily="34" charset="0"/>
              </a:rPr>
              <a:t>Ставрополь </a:t>
            </a:r>
            <a:r>
              <a:rPr lang="en-US" sz="2400" dirty="0" smtClean="0">
                <a:cs typeface="Arial" pitchFamily="34" charset="0"/>
              </a:rPr>
              <a:t>// 2017</a:t>
            </a:r>
            <a:r>
              <a:rPr lang="ru-RU" sz="2400" dirty="0" smtClean="0">
                <a:cs typeface="Arial" pitchFamily="34" charset="0"/>
              </a:rPr>
              <a:t>. – 28 с.</a:t>
            </a:r>
            <a:endParaRPr kumimoji="0" lang="ru-RU" sz="2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buFontTx/>
              <a:buChar char="•"/>
            </a:pPr>
            <a:r>
              <a:rPr lang="ru-RU" sz="2400" dirty="0" err="1" smtClean="0"/>
              <a:t>Флис</a:t>
            </a:r>
            <a:r>
              <a:rPr lang="ru-RU" sz="2400" dirty="0" smtClean="0"/>
              <a:t> </a:t>
            </a:r>
            <a:r>
              <a:rPr lang="ru-RU" sz="2400" dirty="0" smtClean="0"/>
              <a:t>П.С. Ортодонтия</a:t>
            </a:r>
            <a:r>
              <a:rPr lang="en-GB" sz="2400" dirty="0" smtClean="0"/>
              <a:t>/</a:t>
            </a:r>
            <a:r>
              <a:rPr lang="ru-RU" sz="2400" dirty="0" smtClean="0"/>
              <a:t> </a:t>
            </a:r>
            <a:r>
              <a:rPr lang="ru-RU" sz="2400" dirty="0" err="1" smtClean="0"/>
              <a:t>Флис</a:t>
            </a:r>
            <a:r>
              <a:rPr lang="ru-RU" sz="2400" dirty="0" smtClean="0"/>
              <a:t> П.С. – Винница, 2011. – с.22-28</a:t>
            </a:r>
            <a:endParaRPr lang="en-GB" sz="2400" dirty="0" smtClean="0"/>
          </a:p>
          <a:p>
            <a:pPr lvl="0" eaLnBrk="0" fontAlgn="base" hangingPunct="0">
              <a:spcBef>
                <a:spcPct val="0"/>
              </a:spcBef>
              <a:spcAft>
                <a:spcPct val="0"/>
              </a:spcAft>
              <a:buFontTx/>
              <a:buChar char="•"/>
            </a:pPr>
            <a:r>
              <a:rPr lang="ru-RU" sz="2400" dirty="0" err="1" smtClean="0">
                <a:cs typeface="Arial" pitchFamily="34" charset="0"/>
                <a:sym typeface="Symbol" pitchFamily="18" charset="2"/>
              </a:rPr>
              <a:t>Мелсен</a:t>
            </a:r>
            <a:r>
              <a:rPr lang="ru-RU" sz="2400" dirty="0" smtClean="0">
                <a:cs typeface="Arial" pitchFamily="34" charset="0"/>
                <a:sym typeface="Symbol" pitchFamily="18" charset="2"/>
              </a:rPr>
              <a:t> </a:t>
            </a:r>
            <a:r>
              <a:rPr lang="ru-RU" sz="2400" dirty="0" err="1" smtClean="0">
                <a:cs typeface="Arial" pitchFamily="34" charset="0"/>
                <a:sym typeface="Symbol" pitchFamily="18" charset="2"/>
              </a:rPr>
              <a:t>Бирте</a:t>
            </a:r>
            <a:r>
              <a:rPr lang="ru-RU" sz="2400" dirty="0" smtClean="0">
                <a:cs typeface="Arial" pitchFamily="34" charset="0"/>
                <a:sym typeface="Symbol" pitchFamily="18" charset="2"/>
              </a:rPr>
              <a:t> ,Ортодонтия взрослых </a:t>
            </a:r>
            <a:r>
              <a:rPr lang="en-GB" sz="2400" dirty="0" smtClean="0">
                <a:cs typeface="Arial" pitchFamily="34" charset="0"/>
                <a:sym typeface="Symbol" pitchFamily="18" charset="2"/>
              </a:rPr>
              <a:t>/ </a:t>
            </a:r>
            <a:r>
              <a:rPr lang="ru-RU" sz="2400" dirty="0" err="1" smtClean="0">
                <a:cs typeface="Arial" pitchFamily="34" charset="0"/>
                <a:sym typeface="Symbol" pitchFamily="18" charset="2"/>
              </a:rPr>
              <a:t>Мелсен</a:t>
            </a:r>
            <a:r>
              <a:rPr lang="ru-RU" sz="2400" dirty="0" smtClean="0">
                <a:cs typeface="Arial" pitchFamily="34" charset="0"/>
                <a:sym typeface="Symbol" pitchFamily="18" charset="2"/>
              </a:rPr>
              <a:t> Б.</a:t>
            </a:r>
            <a:r>
              <a:rPr lang="ru-RU" sz="2400" dirty="0" smtClean="0">
                <a:ea typeface="Times New Roman" pitchFamily="18" charset="0"/>
                <a:cs typeface="Times New Roman" pitchFamily="18" charset="0"/>
              </a:rPr>
              <a:t> - М. : </a:t>
            </a:r>
            <a:r>
              <a:rPr lang="ru-RU" sz="2400" dirty="0" err="1" smtClean="0">
                <a:ea typeface="Times New Roman" pitchFamily="18" charset="0"/>
                <a:cs typeface="Times New Roman" pitchFamily="18" charset="0"/>
              </a:rPr>
              <a:t>ГЭОТАР-Медиа</a:t>
            </a:r>
            <a:r>
              <a:rPr lang="ru-RU" sz="2400" dirty="0" smtClean="0">
                <a:ea typeface="Times New Roman" pitchFamily="18" charset="0"/>
                <a:cs typeface="Times New Roman" pitchFamily="18" charset="0"/>
              </a:rPr>
              <a:t>, 2019. - 416 с. </a:t>
            </a:r>
          </a:p>
          <a:p>
            <a:pPr lvl="0" eaLnBrk="0" fontAlgn="base" hangingPunct="0">
              <a:spcBef>
                <a:spcPct val="0"/>
              </a:spcBef>
              <a:spcAft>
                <a:spcPct val="0"/>
              </a:spcAft>
              <a:buFontTx/>
              <a:buChar char="•"/>
            </a:pPr>
            <a:r>
              <a:rPr kumimoji="0" lang="ru-RU" sz="2400" b="0" i="0" u="none" strike="noStrike" cap="none" normalizeH="0" baseline="0" dirty="0" smtClean="0">
                <a:ln>
                  <a:noFill/>
                </a:ln>
                <a:solidFill>
                  <a:schemeClr val="tx1"/>
                </a:solidFill>
                <a:effectLst/>
                <a:cs typeface="Times New Roman" pitchFamily="18" charset="0"/>
                <a:sym typeface="Symbol" pitchFamily="18" charset="2"/>
              </a:rPr>
              <a:t>Иванов А.С., Основы ортодонтии: учебное пособие</a:t>
            </a:r>
            <a:r>
              <a:rPr kumimoji="0" lang="en-GB" sz="2400" b="0" i="0" u="none" strike="noStrike" cap="none" normalizeH="0" baseline="0" dirty="0" smtClean="0">
                <a:ln>
                  <a:noFill/>
                </a:ln>
                <a:solidFill>
                  <a:schemeClr val="tx1"/>
                </a:solidFill>
                <a:effectLst/>
                <a:cs typeface="Times New Roman" pitchFamily="18" charset="0"/>
                <a:sym typeface="Symbol" pitchFamily="18" charset="2"/>
              </a:rPr>
              <a:t>/</a:t>
            </a:r>
            <a:r>
              <a:rPr kumimoji="0" lang="ru-RU" sz="2400" b="0" i="0" u="none" strike="noStrike" cap="none" normalizeH="0" baseline="0" dirty="0" smtClean="0">
                <a:ln>
                  <a:noFill/>
                </a:ln>
                <a:solidFill>
                  <a:schemeClr val="tx1"/>
                </a:solidFill>
                <a:effectLst/>
                <a:cs typeface="Times New Roman" pitchFamily="18" charset="0"/>
                <a:sym typeface="Symbol" pitchFamily="18" charset="2"/>
              </a:rPr>
              <a:t> Иванов А.С.- </a:t>
            </a:r>
            <a:r>
              <a:rPr kumimoji="0" lang="ru-RU" sz="2400" b="0" i="0" u="none" strike="noStrike" cap="none" normalizeH="0" baseline="0" dirty="0" err="1" smtClean="0">
                <a:ln>
                  <a:noFill/>
                </a:ln>
                <a:solidFill>
                  <a:schemeClr val="tx1"/>
                </a:solidFill>
                <a:effectLst/>
                <a:cs typeface="Times New Roman" pitchFamily="18" charset="0"/>
                <a:sym typeface="Symbol" pitchFamily="18" charset="2"/>
              </a:rPr>
              <a:t>СпецЛит</a:t>
            </a:r>
            <a:r>
              <a:rPr kumimoji="0" lang="ru-RU" sz="2400" b="0" i="0" u="none" strike="noStrike" cap="none" normalizeH="0" baseline="0" dirty="0" smtClean="0">
                <a:ln>
                  <a:noFill/>
                </a:ln>
                <a:solidFill>
                  <a:schemeClr val="tx1"/>
                </a:solidFill>
                <a:effectLst/>
                <a:cs typeface="Times New Roman" pitchFamily="18" charset="0"/>
                <a:sym typeface="Symbol" pitchFamily="18" charset="2"/>
              </a:rPr>
              <a:t>, 2017. – 223</a:t>
            </a:r>
            <a:r>
              <a:rPr kumimoji="0" lang="ru-RU" sz="2400" b="0" i="0" u="none" strike="noStrike" cap="none" normalizeH="0" dirty="0" smtClean="0">
                <a:ln>
                  <a:noFill/>
                </a:ln>
                <a:solidFill>
                  <a:schemeClr val="tx1"/>
                </a:solidFill>
                <a:effectLst/>
                <a:cs typeface="Times New Roman" pitchFamily="18" charset="0"/>
                <a:sym typeface="Symbol" pitchFamily="18" charset="2"/>
              </a:rPr>
              <a:t> с</a:t>
            </a:r>
            <a:r>
              <a:rPr kumimoji="0" lang="ru-RU" sz="2400" b="0" i="0" u="none" strike="noStrike" cap="none" normalizeH="0" dirty="0" smtClean="0">
                <a:ln>
                  <a:noFill/>
                </a:ln>
                <a:solidFill>
                  <a:schemeClr val="tx1"/>
                </a:solidFill>
                <a:effectLst/>
                <a:cs typeface="Times New Roman" pitchFamily="18" charset="0"/>
                <a:sym typeface="Symbol" pitchFamily="18" charset="2"/>
              </a:rPr>
              <a:t>.</a:t>
            </a:r>
            <a:endParaRPr kumimoji="0" lang="ru-RU" sz="2400" b="0" i="0" u="none" strike="noStrike" cap="none" normalizeH="0" dirty="0" smtClean="0">
              <a:ln>
                <a:noFill/>
              </a:ln>
              <a:solidFill>
                <a:schemeClr val="tx1"/>
              </a:solidFill>
              <a:effectLst/>
              <a:cs typeface="Times New Roman" pitchFamily="18" charset="0"/>
              <a:sym typeface="Symbol" pitchFamily="18" charset="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a:extLst>
              <a:ext uri="{FF2B5EF4-FFF2-40B4-BE49-F238E27FC236}">
                <a16:creationId xmlns="" xmlns:a16="http://schemas.microsoft.com/office/drawing/2014/main" id="{16758CB7-007C-40DF-A901-600703FB6D31}"/>
              </a:ext>
              <a:ext uri="{C183D7F6-B498-43B3-948B-1728B52AA6E4}">
                <adec:decorative xmlns="" xmlns:adec="http://schemas.microsoft.com/office/drawing/2017/decorative" val="1"/>
              </a:ext>
            </a:extLst>
          </p:cNvPr>
          <p:cNvPicPr>
            <a:picLocks noGrp="1" noChangeAspect="1"/>
          </p:cNvPicPr>
          <p:nvPr>
            <p:ph idx="1"/>
          </p:nvPr>
        </p:nvPicPr>
        <p:blipFill rotWithShape="1">
          <a:blip r:embed="rId2"/>
          <a:srcRect t="15730"/>
          <a:stretch/>
        </p:blipFill>
        <p:spPr>
          <a:xfrm>
            <a:off x="0" y="1"/>
            <a:ext cx="9144000" cy="6858000"/>
          </a:xfrm>
          <a:prstGeom prst="rect">
            <a:avLst/>
          </a:prstGeom>
        </p:spPr>
      </p:pic>
      <p:pic>
        <p:nvPicPr>
          <p:cNvPr id="12" name="Рисунок 11" descr="зубик вектор.png"/>
          <p:cNvPicPr>
            <a:picLocks noChangeAspect="1"/>
          </p:cNvPicPr>
          <p:nvPr/>
        </p:nvPicPr>
        <p:blipFill>
          <a:blip r:embed="rId3"/>
          <a:stretch>
            <a:fillRect/>
          </a:stretch>
        </p:blipFill>
        <p:spPr>
          <a:xfrm>
            <a:off x="1401742" y="1395398"/>
            <a:ext cx="6286544" cy="5727740"/>
          </a:xfrm>
          <a:prstGeom prst="rect">
            <a:avLst/>
          </a:prstGeom>
        </p:spPr>
      </p:pic>
      <p:sp>
        <p:nvSpPr>
          <p:cNvPr id="13" name="Прямоугольник 12"/>
          <p:cNvSpPr/>
          <p:nvPr/>
        </p:nvSpPr>
        <p:spPr>
          <a:xfrm>
            <a:off x="857224" y="785794"/>
            <a:ext cx="7572428" cy="78581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3600" dirty="0" smtClean="0"/>
              <a:t>Спасибо за внимание!</a:t>
            </a:r>
            <a:endParaRPr lang="ru-RU" sz="3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3">
            <a:extLst>
              <a:ext uri="{FF2B5EF4-FFF2-40B4-BE49-F238E27FC236}">
                <a16:creationId xmlns="" xmlns:a16="http://schemas.microsoft.com/office/drawing/2014/main" id="{16758CB7-007C-40DF-A901-600703FB6D31}"/>
              </a:ext>
              <a:ext uri="{C183D7F6-B498-43B3-948B-1728B52AA6E4}">
                <adec:decorative xmlns="" xmlns:adec="http://schemas.microsoft.com/office/drawing/2017/decorative" val="1"/>
              </a:ext>
            </a:extLst>
          </p:cNvPr>
          <p:cNvPicPr>
            <a:picLocks noChangeAspect="1"/>
          </p:cNvPicPr>
          <p:nvPr/>
        </p:nvPicPr>
        <p:blipFill rotWithShape="1">
          <a:blip r:embed="rId2"/>
          <a:srcRect t="15730"/>
          <a:stretch/>
        </p:blipFill>
        <p:spPr>
          <a:xfrm>
            <a:off x="0" y="0"/>
            <a:ext cx="9144000" cy="6858000"/>
          </a:xfrm>
          <a:prstGeom prst="rect">
            <a:avLst/>
          </a:prstGeom>
        </p:spPr>
      </p:pic>
      <p:sp>
        <p:nvSpPr>
          <p:cNvPr id="3" name="Содержимое 2"/>
          <p:cNvSpPr>
            <a:spLocks noGrp="1"/>
          </p:cNvSpPr>
          <p:nvPr>
            <p:ph idx="1"/>
          </p:nvPr>
        </p:nvSpPr>
        <p:spPr/>
        <p:txBody>
          <a:bodyPr>
            <a:normAutofit/>
          </a:bodyPr>
          <a:lstStyle/>
          <a:p>
            <a:pPr>
              <a:buNone/>
            </a:pPr>
            <a:r>
              <a:rPr lang="ru-RU" dirty="0" smtClean="0"/>
              <a:t>	</a:t>
            </a:r>
            <a:endParaRPr lang="ru-RU" sz="1000" dirty="0"/>
          </a:p>
        </p:txBody>
      </p:sp>
      <p:sp>
        <p:nvSpPr>
          <p:cNvPr id="6" name="Прямоугольник 5"/>
          <p:cNvSpPr/>
          <p:nvPr/>
        </p:nvSpPr>
        <p:spPr>
          <a:xfrm>
            <a:off x="500034" y="214290"/>
            <a:ext cx="8358246" cy="71438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3600" dirty="0" smtClean="0"/>
              <a:t>Задачи</a:t>
            </a:r>
            <a:endParaRPr lang="ru-RU" sz="3600" dirty="0"/>
          </a:p>
        </p:txBody>
      </p:sp>
      <p:sp>
        <p:nvSpPr>
          <p:cNvPr id="7" name="Пятиугольник 6"/>
          <p:cNvSpPr/>
          <p:nvPr/>
        </p:nvSpPr>
        <p:spPr>
          <a:xfrm>
            <a:off x="1285852" y="1571612"/>
            <a:ext cx="7643866" cy="785818"/>
          </a:xfrm>
          <a:prstGeom prst="homePlat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dirty="0" smtClean="0"/>
              <a:t>Определить </a:t>
            </a:r>
            <a:r>
              <a:rPr lang="ru-RU" dirty="0" smtClean="0"/>
              <a:t>основные виды компьютерной томографии, применяемые в стоматологической практике.</a:t>
            </a:r>
            <a:endParaRPr lang="ru-RU" dirty="0"/>
          </a:p>
        </p:txBody>
      </p:sp>
      <p:sp>
        <p:nvSpPr>
          <p:cNvPr id="8" name="Пятиугольник 7"/>
          <p:cNvSpPr/>
          <p:nvPr/>
        </p:nvSpPr>
        <p:spPr>
          <a:xfrm>
            <a:off x="1285852" y="3000372"/>
            <a:ext cx="7643866" cy="714380"/>
          </a:xfrm>
          <a:prstGeom prst="homePlat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dirty="0" smtClean="0"/>
              <a:t>Выявить плюсы и минусы данного вида обследования, показания и противопоказания к проведению.</a:t>
            </a:r>
            <a:endParaRPr lang="ru-RU" dirty="0"/>
          </a:p>
        </p:txBody>
      </p:sp>
      <p:sp>
        <p:nvSpPr>
          <p:cNvPr id="11" name="Овал 10"/>
          <p:cNvSpPr/>
          <p:nvPr/>
        </p:nvSpPr>
        <p:spPr>
          <a:xfrm>
            <a:off x="357158" y="1571612"/>
            <a:ext cx="571504" cy="57150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800" dirty="0" smtClean="0"/>
              <a:t>1</a:t>
            </a:r>
            <a:endParaRPr lang="ru-RU" sz="2800" dirty="0"/>
          </a:p>
        </p:txBody>
      </p:sp>
      <p:sp>
        <p:nvSpPr>
          <p:cNvPr id="12" name="Овал 11"/>
          <p:cNvSpPr/>
          <p:nvPr/>
        </p:nvSpPr>
        <p:spPr>
          <a:xfrm>
            <a:off x="357158" y="3071810"/>
            <a:ext cx="571504" cy="571504"/>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800" dirty="0" smtClean="0"/>
              <a:t>2</a:t>
            </a:r>
            <a:endParaRPr lang="ru-RU" sz="2800" dirty="0"/>
          </a:p>
        </p:txBody>
      </p:sp>
      <p:sp>
        <p:nvSpPr>
          <p:cNvPr id="13" name="Овал 12"/>
          <p:cNvSpPr/>
          <p:nvPr/>
        </p:nvSpPr>
        <p:spPr>
          <a:xfrm>
            <a:off x="357158" y="4572008"/>
            <a:ext cx="571504" cy="57150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800" dirty="0" smtClean="0"/>
              <a:t>3</a:t>
            </a:r>
            <a:endParaRPr lang="ru-RU" sz="2800" dirty="0"/>
          </a:p>
        </p:txBody>
      </p:sp>
      <p:sp>
        <p:nvSpPr>
          <p:cNvPr id="15" name="Пятиугольник 14"/>
          <p:cNvSpPr/>
          <p:nvPr/>
        </p:nvSpPr>
        <p:spPr>
          <a:xfrm>
            <a:off x="1285852" y="4429132"/>
            <a:ext cx="7643866" cy="857256"/>
          </a:xfrm>
          <a:prstGeom prst="homePlat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dirty="0" smtClean="0"/>
              <a:t>Охарактеризовать основные методики проведения обследования и анализа результата.</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a:extLst>
              <a:ext uri="{FF2B5EF4-FFF2-40B4-BE49-F238E27FC236}">
                <a16:creationId xmlns="" xmlns:a16="http://schemas.microsoft.com/office/drawing/2014/main" id="{16758CB7-007C-40DF-A901-600703FB6D31}"/>
              </a:ext>
              <a:ext uri="{C183D7F6-B498-43B3-948B-1728B52AA6E4}">
                <adec:decorative xmlns="" xmlns:adec="http://schemas.microsoft.com/office/drawing/2017/decorative" val="1"/>
              </a:ext>
            </a:extLst>
          </p:cNvPr>
          <p:cNvPicPr>
            <a:picLocks noChangeAspect="1"/>
          </p:cNvPicPr>
          <p:nvPr/>
        </p:nvPicPr>
        <p:blipFill rotWithShape="1">
          <a:blip r:embed="rId2"/>
          <a:srcRect t="15730"/>
          <a:stretch/>
        </p:blipFill>
        <p:spPr>
          <a:xfrm>
            <a:off x="0" y="0"/>
            <a:ext cx="9144000" cy="6858000"/>
          </a:xfrm>
          <a:prstGeom prst="rect">
            <a:avLst/>
          </a:prstGeom>
        </p:spPr>
      </p:pic>
      <p:sp>
        <p:nvSpPr>
          <p:cNvPr id="2" name="Заголовок 1"/>
          <p:cNvSpPr>
            <a:spLocks noGrp="1"/>
          </p:cNvSpPr>
          <p:nvPr>
            <p:ph type="title"/>
          </p:nvPr>
        </p:nvSpPr>
        <p:spPr/>
        <p:txBody>
          <a:bodyPr/>
          <a:lstStyle/>
          <a:p>
            <a:endParaRPr lang="ru-RU"/>
          </a:p>
        </p:txBody>
      </p:sp>
      <p:sp>
        <p:nvSpPr>
          <p:cNvPr id="5" name="Прямоугольник 4"/>
          <p:cNvSpPr/>
          <p:nvPr/>
        </p:nvSpPr>
        <p:spPr>
          <a:xfrm>
            <a:off x="1000100" y="285728"/>
            <a:ext cx="7215238" cy="1000132"/>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3200" dirty="0" smtClean="0"/>
              <a:t>Компьютерная томография</a:t>
            </a:r>
          </a:p>
        </p:txBody>
      </p:sp>
      <p:sp>
        <p:nvSpPr>
          <p:cNvPr id="6" name="Скругленный прямоугольник 5"/>
          <p:cNvSpPr/>
          <p:nvPr/>
        </p:nvSpPr>
        <p:spPr>
          <a:xfrm>
            <a:off x="107504" y="1556792"/>
            <a:ext cx="4320480" cy="51125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marL="285750" indent="-285750">
              <a:buFontTx/>
              <a:buChar char="-"/>
            </a:pPr>
            <a:r>
              <a:rPr lang="ru-RU" dirty="0" smtClean="0"/>
              <a:t>Это </a:t>
            </a:r>
            <a:r>
              <a:rPr lang="ru-RU" dirty="0" err="1" smtClean="0"/>
              <a:t>неинвазивный</a:t>
            </a:r>
            <a:r>
              <a:rPr lang="ru-RU" dirty="0" smtClean="0"/>
              <a:t> </a:t>
            </a:r>
            <a:r>
              <a:rPr lang="ru-RU" dirty="0"/>
              <a:t>способ обследования внутренних органов и тканей с использованием рентгеновских лучей. </a:t>
            </a:r>
            <a:endParaRPr lang="ru-RU" dirty="0" smtClean="0"/>
          </a:p>
          <a:p>
            <a:pPr marL="285750" indent="-285750">
              <a:buFontTx/>
              <a:buChar char="-"/>
            </a:pPr>
            <a:r>
              <a:rPr lang="ru-RU" dirty="0" smtClean="0"/>
              <a:t>Слово </a:t>
            </a:r>
            <a:r>
              <a:rPr lang="ru-RU" dirty="0"/>
              <a:t>«томография» состоит из двух слов. Первое «</a:t>
            </a:r>
            <a:r>
              <a:rPr lang="ru-RU" dirty="0" err="1"/>
              <a:t>tomos</a:t>
            </a:r>
            <a:r>
              <a:rPr lang="ru-RU" dirty="0"/>
              <a:t>», что переводится как «слой», второе «</a:t>
            </a:r>
            <a:r>
              <a:rPr lang="ru-RU" dirty="0" err="1"/>
              <a:t>graphо</a:t>
            </a:r>
            <a:r>
              <a:rPr lang="ru-RU" dirty="0"/>
              <a:t>», что означает «писать</a:t>
            </a:r>
            <a:r>
              <a:rPr lang="ru-RU" dirty="0" smtClean="0"/>
              <a:t>».</a:t>
            </a:r>
          </a:p>
          <a:p>
            <a:pPr marL="285750" indent="-285750">
              <a:buFontTx/>
              <a:buChar char="-"/>
            </a:pPr>
            <a:r>
              <a:rPr lang="ru-RU" dirty="0" smtClean="0"/>
              <a:t>Таким </a:t>
            </a:r>
            <a:r>
              <a:rPr lang="ru-RU" dirty="0"/>
              <a:t>образом, томография – это не что иное, как послойное изучение тканей человека. Слово компьютерная означает, что обработка результатов осуществляется компьютером.</a:t>
            </a: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0044" y="2060848"/>
            <a:ext cx="4473304" cy="296262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3">
            <a:extLst>
              <a:ext uri="{FF2B5EF4-FFF2-40B4-BE49-F238E27FC236}">
                <a16:creationId xmlns="" xmlns:a16="http://schemas.microsoft.com/office/drawing/2014/main" id="{16758CB7-007C-40DF-A901-600703FB6D31}"/>
              </a:ext>
              <a:ext uri="{C183D7F6-B498-43B3-948B-1728B52AA6E4}">
                <adec:decorative xmlns="" xmlns:adec="http://schemas.microsoft.com/office/drawing/2017/decorative" val="1"/>
              </a:ext>
            </a:extLst>
          </p:cNvPr>
          <p:cNvPicPr>
            <a:picLocks noChangeAspect="1"/>
          </p:cNvPicPr>
          <p:nvPr/>
        </p:nvPicPr>
        <p:blipFill rotWithShape="1">
          <a:blip r:embed="rId2"/>
          <a:srcRect t="15730"/>
          <a:stretch/>
        </p:blipFill>
        <p:spPr>
          <a:xfrm>
            <a:off x="0" y="0"/>
            <a:ext cx="9144000" cy="6858000"/>
          </a:xfrm>
          <a:prstGeom prst="rect">
            <a:avLst/>
          </a:prstGeom>
        </p:spPr>
      </p:pic>
      <p:sp>
        <p:nvSpPr>
          <p:cNvPr id="3" name="Содержимое 2"/>
          <p:cNvSpPr>
            <a:spLocks noGrp="1"/>
          </p:cNvSpPr>
          <p:nvPr>
            <p:ph idx="1"/>
          </p:nvPr>
        </p:nvSpPr>
        <p:spPr/>
        <p:txBody>
          <a:bodyPr>
            <a:normAutofit/>
          </a:bodyPr>
          <a:lstStyle/>
          <a:p>
            <a:pPr>
              <a:buNone/>
            </a:pPr>
            <a:r>
              <a:rPr lang="ru-RU" dirty="0" smtClean="0"/>
              <a:t>	</a:t>
            </a:r>
            <a:endParaRPr lang="ru-RU" sz="1000" dirty="0"/>
          </a:p>
        </p:txBody>
      </p:sp>
      <p:sp>
        <p:nvSpPr>
          <p:cNvPr id="6" name="Прямоугольник 5"/>
          <p:cNvSpPr/>
          <p:nvPr/>
        </p:nvSpPr>
        <p:spPr>
          <a:xfrm>
            <a:off x="500034" y="214290"/>
            <a:ext cx="8358246" cy="71438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3600" dirty="0" smtClean="0"/>
              <a:t>Виды компьютерной томографии</a:t>
            </a:r>
            <a:endParaRPr lang="ru-RU" sz="3600" dirty="0"/>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927926"/>
            <a:ext cx="6277893" cy="2745086"/>
          </a:xfrm>
          <a:prstGeom prst="rect">
            <a:avLst/>
          </a:prstGeom>
        </p:spPr>
      </p:pic>
      <p:sp>
        <p:nvSpPr>
          <p:cNvPr id="14" name="Скругленный прямоугольник 13"/>
          <p:cNvSpPr/>
          <p:nvPr/>
        </p:nvSpPr>
        <p:spPr>
          <a:xfrm>
            <a:off x="107504" y="3789040"/>
            <a:ext cx="4248472" cy="295232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u-RU" dirty="0"/>
              <a:t>Спиральная КТ </a:t>
            </a:r>
          </a:p>
          <a:p>
            <a:pPr algn="ctr"/>
            <a:r>
              <a:rPr lang="ru-RU" dirty="0" smtClean="0"/>
              <a:t>+ </a:t>
            </a:r>
          </a:p>
          <a:p>
            <a:pPr marL="285750" indent="-285750">
              <a:buFontTx/>
              <a:buChar char="-"/>
            </a:pPr>
            <a:r>
              <a:rPr lang="ru-RU" sz="1400" dirty="0" smtClean="0">
                <a:solidFill>
                  <a:schemeClr val="bg1"/>
                </a:solidFill>
              </a:rPr>
              <a:t>дифференциация </a:t>
            </a:r>
            <a:r>
              <a:rPr lang="ru-RU" sz="1400" dirty="0">
                <a:solidFill>
                  <a:schemeClr val="bg1"/>
                </a:solidFill>
              </a:rPr>
              <a:t>мягких тканей </a:t>
            </a:r>
            <a:endParaRPr lang="ru-RU" sz="1400" dirty="0" smtClean="0">
              <a:solidFill>
                <a:schemeClr val="bg1"/>
              </a:solidFill>
            </a:endParaRPr>
          </a:p>
          <a:p>
            <a:pPr marL="285750" indent="-285750">
              <a:buFontTx/>
              <a:buChar char="-"/>
            </a:pPr>
            <a:r>
              <a:rPr lang="ru-RU" sz="1400" dirty="0" smtClean="0">
                <a:solidFill>
                  <a:schemeClr val="bg1"/>
                </a:solidFill>
              </a:rPr>
              <a:t>любой </a:t>
            </a:r>
            <a:r>
              <a:rPr lang="ru-RU" sz="1400" dirty="0">
                <a:solidFill>
                  <a:schemeClr val="bg1"/>
                </a:solidFill>
              </a:rPr>
              <a:t>объем сканируемой </a:t>
            </a:r>
            <a:r>
              <a:rPr lang="ru-RU" sz="1400" dirty="0" smtClean="0">
                <a:solidFill>
                  <a:schemeClr val="bg1"/>
                </a:solidFill>
              </a:rPr>
              <a:t>области</a:t>
            </a:r>
          </a:p>
          <a:p>
            <a:pPr algn="ctr"/>
            <a:r>
              <a:rPr lang="ru-RU" sz="2000" dirty="0"/>
              <a:t>-</a:t>
            </a:r>
            <a:r>
              <a:rPr lang="ru-RU" sz="1400" dirty="0" smtClean="0"/>
              <a:t> </a:t>
            </a:r>
            <a:endParaRPr lang="ru-RU" sz="1400" dirty="0"/>
          </a:p>
          <a:p>
            <a:pPr marL="285750" indent="-285750">
              <a:buFontTx/>
              <a:buChar char="-"/>
            </a:pPr>
            <a:r>
              <a:rPr lang="ru-RU" sz="1400" dirty="0" smtClean="0">
                <a:solidFill>
                  <a:srgbClr val="FF0000"/>
                </a:solidFill>
              </a:rPr>
              <a:t>высокая </a:t>
            </a:r>
            <a:r>
              <a:rPr lang="ru-RU" sz="1400" dirty="0">
                <a:solidFill>
                  <a:srgbClr val="FF0000"/>
                </a:solidFill>
              </a:rPr>
              <a:t>лучевая нагрузка </a:t>
            </a:r>
            <a:endParaRPr lang="ru-RU" sz="1400" dirty="0" smtClean="0">
              <a:solidFill>
                <a:srgbClr val="FF0000"/>
              </a:solidFill>
            </a:endParaRPr>
          </a:p>
          <a:p>
            <a:pPr marL="285750" indent="-285750">
              <a:buFontTx/>
              <a:buChar char="-"/>
            </a:pPr>
            <a:r>
              <a:rPr lang="ru-RU" sz="1400" dirty="0" smtClean="0">
                <a:solidFill>
                  <a:srgbClr val="FF0000"/>
                </a:solidFill>
              </a:rPr>
              <a:t>требуется </a:t>
            </a:r>
            <a:r>
              <a:rPr lang="ru-RU" sz="1400" dirty="0">
                <a:solidFill>
                  <a:srgbClr val="FF0000"/>
                </a:solidFill>
              </a:rPr>
              <a:t>несколько оборотов </a:t>
            </a:r>
            <a:r>
              <a:rPr lang="ru-RU" sz="1400" dirty="0" smtClean="0">
                <a:solidFill>
                  <a:srgbClr val="FF0000"/>
                </a:solidFill>
              </a:rPr>
              <a:t>сканера</a:t>
            </a:r>
          </a:p>
          <a:p>
            <a:pPr marL="285750" indent="-285750">
              <a:buFontTx/>
              <a:buChar char="-"/>
            </a:pPr>
            <a:r>
              <a:rPr lang="ru-RU" sz="1400" dirty="0" smtClean="0">
                <a:solidFill>
                  <a:srgbClr val="FF0000"/>
                </a:solidFill>
              </a:rPr>
              <a:t>горизонтальное </a:t>
            </a:r>
            <a:r>
              <a:rPr lang="ru-RU" sz="1400" dirty="0">
                <a:solidFill>
                  <a:srgbClr val="FF0000"/>
                </a:solidFill>
              </a:rPr>
              <a:t>положение </a:t>
            </a:r>
            <a:r>
              <a:rPr lang="ru-RU" sz="1400" dirty="0" smtClean="0">
                <a:solidFill>
                  <a:srgbClr val="FF0000"/>
                </a:solidFill>
              </a:rPr>
              <a:t>пациента</a:t>
            </a:r>
          </a:p>
          <a:p>
            <a:pPr marL="285750" indent="-285750">
              <a:buFontTx/>
              <a:buChar char="-"/>
            </a:pPr>
            <a:r>
              <a:rPr lang="ru-RU" sz="1400" dirty="0" smtClean="0">
                <a:solidFill>
                  <a:srgbClr val="FF0000"/>
                </a:solidFill>
              </a:rPr>
              <a:t>просмотр </a:t>
            </a:r>
            <a:r>
              <a:rPr lang="ru-RU" sz="1400" dirty="0">
                <a:solidFill>
                  <a:srgbClr val="FF0000"/>
                </a:solidFill>
              </a:rPr>
              <a:t>изображений традиционно в виде срезов </a:t>
            </a:r>
          </a:p>
          <a:p>
            <a:pPr marL="285750" indent="-285750">
              <a:buFontTx/>
              <a:buChar char="-"/>
            </a:pPr>
            <a:r>
              <a:rPr lang="ru-RU" sz="1400" dirty="0" smtClean="0">
                <a:solidFill>
                  <a:srgbClr val="FF0000"/>
                </a:solidFill>
              </a:rPr>
              <a:t>относительно </a:t>
            </a:r>
            <a:r>
              <a:rPr lang="ru-RU" sz="1400" dirty="0">
                <a:solidFill>
                  <a:srgbClr val="FF0000"/>
                </a:solidFill>
              </a:rPr>
              <a:t>низкое разрешение</a:t>
            </a:r>
            <a:endParaRPr lang="ru-RU" sz="1400" dirty="0" smtClean="0">
              <a:solidFill>
                <a:srgbClr val="FF0000"/>
              </a:solidFill>
            </a:endParaRPr>
          </a:p>
        </p:txBody>
      </p:sp>
      <p:sp>
        <p:nvSpPr>
          <p:cNvPr id="16" name="Скругленный прямоугольник 15"/>
          <p:cNvSpPr/>
          <p:nvPr/>
        </p:nvSpPr>
        <p:spPr>
          <a:xfrm>
            <a:off x="4830626" y="3789040"/>
            <a:ext cx="4205870" cy="295232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u-RU" dirty="0"/>
              <a:t>Конусно-лучевая КТ </a:t>
            </a:r>
            <a:endParaRPr lang="ru-RU" dirty="0" smtClean="0"/>
          </a:p>
          <a:p>
            <a:pPr algn="ctr"/>
            <a:r>
              <a:rPr lang="ru-RU" dirty="0" smtClean="0"/>
              <a:t> </a:t>
            </a:r>
            <a:r>
              <a:rPr lang="ru-RU" dirty="0"/>
              <a:t>+ </a:t>
            </a:r>
            <a:endParaRPr lang="ru-RU" dirty="0" smtClean="0"/>
          </a:p>
          <a:p>
            <a:pPr marL="285750" indent="-285750">
              <a:buFontTx/>
              <a:buChar char="-"/>
            </a:pPr>
            <a:r>
              <a:rPr lang="ru-RU" sz="1200" dirty="0" smtClean="0"/>
              <a:t>низкая </a:t>
            </a:r>
            <a:r>
              <a:rPr lang="ru-RU" sz="1200" dirty="0"/>
              <a:t>лучевая нагрузка </a:t>
            </a:r>
            <a:r>
              <a:rPr lang="ru-RU" sz="1200" dirty="0" smtClean="0"/>
              <a:t> </a:t>
            </a:r>
          </a:p>
          <a:p>
            <a:pPr marL="285750" indent="-285750">
              <a:buFontTx/>
              <a:buChar char="-"/>
            </a:pPr>
            <a:r>
              <a:rPr lang="ru-RU" sz="1200" dirty="0" smtClean="0"/>
              <a:t>один </a:t>
            </a:r>
            <a:r>
              <a:rPr lang="ru-RU" sz="1200" dirty="0"/>
              <a:t>оборот сенсора </a:t>
            </a:r>
            <a:endParaRPr lang="ru-RU" sz="1200" dirty="0" smtClean="0"/>
          </a:p>
          <a:p>
            <a:pPr marL="285750" indent="-285750">
              <a:buFontTx/>
              <a:buChar char="-"/>
            </a:pPr>
            <a:r>
              <a:rPr lang="ru-RU" sz="1200" dirty="0" smtClean="0"/>
              <a:t>быстрое </a:t>
            </a:r>
            <a:r>
              <a:rPr lang="ru-RU" sz="1200" dirty="0"/>
              <a:t>исследование </a:t>
            </a:r>
            <a:r>
              <a:rPr lang="ru-RU" sz="1200" dirty="0" smtClean="0"/>
              <a:t> </a:t>
            </a:r>
          </a:p>
          <a:p>
            <a:pPr marL="285750" indent="-285750">
              <a:buFontTx/>
              <a:buChar char="-"/>
            </a:pPr>
            <a:r>
              <a:rPr lang="ru-RU" sz="1200" dirty="0" smtClean="0"/>
              <a:t>привычное </a:t>
            </a:r>
            <a:r>
              <a:rPr lang="ru-RU" sz="1200" dirty="0"/>
              <a:t>вертикальное положение пациента </a:t>
            </a:r>
            <a:endParaRPr lang="ru-RU" sz="1200" dirty="0" smtClean="0"/>
          </a:p>
          <a:p>
            <a:pPr marL="285750" indent="-285750">
              <a:buFontTx/>
              <a:buChar char="-"/>
            </a:pPr>
            <a:r>
              <a:rPr lang="ru-RU" sz="1200" dirty="0" smtClean="0"/>
              <a:t>слои </a:t>
            </a:r>
            <a:r>
              <a:rPr lang="ru-RU" sz="1200" dirty="0"/>
              <a:t>+ трехмерная реконструкция изображения </a:t>
            </a:r>
            <a:r>
              <a:rPr lang="ru-RU" sz="1200" dirty="0" smtClean="0"/>
              <a:t> </a:t>
            </a:r>
          </a:p>
          <a:p>
            <a:pPr marL="285750" indent="-285750">
              <a:buFontTx/>
              <a:buChar char="-"/>
            </a:pPr>
            <a:r>
              <a:rPr lang="ru-RU" sz="1200" dirty="0" smtClean="0"/>
              <a:t>высочайшее </a:t>
            </a:r>
            <a:r>
              <a:rPr lang="ru-RU" sz="1200" dirty="0"/>
              <a:t>разрешение - в 5 раз выше</a:t>
            </a:r>
            <a:r>
              <a:rPr lang="ru-RU" sz="1200" dirty="0" smtClean="0"/>
              <a:t>!</a:t>
            </a:r>
          </a:p>
          <a:p>
            <a:pPr algn="ctr"/>
            <a:r>
              <a:rPr lang="ru-RU" sz="1200" dirty="0" smtClean="0"/>
              <a:t>- </a:t>
            </a:r>
            <a:endParaRPr lang="ru-RU" sz="1200" dirty="0"/>
          </a:p>
          <a:p>
            <a:pPr marL="285750" indent="-285750">
              <a:buFontTx/>
              <a:buChar char="-"/>
            </a:pPr>
            <a:r>
              <a:rPr lang="ru-RU" sz="1200" dirty="0" smtClean="0">
                <a:solidFill>
                  <a:srgbClr val="FF0000"/>
                </a:solidFill>
              </a:rPr>
              <a:t> визуализация </a:t>
            </a:r>
            <a:r>
              <a:rPr lang="ru-RU" sz="1200" dirty="0">
                <a:solidFill>
                  <a:srgbClr val="FF0000"/>
                </a:solidFill>
              </a:rPr>
              <a:t>только наличия мягких тканей </a:t>
            </a:r>
          </a:p>
          <a:p>
            <a:pPr marL="285750" indent="-285750">
              <a:buFontTx/>
              <a:buChar char="-"/>
            </a:pPr>
            <a:r>
              <a:rPr lang="ru-RU" sz="1200" dirty="0" smtClean="0">
                <a:solidFill>
                  <a:srgbClr val="FF0000"/>
                </a:solidFill>
              </a:rPr>
              <a:t>объем </a:t>
            </a:r>
            <a:r>
              <a:rPr lang="ru-RU" sz="1200" dirty="0">
                <a:solidFill>
                  <a:srgbClr val="FF0000"/>
                </a:solidFill>
              </a:rPr>
              <a:t>сканирования ограничен размером сенсора</a:t>
            </a:r>
            <a:endParaRPr lang="ru-RU" sz="1200" dirty="0" smtClean="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3">
            <a:extLst>
              <a:ext uri="{FF2B5EF4-FFF2-40B4-BE49-F238E27FC236}">
                <a16:creationId xmlns="" xmlns:a16="http://schemas.microsoft.com/office/drawing/2014/main" id="{16758CB7-007C-40DF-A901-600703FB6D31}"/>
              </a:ext>
              <a:ext uri="{C183D7F6-B498-43B3-948B-1728B52AA6E4}">
                <adec:decorative xmlns="" xmlns:adec="http://schemas.microsoft.com/office/drawing/2017/decorative" val="1"/>
              </a:ext>
            </a:extLst>
          </p:cNvPr>
          <p:cNvPicPr>
            <a:picLocks noChangeAspect="1"/>
          </p:cNvPicPr>
          <p:nvPr/>
        </p:nvPicPr>
        <p:blipFill rotWithShape="1">
          <a:blip r:embed="rId2"/>
          <a:srcRect t="15730"/>
          <a:stretch/>
        </p:blipFill>
        <p:spPr>
          <a:xfrm>
            <a:off x="0" y="0"/>
            <a:ext cx="9144000" cy="6858000"/>
          </a:xfrm>
          <a:prstGeom prst="rect">
            <a:avLst/>
          </a:prstGeom>
        </p:spPr>
      </p:pic>
      <p:sp>
        <p:nvSpPr>
          <p:cNvPr id="3" name="Содержимое 2"/>
          <p:cNvSpPr>
            <a:spLocks noGrp="1"/>
          </p:cNvSpPr>
          <p:nvPr>
            <p:ph idx="1"/>
          </p:nvPr>
        </p:nvSpPr>
        <p:spPr/>
        <p:txBody>
          <a:bodyPr>
            <a:normAutofit/>
          </a:bodyPr>
          <a:lstStyle/>
          <a:p>
            <a:pPr>
              <a:buNone/>
            </a:pPr>
            <a:r>
              <a:rPr lang="ru-RU" dirty="0" smtClean="0"/>
              <a:t>	</a:t>
            </a:r>
            <a:endParaRPr lang="ru-RU" sz="1000" dirty="0"/>
          </a:p>
        </p:txBody>
      </p:sp>
      <p:sp>
        <p:nvSpPr>
          <p:cNvPr id="6" name="Прямоугольник 5"/>
          <p:cNvSpPr/>
          <p:nvPr/>
        </p:nvSpPr>
        <p:spPr>
          <a:xfrm>
            <a:off x="500034" y="214290"/>
            <a:ext cx="8358246" cy="71438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3600" dirty="0" smtClean="0"/>
              <a:t>Плюсы и минусы КТ</a:t>
            </a:r>
            <a:endParaRPr lang="ru-RU" sz="3600" dirty="0"/>
          </a:p>
        </p:txBody>
      </p:sp>
      <p:sp>
        <p:nvSpPr>
          <p:cNvPr id="14" name="Скругленный прямоугольник 13"/>
          <p:cNvSpPr/>
          <p:nvPr/>
        </p:nvSpPr>
        <p:spPr>
          <a:xfrm>
            <a:off x="323528" y="1340768"/>
            <a:ext cx="4248472" cy="532859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u-RU" dirty="0" smtClean="0"/>
              <a:t>Достоинства</a:t>
            </a:r>
          </a:p>
          <a:p>
            <a:pPr marL="285750" indent="-285750">
              <a:buFont typeface="Arial" panose="020B0604020202020204" pitchFamily="34" charset="0"/>
              <a:buChar char="•"/>
            </a:pPr>
            <a:r>
              <a:rPr lang="ru-RU" sz="1400" dirty="0" smtClean="0"/>
              <a:t>получение </a:t>
            </a:r>
            <a:r>
              <a:rPr lang="ru-RU" sz="1400" dirty="0"/>
              <a:t>трехмерного изображения (3D) конкретной исследуемой области; </a:t>
            </a:r>
            <a:endParaRPr lang="ru-RU" sz="1400" dirty="0" smtClean="0"/>
          </a:p>
          <a:p>
            <a:pPr marL="285750" indent="-285750">
              <a:buFont typeface="Arial" panose="020B0604020202020204" pitchFamily="34" charset="0"/>
              <a:buChar char="•"/>
            </a:pPr>
            <a:r>
              <a:rPr lang="ru-RU" sz="1400" dirty="0" smtClean="0"/>
              <a:t> </a:t>
            </a:r>
            <a:r>
              <a:rPr lang="ru-RU" sz="1400" dirty="0"/>
              <a:t>визуализация полых органов при помощи виртуальной эндоскопии; </a:t>
            </a:r>
          </a:p>
          <a:p>
            <a:pPr marL="285750" indent="-285750">
              <a:buFont typeface="Arial" panose="020B0604020202020204" pitchFamily="34" charset="0"/>
              <a:buChar char="•"/>
            </a:pPr>
            <a:r>
              <a:rPr lang="ru-RU" sz="1400" dirty="0" smtClean="0"/>
              <a:t>точность </a:t>
            </a:r>
            <a:r>
              <a:rPr lang="ru-RU" sz="1400" dirty="0"/>
              <a:t>полученных данных; </a:t>
            </a:r>
            <a:endParaRPr lang="ru-RU" sz="1400" dirty="0" smtClean="0"/>
          </a:p>
          <a:p>
            <a:pPr marL="285750" indent="-285750">
              <a:buFont typeface="Arial" panose="020B0604020202020204" pitchFamily="34" charset="0"/>
              <a:buChar char="•"/>
            </a:pPr>
            <a:r>
              <a:rPr lang="ru-RU" sz="1400" dirty="0" smtClean="0"/>
              <a:t> </a:t>
            </a:r>
            <a:r>
              <a:rPr lang="ru-RU" sz="1400" dirty="0"/>
              <a:t>возможность сохранить информацию на цифровых носителях; </a:t>
            </a:r>
          </a:p>
          <a:p>
            <a:pPr marL="285750" indent="-285750">
              <a:buFont typeface="Arial" panose="020B0604020202020204" pitchFamily="34" charset="0"/>
              <a:buChar char="•"/>
            </a:pPr>
            <a:r>
              <a:rPr lang="ru-RU" sz="1400" dirty="0" smtClean="0"/>
              <a:t>простота </a:t>
            </a:r>
            <a:r>
              <a:rPr lang="ru-RU" sz="1400" dirty="0"/>
              <a:t>процедуры; </a:t>
            </a:r>
          </a:p>
          <a:p>
            <a:pPr marL="285750" indent="-285750">
              <a:buFont typeface="Arial" panose="020B0604020202020204" pitchFamily="34" charset="0"/>
              <a:buChar char="•"/>
            </a:pPr>
            <a:r>
              <a:rPr lang="ru-RU" sz="1400" dirty="0" smtClean="0"/>
              <a:t>отсутствие </a:t>
            </a:r>
            <a:r>
              <a:rPr lang="ru-RU" sz="1400" dirty="0"/>
              <a:t>болезненных ощущений; </a:t>
            </a:r>
            <a:endParaRPr lang="ru-RU" sz="1400" dirty="0" smtClean="0"/>
          </a:p>
          <a:p>
            <a:pPr marL="285750" indent="-285750">
              <a:buFont typeface="Arial" panose="020B0604020202020204" pitchFamily="34" charset="0"/>
              <a:buChar char="•"/>
            </a:pPr>
            <a:r>
              <a:rPr lang="ru-RU" sz="1400" dirty="0" smtClean="0"/>
              <a:t> </a:t>
            </a:r>
            <a:r>
              <a:rPr lang="ru-RU" sz="1400" dirty="0"/>
              <a:t>возможность выявления широкого спектра макроструктурных патологических изменений внутренних органов и тканей; </a:t>
            </a:r>
          </a:p>
          <a:p>
            <a:pPr marL="285750" indent="-285750">
              <a:buFont typeface="Arial" panose="020B0604020202020204" pitchFamily="34" charset="0"/>
              <a:buChar char="•"/>
            </a:pPr>
            <a:r>
              <a:rPr lang="ru-RU" sz="1400" dirty="0" smtClean="0"/>
              <a:t>лучшая </a:t>
            </a:r>
            <a:r>
              <a:rPr lang="ru-RU" sz="1400" dirty="0"/>
              <a:t>контрастность изображений (позволяет измерять и фиксировать малые изменения контрастности тканей), обусловленная высокой коллимацией лучей (пучок параллельных лучей): </a:t>
            </a:r>
          </a:p>
          <a:p>
            <a:r>
              <a:rPr lang="ru-RU" sz="1400" dirty="0" smtClean="0"/>
              <a:t>луч </a:t>
            </a:r>
            <a:r>
              <a:rPr lang="ru-RU" sz="1400" dirty="0"/>
              <a:t>проходит только через отображаемое сечение тела; </a:t>
            </a:r>
          </a:p>
          <a:p>
            <a:r>
              <a:rPr lang="ru-RU" sz="1400" dirty="0" smtClean="0"/>
              <a:t>специальные </a:t>
            </a:r>
            <a:r>
              <a:rPr lang="ru-RU" sz="1400" dirty="0"/>
              <a:t>количественные датчики фиксируют малые изменения контрастности тканей; </a:t>
            </a:r>
          </a:p>
          <a:p>
            <a:r>
              <a:rPr lang="ru-RU" sz="1400" dirty="0" smtClean="0"/>
              <a:t>компьютер </a:t>
            </a:r>
            <a:r>
              <a:rPr lang="ru-RU" sz="1400" dirty="0"/>
              <a:t>управляет большим объемом данных</a:t>
            </a:r>
            <a:r>
              <a:rPr lang="ru-RU" dirty="0"/>
              <a:t>.</a:t>
            </a:r>
            <a:r>
              <a:rPr lang="ru-RU" dirty="0" smtClean="0"/>
              <a:t> </a:t>
            </a:r>
            <a:endParaRPr lang="ru-RU" dirty="0"/>
          </a:p>
        </p:txBody>
      </p:sp>
      <p:sp>
        <p:nvSpPr>
          <p:cNvPr id="16" name="Скругленный прямоугольник 15"/>
          <p:cNvSpPr/>
          <p:nvPr/>
        </p:nvSpPr>
        <p:spPr>
          <a:xfrm>
            <a:off x="4830626" y="1412776"/>
            <a:ext cx="4205870" cy="532859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u-RU" dirty="0" smtClean="0"/>
              <a:t>Недостатки</a:t>
            </a:r>
          </a:p>
          <a:p>
            <a:pPr marL="285750" indent="-285750" algn="ctr">
              <a:buFontTx/>
              <a:buChar char="-"/>
            </a:pPr>
            <a:r>
              <a:rPr lang="ru-RU" dirty="0" smtClean="0"/>
              <a:t>Относительно высокое облучение</a:t>
            </a:r>
          </a:p>
          <a:p>
            <a:pPr marL="285750" indent="-285750" algn="ctr">
              <a:buFontTx/>
              <a:buChar char="-"/>
            </a:pPr>
            <a:r>
              <a:rPr lang="ru-RU" dirty="0" smtClean="0"/>
              <a:t>Артефакты </a:t>
            </a:r>
            <a:r>
              <a:rPr lang="ru-RU" dirty="0"/>
              <a:t>от металла и плотных </a:t>
            </a:r>
            <a:r>
              <a:rPr lang="ru-RU" dirty="0" smtClean="0"/>
              <a:t>костей</a:t>
            </a:r>
          </a:p>
          <a:p>
            <a:pPr marL="285750" indent="-285750" algn="ctr">
              <a:buFontTx/>
              <a:buChar char="-"/>
            </a:pPr>
            <a:r>
              <a:rPr lang="ru-RU" dirty="0" smtClean="0"/>
              <a:t>Недостаточное контрастирование мягких тканей </a:t>
            </a:r>
            <a:endParaRPr lang="ru-RU" dirty="0" smtClean="0"/>
          </a:p>
          <a:p>
            <a:pPr algn="ctr"/>
            <a:r>
              <a:rPr lang="ru-RU" dirty="0" smtClean="0"/>
              <a:t> </a:t>
            </a:r>
          </a:p>
        </p:txBody>
      </p:sp>
    </p:spTree>
    <p:extLst>
      <p:ext uri="{BB962C8B-B14F-4D97-AF65-F5344CB8AC3E}">
        <p14:creationId xmlns:p14="http://schemas.microsoft.com/office/powerpoint/2010/main" val="2416691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Содержимое 3">
            <a:extLst>
              <a:ext uri="{FF2B5EF4-FFF2-40B4-BE49-F238E27FC236}">
                <a16:creationId xmlns="" xmlns:a16="http://schemas.microsoft.com/office/drawing/2014/main" id="{16758CB7-007C-40DF-A901-600703FB6D31}"/>
              </a:ext>
              <a:ext uri="{C183D7F6-B498-43B3-948B-1728B52AA6E4}">
                <adec:decorative xmlns="" xmlns:adec="http://schemas.microsoft.com/office/drawing/2017/decorative" val="1"/>
              </a:ext>
            </a:extLst>
          </p:cNvPr>
          <p:cNvPicPr>
            <a:picLocks noChangeAspect="1"/>
          </p:cNvPicPr>
          <p:nvPr/>
        </p:nvPicPr>
        <p:blipFill rotWithShape="1">
          <a:blip r:embed="rId2"/>
          <a:srcRect t="15730"/>
          <a:stretch/>
        </p:blipFill>
        <p:spPr>
          <a:xfrm>
            <a:off x="0" y="0"/>
            <a:ext cx="9144000" cy="6858000"/>
          </a:xfrm>
          <a:prstGeom prst="rect">
            <a:avLst/>
          </a:prstGeom>
        </p:spPr>
      </p:pic>
      <p:sp>
        <p:nvSpPr>
          <p:cNvPr id="5" name="Прямоугольник 4"/>
          <p:cNvSpPr/>
          <p:nvPr/>
        </p:nvSpPr>
        <p:spPr>
          <a:xfrm>
            <a:off x="1000100" y="285728"/>
            <a:ext cx="7215238" cy="1000132"/>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2400" b="1" dirty="0" smtClean="0"/>
              <a:t>Устройство компьютерного томографа</a:t>
            </a:r>
            <a:endParaRPr lang="ru-RU" sz="2400" b="1" dirty="0"/>
          </a:p>
        </p:txBody>
      </p:sp>
      <p:sp>
        <p:nvSpPr>
          <p:cNvPr id="6" name="Прямоугольник 5"/>
          <p:cNvSpPr/>
          <p:nvPr/>
        </p:nvSpPr>
        <p:spPr>
          <a:xfrm>
            <a:off x="785786" y="1500174"/>
            <a:ext cx="8072494" cy="3046988"/>
          </a:xfrm>
          <a:prstGeom prst="rect">
            <a:avLst/>
          </a:prstGeom>
        </p:spPr>
        <p:txBody>
          <a:bodyPr wrap="square">
            <a:spAutoFit/>
          </a:bodyPr>
          <a:lstStyle/>
          <a:p>
            <a:r>
              <a:rPr lang="ru-RU" sz="2400" dirty="0"/>
              <a:t>Компьютерный томограф состоит из: </a:t>
            </a:r>
          </a:p>
          <a:p>
            <a:pPr marL="342900" indent="-342900">
              <a:buFont typeface="Arial" panose="020B0604020202020204" pitchFamily="34" charset="0"/>
              <a:buChar char="•"/>
            </a:pPr>
            <a:r>
              <a:rPr lang="ru-RU" sz="2400" dirty="0" err="1" smtClean="0"/>
              <a:t>гентри</a:t>
            </a:r>
            <a:r>
              <a:rPr lang="ru-RU" sz="2400" dirty="0" smtClean="0"/>
              <a:t> </a:t>
            </a:r>
            <a:r>
              <a:rPr lang="ru-RU" sz="2400" dirty="0"/>
              <a:t>(штатива); </a:t>
            </a:r>
          </a:p>
          <a:p>
            <a:pPr marL="342900" indent="-342900">
              <a:buFont typeface="Arial" panose="020B0604020202020204" pitchFamily="34" charset="0"/>
              <a:buChar char="•"/>
            </a:pPr>
            <a:r>
              <a:rPr lang="ru-RU" sz="2400" dirty="0" smtClean="0"/>
              <a:t>стола </a:t>
            </a:r>
            <a:r>
              <a:rPr lang="ru-RU" sz="2400" dirty="0"/>
              <a:t>для укладки больного; </a:t>
            </a:r>
            <a:endParaRPr lang="ru-RU" sz="2400" dirty="0" smtClean="0"/>
          </a:p>
          <a:p>
            <a:pPr marL="342900" indent="-342900">
              <a:buFont typeface="Arial" panose="020B0604020202020204" pitchFamily="34" charset="0"/>
              <a:buChar char="•"/>
            </a:pPr>
            <a:r>
              <a:rPr lang="ru-RU" sz="2400" dirty="0" smtClean="0"/>
              <a:t>устройства </a:t>
            </a:r>
            <a:r>
              <a:rPr lang="ru-RU" sz="2400" dirty="0"/>
              <a:t>реконструкции; </a:t>
            </a:r>
          </a:p>
          <a:p>
            <a:pPr marL="342900" indent="-342900">
              <a:buFont typeface="Arial" panose="020B0604020202020204" pitchFamily="34" charset="0"/>
              <a:buChar char="•"/>
            </a:pPr>
            <a:r>
              <a:rPr lang="ru-RU" sz="2400" dirty="0" smtClean="0"/>
              <a:t>шприц-инжектора </a:t>
            </a:r>
            <a:r>
              <a:rPr lang="ru-RU" sz="2400" dirty="0"/>
              <a:t>для </a:t>
            </a:r>
            <a:r>
              <a:rPr lang="ru-RU" sz="2400" dirty="0" err="1"/>
              <a:t>болюсного</a:t>
            </a:r>
            <a:r>
              <a:rPr lang="ru-RU" sz="2400" dirty="0"/>
              <a:t> введения </a:t>
            </a:r>
            <a:r>
              <a:rPr lang="ru-RU" sz="2400" dirty="0" err="1"/>
              <a:t>рентгеноконтрастного</a:t>
            </a:r>
            <a:r>
              <a:rPr lang="ru-RU" sz="2400" dirty="0"/>
              <a:t> вещества; </a:t>
            </a:r>
          </a:p>
          <a:p>
            <a:pPr marL="342900" indent="-342900">
              <a:buFont typeface="Arial" panose="020B0604020202020204" pitchFamily="34" charset="0"/>
              <a:buChar char="•"/>
            </a:pPr>
            <a:r>
              <a:rPr lang="ru-RU" sz="2400" dirty="0" smtClean="0"/>
              <a:t>лазерной </a:t>
            </a:r>
            <a:r>
              <a:rPr lang="ru-RU" sz="2400" dirty="0" err="1" smtClean="0"/>
              <a:t>мультиформатной</a:t>
            </a:r>
            <a:r>
              <a:rPr lang="ru-RU" sz="2400" dirty="0" smtClean="0"/>
              <a:t> </a:t>
            </a:r>
            <a:r>
              <a:rPr lang="ru-RU" sz="2400" dirty="0"/>
              <a:t>камеры для получения копий на твердых носителях.</a:t>
            </a:r>
            <a:endParaRPr lang="ru-RU"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a:extLst>
              <a:ext uri="{FF2B5EF4-FFF2-40B4-BE49-F238E27FC236}">
                <a16:creationId xmlns="" xmlns:a16="http://schemas.microsoft.com/office/drawing/2014/main" id="{16758CB7-007C-40DF-A901-600703FB6D31}"/>
              </a:ext>
              <a:ext uri="{C183D7F6-B498-43B3-948B-1728B52AA6E4}">
                <adec:decorative xmlns="" xmlns:adec="http://schemas.microsoft.com/office/drawing/2017/decorative" val="1"/>
              </a:ext>
            </a:extLst>
          </p:cNvPr>
          <p:cNvPicPr>
            <a:picLocks noChangeAspect="1"/>
          </p:cNvPicPr>
          <p:nvPr/>
        </p:nvPicPr>
        <p:blipFill rotWithShape="1">
          <a:blip r:embed="rId2"/>
          <a:srcRect t="15730"/>
          <a:stretch/>
        </p:blipFill>
        <p:spPr>
          <a:xfrm>
            <a:off x="35719" y="0"/>
            <a:ext cx="9144000" cy="6858000"/>
          </a:xfrm>
          <a:prstGeom prst="rect">
            <a:avLst/>
          </a:prstGeom>
        </p:spPr>
      </p:pic>
      <p:sp>
        <p:nvSpPr>
          <p:cNvPr id="5" name="Прямоугольник 4"/>
          <p:cNvSpPr/>
          <p:nvPr/>
        </p:nvSpPr>
        <p:spPr>
          <a:xfrm>
            <a:off x="1000100" y="285728"/>
            <a:ext cx="7215238" cy="1000132"/>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2400" b="1" dirty="0" smtClean="0"/>
              <a:t>Устройство компьютерного томографа</a:t>
            </a:r>
            <a:endParaRPr lang="ru-RU" sz="2400" b="1" dirty="0"/>
          </a:p>
        </p:txBody>
      </p:sp>
      <p:pic>
        <p:nvPicPr>
          <p:cNvPr id="7" name="Объект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75656" y="1731006"/>
            <a:ext cx="5666617" cy="2600978"/>
          </a:xfrm>
        </p:spPr>
      </p:pic>
      <p:sp>
        <p:nvSpPr>
          <p:cNvPr id="8" name="Прямоугольник 7"/>
          <p:cNvSpPr/>
          <p:nvPr/>
        </p:nvSpPr>
        <p:spPr>
          <a:xfrm>
            <a:off x="3851920" y="1407840"/>
            <a:ext cx="4572000" cy="646331"/>
          </a:xfrm>
          <a:prstGeom prst="rect">
            <a:avLst/>
          </a:prstGeom>
        </p:spPr>
        <p:txBody>
          <a:bodyPr>
            <a:spAutoFit/>
          </a:bodyPr>
          <a:lstStyle/>
          <a:p>
            <a:r>
              <a:rPr lang="ru-RU" dirty="0"/>
              <a:t>Схема получения компьютерных </a:t>
            </a:r>
            <a:r>
              <a:rPr lang="ru-RU" dirty="0" err="1"/>
              <a:t>томограмм</a:t>
            </a:r>
            <a:r>
              <a:rPr lang="ru-RU" dirty="0"/>
              <a:t>: </a:t>
            </a:r>
          </a:p>
        </p:txBody>
      </p:sp>
      <p:sp>
        <p:nvSpPr>
          <p:cNvPr id="9" name="Прямоугольник 8"/>
          <p:cNvSpPr/>
          <p:nvPr/>
        </p:nvSpPr>
        <p:spPr>
          <a:xfrm>
            <a:off x="1565920" y="4293096"/>
            <a:ext cx="4572000" cy="1200329"/>
          </a:xfrm>
          <a:prstGeom prst="rect">
            <a:avLst/>
          </a:prstGeom>
        </p:spPr>
        <p:txBody>
          <a:bodyPr>
            <a:spAutoFit/>
          </a:bodyPr>
          <a:lstStyle/>
          <a:p>
            <a:r>
              <a:rPr lang="ru-RU" dirty="0"/>
              <a:t>1– излучатель (рентгеновская трубка); </a:t>
            </a:r>
            <a:endParaRPr lang="ru-RU" dirty="0" smtClean="0"/>
          </a:p>
          <a:p>
            <a:r>
              <a:rPr lang="ru-RU" dirty="0" smtClean="0"/>
              <a:t>2 </a:t>
            </a:r>
            <a:r>
              <a:rPr lang="ru-RU" dirty="0"/>
              <a:t>– круговой ячеистый детектор; </a:t>
            </a:r>
            <a:endParaRPr lang="ru-RU" dirty="0" smtClean="0"/>
          </a:p>
          <a:p>
            <a:r>
              <a:rPr lang="ru-RU" dirty="0" smtClean="0"/>
              <a:t>3 </a:t>
            </a:r>
            <a:r>
              <a:rPr lang="ru-RU" dirty="0"/>
              <a:t>– компьютер; </a:t>
            </a:r>
            <a:endParaRPr lang="ru-RU" dirty="0" smtClean="0"/>
          </a:p>
          <a:p>
            <a:r>
              <a:rPr lang="ru-RU" dirty="0" smtClean="0"/>
              <a:t>4 </a:t>
            </a:r>
            <a:r>
              <a:rPr lang="ru-RU" dirty="0"/>
              <a:t>– система получения изображений; </a:t>
            </a:r>
          </a:p>
        </p:txBody>
      </p:sp>
    </p:spTree>
    <p:extLst>
      <p:ext uri="{BB962C8B-B14F-4D97-AF65-F5344CB8AC3E}">
        <p14:creationId xmlns:p14="http://schemas.microsoft.com/office/powerpoint/2010/main" val="2472045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a:extLst>
              <a:ext uri="{FF2B5EF4-FFF2-40B4-BE49-F238E27FC236}">
                <a16:creationId xmlns="" xmlns:a16="http://schemas.microsoft.com/office/drawing/2014/main" id="{16758CB7-007C-40DF-A901-600703FB6D31}"/>
              </a:ext>
              <a:ext uri="{C183D7F6-B498-43B3-948B-1728B52AA6E4}">
                <adec:decorative xmlns="" xmlns:adec="http://schemas.microsoft.com/office/drawing/2017/decorative" val="1"/>
              </a:ext>
            </a:extLst>
          </p:cNvPr>
          <p:cNvPicPr>
            <a:picLocks noChangeAspect="1"/>
          </p:cNvPicPr>
          <p:nvPr/>
        </p:nvPicPr>
        <p:blipFill rotWithShape="1">
          <a:blip r:embed="rId2"/>
          <a:srcRect t="15730"/>
          <a:stretch/>
        </p:blipFill>
        <p:spPr>
          <a:xfrm>
            <a:off x="35719" y="0"/>
            <a:ext cx="9144000" cy="6858000"/>
          </a:xfrm>
          <a:prstGeom prst="rect">
            <a:avLst/>
          </a:prstGeom>
        </p:spPr>
      </p:pic>
      <p:sp>
        <p:nvSpPr>
          <p:cNvPr id="5" name="Прямоугольник 4"/>
          <p:cNvSpPr/>
          <p:nvPr/>
        </p:nvSpPr>
        <p:spPr>
          <a:xfrm>
            <a:off x="1000100" y="285728"/>
            <a:ext cx="7215238" cy="1000132"/>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2400" b="1" dirty="0" smtClean="0"/>
              <a:t>Пошаговый компьютерный томограф</a:t>
            </a:r>
            <a:endParaRPr lang="ru-RU" sz="2400" b="1" dirty="0"/>
          </a:p>
        </p:txBody>
      </p:sp>
      <p:sp>
        <p:nvSpPr>
          <p:cNvPr id="3" name="Объект 2"/>
          <p:cNvSpPr>
            <a:spLocks noGrp="1"/>
          </p:cNvSpPr>
          <p:nvPr>
            <p:ph idx="1"/>
          </p:nvPr>
        </p:nvSpPr>
        <p:spPr>
          <a:xfrm>
            <a:off x="457200" y="1600201"/>
            <a:ext cx="8229600" cy="3293060"/>
          </a:xfrm>
        </p:spPr>
        <p:txBody>
          <a:bodyPr>
            <a:normAutofit/>
          </a:bodyPr>
          <a:lstStyle/>
          <a:p>
            <a:r>
              <a:rPr lang="ru-RU" sz="1600" dirty="0"/>
              <a:t>Рентгеновская трубка, направлена на один детектор. Сканирование производится шаг за шагом, делая по одному обороту на слой. Каждый слой обрабатывался около 4 минут. Выпуск аппаратов с пошаговым сканирование в настоящее время прекращен.</a:t>
            </a: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5816" y="2739946"/>
            <a:ext cx="4513684" cy="3904337"/>
          </a:xfrm>
          <a:prstGeom prst="rect">
            <a:avLst/>
          </a:prstGeom>
        </p:spPr>
      </p:pic>
    </p:spTree>
    <p:extLst>
      <p:ext uri="{BB962C8B-B14F-4D97-AF65-F5344CB8AC3E}">
        <p14:creationId xmlns:p14="http://schemas.microsoft.com/office/powerpoint/2010/main" val="296241649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11149</TotalTime>
  <Words>964</Words>
  <Application>Microsoft Office PowerPoint</Application>
  <PresentationFormat>Экран (4:3)</PresentationFormat>
  <Paragraphs>156</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Евгения</dc:creator>
  <cp:lastModifiedBy>Eugene</cp:lastModifiedBy>
  <cp:revision>30</cp:revision>
  <dcterms:created xsi:type="dcterms:W3CDTF">2019-12-09T20:12:34Z</dcterms:created>
  <dcterms:modified xsi:type="dcterms:W3CDTF">2021-11-08T07:56:10Z</dcterms:modified>
</cp:coreProperties>
</file>