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4" r:id="rId1"/>
  </p:sldMasterIdLst>
  <p:sldIdLst>
    <p:sldId id="256" r:id="rId2"/>
    <p:sldId id="257" r:id="rId3"/>
    <p:sldId id="276" r:id="rId4"/>
    <p:sldId id="318" r:id="rId5"/>
    <p:sldId id="291" r:id="rId6"/>
    <p:sldId id="319" r:id="rId7"/>
    <p:sldId id="320" r:id="rId8"/>
    <p:sldId id="321" r:id="rId9"/>
    <p:sldId id="296" r:id="rId10"/>
    <p:sldId id="307" r:id="rId11"/>
    <p:sldId id="292" r:id="rId12"/>
    <p:sldId id="316" r:id="rId13"/>
    <p:sldId id="281" r:id="rId14"/>
    <p:sldId id="312" r:id="rId15"/>
    <p:sldId id="29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98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473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02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5400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796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669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53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1362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9436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27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0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39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32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95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47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11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95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318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95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  <p:sldLayoutId id="2147483742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849" y="1510509"/>
            <a:ext cx="11048301" cy="2509213"/>
          </a:xfrm>
        </p:spPr>
        <p:txBody>
          <a:bodyPr>
            <a:normAutofit/>
          </a:bodyPr>
          <a:lstStyle/>
          <a:p>
            <a:r>
              <a:rPr lang="ru-RU" b="0" i="0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Нормы употребления причастных и деепричастных оборотов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Практика 23</a:t>
            </a:r>
          </a:p>
        </p:txBody>
      </p:sp>
    </p:spTree>
    <p:extLst>
      <p:ext uri="{BB962C8B-B14F-4D97-AF65-F5344CB8AC3E}">
        <p14:creationId xmlns:p14="http://schemas.microsoft.com/office/powerpoint/2010/main" val="2343264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74" y="1099583"/>
            <a:ext cx="10558354" cy="4658834"/>
          </a:xfrm>
        </p:spPr>
        <p:txBody>
          <a:bodyPr>
            <a:noAutofit/>
          </a:bodyPr>
          <a:lstStyle/>
          <a:p>
            <a:pPr algn="just"/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7. Пыльный и усталый </a:t>
            </a:r>
            <a:r>
              <a:rPr lang="ru-RU" sz="2800" cap="none" dirty="0">
                <a:solidFill>
                  <a:srgbClr val="363636"/>
                </a:solidFill>
                <a:latin typeface="tahoma" panose="020B0604030504040204" pitchFamily="34" charset="0"/>
              </a:rPr>
              <a:t>П</a:t>
            </a:r>
            <a:r>
              <a:rPr lang="ru-RU" sz="2800" b="0" i="0" cap="none" dirty="0" smtClean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етр 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медленно пошел в сад к белой келье брата. 8. Взъерошенный немытый Нежданов имел вид дикий и странный. 9. Глаза смыкались и полузакрытые тоже улыбались. 10. Еще мокрый он подошел к телефону и снял трубку. 11. Мазепа в думу погруженный взирал на битву окруженный толпой мятежных казаков. 12. И входит он любить готовый с душой открытой для добра. 13. Листья сирени в упор освещаемые лампой резко и странно выступали из темноты неподвижные гладкие и блестящие точно вырезанные из зеленой </a:t>
            </a:r>
            <a:r>
              <a:rPr lang="ru-RU" sz="2800" b="0" i="0" cap="none" dirty="0" smtClean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жест</a:t>
            </a:r>
            <a:r>
              <a:rPr lang="ru-RU" sz="2800" cap="none" dirty="0" smtClean="0">
                <a:solidFill>
                  <a:srgbClr val="363636"/>
                </a:solidFill>
                <a:latin typeface="tahoma" panose="020B0604030504040204" pitchFamily="34" charset="0"/>
              </a:rPr>
              <a:t>и</a:t>
            </a:r>
            <a:r>
              <a:rPr lang="ru-RU" sz="2800" b="0" i="0" dirty="0" smtClean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.</a:t>
            </a:r>
            <a:endParaRPr lang="ru-RU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68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3BCFAB-3150-F22C-6E7F-87115D32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8875" y="210744"/>
            <a:ext cx="8534400" cy="1507067"/>
          </a:xfrm>
        </p:spPr>
        <p:txBody>
          <a:bodyPr/>
          <a:lstStyle/>
          <a:p>
            <a:r>
              <a:rPr lang="ru-RU" dirty="0"/>
              <a:t>Задание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D0D3FE-9D68-8014-9C6E-B26A8B179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59832"/>
            <a:ext cx="10884206" cy="5122109"/>
          </a:xfrm>
        </p:spPr>
        <p:txBody>
          <a:bodyPr>
            <a:normAutofit/>
          </a:bodyPr>
          <a:lstStyle/>
          <a:p>
            <a:pPr algn="just"/>
            <a:r>
              <a:rPr lang="ru-RU" sz="2400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Перепишите, расставляя пропущенные знаки препинания. Обособленные деепричастия и деепричастные обороты подчеркните одной чертой. Необособленные — двумя.</a:t>
            </a:r>
          </a:p>
          <a:p>
            <a:pPr algn="just"/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1. Татьяна любит не шутя. 2. Маша села под окошко и до глубокой ночи сидела не раздеваясь. 3. Кучер мой слез молча и не торопясь. 4. Лишь ветер злой бушуя воев. 5. И вновь сверкнув из чаши винной ты поселила в сердце страх. 6. Не спеша бегут лошади среди зеленых холмистых полей. 7. 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Облокотясь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 Татьяна пишет. 8. Нарушая правила этикета пален первый отошел от великою князя. 9. Под лампой сидела Лиля облокотившись на кулачок. 10. Вдруг 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истощась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 и присмирев о Терек ты прервал свой рев. </a:t>
            </a:r>
          </a:p>
        </p:txBody>
      </p:sp>
    </p:spTree>
    <p:extLst>
      <p:ext uri="{BB962C8B-B14F-4D97-AF65-F5344CB8AC3E}">
        <p14:creationId xmlns:p14="http://schemas.microsoft.com/office/powerpoint/2010/main" val="1702326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2ADBDEB-657B-2B07-62C7-C81C04839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773884"/>
            <a:ext cx="10364452" cy="5310231"/>
          </a:xfrm>
        </p:spPr>
        <p:txBody>
          <a:bodyPr>
            <a:normAutofit/>
          </a:bodyPr>
          <a:lstStyle/>
          <a:p>
            <a:pPr algn="just"/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11. Дворник продолжал кричать сбегая вниз неловкой рысью. 12. Спустись в середину города я пошел бульваром. 13. Загремели сбиваясь барабаны. 14. Набрав валежнику порой холодной зимней старик иссохший весь от нужды и трудов тащился медленно к своей лачужке дымной кряхтя и охая под тяжкой ношей дров. 15. Он с полгода ходил без места питаясь только хлебом и водой. 16. Отдышавшись немного олень поднялся на ноги и шатаясь пошел в сторону но не доходя до леса увидел ручей и не обращая на нас более внимания стал жадно пить воду.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63445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Задание 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7791" y="1048696"/>
            <a:ext cx="10876417" cy="565151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Перепишите предложения, распределяя их по группам: а) с распространенным приложением, выраженным нарицательным существительным и относящимся к нарицательному существительному: б) с приложением, стоящим после имени собственного; в) с приложением‘ относящимся к местоимению; г) с приложением, стоящим в конце предложения и отделяющимся тире. Расставьте знаки препинания и объясните их.</a:t>
            </a:r>
          </a:p>
          <a:p>
            <a:pPr algn="just"/>
            <a:r>
              <a:rPr lang="ru-RU" sz="20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1. Герман </a:t>
            </a:r>
            <a:r>
              <a:rPr lang="ru-RU" sz="20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Лесток</a:t>
            </a:r>
            <a:r>
              <a:rPr lang="ru-RU" sz="20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 граф действительный статский советник глава Медицинской коллегии стоял в гардеробной перед зеркалом. 2. Федоров ефрейтор был молодой человек лет двадцати двух. 3. Янтарь на трубках </a:t>
            </a:r>
            <a:r>
              <a:rPr lang="ru-RU" sz="20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Цареграда</a:t>
            </a:r>
            <a:r>
              <a:rPr lang="ru-RU" sz="20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 фарфор и бронза на столе и чувств изнеженных отрада духи в граненом хрустале. 4. Искатель новых впечатлений я вас бежал Отечески края. 5. Их напугала енотовидная собака небольшое лохматое животное. 6. Никанор Иванович босой председатель жилищного товарищества находился в страшнейших хлопотах. 7. У нас фенологов весна начинается прибавкою света. </a:t>
            </a:r>
          </a:p>
        </p:txBody>
      </p:sp>
    </p:spTree>
    <p:extLst>
      <p:ext uri="{BB962C8B-B14F-4D97-AF65-F5344CB8AC3E}">
        <p14:creationId xmlns:p14="http://schemas.microsoft.com/office/powerpoint/2010/main" val="458510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670" y="495987"/>
            <a:ext cx="11115413" cy="5866025"/>
          </a:xfrm>
        </p:spPr>
        <p:txBody>
          <a:bodyPr>
            <a:normAutofit lnSpcReduction="10000"/>
          </a:bodyPr>
          <a:lstStyle/>
          <a:p>
            <a:pPr marL="4572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8. Не успел я взойти на Гремячую гору и оглядеться как Надежда Павловна жена сторожа ботика рассказала мне о Петре. 9. В зеленом небе появились звезды предвестницы мороза. 10. Она зарисовала древние светильники с гербом города Ольвии орлом парящим над дельфинами. 11. Старик ловил на спиннинг английскую удочку с блесной искусственной никелевой рыбкой. 12. В день приезда бригада пришла к Ивану Павловичу Бардину главному инженеру </a:t>
            </a:r>
            <a:r>
              <a:rPr lang="ru-RU" sz="2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Кузнецкстроя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. 13. Где-то встретил </a:t>
            </a:r>
            <a:r>
              <a:rPr lang="ru-RU" sz="2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Арцымович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 отставного полковника </a:t>
            </a:r>
            <a:r>
              <a:rPr lang="ru-RU" sz="2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Курако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 инвалида севастопольской кампании. 14. Новожилову удалось найти прекрасные отпечатки глоссоптерисов очень древних растений. 15. Мне бы свободному художнику почитать Уоррена…</a:t>
            </a:r>
            <a:endParaRPr lang="ru-RU" sz="2800" cap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345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1AFFA-BDBD-FDA9-36D1-46145C6F0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961" y="313509"/>
            <a:ext cx="8534400" cy="1507067"/>
          </a:xfrm>
        </p:spPr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E42AF1-80A5-CE7B-F85F-EBDCC8EEE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634" y="1463040"/>
            <a:ext cx="11429999" cy="5094514"/>
          </a:xfrm>
        </p:spPr>
        <p:txBody>
          <a:bodyPr>
            <a:normAutofit/>
          </a:bodyPr>
          <a:lstStyle/>
          <a:p>
            <a:pPr algn="just"/>
            <a:r>
              <a:rPr lang="ru-RU" b="1" cap="none" dirty="0">
                <a:effectLst/>
                <a:latin typeface="jost"/>
              </a:rPr>
              <a:t>Спишите предложения, расставляя недостающие знаки препинания. Выделите обстоятельства, которые выражены одиночными деепричастиями и деепричастными оборотами. Объясните постановку знаков препинания.</a:t>
            </a:r>
          </a:p>
          <a:p>
            <a:pPr algn="just"/>
            <a:r>
              <a:rPr lang="ru-RU" b="0" i="0" cap="none" dirty="0">
                <a:effectLst/>
                <a:latin typeface="jost"/>
              </a:rPr>
              <a:t>1. Я сидел долго-долго наблюдая, как он скоблит рашпилем кусок меди, зажатый в тиски.  2. Лунный луч лаская розы жемчуг серебрит. 3. Лодка ныряла поскрипывая и дрожа. 4. Стебли затрещав вытянулись на земле. 5. Скрипя всем корпусом вагоны шли в гору по высокой насыпи. 6. Предчувствуя неприятную встречу ворча и оглядываясь Каштанка вошла в маленькую комнату с грязными обоями. 7. Мелькают шевелясь исчезая и появляясь вновь белые точки. 8. Смеясь он дерзко презирал земли чужой язык и нравы. 9. Закрываясь от пыли рукой и недовольно морща лицо Пилат двинулся дальше устремляясь к воротам дворцового сада. 10. Каштанка вскочив присела на все четыре лапы и протягивая к коту морду залилась громким лаем. 11. Встали зори красные озаряя снег. 12. И я лежал схватившись за каменья, и надо мной сверкая выл поток</a:t>
            </a:r>
            <a:r>
              <a:rPr lang="ru-RU" b="0" i="0" cap="none">
                <a:effectLst/>
                <a:latin typeface="jost"/>
              </a:rPr>
              <a:t>. </a:t>
            </a:r>
            <a:endParaRPr lang="ru-RU" b="0" i="0" cap="none" dirty="0">
              <a:effectLst/>
              <a:latin typeface="jost"/>
            </a:endParaRPr>
          </a:p>
        </p:txBody>
      </p:sp>
    </p:spTree>
    <p:extLst>
      <p:ext uri="{BB962C8B-B14F-4D97-AF65-F5344CB8AC3E}">
        <p14:creationId xmlns:p14="http://schemas.microsoft.com/office/powerpoint/2010/main" val="298387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79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Что такое обособление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41" y="1048696"/>
            <a:ext cx="10374075" cy="5651518"/>
          </a:xfrm>
        </p:spPr>
        <p:txBody>
          <a:bodyPr>
            <a:normAutofit/>
          </a:bodyPr>
          <a:lstStyle/>
          <a:p>
            <a:pPr algn="just"/>
            <a:r>
              <a:rPr lang="ru-RU" sz="2400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Обособление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– это смысловое и интонационное выделение второстепенных членов предложения с целью придания им некоторой самостоятельности.</a:t>
            </a:r>
          </a:p>
          <a:p>
            <a:pPr algn="just"/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Обособляются как одиночные второстепенные члены (определение, обстоятельство, дополнение), так и второстепенные члены с зависимыми словами. Чем больше пояснительных слов имеет обособленный второстепенный член, тем большее значение приобретает обособленный оборот.</a:t>
            </a:r>
          </a:p>
          <a:p>
            <a:pPr algn="just"/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Придавая речи особую выразительность, обособленные члены могут стоять как перед определяемым словом, так и после него. Обособленные члены предложения выделяются запятыми или тире.</a:t>
            </a:r>
          </a:p>
        </p:txBody>
      </p:sp>
    </p:spTree>
    <p:extLst>
      <p:ext uri="{BB962C8B-B14F-4D97-AF65-F5344CB8AC3E}">
        <p14:creationId xmlns:p14="http://schemas.microsoft.com/office/powerpoint/2010/main" val="86009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Обособленные определения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41" y="1048696"/>
            <a:ext cx="10876417" cy="5651518"/>
          </a:xfrm>
        </p:spPr>
        <p:txBody>
          <a:bodyPr>
            <a:normAutofit/>
          </a:bodyPr>
          <a:lstStyle/>
          <a:p>
            <a:pPr algn="just"/>
            <a:r>
              <a:rPr lang="ru-RU" sz="2000" b="1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Согласованные определения</a:t>
            </a:r>
            <a:r>
              <a:rPr lang="ru-RU" sz="20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– выражены причастием или именем прилагательным с зависимыми словами и стоящие после определяемого слова. Выделяются запятыми.</a:t>
            </a:r>
          </a:p>
          <a:p>
            <a:pPr algn="just"/>
            <a:r>
              <a:rPr lang="ru-RU" sz="2000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Не обособляются:</a:t>
            </a:r>
          </a:p>
          <a:p>
            <a:pPr algn="just"/>
            <a:r>
              <a:rPr lang="ru-RU" sz="20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 Стоят перед определяемым словом и не имеют добавочных обстоятельственных значений. </a:t>
            </a:r>
            <a:r>
              <a:rPr lang="ru-RU" sz="20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Кому-нибудь не спится на крытом черепицей старинном чердаке.</a:t>
            </a:r>
            <a:endParaRPr lang="ru-RU" sz="2000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ru-RU" sz="20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 Если стоят после определяемого слова и сливаются с ним по смыслу. </a:t>
            </a:r>
            <a:r>
              <a:rPr lang="ru-RU" sz="20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Аркадий встал с утра с настроением игриво радостным.</a:t>
            </a:r>
            <a:endParaRPr lang="ru-RU" sz="2000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ru-RU" sz="20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 Если они связаны по смыслу не только с подлежащим, но и со сказуемым, входят в его состав. </a:t>
            </a:r>
            <a:r>
              <a:rPr lang="ru-RU" sz="20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Ночи были короткие, светлые.</a:t>
            </a:r>
            <a:endParaRPr lang="ru-RU" sz="2000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ru-RU" sz="20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 Если выражены сложной формой степеней сравнения имен прилагательных. </a:t>
            </a:r>
            <a:r>
              <a:rPr lang="ru-RU" sz="20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Не видел человека более бесхитростного, чем он.</a:t>
            </a:r>
            <a:endParaRPr lang="ru-RU" sz="2000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67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Обособленные определения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41" y="1048696"/>
            <a:ext cx="10876417" cy="565151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Обособляются:</a:t>
            </a:r>
          </a:p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 Два и более определения, стоящих после определяемого слова. </a:t>
            </a:r>
            <a:r>
              <a:rPr lang="ru-RU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И звук их бубенцов, размеренный, печальный, мне говорил о том, что я в стране чужой.</a:t>
            </a:r>
            <a:endParaRPr lang="ru-RU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 Одиночные определения, стоящие после определяемого слова, если имеют добавочное значение. </a:t>
            </a:r>
            <a:r>
              <a:rPr lang="ru-RU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Люди же, изумленные, стали как камни.</a:t>
            </a:r>
            <a:endParaRPr lang="ru-RU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 Одиночные и распространенные определения, стоящие перед определяемым именем существительным и имеющие добавочное обстоятельственное значение. </a:t>
            </a:r>
            <a:r>
              <a:rPr lang="ru-RU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Еще прозрачные, леса как будто пухом зеленеют.</a:t>
            </a:r>
            <a:endParaRPr lang="ru-RU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 Одиночные и распространенные определения, если они отделены другими словами от определяемого слова. </a:t>
            </a:r>
            <a:r>
              <a:rPr lang="ru-RU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На улицу меня пускали редко, каждый раз я возвращался домой, избитый мальчишками.</a:t>
            </a:r>
            <a:endParaRPr lang="ru-RU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 Одиночное и распространенное определение, относящееся к личному местоимению. </a:t>
            </a:r>
            <a:r>
              <a:rPr lang="ru-RU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Я читал, возбужденный и взволнованный.</a:t>
            </a:r>
            <a:endParaRPr lang="ru-RU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Не обособляются одиночные и распространенные определения, стоящие после неопределенное местоимения, если они образуют с ним единое смысловое целое. Не отделяются запятой определительные, указательные и притяжательные местоимения, если они связаны только по смыслу и интонационно с определениями.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891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1719EB0-2D3F-AC0F-CE90-0FCE888C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389" y="396624"/>
            <a:ext cx="9438355" cy="913063"/>
          </a:xfrm>
        </p:spPr>
        <p:txBody>
          <a:bodyPr>
            <a:normAutofit/>
          </a:bodyPr>
          <a:lstStyle/>
          <a:p>
            <a:r>
              <a:rPr lang="ru-RU" dirty="0"/>
              <a:t>обособленные определения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B02A528F-659B-64A5-47FF-937D64F40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21" y="1309687"/>
            <a:ext cx="11277599" cy="531570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400" b="1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Несогласованные определения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– выражены косвенными падежами имен существительных.</a:t>
            </a:r>
          </a:p>
          <a:p>
            <a:pPr algn="just"/>
            <a:r>
              <a:rPr lang="ru-RU" sz="2400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Обособляются:</a:t>
            </a:r>
          </a:p>
          <a:p>
            <a:pPr algn="just"/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 Если относятся к личному местоимению. </a:t>
            </a:r>
            <a:r>
              <a:rPr lang="ru-RU" sz="24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В широком плаще, с лицом под густой вуалью, она долгие часы простаивала у подъезда.</a:t>
            </a:r>
            <a:endParaRPr lang="ru-RU" sz="2400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 Относятся к имени собственному. </a:t>
            </a:r>
            <a:r>
              <a:rPr lang="ru-RU" sz="24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Русый, с кудрявой головой, без шапки и с расстегнутой на груди рубахой, дымов казался красивым.</a:t>
            </a:r>
            <a:endParaRPr lang="ru-RU" sz="2400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 Отделены от определяемого слова другими членами предложения. </a:t>
            </a:r>
            <a:r>
              <a:rPr lang="ru-RU" sz="24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Лицо ее, с симпатично вздернутым веснушчатым носиком, светилось радостью.</a:t>
            </a:r>
            <a:endParaRPr lang="ru-RU" sz="2400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 Образуют ряд однородных членов с предшествующими или последующими согласованными определениями. </a:t>
            </a:r>
            <a:r>
              <a:rPr lang="ru-RU" sz="24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Квадратный, широкогрудый, с огромной кудрявой головой, он явился под вечер.</a:t>
            </a:r>
            <a:endParaRPr lang="ru-RU" sz="2400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 Употреблены при существительном со значением родства, профессии, должности</a:t>
            </a:r>
            <a:r>
              <a:rPr lang="ru-RU" sz="24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. Мать, полуголая, в красной юбке, стоит на коленях.</a:t>
            </a:r>
            <a:endParaRPr lang="ru-RU" sz="2400" cap="none" dirty="0">
              <a:solidFill>
                <a:srgbClr val="363636"/>
              </a:solidFill>
              <a:latin typeface="tahoma" panose="020B0604030504040204" pitchFamily="34" charset="0"/>
            </a:endParaRPr>
          </a:p>
          <a:p>
            <a:pPr algn="just"/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 Выражено оборотом с прилагательным в сравнительной степени. </a:t>
            </a:r>
            <a:r>
              <a:rPr lang="ru-RU" sz="24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Маленькие усы, немного темнее волос, делали его лицо привлекательнее.</a:t>
            </a:r>
            <a:endParaRPr lang="ru-RU" sz="2400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2334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1719EB0-2D3F-AC0F-CE90-0FCE888C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389" y="396624"/>
            <a:ext cx="9438355" cy="913063"/>
          </a:xfrm>
        </p:spPr>
        <p:txBody>
          <a:bodyPr>
            <a:normAutofit/>
          </a:bodyPr>
          <a:lstStyle/>
          <a:p>
            <a:r>
              <a:rPr lang="ru-RU" dirty="0"/>
              <a:t>обособленные обстоятельства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B02A528F-659B-64A5-47FF-937D64F40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21" y="1309687"/>
            <a:ext cx="11277599" cy="531570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000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 </a:t>
            </a:r>
            <a:r>
              <a:rPr lang="ru-RU" sz="20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Деепричастный оборот, стоящий после сочинительного или подчинительного союза, отделяется от него запятой. </a:t>
            </a:r>
            <a:r>
              <a:rPr lang="ru-RU" sz="20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Туман уже совершенно поднялся и, принимая формы облаков, постепенно исчезал в темно-голубой синеве неба.</a:t>
            </a:r>
            <a:endParaRPr lang="ru-RU" sz="2000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ru-RU" sz="20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 Если перед оборотом стоит союз </a:t>
            </a:r>
            <a:r>
              <a:rPr lang="ru-RU" sz="2000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а</a:t>
            </a:r>
            <a:r>
              <a:rPr lang="ru-RU" sz="20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то запятая после союза не ставится в том случае, когда союз невозможно оторвать от деепричастного оборота, а оборот невозможно переставить в другое место, не нарушив структуры предложения. </a:t>
            </a:r>
            <a:r>
              <a:rPr lang="ru-RU" sz="20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Я давно хотел посмотреть этот фильм, а посмотрев, был разочарован.</a:t>
            </a:r>
            <a:endParaRPr lang="ru-RU" sz="2000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ru-RU" sz="2000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Не обособляется:</a:t>
            </a:r>
          </a:p>
          <a:p>
            <a:pPr algn="just"/>
            <a:r>
              <a:rPr lang="ru-RU" sz="20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 Если тесно связан со сказуемым. </a:t>
            </a:r>
            <a:r>
              <a:rPr lang="ru-RU" sz="20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Писал ни на кого не смотря.</a:t>
            </a:r>
            <a:endParaRPr lang="ru-RU" sz="2000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ru-RU" sz="20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 Представляет собой фразеологическую единицу. </a:t>
            </a:r>
            <a:r>
              <a:rPr lang="ru-RU" sz="20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Засучив рукава.</a:t>
            </a:r>
            <a:endParaRPr lang="ru-RU" sz="2000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ru-RU" sz="20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 Деепричастие утратило глагольное значение. </a:t>
            </a:r>
            <a:r>
              <a:rPr lang="ru-RU" sz="20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Начиная со среды я хожу в отпуск.</a:t>
            </a:r>
            <a:endParaRPr lang="ru-RU" sz="2000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ru-RU" sz="20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 Деепричастие в качестве зависимого слова имеет союзное слово который и входит в состав придаточного определительного. </a:t>
            </a:r>
            <a:r>
              <a:rPr lang="ru-RU" sz="20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Есть долг, не выполнив которого нельзя смотреть в глаза своим друзьям.</a:t>
            </a:r>
            <a:endParaRPr lang="ru-RU" sz="2000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ru-RU" sz="20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 Деепричастный оборот выступает в качестве однородного члена в ряду с необособленными обстоятельствами. </a:t>
            </a:r>
            <a:r>
              <a:rPr lang="ru-RU" sz="20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Я ушел с собрания молча и ни на кого не глядя.</a:t>
            </a:r>
            <a:endParaRPr lang="ru-RU" sz="2000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437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1719EB0-2D3F-AC0F-CE90-0FCE888C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389" y="396624"/>
            <a:ext cx="9438355" cy="913063"/>
          </a:xfrm>
        </p:spPr>
        <p:txBody>
          <a:bodyPr>
            <a:normAutofit/>
          </a:bodyPr>
          <a:lstStyle/>
          <a:p>
            <a:r>
              <a:rPr lang="ru-RU" dirty="0"/>
              <a:t>обособленные приложения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B02A528F-659B-64A5-47FF-937D64F40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21" y="1309687"/>
            <a:ext cx="11277599" cy="531570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Приложение</a:t>
            </a:r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– это определение, которое выражено существительным. Приложение по-новому характеризует предмет, дает ему другое название или указывает на степень родства, национальность, звание, профессию и т. д. Приложение всегда употребляется в том же падеже, что и существительное, к которому оно относится. </a:t>
            </a:r>
            <a:r>
              <a:rPr lang="ru-RU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Хозяин (И. п.), Суровый мужик (И. п.), Не рад был ни гостям, ни наживе.</a:t>
            </a:r>
            <a:endParaRPr lang="ru-RU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Если приложение и определяемое им слово выражены нарицательными существительными, то между ними ставится дефис. Если же приложение или определяемое слово выражено именем собственным, дефис ставится только в том случае, когда имя собственное стоит перед именем нарицательным.</a:t>
            </a:r>
          </a:p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 Если приложение относится к нарицательному существительному, то оно обособляется в любом случае, вне зависимости от места в предложении. </a:t>
            </a:r>
            <a:r>
              <a:rPr lang="ru-RU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Мой отец, капитан пограничных войск, служил на Дальнем Востоке. </a:t>
            </a:r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И </a:t>
            </a:r>
            <a:r>
              <a:rPr lang="ru-RU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Капитан пограничных войск, мой отец служил на Дальнем Востоке.</a:t>
            </a:r>
            <a:endParaRPr lang="ru-RU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 Если приложение относится к собственному существительному, оно обособляется только в том случае, когда стоит после него. </a:t>
            </a:r>
            <a:r>
              <a:rPr lang="ru-RU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Иванов, капитан пограничных войск, служил на Дальнем Востоке. </a:t>
            </a:r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И </a:t>
            </a:r>
            <a:r>
              <a:rPr lang="ru-RU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Капитан пограничных войск Иванов служил на Дальнем Востоке.</a:t>
            </a:r>
            <a:endParaRPr lang="ru-RU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887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1719EB0-2D3F-AC0F-CE90-0FCE888C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389" y="396624"/>
            <a:ext cx="9438355" cy="913063"/>
          </a:xfrm>
        </p:spPr>
        <p:txBody>
          <a:bodyPr>
            <a:normAutofit/>
          </a:bodyPr>
          <a:lstStyle/>
          <a:p>
            <a:r>
              <a:rPr lang="ru-RU" dirty="0"/>
              <a:t>обособленные приложения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B02A528F-659B-64A5-47FF-937D64F40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21" y="1309687"/>
            <a:ext cx="11277599" cy="5315702"/>
          </a:xfrm>
        </p:spPr>
        <p:txBody>
          <a:bodyPr>
            <a:normAutofit/>
          </a:bodyPr>
          <a:lstStyle/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 Если приложение относится к личному местоимению, то оно обособляется в любом случае, вне зависимости от места в предложении. </a:t>
            </a:r>
            <a:r>
              <a:rPr lang="ru-RU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Он, капитан пограничных войск, служил на Дальнем Востоке. </a:t>
            </a:r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И </a:t>
            </a:r>
            <a:r>
              <a:rPr lang="ru-RU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Капитан пограничных войск, он служил на Дальнем Востоке.</a:t>
            </a:r>
            <a:endParaRPr lang="ru-RU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Постановка тире при обособленном приложении:</a:t>
            </a:r>
          </a:p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 Тире ставится, если одиночное или распространенное приложение завершает предложение и дает определяемому слову разъяснение, пояснение или уточнение. </a:t>
            </a:r>
            <a:r>
              <a:rPr lang="ru-RU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Давно замечено, что одиноко растет, не подпуская никого селиться возле себя, одно только дерево — береза</a:t>
            </a:r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.</a:t>
            </a:r>
          </a:p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 Если перед приложением можно вставить «а именно» без изменения смысла предложения. </a:t>
            </a:r>
            <a:r>
              <a:rPr lang="ru-RU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Юбиляру подарили его любимые цветы — розы</a:t>
            </a:r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.</a:t>
            </a:r>
          </a:p>
          <a:p>
            <a:pPr algn="just"/>
            <a:r>
              <a:rPr lang="ru-RU" cap="none" dirty="0">
                <a:solidFill>
                  <a:srgbClr val="363636"/>
                </a:solidFill>
                <a:latin typeface="tahoma" panose="020B0604030504040204" pitchFamily="34" charset="0"/>
              </a:rPr>
              <a:t>- </a:t>
            </a:r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Ставится тире, если приложение находится в середине предложения и имеет характер пояснения. </a:t>
            </a:r>
            <a:r>
              <a:rPr lang="ru-RU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В комнату вбежала оживленная малышка — любимица отца — в розовом платье, с огромным бантом на макушке</a:t>
            </a:r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1160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19562-D715-D300-9D2C-4B2DF367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17336"/>
            <a:ext cx="9598777" cy="1507067"/>
          </a:xfrm>
        </p:spPr>
        <p:txBody>
          <a:bodyPr/>
          <a:lstStyle/>
          <a:p>
            <a:r>
              <a:rPr lang="ru-RU" dirty="0"/>
              <a:t>Задание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396" y="1523999"/>
            <a:ext cx="10617077" cy="4658834"/>
          </a:xfrm>
        </p:spPr>
        <p:txBody>
          <a:bodyPr>
            <a:noAutofit/>
          </a:bodyPr>
          <a:lstStyle/>
          <a:p>
            <a:pPr algn="just"/>
            <a:r>
              <a:rPr lang="ru-RU" sz="20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Выпишите предложения с обособленными определениями: а) стоящими после определяемого слова; б) относящимися к личному местоимения); в) относящимися к имени собственному: г) имеющими дополнительные обстоятельственные значения; д) отделенными от определяемого слова другими словами. Расставьте пропущенные знаки препинания</a:t>
            </a:r>
          </a:p>
          <a:p>
            <a:pPr algn="just"/>
            <a:r>
              <a:rPr lang="ru-RU" sz="20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1. Гонимы вешними лучами окрестных гор уже снега сбежали мутными ручьями на потопленные луга. 2. Худенький темный с выпученными рачьими глазами Саша Яковов говорил торопливо. 3. Приезжал дядя яков с гитарой привозил с собою кривого и лысого часовых дел мастера в длинном черном сюртуке тихонького похожего на монаха. 4. Подобралась дружная ватага: безродный Кострома вихрастый костлявый с огромными черными глазами; татарчонок Хаби простодушный и добрый. 5. Не остывшая от зною ночь июльская блистала. 6. Митька не изживший давнего своего позора со сватовством ходил хмурый и злой. </a:t>
            </a:r>
            <a:endParaRPr lang="ru-RU" sz="2000" b="0" i="0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265958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2387</TotalTime>
  <Words>999</Words>
  <Application>Microsoft Office PowerPoint</Application>
  <PresentationFormat>Широкоэкранный</PresentationFormat>
  <Paragraphs>66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jost</vt:lpstr>
      <vt:lpstr>tahoma</vt:lpstr>
      <vt:lpstr>Times New Roman</vt:lpstr>
      <vt:lpstr>Tw Cen MT</vt:lpstr>
      <vt:lpstr>Капля</vt:lpstr>
      <vt:lpstr>Нормы употребления причастных и деепричастных оборотов</vt:lpstr>
      <vt:lpstr>Что такое обособление</vt:lpstr>
      <vt:lpstr>Обособленные определения</vt:lpstr>
      <vt:lpstr>Обособленные определения</vt:lpstr>
      <vt:lpstr>обособленные определения</vt:lpstr>
      <vt:lpstr>обособленные обстоятельства</vt:lpstr>
      <vt:lpstr>обособленные приложения</vt:lpstr>
      <vt:lpstr>обособленные приложения</vt:lpstr>
      <vt:lpstr>Задание 1</vt:lpstr>
      <vt:lpstr>Презентация PowerPoint</vt:lpstr>
      <vt:lpstr>Задание 2</vt:lpstr>
      <vt:lpstr>Презентация PowerPoint</vt:lpstr>
      <vt:lpstr>Задание 3</vt:lpstr>
      <vt:lpstr>Презентация PowerPoint</vt:lpstr>
      <vt:lpstr>Домашнее задание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русской орфографии. Правописание корней и приставок в русском языке.</dc:title>
  <dc:creator>Белозор Анастасия Сергеевна</dc:creator>
  <cp:lastModifiedBy>Белозор Анастасия Сергеевна</cp:lastModifiedBy>
  <cp:revision>62</cp:revision>
  <dcterms:created xsi:type="dcterms:W3CDTF">2022-11-23T07:38:40Z</dcterms:created>
  <dcterms:modified xsi:type="dcterms:W3CDTF">2023-11-03T05:17:16Z</dcterms:modified>
</cp:coreProperties>
</file>