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59" r:id="rId5"/>
    <p:sldId id="261" r:id="rId6"/>
    <p:sldId id="262" r:id="rId7"/>
    <p:sldId id="263" r:id="rId8"/>
    <p:sldId id="270" r:id="rId9"/>
    <p:sldId id="265" r:id="rId10"/>
    <p:sldId id="266" r:id="rId11"/>
    <p:sldId id="274" r:id="rId12"/>
    <p:sldId id="273" r:id="rId13"/>
    <p:sldId id="275" r:id="rId14"/>
    <p:sldId id="279" r:id="rId15"/>
    <p:sldId id="276" r:id="rId16"/>
    <p:sldId id="267" r:id="rId17"/>
    <p:sldId id="271" r:id="rId18"/>
    <p:sldId id="272" r:id="rId19"/>
    <p:sldId id="268" r:id="rId20"/>
    <p:sldId id="280" r:id="rId21"/>
    <p:sldId id="281"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2" d="100"/>
          <a:sy n="82" d="100"/>
        </p:scale>
        <p:origin x="-153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DA34AE9-35C7-48CE-87EA-B0DE26A3DB9E}" type="datetimeFigureOut">
              <a:rPr lang="ru-RU"/>
              <a:pPr>
                <a:defRPr/>
              </a:pPr>
              <a:t>10.12.2018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614A7FD-9F81-4791-B6D5-9B23B33F7C5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7313987-5248-48FA-AEFD-C0547B6E7D36}" type="datetimeFigureOut">
              <a:rPr lang="ru-RU"/>
              <a:pPr>
                <a:defRPr/>
              </a:pPr>
              <a:t>10.12.2018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D8E596-81F1-494C-9A60-8A59DDBA2CD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DB1C944-4AD3-4F7C-9814-21D70FB61D6F}" type="datetimeFigureOut">
              <a:rPr lang="ru-RU"/>
              <a:pPr>
                <a:defRPr/>
              </a:pPr>
              <a:t>10.12.2018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867CC0-CBE4-43AC-BCED-4911F25CFA4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C24C7FB-E12C-42E2-B411-D2845E480506}" type="datetimeFigureOut">
              <a:rPr lang="ru-RU"/>
              <a:pPr>
                <a:defRPr/>
              </a:pPr>
              <a:t>10.12.2018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6353753-4600-417F-9973-E24DF3A3013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50D3CC5-25BF-475B-8DA5-79C9CC330309}" type="datetimeFigureOut">
              <a:rPr lang="ru-RU"/>
              <a:pPr>
                <a:defRPr/>
              </a:pPr>
              <a:t>10.12.2018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C12530-9FF7-4487-ABE2-AAB3E33364D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33FDEE4-C569-468F-B991-03ECB3196A99}" type="datetimeFigureOut">
              <a:rPr lang="ru-RU"/>
              <a:pPr>
                <a:defRPr/>
              </a:pPr>
              <a:t>10.12.2018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281D848-E29F-4DCB-8EF0-B2EBD293B16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0E396E5-2D28-42E4-9692-9DEDB630E6E6}" type="datetimeFigureOut">
              <a:rPr lang="ru-RU"/>
              <a:pPr>
                <a:defRPr/>
              </a:pPr>
              <a:t>10.12.2018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385869C-A1B7-489F-B026-39350F4E959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B95079B-7ED0-497E-910A-EC52A07450F9}" type="datetimeFigureOut">
              <a:rPr lang="ru-RU"/>
              <a:pPr>
                <a:defRPr/>
              </a:pPr>
              <a:t>10.12.2018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3D7D2CC-7DEA-4F76-8654-619AC2A648A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1A905FD-1F20-42F0-9449-B32CA83E60BF}" type="datetimeFigureOut">
              <a:rPr lang="ru-RU"/>
              <a:pPr>
                <a:defRPr/>
              </a:pPr>
              <a:t>10.12.2018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62BC25D-3D9F-4AFA-98DC-39784CC3DC1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DE21BD5-A4A9-4EE4-B17F-16FE7499E162}" type="datetimeFigureOut">
              <a:rPr lang="ru-RU"/>
              <a:pPr>
                <a:defRPr/>
              </a:pPr>
              <a:t>10.12.2018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7103406-72F5-4A1C-912F-EB1E1E67645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986BBBD-A7FC-4088-B64B-2A19DE7C2224}" type="datetimeFigureOut">
              <a:rPr lang="ru-RU"/>
              <a:pPr>
                <a:defRPr/>
              </a:pPr>
              <a:t>10.12.2018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48201CA-F679-43F6-8771-98299EE7C04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82612AC-C446-488B-8552-6FE6B6D5E268}" type="datetimeFigureOut">
              <a:rPr lang="ru-RU"/>
              <a:pPr>
                <a:defRPr/>
              </a:pPr>
              <a:t>10.12.2018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643740B-91A8-4D12-A876-3A4BEDA3D12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827088" y="1916113"/>
            <a:ext cx="7777162" cy="2089150"/>
          </a:xfrm>
        </p:spPr>
        <p:txBody>
          <a:bodyPr/>
          <a:lstStyle/>
          <a:p>
            <a:pPr eaLnBrk="1" hangingPunct="1"/>
            <a:r>
              <a:rPr lang="ru-RU" sz="3200" dirty="0" smtClean="0"/>
              <a:t>Особенности зубного протезирования при ранней потере временных зубов у детей. Клиника, методы </a:t>
            </a:r>
            <a:r>
              <a:rPr lang="ru-RU" sz="3200" dirty="0" err="1" smtClean="0"/>
              <a:t>ортодонтического</a:t>
            </a:r>
            <a:r>
              <a:rPr lang="ru-RU" sz="3200" dirty="0" smtClean="0"/>
              <a:t> лечения.</a:t>
            </a:r>
            <a:endParaRPr lang="ru-RU" sz="4000" dirty="0" smtClean="0"/>
          </a:p>
        </p:txBody>
      </p:sp>
      <p:sp>
        <p:nvSpPr>
          <p:cNvPr id="4" name="Rectangle 2"/>
          <p:cNvSpPr txBox="1">
            <a:spLocks/>
          </p:cNvSpPr>
          <p:nvPr/>
        </p:nvSpPr>
        <p:spPr>
          <a:xfrm>
            <a:off x="457200" y="274638"/>
            <a:ext cx="8229600" cy="1143000"/>
          </a:xfrm>
          <a:prstGeom prst="rect">
            <a:avLst/>
          </a:prstGeom>
        </p:spPr>
        <p:txBody>
          <a:bodyPr anchor="ctr">
            <a:normAutofit fontScale="90000" lnSpcReduction="20000"/>
          </a:bodyPr>
          <a:lstStyle/>
          <a:p>
            <a:pPr algn="ctr" fontAlgn="auto">
              <a:spcAft>
                <a:spcPts val="0"/>
              </a:spcAft>
              <a:defRPr/>
            </a:pPr>
            <a:r>
              <a:rPr lang="ru-RU" dirty="0">
                <a:latin typeface="Calibri" pitchFamily="34" charset="0"/>
                <a:ea typeface="+mj-ea"/>
                <a:cs typeface="+mj-cs"/>
              </a:rPr>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a:t>
            </a:r>
            <a:r>
              <a:rPr lang="ru-RU" dirty="0" err="1">
                <a:latin typeface="Calibri" pitchFamily="34" charset="0"/>
                <a:ea typeface="+mj-ea"/>
                <a:cs typeface="+mj-cs"/>
              </a:rPr>
              <a:t>Войно-Ясенецкого</a:t>
            </a:r>
            <a:r>
              <a:rPr lang="ru-RU" dirty="0">
                <a:latin typeface="Calibri" pitchFamily="34" charset="0"/>
                <a:ea typeface="+mj-ea"/>
                <a:cs typeface="+mj-cs"/>
              </a:rPr>
              <a:t>» </a:t>
            </a:r>
            <a:br>
              <a:rPr lang="ru-RU" dirty="0">
                <a:latin typeface="Calibri" pitchFamily="34" charset="0"/>
                <a:ea typeface="+mj-ea"/>
                <a:cs typeface="+mj-cs"/>
              </a:rPr>
            </a:br>
            <a:r>
              <a:rPr lang="ru-RU" dirty="0">
                <a:latin typeface="Calibri" pitchFamily="34" charset="0"/>
                <a:ea typeface="+mj-ea"/>
                <a:cs typeface="+mj-cs"/>
              </a:rPr>
              <a:t>Министерства здравоохранения Российской Федерации</a:t>
            </a:r>
            <a:br>
              <a:rPr lang="ru-RU" dirty="0">
                <a:latin typeface="Calibri" pitchFamily="34" charset="0"/>
                <a:ea typeface="+mj-ea"/>
                <a:cs typeface="+mj-cs"/>
              </a:rPr>
            </a:br>
            <a:r>
              <a:rPr lang="ru-RU" dirty="0">
                <a:latin typeface="Calibri" pitchFamily="34" charset="0"/>
                <a:ea typeface="+mj-ea"/>
                <a:cs typeface="+mj-cs"/>
              </a:rPr>
              <a:t>Кафедра-клиника стоматологии ИПО</a:t>
            </a:r>
          </a:p>
        </p:txBody>
      </p:sp>
      <p:sp>
        <p:nvSpPr>
          <p:cNvPr id="13315" name="Rectangle 4"/>
          <p:cNvSpPr>
            <a:spLocks noChangeArrowheads="1"/>
          </p:cNvSpPr>
          <p:nvPr/>
        </p:nvSpPr>
        <p:spPr bwMode="auto">
          <a:xfrm>
            <a:off x="4203700" y="4214813"/>
            <a:ext cx="4713288" cy="1739900"/>
          </a:xfrm>
          <a:prstGeom prst="rect">
            <a:avLst/>
          </a:prstGeom>
          <a:noFill/>
          <a:ln w="9525">
            <a:noFill/>
            <a:miter lim="800000"/>
            <a:headEnd/>
            <a:tailEnd/>
          </a:ln>
        </p:spPr>
        <p:txBody>
          <a:bodyPr wrap="none" anchor="ctr">
            <a:spAutoFit/>
          </a:bodyPr>
          <a:lstStyle/>
          <a:p>
            <a:pPr algn="r"/>
            <a:r>
              <a:rPr lang="ru-RU" dirty="0">
                <a:latin typeface="Calibri" pitchFamily="34" charset="0"/>
              </a:rPr>
              <a:t>Выполнила ординатор </a:t>
            </a:r>
          </a:p>
          <a:p>
            <a:pPr algn="r"/>
            <a:r>
              <a:rPr lang="ru-RU" dirty="0">
                <a:latin typeface="Calibri" pitchFamily="34" charset="0"/>
              </a:rPr>
              <a:t>кафедры-клиники стоматологии ИПО</a:t>
            </a:r>
          </a:p>
          <a:p>
            <a:pPr algn="r"/>
            <a:r>
              <a:rPr lang="ru-RU" dirty="0">
                <a:latin typeface="Calibri" pitchFamily="34" charset="0"/>
              </a:rPr>
              <a:t>по специальности «ортодонтия»</a:t>
            </a:r>
          </a:p>
          <a:p>
            <a:pPr algn="r"/>
            <a:r>
              <a:rPr lang="ru-RU" dirty="0" err="1">
                <a:latin typeface="Calibri" pitchFamily="34" charset="0"/>
              </a:rPr>
              <a:t>Миреева</a:t>
            </a:r>
            <a:r>
              <a:rPr lang="ru-RU" dirty="0">
                <a:latin typeface="Calibri" pitchFamily="34" charset="0"/>
              </a:rPr>
              <a:t> У. С.</a:t>
            </a:r>
          </a:p>
          <a:p>
            <a:pPr algn="r"/>
            <a:r>
              <a:rPr lang="ru-RU" dirty="0">
                <a:latin typeface="Calibri" pitchFamily="34" charset="0"/>
              </a:rPr>
              <a:t>рецензент к.м.н.,  </a:t>
            </a:r>
            <a:r>
              <a:rPr lang="ru-RU" dirty="0" err="1">
                <a:latin typeface="Calibri" pitchFamily="34" charset="0"/>
              </a:rPr>
              <a:t>Левенец</a:t>
            </a:r>
            <a:r>
              <a:rPr lang="ru-RU" dirty="0">
                <a:latin typeface="Calibri" pitchFamily="34" charset="0"/>
              </a:rPr>
              <a:t> О. А.</a:t>
            </a:r>
          </a:p>
          <a:p>
            <a:pPr algn="r"/>
            <a:r>
              <a:rPr lang="ru-RU" dirty="0">
                <a:latin typeface="Calibri" pitchFamily="34" charset="0"/>
              </a:rPr>
              <a:t>руководитель к.м.н., доцент Тарасова Н. В.</a:t>
            </a:r>
          </a:p>
        </p:txBody>
      </p:sp>
      <p:sp>
        <p:nvSpPr>
          <p:cNvPr id="13316" name="Rectangle 5"/>
          <p:cNvSpPr>
            <a:spLocks noChangeArrowheads="1"/>
          </p:cNvSpPr>
          <p:nvPr/>
        </p:nvSpPr>
        <p:spPr bwMode="auto">
          <a:xfrm>
            <a:off x="3276600" y="6100763"/>
            <a:ext cx="1978025" cy="366712"/>
          </a:xfrm>
          <a:prstGeom prst="rect">
            <a:avLst/>
          </a:prstGeom>
          <a:noFill/>
          <a:ln w="9525">
            <a:noFill/>
            <a:miter lim="800000"/>
            <a:headEnd/>
            <a:tailEnd/>
          </a:ln>
        </p:spPr>
        <p:txBody>
          <a:bodyPr wrap="none">
            <a:spAutoFit/>
          </a:bodyPr>
          <a:lstStyle/>
          <a:p>
            <a:r>
              <a:rPr lang="ru-RU">
                <a:latin typeface="Calibri" pitchFamily="34" charset="0"/>
              </a:rPr>
              <a:t>Красноярск,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pPr eaLnBrk="1" hangingPunct="1"/>
            <a:r>
              <a:rPr lang="ru-RU" sz="3200" smtClean="0"/>
              <a:t>Показания к зубному протезированию в период сменного прикуса:</a:t>
            </a:r>
          </a:p>
        </p:txBody>
      </p:sp>
      <p:sp>
        <p:nvSpPr>
          <p:cNvPr id="22530" name="Содержимое 2"/>
          <p:cNvSpPr>
            <a:spLocks noGrp="1"/>
          </p:cNvSpPr>
          <p:nvPr>
            <p:ph idx="1"/>
          </p:nvPr>
        </p:nvSpPr>
        <p:spPr/>
        <p:txBody>
          <a:bodyPr/>
          <a:lstStyle/>
          <a:p>
            <a:pPr algn="just" eaLnBrk="1" hangingPunct="1">
              <a:lnSpc>
                <a:spcPct val="90000"/>
              </a:lnSpc>
            </a:pPr>
            <a:r>
              <a:rPr lang="ru-RU" sz="2800" smtClean="0"/>
              <a:t>Множественная или полная адентия временных зубов;</a:t>
            </a:r>
          </a:p>
          <a:p>
            <a:pPr algn="just" eaLnBrk="1" hangingPunct="1">
              <a:lnSpc>
                <a:spcPct val="90000"/>
              </a:lnSpc>
            </a:pPr>
            <a:r>
              <a:rPr lang="ru-RU" sz="2800" smtClean="0"/>
              <a:t>Множественная или одиночная ретенция постоянных зубов;</a:t>
            </a:r>
          </a:p>
          <a:p>
            <a:pPr algn="just" eaLnBrk="1" hangingPunct="1">
              <a:lnSpc>
                <a:spcPct val="90000"/>
              </a:lnSpc>
            </a:pPr>
            <a:r>
              <a:rPr lang="ru-RU" sz="2800" smtClean="0"/>
              <a:t>Уменьшение размеров дефектов зубных рядов в горизонтальном направлении, а также уменьшение межальвеолярного расстояния в вертикальном направлении;</a:t>
            </a:r>
          </a:p>
          <a:p>
            <a:pPr algn="just" eaLnBrk="1" hangingPunct="1">
              <a:lnSpc>
                <a:spcPct val="90000"/>
              </a:lnSpc>
            </a:pPr>
            <a:r>
              <a:rPr lang="ru-RU" sz="2800" smtClean="0"/>
              <a:t>Наличие дефектов зубного ряда и замедленный рост челюсти или отдельных ее участков.</a:t>
            </a:r>
            <a:endParaRPr lang="ru-RU" sz="3000" smtClean="0"/>
          </a:p>
          <a:p>
            <a:pPr eaLnBrk="1" hangingPunct="1">
              <a:lnSpc>
                <a:spcPct val="90000"/>
              </a:lnSpc>
            </a:pPr>
            <a:endParaRPr lang="ru-RU" sz="30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pPr eaLnBrk="1" hangingPunct="1"/>
            <a:r>
              <a:rPr lang="ru-RU" sz="3200" smtClean="0"/>
              <a:t>Место сохраняющие аппараты можно разделить на съемные и несъемные</a:t>
            </a:r>
          </a:p>
        </p:txBody>
      </p:sp>
      <p:sp>
        <p:nvSpPr>
          <p:cNvPr id="23554" name="Содержимое 2"/>
          <p:cNvSpPr>
            <a:spLocks noGrp="1"/>
          </p:cNvSpPr>
          <p:nvPr>
            <p:ph sz="half" idx="1"/>
          </p:nvPr>
        </p:nvSpPr>
        <p:spPr/>
        <p:txBody>
          <a:bodyPr/>
          <a:lstStyle/>
          <a:p>
            <a:pPr eaLnBrk="1" hangingPunct="1"/>
            <a:r>
              <a:rPr lang="ru-RU" smtClean="0"/>
              <a:t>Съемные </a:t>
            </a:r>
          </a:p>
        </p:txBody>
      </p:sp>
      <p:sp>
        <p:nvSpPr>
          <p:cNvPr id="23555" name="Содержимое 3"/>
          <p:cNvSpPr>
            <a:spLocks noGrp="1"/>
          </p:cNvSpPr>
          <p:nvPr>
            <p:ph sz="half" idx="2"/>
          </p:nvPr>
        </p:nvSpPr>
        <p:spPr/>
        <p:txBody>
          <a:bodyPr/>
          <a:lstStyle/>
          <a:p>
            <a:pPr eaLnBrk="1" hangingPunct="1"/>
            <a:r>
              <a:rPr lang="ru-RU" smtClean="0"/>
              <a:t>Несъемные</a:t>
            </a:r>
          </a:p>
        </p:txBody>
      </p:sp>
      <p:pic>
        <p:nvPicPr>
          <p:cNvPr id="5" name="Рисунок 4" descr="det-prot.jpg"/>
          <p:cNvPicPr>
            <a:picLocks noChangeAspect="1"/>
          </p:cNvPicPr>
          <p:nvPr/>
        </p:nvPicPr>
        <p:blipFill>
          <a:blip r:embed="rId2"/>
          <a:stretch>
            <a:fillRect/>
          </a:stretch>
        </p:blipFill>
        <p:spPr>
          <a:xfrm>
            <a:off x="285720" y="2214554"/>
            <a:ext cx="4000528" cy="3143272"/>
          </a:xfrm>
          <a:prstGeom prst="rect">
            <a:avLst/>
          </a:prstGeom>
          <a:ln>
            <a:noFill/>
          </a:ln>
          <a:effectLst>
            <a:softEdge rad="112500"/>
          </a:effectLst>
        </p:spPr>
      </p:pic>
      <p:pic>
        <p:nvPicPr>
          <p:cNvPr id="6" name="Рисунок 5" descr="IMG_6375.JPG"/>
          <p:cNvPicPr>
            <a:picLocks noChangeAspect="1"/>
          </p:cNvPicPr>
          <p:nvPr/>
        </p:nvPicPr>
        <p:blipFill>
          <a:blip r:embed="rId3"/>
          <a:srcRect l="19531" t="10860" r="10156" b="18552"/>
          <a:stretch>
            <a:fillRect/>
          </a:stretch>
        </p:blipFill>
        <p:spPr>
          <a:xfrm>
            <a:off x="4286248" y="2285992"/>
            <a:ext cx="4572032" cy="3143272"/>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285750"/>
            <a:ext cx="8643938" cy="5840413"/>
          </a:xfrm>
        </p:spPr>
        <p:txBody>
          <a:bodyPr rtlCol="0">
            <a:normAutofit/>
          </a:bodyPr>
          <a:lstStyle/>
          <a:p>
            <a:pPr algn="just" eaLnBrk="1" fontAlgn="auto" hangingPunct="1">
              <a:spcAft>
                <a:spcPts val="0"/>
              </a:spcAft>
              <a:buFont typeface="Arial" panose="020B0604020202020204" pitchFamily="34" charset="0"/>
              <a:buChar char="•"/>
              <a:defRPr/>
            </a:pPr>
            <a:r>
              <a:rPr lang="ru-RU" sz="2400" spc="-100" dirty="0" smtClean="0"/>
              <a:t>При малых односторонних дефектах зубных рядов (отсутствие 1-го зуба) целесообразным является применение </a:t>
            </a:r>
            <a:r>
              <a:rPr lang="ru-RU" sz="2400" spc="-100" dirty="0" err="1" smtClean="0"/>
              <a:t>ортодонтического</a:t>
            </a:r>
            <a:r>
              <a:rPr lang="ru-RU" sz="2400" spc="-100" dirty="0" smtClean="0"/>
              <a:t> кольца с распоркой.</a:t>
            </a:r>
          </a:p>
          <a:p>
            <a:pPr algn="just" eaLnBrk="1" fontAlgn="auto" hangingPunct="1">
              <a:spcAft>
                <a:spcPts val="0"/>
              </a:spcAft>
              <a:buFont typeface="Arial" panose="020B0604020202020204" pitchFamily="34" charset="0"/>
              <a:buChar char="•"/>
              <a:defRPr/>
            </a:pPr>
            <a:r>
              <a:rPr lang="ru-RU" sz="2400" spc="-100" dirty="0" smtClean="0"/>
              <a:t>Диаметр распорки должен позволять постоянному зубу прорезываться. Положительные качества распорки:</a:t>
            </a:r>
          </a:p>
          <a:p>
            <a:pPr algn="just" eaLnBrk="1" fontAlgn="auto" hangingPunct="1">
              <a:spcAft>
                <a:spcPts val="0"/>
              </a:spcAft>
              <a:buFont typeface="Arial" panose="020B0604020202020204" pitchFamily="34" charset="0"/>
              <a:buNone/>
              <a:defRPr/>
            </a:pPr>
            <a:r>
              <a:rPr lang="ru-RU" sz="2400" spc="-100" dirty="0" smtClean="0"/>
              <a:t>- не препятствует росту челюсти,</a:t>
            </a:r>
          </a:p>
          <a:p>
            <a:pPr algn="just" eaLnBrk="1" fontAlgn="auto" hangingPunct="1">
              <a:spcAft>
                <a:spcPts val="0"/>
              </a:spcAft>
              <a:buFont typeface="Arial" panose="020B0604020202020204" pitchFamily="34" charset="0"/>
              <a:buNone/>
              <a:defRPr/>
            </a:pPr>
            <a:r>
              <a:rPr lang="ru-RU" sz="2400" spc="-100" dirty="0" smtClean="0"/>
              <a:t>- дает возможность осуществить хорошую гигиену полости рта.</a:t>
            </a:r>
          </a:p>
          <a:p>
            <a:pPr eaLnBrk="1" fontAlgn="auto" hangingPunct="1">
              <a:spcAft>
                <a:spcPts val="0"/>
              </a:spcAft>
              <a:buFont typeface="Arial" panose="020B0604020202020204" pitchFamily="34" charset="0"/>
              <a:buChar char="•"/>
              <a:defRPr/>
            </a:pPr>
            <a:endParaRPr lang="ru-RU" dirty="0"/>
          </a:p>
        </p:txBody>
      </p:sp>
      <p:pic>
        <p:nvPicPr>
          <p:cNvPr id="4" name="Рисунок 3" descr="IMG_5630-e1279078611960-500x420.jpg"/>
          <p:cNvPicPr>
            <a:picLocks noChangeAspect="1"/>
          </p:cNvPicPr>
          <p:nvPr/>
        </p:nvPicPr>
        <p:blipFill>
          <a:blip r:embed="rId2"/>
          <a:stretch>
            <a:fillRect/>
          </a:stretch>
        </p:blipFill>
        <p:spPr>
          <a:xfrm>
            <a:off x="4725989" y="3287712"/>
            <a:ext cx="4143403" cy="3429023"/>
          </a:xfrm>
          <a:prstGeom prst="rect">
            <a:avLst/>
          </a:prstGeom>
          <a:ln>
            <a:noFill/>
          </a:ln>
          <a:effectLst>
            <a:softEdge rad="112500"/>
          </a:effectLst>
        </p:spPr>
      </p:pic>
      <p:pic>
        <p:nvPicPr>
          <p:cNvPr id="5" name="Рисунок 4" descr="maxresdefault.jpg"/>
          <p:cNvPicPr>
            <a:picLocks noChangeAspect="1"/>
          </p:cNvPicPr>
          <p:nvPr/>
        </p:nvPicPr>
        <p:blipFill>
          <a:blip r:embed="rId3"/>
          <a:srcRect l="13281" r="16406"/>
          <a:stretch>
            <a:fillRect/>
          </a:stretch>
        </p:blipFill>
        <p:spPr>
          <a:xfrm>
            <a:off x="255697" y="3292474"/>
            <a:ext cx="4156073" cy="3286147"/>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Содержимое 2"/>
          <p:cNvSpPr>
            <a:spLocks noGrp="1"/>
          </p:cNvSpPr>
          <p:nvPr>
            <p:ph idx="1"/>
          </p:nvPr>
        </p:nvSpPr>
        <p:spPr>
          <a:xfrm>
            <a:off x="214313" y="214313"/>
            <a:ext cx="8501062" cy="3929062"/>
          </a:xfrm>
        </p:spPr>
        <p:txBody>
          <a:bodyPr/>
          <a:lstStyle/>
          <a:p>
            <a:pPr algn="just" eaLnBrk="1" hangingPunct="1">
              <a:buFont typeface="Arial" charset="0"/>
              <a:buNone/>
            </a:pPr>
            <a:r>
              <a:rPr lang="ru-RU" sz="2800" smtClean="0"/>
              <a:t>		При малых двусторонних дефектах на нижнюю челюсть применяют лингвальную дугу с ортодонтическими кольцами на первые постоянные моляры. Лингвальная дуга изготавливается из ортодонтической проволоки d=1-1,2 мм. Дугу изгибают так, чтобы она примыкала к язычной поверхности нижних передних и боковых зубов. </a:t>
            </a:r>
            <a:endParaRPr lang="ru-RU" smtClean="0"/>
          </a:p>
        </p:txBody>
      </p:sp>
      <p:pic>
        <p:nvPicPr>
          <p:cNvPr id="25602" name="Рисунок 3" descr="lingvalnaya_duga.jpg"/>
          <p:cNvPicPr>
            <a:picLocks noChangeAspect="1"/>
          </p:cNvPicPr>
          <p:nvPr/>
        </p:nvPicPr>
        <p:blipFill>
          <a:blip r:embed="rId2"/>
          <a:srcRect/>
          <a:stretch>
            <a:fillRect/>
          </a:stretch>
        </p:blipFill>
        <p:spPr bwMode="auto">
          <a:xfrm>
            <a:off x="4356100" y="3692525"/>
            <a:ext cx="4497388" cy="29987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Содержимое 2"/>
          <p:cNvSpPr>
            <a:spLocks noGrp="1"/>
          </p:cNvSpPr>
          <p:nvPr>
            <p:ph idx="1"/>
          </p:nvPr>
        </p:nvSpPr>
        <p:spPr>
          <a:xfrm>
            <a:off x="285750" y="214313"/>
            <a:ext cx="8429625" cy="3071812"/>
          </a:xfrm>
        </p:spPr>
        <p:txBody>
          <a:bodyPr/>
          <a:lstStyle/>
          <a:p>
            <a:pPr algn="just" eaLnBrk="1" hangingPunct="1">
              <a:lnSpc>
                <a:spcPct val="90000"/>
              </a:lnSpc>
              <a:buFont typeface="Arial" charset="0"/>
              <a:buNone/>
            </a:pPr>
            <a:r>
              <a:rPr lang="ru-RU" sz="2800" smtClean="0"/>
              <a:t>		При малых двусторонних дефектах на верхней челюсти изготавливают небную дугу Nance, которая применяется для стабилизации боковых зубов верхней челюсти. Состоит из небной дуги и пластмассового упора, расположенного в передней трети твердого неба на уровне поперечных небных складок. Диаметр упора равен 1-1,5 см. </a:t>
            </a:r>
            <a:endParaRPr lang="ru-RU" smtClean="0"/>
          </a:p>
        </p:txBody>
      </p:sp>
      <p:pic>
        <p:nvPicPr>
          <p:cNvPr id="4" name="Рисунок 3" descr="1096671-2042115.jpg"/>
          <p:cNvPicPr>
            <a:picLocks noChangeAspect="1"/>
          </p:cNvPicPr>
          <p:nvPr/>
        </p:nvPicPr>
        <p:blipFill>
          <a:blip r:embed="rId2"/>
          <a:stretch>
            <a:fillRect/>
          </a:stretch>
        </p:blipFill>
        <p:spPr>
          <a:xfrm>
            <a:off x="3497122" y="3066826"/>
            <a:ext cx="5037507" cy="3785462"/>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Содержимое 2"/>
          <p:cNvSpPr>
            <a:spLocks noGrp="1"/>
          </p:cNvSpPr>
          <p:nvPr>
            <p:ph idx="1"/>
          </p:nvPr>
        </p:nvSpPr>
        <p:spPr>
          <a:xfrm>
            <a:off x="214313" y="285750"/>
            <a:ext cx="8472487" cy="2643188"/>
          </a:xfrm>
        </p:spPr>
        <p:txBody>
          <a:bodyPr/>
          <a:lstStyle/>
          <a:p>
            <a:pPr algn="just" eaLnBrk="1" hangingPunct="1">
              <a:buFont typeface="Arial" charset="0"/>
              <a:buNone/>
            </a:pPr>
            <a:r>
              <a:rPr lang="ru-RU" sz="2800" smtClean="0"/>
              <a:t>		При средних (отсутствуют 2 зуба) и больших (отсутствие 3-х и более зубов) дефектах зубных рядов, наличие зубоальвеолярного удлинения в боковом сегменте возмещения дефекта зубного ряда рационально проводить с помощью ЧСПП. </a:t>
            </a:r>
          </a:p>
        </p:txBody>
      </p:sp>
      <p:pic>
        <p:nvPicPr>
          <p:cNvPr id="4" name="Рисунок 3" descr="semnye-apparaty-8.jpg"/>
          <p:cNvPicPr>
            <a:picLocks noChangeAspect="1"/>
          </p:cNvPicPr>
          <p:nvPr/>
        </p:nvPicPr>
        <p:blipFill>
          <a:blip r:embed="rId2"/>
          <a:stretch>
            <a:fillRect/>
          </a:stretch>
        </p:blipFill>
        <p:spPr>
          <a:xfrm>
            <a:off x="1554140" y="2858487"/>
            <a:ext cx="6115080" cy="3597706"/>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642938" y="214313"/>
            <a:ext cx="8229600" cy="1143000"/>
          </a:xfrm>
        </p:spPr>
        <p:txBody>
          <a:bodyPr/>
          <a:lstStyle/>
          <a:p>
            <a:pPr eaLnBrk="1" hangingPunct="1"/>
            <a:r>
              <a:rPr lang="ru-RU" sz="4000" smtClean="0"/>
              <a:t>Требования к детским зубным протезам:</a:t>
            </a:r>
          </a:p>
        </p:txBody>
      </p:sp>
      <p:sp>
        <p:nvSpPr>
          <p:cNvPr id="28674" name="Содержимое 2"/>
          <p:cNvSpPr>
            <a:spLocks noGrp="1"/>
          </p:cNvSpPr>
          <p:nvPr>
            <p:ph idx="1"/>
          </p:nvPr>
        </p:nvSpPr>
        <p:spPr>
          <a:xfrm>
            <a:off x="428625" y="1571625"/>
            <a:ext cx="8229600" cy="4525963"/>
          </a:xfrm>
        </p:spPr>
        <p:txBody>
          <a:bodyPr/>
          <a:lstStyle/>
          <a:p>
            <a:pPr algn="just" eaLnBrk="1" hangingPunct="1"/>
            <a:r>
              <a:rPr lang="ru-RU" smtClean="0"/>
              <a:t>Конструкции должны быть простыми;</a:t>
            </a:r>
          </a:p>
          <a:p>
            <a:pPr algn="just" eaLnBrk="1" hangingPunct="1"/>
            <a:r>
              <a:rPr lang="ru-RU" smtClean="0"/>
              <a:t>Материалы для их изготовления должны быть безвредными, гигиеничными, легкими и недефицитными.</a:t>
            </a:r>
          </a:p>
          <a:p>
            <a:pPr eaLnBrk="1" hangingPunct="1"/>
            <a:endParaRPr lang="ru-RU" smtClean="0"/>
          </a:p>
        </p:txBody>
      </p:sp>
      <p:pic>
        <p:nvPicPr>
          <p:cNvPr id="28675" name="Рисунок 3" descr="depositphotos_23939055-stock-illustration-happy-tooth-cartoon-waving.jpg"/>
          <p:cNvPicPr>
            <a:picLocks noChangeAspect="1"/>
          </p:cNvPicPr>
          <p:nvPr/>
        </p:nvPicPr>
        <p:blipFill>
          <a:blip r:embed="rId2"/>
          <a:srcRect/>
          <a:stretch>
            <a:fillRect/>
          </a:stretch>
        </p:blipFill>
        <p:spPr bwMode="auto">
          <a:xfrm>
            <a:off x="5580063" y="3716338"/>
            <a:ext cx="3116262" cy="30099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p:txBody>
          <a:bodyPr/>
          <a:lstStyle/>
          <a:p>
            <a:pPr eaLnBrk="1" hangingPunct="1"/>
            <a:r>
              <a:rPr lang="ru-RU" sz="3200" smtClean="0"/>
              <a:t>Протезирование дефектов зубных дуг съёмными протезами</a:t>
            </a:r>
            <a:endParaRPr lang="ru-RU" sz="2900" smtClean="0"/>
          </a:p>
        </p:txBody>
      </p:sp>
      <p:sp>
        <p:nvSpPr>
          <p:cNvPr id="29698" name="Содержимое 2"/>
          <p:cNvSpPr>
            <a:spLocks noGrp="1"/>
          </p:cNvSpPr>
          <p:nvPr>
            <p:ph idx="1"/>
          </p:nvPr>
        </p:nvSpPr>
        <p:spPr>
          <a:xfrm>
            <a:off x="357188" y="1285875"/>
            <a:ext cx="8329612" cy="5214938"/>
          </a:xfrm>
        </p:spPr>
        <p:txBody>
          <a:bodyPr/>
          <a:lstStyle/>
          <a:p>
            <a:pPr algn="just" eaLnBrk="1" hangingPunct="1">
              <a:lnSpc>
                <a:spcPct val="80000"/>
              </a:lnSpc>
            </a:pPr>
            <a:r>
              <a:rPr lang="ru-RU" sz="2500" smtClean="0"/>
              <a:t>При замещении дефекта зубной дуги IV класса по Кеннеди передние зубы можно установить "на приточке", либо на «искусственной десне</a:t>
            </a:r>
            <a:r>
              <a:rPr lang="ru-RU" sz="2500" i="1" smtClean="0"/>
              <a:t>».</a:t>
            </a:r>
            <a:endParaRPr lang="ru-RU" sz="2500" smtClean="0"/>
          </a:p>
          <a:p>
            <a:pPr algn="just" eaLnBrk="1" hangingPunct="1">
              <a:lnSpc>
                <a:spcPct val="80000"/>
              </a:lnSpc>
            </a:pPr>
            <a:r>
              <a:rPr lang="ru-RU" sz="2500" smtClean="0"/>
              <a:t>При множественной адентии и недоразвитии альвеолярного отростка фиксация и стабилизация частичного съемного пластиночного протеза достигаются за счет несъемных коронок с припаянными ретенционными элементами.</a:t>
            </a:r>
          </a:p>
          <a:p>
            <a:pPr algn="just" eaLnBrk="1" hangingPunct="1">
              <a:lnSpc>
                <a:spcPct val="80000"/>
              </a:lnSpc>
            </a:pPr>
            <a:r>
              <a:rPr lang="ru-RU" sz="2500" smtClean="0"/>
              <a:t>При множественной адентии с целью обеспечения нормального развития зубочелюстной системы оправданно начинать ортопедическое лечение съёмными протезами с 2,5-3,0 летнего возраста.</a:t>
            </a:r>
          </a:p>
          <a:p>
            <a:pPr algn="just" eaLnBrk="1" hangingPunct="1">
              <a:lnSpc>
                <a:spcPct val="80000"/>
              </a:lnSpc>
            </a:pPr>
            <a:r>
              <a:rPr lang="ru-RU" sz="2500" smtClean="0"/>
              <a:t>В зависимости от активности роста челюстей и плана лечения протез подлежит замене через 0,5-1 год. При первых признаках прорезывания постоянных зубов искусственные стачиваются.</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457200" y="274638"/>
            <a:ext cx="8218488" cy="850900"/>
          </a:xfrm>
        </p:spPr>
        <p:txBody>
          <a:bodyPr/>
          <a:lstStyle/>
          <a:p>
            <a:pPr eaLnBrk="1" hangingPunct="1"/>
            <a:r>
              <a:rPr lang="ru-RU" sz="3200" smtClean="0"/>
              <a:t>Протезирование дефектов зубных дуг съёмными протезами</a:t>
            </a:r>
          </a:p>
        </p:txBody>
      </p:sp>
      <p:sp>
        <p:nvSpPr>
          <p:cNvPr id="30722" name="Содержимое 2"/>
          <p:cNvSpPr>
            <a:spLocks noGrp="1"/>
          </p:cNvSpPr>
          <p:nvPr>
            <p:ph idx="1"/>
          </p:nvPr>
        </p:nvSpPr>
        <p:spPr>
          <a:xfrm>
            <a:off x="214313" y="1357313"/>
            <a:ext cx="8643937" cy="5286375"/>
          </a:xfrm>
        </p:spPr>
        <p:txBody>
          <a:bodyPr/>
          <a:lstStyle/>
          <a:p>
            <a:pPr algn="just" eaLnBrk="1" hangingPunct="1">
              <a:buFont typeface="Arial" charset="0"/>
              <a:buNone/>
            </a:pPr>
            <a:r>
              <a:rPr lang="ru-RU" sz="2400" smtClean="0"/>
              <a:t>		При замещении дефекта зубной дуги в боковом участке (III класс по Кеннеди), зубы устанавливают на искусственной десне. Между слизистой оболочкой альвеолярного отростка и внутренней поверхностью базиса оставляют пространство глубиной до 1,0 мм, для возможности роста альвеолярного отростка и апикального базиса в трансверсальном направлении. Для фиксации и стабилизации съемных протезов используют гнутые проволочные кламмера. Частичные съемные пластиночные протезы такой конструкции подлежат замене через 6 мес.-1 год. Для передачи жевательного давления на альвеолярный отросток с целью стимуляции прорезывания ретинированных зубов повышают прикус на искусственных зубах.</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pPr eaLnBrk="1" hangingPunct="1"/>
            <a:r>
              <a:rPr lang="ru-RU" smtClean="0"/>
              <a:t>Выводы</a:t>
            </a:r>
          </a:p>
        </p:txBody>
      </p:sp>
      <p:sp>
        <p:nvSpPr>
          <p:cNvPr id="31746" name="Содержимое 2"/>
          <p:cNvSpPr>
            <a:spLocks noGrp="1"/>
          </p:cNvSpPr>
          <p:nvPr>
            <p:ph idx="1"/>
          </p:nvPr>
        </p:nvSpPr>
        <p:spPr>
          <a:xfrm>
            <a:off x="428625" y="1500188"/>
            <a:ext cx="8229600" cy="4525962"/>
          </a:xfrm>
        </p:spPr>
        <p:txBody>
          <a:bodyPr/>
          <a:lstStyle/>
          <a:p>
            <a:pPr algn="just" eaLnBrk="1" hangingPunct="1">
              <a:lnSpc>
                <a:spcPct val="80000"/>
              </a:lnSpc>
            </a:pPr>
            <a:r>
              <a:rPr lang="ru-RU" sz="2500" smtClean="0"/>
              <a:t>Перед врачами-стоматологами, работающими с детьми, необходимо четко обозначить показания к сохранению временных зубов и доведению их до физиологической смены, что бы профилактировать дальнейшие зубочелюстные аномалии. Поскольку до настоящего времени нередко практикуется раннее, часто необоснованное удаление временных зубов, требуется отработать показания к удалению зубов у детей с учетом местных и общих условий у каждого конкретного ребенка. </a:t>
            </a:r>
          </a:p>
          <a:p>
            <a:pPr algn="just" eaLnBrk="1" hangingPunct="1">
              <a:lnSpc>
                <a:spcPct val="80000"/>
              </a:lnSpc>
            </a:pPr>
            <a:r>
              <a:rPr lang="ru-RU" sz="2500" smtClean="0"/>
              <a:t>Если все же проведено раннее удаление временного зуба, дефект обязательно замещается ортодонтической конструкцией, для сохранения места в зубном ряду постоянному зубу.</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pPr eaLnBrk="1" hangingPunct="1"/>
            <a:r>
              <a:rPr lang="ru-RU" smtClean="0"/>
              <a:t>Цели:</a:t>
            </a:r>
          </a:p>
        </p:txBody>
      </p:sp>
      <p:sp>
        <p:nvSpPr>
          <p:cNvPr id="3" name="Объект 2"/>
          <p:cNvSpPr>
            <a:spLocks noGrp="1"/>
          </p:cNvSpPr>
          <p:nvPr>
            <p:ph idx="1"/>
          </p:nvPr>
        </p:nvSpPr>
        <p:spPr>
          <a:xfrm>
            <a:off x="428625" y="1428750"/>
            <a:ext cx="8229600" cy="4525963"/>
          </a:xfrm>
        </p:spPr>
        <p:txBody>
          <a:bodyPr rtlCol="0">
            <a:normAutofit/>
          </a:bodyPr>
          <a:lstStyle/>
          <a:p>
            <a:pPr algn="just" eaLnBrk="1" fontAlgn="auto" hangingPunct="1">
              <a:spcAft>
                <a:spcPts val="0"/>
              </a:spcAft>
              <a:buFont typeface="Arial" panose="020B0604020202020204" pitchFamily="34" charset="0"/>
              <a:buChar char="•"/>
              <a:defRPr/>
            </a:pPr>
            <a:r>
              <a:rPr lang="ru-RU" spc="-100" dirty="0" smtClean="0"/>
              <a:t>Получение и совершенствование знаний по методам профилактики и лечения функциональных нарушений при наличии дефектов зубных рядов у детей;</a:t>
            </a:r>
          </a:p>
          <a:p>
            <a:pPr algn="just" eaLnBrk="1" fontAlgn="auto" hangingPunct="1">
              <a:spcAft>
                <a:spcPts val="0"/>
              </a:spcAft>
              <a:buFont typeface="Arial" panose="020B0604020202020204" pitchFamily="34" charset="0"/>
              <a:buChar char="•"/>
              <a:defRPr/>
            </a:pPr>
            <a:r>
              <a:rPr lang="ru-RU" spc="-100" dirty="0" smtClean="0"/>
              <a:t>Определение показаний к протезированию дефектов зубных рядов у детей в зависимости от возраста.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pPr eaLnBrk="1" hangingPunct="1"/>
            <a:r>
              <a:rPr lang="ru-RU" smtClean="0"/>
              <a:t>Список литературы:</a:t>
            </a:r>
          </a:p>
        </p:txBody>
      </p:sp>
      <p:sp>
        <p:nvSpPr>
          <p:cNvPr id="3" name="Содержимое 2"/>
          <p:cNvSpPr>
            <a:spLocks noGrp="1"/>
          </p:cNvSpPr>
          <p:nvPr>
            <p:ph idx="1"/>
          </p:nvPr>
        </p:nvSpPr>
        <p:spPr/>
        <p:txBody>
          <a:bodyPr>
            <a:normAutofit/>
          </a:bodyPr>
          <a:lstStyle/>
          <a:p>
            <a:pPr marL="609600" indent="-609600" algn="just" eaLnBrk="1" hangingPunct="1">
              <a:lnSpc>
                <a:spcPct val="90000"/>
              </a:lnSpc>
              <a:buFont typeface="Calibri" pitchFamily="34" charset="0"/>
              <a:buAutoNum type="arabicPeriod"/>
            </a:pPr>
            <a:r>
              <a:rPr lang="ru-RU" altLang="ru-RU" sz="2600" smtClean="0"/>
              <a:t>Персин, Л. С.  Ортодонтия. Диагностика и лечение зубочелюстно-лицевых аномалий и деформаций / Л. С. Персин – М. : ГЭОТАР- Медиа, 2015. – 640 с.</a:t>
            </a:r>
          </a:p>
          <a:p>
            <a:pPr marL="609600" indent="-609600" algn="just" eaLnBrk="1" hangingPunct="1">
              <a:lnSpc>
                <a:spcPct val="90000"/>
              </a:lnSpc>
              <a:buFont typeface="Calibri" pitchFamily="34" charset="0"/>
              <a:buAutoNum type="arabicPeriod"/>
            </a:pPr>
            <a:r>
              <a:rPr lang="ru-RU" sz="2600" smtClean="0"/>
              <a:t>Профит, У. Р. Современная ортодонтия / под ред. проф. Л. С. Персина – М. : Медпресс-информ,  2006. – 559 с.</a:t>
            </a:r>
            <a:endParaRPr lang="ru-RU" altLang="ru-RU" sz="2600" smtClean="0"/>
          </a:p>
          <a:p>
            <a:pPr marL="609600" indent="-609600" algn="just" eaLnBrk="1" hangingPunct="1">
              <a:lnSpc>
                <a:spcPct val="90000"/>
              </a:lnSpc>
              <a:buFont typeface="Calibri" pitchFamily="34" charset="0"/>
              <a:buAutoNum type="arabicPeriod"/>
            </a:pPr>
            <a:r>
              <a:rPr lang="ru-RU" altLang="ru-RU" sz="2600" smtClean="0"/>
              <a:t>Хорошилкина, Ф. Я. Основы конструирования и технология изготовления ортодонтических аппаратов / Ф. Я. Хорошилкина – М.: Медицина, 2006. – 544 с.</a:t>
            </a:r>
          </a:p>
          <a:p>
            <a:pPr marL="609600" indent="-609600" algn="just" eaLnBrk="1" hangingPunct="1">
              <a:lnSpc>
                <a:spcPct val="90000"/>
              </a:lnSpc>
              <a:buFont typeface="Calibri" pitchFamily="34" charset="0"/>
              <a:buAutoNum type="arabicPeriod"/>
            </a:pPr>
            <a:r>
              <a:rPr lang="ru-RU" sz="2600" smtClean="0"/>
              <a:t>Черненко, С. В. Ортодонтия детей и взрослых / С. В. Черненко – 2018. – 195 с.</a:t>
            </a:r>
          </a:p>
          <a:p>
            <a:pPr marL="609600" indent="-609600" algn="just" eaLnBrk="1" hangingPunct="1">
              <a:lnSpc>
                <a:spcPct val="80000"/>
              </a:lnSpc>
              <a:buFont typeface="Calibri" pitchFamily="34" charset="0"/>
              <a:buNone/>
            </a:pPr>
            <a:endParaRPr lang="ru-RU" sz="25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Содержимое 2"/>
          <p:cNvSpPr>
            <a:spLocks noGrp="1"/>
          </p:cNvSpPr>
          <p:nvPr>
            <p:ph idx="1"/>
          </p:nvPr>
        </p:nvSpPr>
        <p:spPr>
          <a:xfrm>
            <a:off x="500063" y="642938"/>
            <a:ext cx="8248650" cy="841375"/>
          </a:xfrm>
        </p:spPr>
        <p:txBody>
          <a:bodyPr/>
          <a:lstStyle/>
          <a:p>
            <a:pPr algn="ctr" eaLnBrk="1" hangingPunct="1">
              <a:buFont typeface="Arial" charset="0"/>
              <a:buNone/>
            </a:pPr>
            <a:r>
              <a:rPr lang="ru-RU" sz="5400" smtClean="0"/>
              <a:t>Спасибо за внимание!</a:t>
            </a:r>
          </a:p>
        </p:txBody>
      </p:sp>
      <p:pic>
        <p:nvPicPr>
          <p:cNvPr id="33794" name="Рисунок 3" descr="301041134-900x629.jpg"/>
          <p:cNvPicPr>
            <a:picLocks noChangeAspect="1"/>
          </p:cNvPicPr>
          <p:nvPr/>
        </p:nvPicPr>
        <p:blipFill>
          <a:blip r:embed="rId2"/>
          <a:srcRect/>
          <a:stretch>
            <a:fillRect/>
          </a:stretch>
        </p:blipFill>
        <p:spPr bwMode="auto">
          <a:xfrm>
            <a:off x="1908175" y="1844675"/>
            <a:ext cx="6072188" cy="42433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pPr eaLnBrk="1" hangingPunct="1"/>
            <a:r>
              <a:rPr lang="ru-RU" sz="3200" smtClean="0"/>
              <a:t>Когда удаление временных зубов считают преждевременным:</a:t>
            </a:r>
          </a:p>
        </p:txBody>
      </p:sp>
      <p:sp>
        <p:nvSpPr>
          <p:cNvPr id="15362" name="Содержимое 2"/>
          <p:cNvSpPr>
            <a:spLocks noGrp="1"/>
          </p:cNvSpPr>
          <p:nvPr>
            <p:ph idx="1"/>
          </p:nvPr>
        </p:nvSpPr>
        <p:spPr>
          <a:xfrm>
            <a:off x="457200" y="1600200"/>
            <a:ext cx="8229600" cy="4186238"/>
          </a:xfrm>
        </p:spPr>
        <p:txBody>
          <a:bodyPr/>
          <a:lstStyle/>
          <a:p>
            <a:pPr algn="just" eaLnBrk="1" hangingPunct="1">
              <a:buFont typeface="Arial" charset="0"/>
              <a:buNone/>
            </a:pPr>
            <a:r>
              <a:rPr lang="ru-RU" sz="2800" i="1" dirty="0" smtClean="0">
                <a:latin typeface="Arial" charset="0"/>
              </a:rPr>
              <a:t>		</a:t>
            </a:r>
            <a:r>
              <a:rPr lang="ru-RU" sz="2800" i="1" dirty="0" smtClean="0"/>
              <a:t>Преждевременным следует считать удаление временного зуба более чем за один год до его физиологической смены.</a:t>
            </a:r>
            <a:r>
              <a:rPr lang="ru-RU" sz="2800" dirty="0" smtClean="0"/>
              <a:t> Данный временной промежуток обусловлен тем, что примерно за год до нормальной смены зачаток постоянного зуба уже выдвигается на уровень, соответствующий трем четвертым длины корней соседних зубов, тем самым исключая возможность развития зубочелюстной аномалии.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2" descr="https://banner2.kisspng.com/20180405/ghe/kisspng-human-tooth-gums-dental-anatomy-jaw-teeth-5ac5d2f03349f1.295932641522914032210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16386" name="Рисунок 6" descr="udalenie_molochnyh_zubov_foto_do_posle.jpg"/>
          <p:cNvPicPr>
            <a:picLocks noChangeAspect="1"/>
          </p:cNvPicPr>
          <p:nvPr/>
        </p:nvPicPr>
        <p:blipFill>
          <a:blip r:embed="rId2"/>
          <a:srcRect l="3906" t="14079" r="3906" b="15520"/>
          <a:stretch>
            <a:fillRect/>
          </a:stretch>
        </p:blipFill>
        <p:spPr bwMode="auto">
          <a:xfrm>
            <a:off x="714375" y="3857625"/>
            <a:ext cx="8215313" cy="2714625"/>
          </a:xfrm>
          <a:prstGeom prst="rect">
            <a:avLst/>
          </a:prstGeom>
          <a:noFill/>
          <a:ln w="9525">
            <a:noFill/>
            <a:miter lim="800000"/>
            <a:headEnd/>
            <a:tailEnd/>
          </a:ln>
        </p:spPr>
      </p:pic>
      <p:sp>
        <p:nvSpPr>
          <p:cNvPr id="16387" name="Объект 2"/>
          <p:cNvSpPr>
            <a:spLocks noGrp="1"/>
          </p:cNvSpPr>
          <p:nvPr>
            <p:ph idx="1"/>
          </p:nvPr>
        </p:nvSpPr>
        <p:spPr>
          <a:xfrm>
            <a:off x="179388" y="1341438"/>
            <a:ext cx="8821737" cy="2428875"/>
          </a:xfrm>
        </p:spPr>
        <p:txBody>
          <a:bodyPr/>
          <a:lstStyle/>
          <a:p>
            <a:pPr algn="just" eaLnBrk="1" hangingPunct="1">
              <a:lnSpc>
                <a:spcPct val="90000"/>
              </a:lnSpc>
            </a:pPr>
            <a:r>
              <a:rPr lang="ru-RU" sz="2000" smtClean="0"/>
              <a:t>Для нормального физического развития ребенка необходимо полноценное питание, а усвоение пищи во многом зависит от ответственной фазы начальной стадии пищеварения – акта жевания. </a:t>
            </a:r>
          </a:p>
          <a:p>
            <a:pPr algn="just" eaLnBrk="1" hangingPunct="1">
              <a:lnSpc>
                <a:spcPct val="90000"/>
              </a:lnSpc>
            </a:pPr>
            <a:r>
              <a:rPr lang="ru-RU" sz="2000" smtClean="0"/>
              <a:t>Наличие полного комплекта правильно расположенных в зубном ряду зубов обеспечивает правильные артикуляционные движения языка, адекватное формирование звуков и чистоту речи. Отсутствие зубов во фронтальном отделе обуславливает психологическую травму, дети становятся замкнутыми и редко улыбаются.</a:t>
            </a:r>
            <a:r>
              <a:rPr lang="ru-RU" sz="2400" smtClean="0"/>
              <a:t> </a:t>
            </a:r>
          </a:p>
        </p:txBody>
      </p:sp>
      <p:sp>
        <p:nvSpPr>
          <p:cNvPr id="16388" name="TextBox 4"/>
          <p:cNvSpPr txBox="1">
            <a:spLocks noChangeArrowheads="1"/>
          </p:cNvSpPr>
          <p:nvPr/>
        </p:nvSpPr>
        <p:spPr bwMode="auto">
          <a:xfrm>
            <a:off x="250825" y="115888"/>
            <a:ext cx="8678863" cy="1066800"/>
          </a:xfrm>
          <a:prstGeom prst="rect">
            <a:avLst/>
          </a:prstGeom>
          <a:noFill/>
          <a:ln w="9525">
            <a:noFill/>
            <a:miter lim="800000"/>
            <a:headEnd/>
            <a:tailEnd/>
          </a:ln>
        </p:spPr>
        <p:txBody>
          <a:bodyPr>
            <a:spAutoFit/>
          </a:bodyPr>
          <a:lstStyle/>
          <a:p>
            <a:pPr algn="ctr"/>
            <a:r>
              <a:rPr lang="ru-RU" sz="3200">
                <a:latin typeface="Calibri" pitchFamily="34" charset="0"/>
              </a:rPr>
              <a:t>К чему приводит раннее удаление временных зубов</a:t>
            </a:r>
            <a:endParaRPr lang="ru-RU">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388" y="908050"/>
            <a:ext cx="8424862" cy="3600450"/>
          </a:xfrm>
        </p:spPr>
        <p:txBody>
          <a:bodyPr>
            <a:normAutofit/>
          </a:bodyPr>
          <a:lstStyle/>
          <a:p>
            <a:pPr algn="just" eaLnBrk="1" hangingPunct="1">
              <a:buFont typeface="Arial" charset="0"/>
              <a:buNone/>
              <a:defRPr/>
            </a:pPr>
            <a:r>
              <a:rPr lang="ru-RU" sz="2800" dirty="0" smtClean="0"/>
              <a:t>	</a:t>
            </a:r>
            <a:r>
              <a:rPr lang="ru-RU" sz="2800" spc="-100" dirty="0" smtClean="0"/>
              <a:t>	Преждевременное удаление временных зубов приводит к значительному уменьшению протяженности зубных рядов, при этом нередко дефект полностью закрывается рядом расположенными зубами. Ранняя потеря верхних резцов приводит к заметному уплощению средней трети лица и значительному укорочению </a:t>
            </a:r>
          </a:p>
          <a:p>
            <a:pPr algn="just" eaLnBrk="1" hangingPunct="1">
              <a:buFont typeface="Arial" charset="0"/>
              <a:buNone/>
              <a:defRPr/>
            </a:pPr>
            <a:r>
              <a:rPr lang="ru-RU" sz="2800" spc="-100" dirty="0" smtClean="0"/>
              <a:t>     верхней губы.</a:t>
            </a:r>
          </a:p>
        </p:txBody>
      </p:sp>
      <p:pic>
        <p:nvPicPr>
          <p:cNvPr id="4" name="Рисунок 3" descr="1IMG_0758.jpg"/>
          <p:cNvPicPr>
            <a:picLocks noChangeAspect="1"/>
          </p:cNvPicPr>
          <p:nvPr/>
        </p:nvPicPr>
        <p:blipFill>
          <a:blip r:embed="rId2"/>
          <a:srcRect t="8743" b="14754"/>
          <a:stretch>
            <a:fillRect/>
          </a:stretch>
        </p:blipFill>
        <p:spPr>
          <a:xfrm>
            <a:off x="3639871" y="3938331"/>
            <a:ext cx="4999675" cy="2868632"/>
          </a:xfrm>
          <a:prstGeom prst="rect">
            <a:avLst/>
          </a:prstGeom>
          <a:ln>
            <a:noFill/>
          </a:ln>
          <a:effectLst>
            <a:softEdge rad="112500"/>
          </a:effectLst>
        </p:spPr>
      </p:pic>
      <p:sp>
        <p:nvSpPr>
          <p:cNvPr id="17411" name="TextBox 4"/>
          <p:cNvSpPr txBox="1">
            <a:spLocks noChangeArrowheads="1"/>
          </p:cNvSpPr>
          <p:nvPr/>
        </p:nvSpPr>
        <p:spPr bwMode="auto">
          <a:xfrm>
            <a:off x="285750" y="0"/>
            <a:ext cx="8643938" cy="1066800"/>
          </a:xfrm>
          <a:prstGeom prst="rect">
            <a:avLst/>
          </a:prstGeom>
          <a:noFill/>
          <a:ln w="9525">
            <a:noFill/>
            <a:miter lim="800000"/>
            <a:headEnd/>
            <a:tailEnd/>
          </a:ln>
        </p:spPr>
        <p:txBody>
          <a:bodyPr>
            <a:spAutoFit/>
          </a:bodyPr>
          <a:lstStyle/>
          <a:p>
            <a:pPr algn="ctr"/>
            <a:r>
              <a:rPr lang="ru-RU" sz="3200">
                <a:latin typeface="Calibri" pitchFamily="34" charset="0"/>
              </a:rPr>
              <a:t>К чему приводит раннее удаление временных зубов</a:t>
            </a:r>
            <a:endParaRPr lang="ru-RU">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Содержимое 2"/>
          <p:cNvSpPr>
            <a:spLocks noGrp="1"/>
          </p:cNvSpPr>
          <p:nvPr>
            <p:ph idx="1"/>
          </p:nvPr>
        </p:nvSpPr>
        <p:spPr>
          <a:xfrm>
            <a:off x="142875" y="1071563"/>
            <a:ext cx="8643938" cy="4525962"/>
          </a:xfrm>
        </p:spPr>
        <p:txBody>
          <a:bodyPr/>
          <a:lstStyle/>
          <a:p>
            <a:pPr algn="just" eaLnBrk="1" hangingPunct="1">
              <a:buFont typeface="Arial" charset="0"/>
              <a:buNone/>
            </a:pPr>
            <a:r>
              <a:rPr lang="ru-RU" sz="2600" smtClean="0"/>
              <a:t>		Выраженное укорочение зубного ряда происходит после удаления вторых временных моляров и перемещения на их место первых постоянных моляров. Наряду с укорочением зубной дуги в этом случае наблюдается конвергенция первых постоянных моляров. Степень наклона зависит от времени, прошедшего после удаления второго временного моляра и колеблется от 0,1 до 2 мм  и более.</a:t>
            </a:r>
          </a:p>
        </p:txBody>
      </p:sp>
      <p:pic>
        <p:nvPicPr>
          <p:cNvPr id="4" name="Рисунок 3" descr="U0Xe3yJtV0I.jpg"/>
          <p:cNvPicPr>
            <a:picLocks noChangeAspect="1"/>
          </p:cNvPicPr>
          <p:nvPr/>
        </p:nvPicPr>
        <p:blipFill>
          <a:blip r:embed="rId2"/>
          <a:stretch>
            <a:fillRect/>
          </a:stretch>
        </p:blipFill>
        <p:spPr>
          <a:xfrm>
            <a:off x="3714744" y="4043442"/>
            <a:ext cx="4663993" cy="2682416"/>
          </a:xfrm>
          <a:prstGeom prst="rect">
            <a:avLst/>
          </a:prstGeom>
          <a:ln>
            <a:noFill/>
          </a:ln>
          <a:effectLst>
            <a:softEdge rad="112500"/>
          </a:effectLst>
        </p:spPr>
      </p:pic>
      <p:sp>
        <p:nvSpPr>
          <p:cNvPr id="18435" name="TextBox 4"/>
          <p:cNvSpPr txBox="1">
            <a:spLocks noChangeArrowheads="1"/>
          </p:cNvSpPr>
          <p:nvPr/>
        </p:nvSpPr>
        <p:spPr bwMode="auto">
          <a:xfrm>
            <a:off x="214313" y="0"/>
            <a:ext cx="8643937" cy="1066800"/>
          </a:xfrm>
          <a:prstGeom prst="rect">
            <a:avLst/>
          </a:prstGeom>
          <a:noFill/>
          <a:ln w="9525">
            <a:noFill/>
            <a:miter lim="800000"/>
            <a:headEnd/>
            <a:tailEnd/>
          </a:ln>
        </p:spPr>
        <p:txBody>
          <a:bodyPr>
            <a:spAutoFit/>
          </a:bodyPr>
          <a:lstStyle/>
          <a:p>
            <a:pPr algn="ctr"/>
            <a:r>
              <a:rPr lang="ru-RU" sz="3200">
                <a:latin typeface="Calibri" pitchFamily="34" charset="0"/>
              </a:rPr>
              <a:t>К чему приводит раннее удаление временных зубов</a:t>
            </a:r>
            <a:endParaRPr lang="ru-RU">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14875" y="1000125"/>
            <a:ext cx="4214813" cy="5572125"/>
          </a:xfrm>
        </p:spPr>
        <p:txBody>
          <a:bodyPr>
            <a:normAutofit/>
          </a:bodyPr>
          <a:lstStyle/>
          <a:p>
            <a:pPr algn="just" eaLnBrk="1" hangingPunct="1">
              <a:buFont typeface="Arial" charset="0"/>
              <a:buNone/>
              <a:defRPr/>
            </a:pPr>
            <a:r>
              <a:rPr lang="ru-RU" sz="2800" spc="-100" dirty="0" smtClean="0"/>
              <a:t>		Преждевременная потеря временных моляров приводит к нарушению процессов становления высоты прикуса и даже снижению имеющейся высоты, к смещению нижней челюсти дистально, изменению взаимоотношений между элементами ВНЧС. </a:t>
            </a:r>
          </a:p>
        </p:txBody>
      </p:sp>
      <p:pic>
        <p:nvPicPr>
          <p:cNvPr id="19458" name="Рисунок 3" descr="asl190.jpg"/>
          <p:cNvPicPr>
            <a:picLocks noChangeAspect="1"/>
          </p:cNvPicPr>
          <p:nvPr/>
        </p:nvPicPr>
        <p:blipFill>
          <a:blip r:embed="rId2"/>
          <a:srcRect/>
          <a:stretch>
            <a:fillRect/>
          </a:stretch>
        </p:blipFill>
        <p:spPr bwMode="auto">
          <a:xfrm>
            <a:off x="428625" y="1428750"/>
            <a:ext cx="4286250" cy="4214813"/>
          </a:xfrm>
          <a:prstGeom prst="rect">
            <a:avLst/>
          </a:prstGeom>
          <a:noFill/>
          <a:ln w="9525">
            <a:noFill/>
            <a:miter lim="800000"/>
            <a:headEnd/>
            <a:tailEnd/>
          </a:ln>
        </p:spPr>
      </p:pic>
      <p:sp>
        <p:nvSpPr>
          <p:cNvPr id="19459" name="TextBox 4"/>
          <p:cNvSpPr txBox="1">
            <a:spLocks noChangeArrowheads="1"/>
          </p:cNvSpPr>
          <p:nvPr/>
        </p:nvSpPr>
        <p:spPr bwMode="auto">
          <a:xfrm>
            <a:off x="285750" y="0"/>
            <a:ext cx="8643938" cy="1066800"/>
          </a:xfrm>
          <a:prstGeom prst="rect">
            <a:avLst/>
          </a:prstGeom>
          <a:noFill/>
          <a:ln w="9525">
            <a:noFill/>
            <a:miter lim="800000"/>
            <a:headEnd/>
            <a:tailEnd/>
          </a:ln>
        </p:spPr>
        <p:txBody>
          <a:bodyPr>
            <a:spAutoFit/>
          </a:bodyPr>
          <a:lstStyle/>
          <a:p>
            <a:pPr algn="ctr"/>
            <a:r>
              <a:rPr lang="ru-RU" sz="3200">
                <a:latin typeface="Calibri" pitchFamily="34" charset="0"/>
              </a:rPr>
              <a:t>К чему приводит раннее удаление временных зубов</a:t>
            </a:r>
            <a:endParaRPr lang="ru-RU">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Содержимое 2"/>
          <p:cNvSpPr>
            <a:spLocks noGrp="1"/>
          </p:cNvSpPr>
          <p:nvPr>
            <p:ph idx="1"/>
          </p:nvPr>
        </p:nvSpPr>
        <p:spPr>
          <a:xfrm>
            <a:off x="500063" y="1071563"/>
            <a:ext cx="8229600" cy="4525962"/>
          </a:xfrm>
        </p:spPr>
        <p:txBody>
          <a:bodyPr/>
          <a:lstStyle/>
          <a:p>
            <a:pPr algn="just" eaLnBrk="1" hangingPunct="1">
              <a:buFont typeface="Arial" charset="0"/>
              <a:buNone/>
            </a:pPr>
            <a:r>
              <a:rPr lang="ru-RU" sz="2800" smtClean="0"/>
              <a:t>		Преждевременное удаление одного или более временных моляров приводит к изменению высоты прикуса, гибели зон роста на данном участке, снижению жевательной функции, формированию вертикальных нарушений окклюзии, блокированию движений нижней челюсти. </a:t>
            </a:r>
          </a:p>
        </p:txBody>
      </p:sp>
      <p:pic>
        <p:nvPicPr>
          <p:cNvPr id="4" name="Рисунок 3" descr="уны-ый-п-ача-бо-ьной-персонаж-из-му-ьтфи-ьма-зуба-50181768.jpg"/>
          <p:cNvPicPr>
            <a:picLocks noChangeAspect="1"/>
          </p:cNvPicPr>
          <p:nvPr/>
        </p:nvPicPr>
        <p:blipFill>
          <a:blip r:embed="rId2"/>
          <a:srcRect r="-481" b="9532"/>
          <a:stretch>
            <a:fillRect/>
          </a:stretch>
        </p:blipFill>
        <p:spPr>
          <a:xfrm>
            <a:off x="5286380" y="3625722"/>
            <a:ext cx="3357586" cy="3232278"/>
          </a:xfrm>
          <a:prstGeom prst="rect">
            <a:avLst/>
          </a:prstGeom>
          <a:ln>
            <a:noFill/>
          </a:ln>
          <a:effectLst>
            <a:softEdge rad="112500"/>
          </a:effectLst>
        </p:spPr>
      </p:pic>
      <p:sp>
        <p:nvSpPr>
          <p:cNvPr id="20483" name="TextBox 4"/>
          <p:cNvSpPr txBox="1">
            <a:spLocks noChangeArrowheads="1"/>
          </p:cNvSpPr>
          <p:nvPr/>
        </p:nvSpPr>
        <p:spPr bwMode="auto">
          <a:xfrm>
            <a:off x="250825" y="115888"/>
            <a:ext cx="8678863" cy="1066800"/>
          </a:xfrm>
          <a:prstGeom prst="rect">
            <a:avLst/>
          </a:prstGeom>
          <a:noFill/>
          <a:ln w="9525">
            <a:noFill/>
            <a:miter lim="800000"/>
            <a:headEnd/>
            <a:tailEnd/>
          </a:ln>
        </p:spPr>
        <p:txBody>
          <a:bodyPr>
            <a:spAutoFit/>
          </a:bodyPr>
          <a:lstStyle/>
          <a:p>
            <a:pPr algn="ctr"/>
            <a:r>
              <a:rPr lang="ru-RU" sz="3200">
                <a:latin typeface="Calibri" pitchFamily="34" charset="0"/>
              </a:rPr>
              <a:t>К чему приводит раннее удаление временных зубов</a:t>
            </a:r>
            <a:endParaRPr lang="ru-RU">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pPr eaLnBrk="1" hangingPunct="1"/>
            <a:r>
              <a:rPr lang="ru-RU" sz="3200" smtClean="0"/>
              <a:t>Показания к зубному протезированию в период временного прикуса:</a:t>
            </a:r>
          </a:p>
        </p:txBody>
      </p:sp>
      <p:sp>
        <p:nvSpPr>
          <p:cNvPr id="21506" name="Содержимое 2"/>
          <p:cNvSpPr>
            <a:spLocks noGrp="1"/>
          </p:cNvSpPr>
          <p:nvPr>
            <p:ph idx="1"/>
          </p:nvPr>
        </p:nvSpPr>
        <p:spPr/>
        <p:txBody>
          <a:bodyPr/>
          <a:lstStyle/>
          <a:p>
            <a:pPr algn="just" eaLnBrk="1" hangingPunct="1">
              <a:lnSpc>
                <a:spcPct val="80000"/>
              </a:lnSpc>
            </a:pPr>
            <a:r>
              <a:rPr lang="ru-RU" sz="2700" smtClean="0"/>
              <a:t>Удаление временных зубов за год и более до прорезывания постоянных зубов;</a:t>
            </a:r>
          </a:p>
          <a:p>
            <a:pPr algn="just" eaLnBrk="1" hangingPunct="1">
              <a:lnSpc>
                <a:spcPct val="80000"/>
              </a:lnSpc>
            </a:pPr>
            <a:r>
              <a:rPr lang="ru-RU" sz="2700" smtClean="0"/>
              <a:t>Наличие дефектов зубных рядов при множественной адентии;</a:t>
            </a:r>
          </a:p>
          <a:p>
            <a:pPr algn="just" eaLnBrk="1" hangingPunct="1">
              <a:lnSpc>
                <a:spcPct val="80000"/>
              </a:lnSpc>
            </a:pPr>
            <a:r>
              <a:rPr lang="ru-RU" sz="2700" smtClean="0"/>
              <a:t>Нарушение процесса становления высоты прикуса на первом и втором этапах ее физиологического подъема в связи с ранним разрушением и удалением временных моляров;</a:t>
            </a:r>
          </a:p>
          <a:p>
            <a:pPr algn="just" eaLnBrk="1" hangingPunct="1">
              <a:lnSpc>
                <a:spcPct val="80000"/>
              </a:lnSpc>
            </a:pPr>
            <a:r>
              <a:rPr lang="ru-RU" sz="2700" smtClean="0"/>
              <a:t>Наличие зубочелюстных аномалий в сочетании с дефектами зубных рядов;</a:t>
            </a:r>
          </a:p>
          <a:p>
            <a:pPr algn="just" eaLnBrk="1" hangingPunct="1">
              <a:lnSpc>
                <a:spcPct val="80000"/>
              </a:lnSpc>
            </a:pPr>
            <a:r>
              <a:rPr lang="ru-RU" sz="2700" smtClean="0"/>
              <a:t>Нарушение речевой функции и наличие вредной привычки.</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733</Words>
  <Application>Microsoft Office PowerPoint</Application>
  <PresentationFormat>Экран (4:3)</PresentationFormat>
  <Paragraphs>66</Paragraphs>
  <Slides>21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21</vt:i4>
      </vt:variant>
    </vt:vector>
  </HeadingPairs>
  <TitlesOfParts>
    <vt:vector size="24" baseType="lpstr">
      <vt:lpstr>Arial</vt:lpstr>
      <vt:lpstr>Calibri</vt:lpstr>
      <vt:lpstr>Тема Office</vt:lpstr>
      <vt:lpstr>Особенности зубного протезирования при ранней потере временных зубов у детей. Клиника, методы ортодонтического лечения.</vt:lpstr>
      <vt:lpstr>Цели:</vt:lpstr>
      <vt:lpstr>Когда удаление временных зубов считают преждевременным:</vt:lpstr>
      <vt:lpstr>Слайд 4</vt:lpstr>
      <vt:lpstr>Слайд 5</vt:lpstr>
      <vt:lpstr>Слайд 6</vt:lpstr>
      <vt:lpstr>Слайд 7</vt:lpstr>
      <vt:lpstr>Слайд 8</vt:lpstr>
      <vt:lpstr>Показания к зубному протезированию в период временного прикуса:</vt:lpstr>
      <vt:lpstr>Показания к зубному протезированию в период сменного прикуса:</vt:lpstr>
      <vt:lpstr>Место сохраняющие аппараты можно разделить на съемные и несъемные</vt:lpstr>
      <vt:lpstr>Слайд 12</vt:lpstr>
      <vt:lpstr>Слайд 13</vt:lpstr>
      <vt:lpstr>Слайд 14</vt:lpstr>
      <vt:lpstr>Слайд 15</vt:lpstr>
      <vt:lpstr>Требования к детским зубным протезам:</vt:lpstr>
      <vt:lpstr>Протезирование дефектов зубных дуг съёмными протезами</vt:lpstr>
      <vt:lpstr>Протезирование дефектов зубных дуг съёмными протезами</vt:lpstr>
      <vt:lpstr>Выводы</vt:lpstr>
      <vt:lpstr>Список литературы:</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зубного протезирования при ранней потере вре менных зубов у детей. Клиника, методы ортодонтического лечения</dc:title>
  <dc:creator>Пользователь Windows</dc:creator>
  <cp:lastModifiedBy>Ольга</cp:lastModifiedBy>
  <cp:revision>30</cp:revision>
  <dcterms:created xsi:type="dcterms:W3CDTF">2018-11-29T11:31:23Z</dcterms:created>
  <dcterms:modified xsi:type="dcterms:W3CDTF">2018-12-10T14:55:40Z</dcterms:modified>
</cp:coreProperties>
</file>