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63" r:id="rId10"/>
    <p:sldId id="264" r:id="rId11"/>
    <p:sldId id="265" r:id="rId12"/>
    <p:sldId id="266" r:id="rId13"/>
    <p:sldId id="277" r:id="rId14"/>
    <p:sldId id="267" r:id="rId15"/>
    <p:sldId id="268" r:id="rId16"/>
    <p:sldId id="27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9144000" cy="6858000" type="screen4x3"/>
  <p:notesSz cx="6858000" cy="9144000"/>
  <p:defaultTextStyle>
    <a:lvl1pPr marL="0" indent="0" algn="l" rtl="0" eaLnBrk="1" fontAlgn="base" latinLnBrk="1" hangingPunct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Calibri" pitchFamily="34" charset="0"/>
        <a:ea typeface="Arial" pitchFamily="34" charset="0"/>
        <a:sym typeface="Calibri" pitchFamily="34" charset="0"/>
      </a:defRPr>
    </a:lvl1pPr>
    <a:lvl2pPr marL="457200" indent="0" algn="l" rtl="0" eaLnBrk="1" fontAlgn="base" latinLnBrk="1" hangingPunct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Calibri" pitchFamily="34" charset="0"/>
        <a:ea typeface="Arial" pitchFamily="34" charset="0"/>
        <a:sym typeface="Calibri" pitchFamily="34" charset="0"/>
      </a:defRPr>
    </a:lvl2pPr>
    <a:lvl3pPr marL="914400" indent="0" algn="l" rtl="0" eaLnBrk="1" fontAlgn="base" latinLnBrk="1" hangingPunct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Calibri" pitchFamily="34" charset="0"/>
        <a:ea typeface="Arial" pitchFamily="34" charset="0"/>
        <a:sym typeface="Calibri" pitchFamily="34" charset="0"/>
      </a:defRPr>
    </a:lvl3pPr>
    <a:lvl4pPr marL="1371600" indent="0" algn="l" rtl="0" eaLnBrk="1" fontAlgn="base" latinLnBrk="1" hangingPunct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Calibri" pitchFamily="34" charset="0"/>
        <a:ea typeface="Arial" pitchFamily="34" charset="0"/>
        <a:sym typeface="Calibri" pitchFamily="34" charset="0"/>
      </a:defRPr>
    </a:lvl4pPr>
    <a:lvl5pPr marL="1828800" indent="0" algn="l" rtl="0" eaLnBrk="1" fontAlgn="base" latinLnBrk="1" hangingPunct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Calibri" pitchFamily="34" charset="0"/>
        <a:ea typeface="Arial" pitchFamily="34" charset="0"/>
        <a:sym typeface="Calibri" pitchFamily="34" charset="0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30" autoAdjust="0"/>
  </p:normalViewPr>
  <p:slideViewPr>
    <p:cSldViewPr>
      <p:cViewPr>
        <p:scale>
          <a:sx n="115" d="100"/>
          <a:sy n="115" d="100"/>
        </p:scale>
        <p:origin x="-152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6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77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78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7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030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Образец заголовка</a:t>
            </a:r>
            <a:endParaRPr lang="zh-CN" altLang="en-US"/>
          </a:p>
        </p:txBody>
      </p:sp>
      <p:sp>
        <p:nvSpPr>
          <p:cNvPr id="104865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Образец подзаголовка</a:t>
            </a:r>
            <a:endParaRPr lang="zh-CN" altLang="en-US"/>
          </a:p>
        </p:txBody>
      </p:sp>
      <p:sp>
        <p:nvSpPr>
          <p:cNvPr id="1048578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/>
            <a:fld id="{566ABCEB-ACFC-4714-9973-3DA970169C29}" type="datetime1">
              <a:rPr sz="1200">
                <a:solidFill>
                  <a:srgbClr val="898989"/>
                </a:solidFill>
              </a:rPr>
              <a:pPr lvl="0"/>
              <a:t></a:t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58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r"/>
            <a:fld id="{566ABCEB-ACFC-4714-9973-3DA970169C29}" type="slidenum">
              <a:rPr sz="1200">
                <a:solidFill>
                  <a:srgbClr val="898989"/>
                </a:solidFill>
              </a:rPr>
              <a:pPr lvl="0" algn="r"/>
              <a:t>‹#›</a:t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57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ctr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Образец заголовка</a:t>
            </a:r>
            <a:endParaRPr lang="zh-CN" altLang="en-US"/>
          </a:p>
        </p:txBody>
      </p:sp>
      <p:sp>
        <p:nvSpPr>
          <p:cNvPr id="1048672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Образец текста</a:t>
            </a:r>
          </a:p>
          <a:p>
            <a:pPr lvl="1"/>
            <a:r>
              <a:rPr lang="en-US" altLang="zh-CN" smtClean="0"/>
              <a:t>Второй уровень</a:t>
            </a:r>
          </a:p>
          <a:p>
            <a:pPr lvl="2"/>
            <a:r>
              <a:rPr lang="en-US" altLang="zh-CN" smtClean="0"/>
              <a:t>Третий уровень</a:t>
            </a:r>
          </a:p>
          <a:p>
            <a:pPr lvl="3"/>
            <a:r>
              <a:rPr lang="en-US" altLang="zh-CN" smtClean="0"/>
              <a:t>Четвертый уровень</a:t>
            </a:r>
          </a:p>
          <a:p>
            <a:pPr lvl="4"/>
            <a:r>
              <a:rPr lang="en-US" altLang="zh-CN" smtClean="0"/>
              <a:t>Пятый уровень</a:t>
            </a:r>
          </a:p>
        </p:txBody>
      </p:sp>
      <p:sp>
        <p:nvSpPr>
          <p:cNvPr id="1048578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/>
            <a:fld id="{566ABCEB-ACFC-4714-9973-3DA970169C29}" type="datetime1">
              <a:rPr sz="1200">
                <a:solidFill>
                  <a:srgbClr val="898989"/>
                </a:solidFill>
              </a:rPr>
              <a:pPr lvl="0"/>
              <a:t></a:t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58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r"/>
            <a:fld id="{566ABCEB-ACFC-4714-9973-3DA970169C29}" type="slidenum">
              <a:rPr sz="1200">
                <a:solidFill>
                  <a:srgbClr val="898989"/>
                </a:solidFill>
              </a:rPr>
              <a:pPr lvl="0" algn="r"/>
              <a:t>‹#›</a:t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57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ctr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 smtClean="0"/>
              <a:t>Образец заголовка</a:t>
            </a:r>
            <a:endParaRPr lang="zh-CN" altLang="en-US"/>
          </a:p>
        </p:txBody>
      </p:sp>
      <p:sp>
        <p:nvSpPr>
          <p:cNvPr id="104867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Образец текста</a:t>
            </a:r>
          </a:p>
          <a:p>
            <a:pPr lvl="1"/>
            <a:r>
              <a:rPr lang="en-US" altLang="zh-CN" smtClean="0"/>
              <a:t>Второй уровень</a:t>
            </a:r>
          </a:p>
          <a:p>
            <a:pPr lvl="2"/>
            <a:r>
              <a:rPr lang="en-US" altLang="zh-CN" smtClean="0"/>
              <a:t>Третий уровень</a:t>
            </a:r>
          </a:p>
          <a:p>
            <a:pPr lvl="3"/>
            <a:r>
              <a:rPr lang="en-US" altLang="zh-CN" smtClean="0"/>
              <a:t>Четвертый уровень</a:t>
            </a:r>
          </a:p>
          <a:p>
            <a:pPr lvl="4"/>
            <a:r>
              <a:rPr lang="en-US" altLang="zh-CN" smtClean="0"/>
              <a:t>Пятый уровень</a:t>
            </a:r>
          </a:p>
        </p:txBody>
      </p:sp>
      <p:sp>
        <p:nvSpPr>
          <p:cNvPr id="1048578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/>
            <a:fld id="{566ABCEB-ACFC-4714-9973-3DA970169C29}" type="datetime1">
              <a:rPr sz="1200">
                <a:solidFill>
                  <a:srgbClr val="898989"/>
                </a:solidFill>
              </a:rPr>
              <a:pPr lvl="0"/>
              <a:t></a:t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58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r"/>
            <a:fld id="{566ABCEB-ACFC-4714-9973-3DA970169C29}" type="slidenum">
              <a:rPr sz="1200">
                <a:solidFill>
                  <a:srgbClr val="898989"/>
                </a:solidFill>
              </a:rPr>
              <a:pPr lvl="0" algn="r"/>
              <a:t>‹#›</a:t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57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ctr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Образец заголовка</a:t>
            </a:r>
            <a:endParaRPr lang="zh-CN" altLang="en-US"/>
          </a:p>
        </p:txBody>
      </p:sp>
      <p:sp>
        <p:nvSpPr>
          <p:cNvPr id="10486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Образец текста</a:t>
            </a:r>
          </a:p>
          <a:p>
            <a:pPr lvl="1"/>
            <a:r>
              <a:rPr lang="en-US" altLang="zh-CN" smtClean="0"/>
              <a:t>Второй уровень</a:t>
            </a:r>
          </a:p>
          <a:p>
            <a:pPr lvl="2"/>
            <a:r>
              <a:rPr lang="en-US" altLang="zh-CN" smtClean="0"/>
              <a:t>Третий уровень</a:t>
            </a:r>
          </a:p>
          <a:p>
            <a:pPr lvl="3"/>
            <a:r>
              <a:rPr lang="en-US" altLang="zh-CN" smtClean="0"/>
              <a:t>Четвертый уровень</a:t>
            </a:r>
          </a:p>
          <a:p>
            <a:pPr lvl="4"/>
            <a:r>
              <a:rPr lang="en-US" altLang="zh-CN" smtClean="0"/>
              <a:t>Пятый уровень</a:t>
            </a:r>
          </a:p>
        </p:txBody>
      </p:sp>
      <p:sp>
        <p:nvSpPr>
          <p:cNvPr id="1048578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/>
            <a:fld id="{566ABCEB-ACFC-4714-9973-3DA970169C29}" type="datetime1">
              <a:rPr sz="1200">
                <a:solidFill>
                  <a:srgbClr val="898989"/>
                </a:solidFill>
              </a:rPr>
              <a:pPr lvl="0"/>
              <a:t></a:t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58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r"/>
            <a:fld id="{566ABCEB-ACFC-4714-9973-3DA970169C29}" type="slidenum">
              <a:rPr sz="1200">
                <a:solidFill>
                  <a:srgbClr val="898989"/>
                </a:solidFill>
              </a:rPr>
              <a:pPr lvl="0" algn="r"/>
              <a:t>‹#›</a:t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57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ctr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Образец заголовка</a:t>
            </a:r>
            <a:endParaRPr lang="zh-CN" altLang="en-US"/>
          </a:p>
        </p:txBody>
      </p:sp>
      <p:sp>
        <p:nvSpPr>
          <p:cNvPr id="1048655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altLang="zh-CN" smtClean="0"/>
              <a:t>Образец текста</a:t>
            </a:r>
          </a:p>
        </p:txBody>
      </p:sp>
      <p:sp>
        <p:nvSpPr>
          <p:cNvPr id="1048578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/>
            <a:fld id="{566ABCEB-ACFC-4714-9973-3DA970169C29}" type="datetime1">
              <a:rPr sz="1200">
                <a:solidFill>
                  <a:srgbClr val="898989"/>
                </a:solidFill>
              </a:rPr>
              <a:pPr lvl="0"/>
              <a:t></a:t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58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r"/>
            <a:fld id="{566ABCEB-ACFC-4714-9973-3DA970169C29}" type="slidenum">
              <a:rPr sz="1200">
                <a:solidFill>
                  <a:srgbClr val="898989"/>
                </a:solidFill>
              </a:rPr>
              <a:pPr lvl="0" algn="r"/>
              <a:t>‹#›</a:t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57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ctr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Образец заголовка</a:t>
            </a:r>
            <a:endParaRPr lang="zh-CN" altLang="en-US"/>
          </a:p>
        </p:txBody>
      </p:sp>
      <p:sp>
        <p:nvSpPr>
          <p:cNvPr id="1048657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 smtClean="0"/>
              <a:t>Образец текста</a:t>
            </a:r>
          </a:p>
          <a:p>
            <a:pPr lvl="1"/>
            <a:r>
              <a:rPr lang="en-US" altLang="zh-CN" smtClean="0"/>
              <a:t>Второй уровень</a:t>
            </a:r>
          </a:p>
          <a:p>
            <a:pPr lvl="2"/>
            <a:r>
              <a:rPr lang="en-US" altLang="zh-CN" smtClean="0"/>
              <a:t>Третий уровень</a:t>
            </a:r>
          </a:p>
          <a:p>
            <a:pPr lvl="3"/>
            <a:r>
              <a:rPr lang="en-US" altLang="zh-CN" smtClean="0"/>
              <a:t>Четвертый уровень</a:t>
            </a:r>
          </a:p>
          <a:p>
            <a:pPr lvl="4"/>
            <a:r>
              <a:rPr lang="en-US" altLang="zh-CN" smtClean="0"/>
              <a:t>Пятый уровень</a:t>
            </a:r>
          </a:p>
        </p:txBody>
      </p:sp>
      <p:sp>
        <p:nvSpPr>
          <p:cNvPr id="1048658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 smtClean="0"/>
              <a:t>Образец текста</a:t>
            </a:r>
          </a:p>
          <a:p>
            <a:pPr lvl="1"/>
            <a:r>
              <a:rPr lang="en-US" altLang="zh-CN" smtClean="0"/>
              <a:t>Второй уровень</a:t>
            </a:r>
          </a:p>
          <a:p>
            <a:pPr lvl="2"/>
            <a:r>
              <a:rPr lang="en-US" altLang="zh-CN" smtClean="0"/>
              <a:t>Третий уровень</a:t>
            </a:r>
          </a:p>
          <a:p>
            <a:pPr lvl="3"/>
            <a:r>
              <a:rPr lang="en-US" altLang="zh-CN" smtClean="0"/>
              <a:t>Четвертый уровень</a:t>
            </a:r>
          </a:p>
          <a:p>
            <a:pPr lvl="4"/>
            <a:r>
              <a:rPr lang="en-US" altLang="zh-CN" smtClean="0"/>
              <a:t>Пятый уровень</a:t>
            </a:r>
          </a:p>
        </p:txBody>
      </p:sp>
      <p:sp>
        <p:nvSpPr>
          <p:cNvPr id="1048578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/>
            <a:fld id="{566ABCEB-ACFC-4714-9973-3DA970169C29}" type="datetime1">
              <a:rPr sz="1200">
                <a:solidFill>
                  <a:srgbClr val="898989"/>
                </a:solidFill>
              </a:rPr>
              <a:pPr lvl="0"/>
              <a:t></a:t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58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r"/>
            <a:fld id="{566ABCEB-ACFC-4714-9973-3DA970169C29}" type="slidenum">
              <a:rPr sz="1200">
                <a:solidFill>
                  <a:srgbClr val="898989"/>
                </a:solidFill>
              </a:rPr>
              <a:pPr lvl="0" algn="r"/>
              <a:t>‹#›</a:t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57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ctr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altLang="zh-CN" smtClean="0"/>
              <a:t>Образец заголовка</a:t>
            </a:r>
            <a:endParaRPr lang="zh-CN" altLang="en-US"/>
          </a:p>
        </p:txBody>
      </p:sp>
      <p:sp>
        <p:nvSpPr>
          <p:cNvPr id="1048660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Образец текста</a:t>
            </a:r>
          </a:p>
        </p:txBody>
      </p:sp>
      <p:sp>
        <p:nvSpPr>
          <p:cNvPr id="1048661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Образец текста</a:t>
            </a:r>
          </a:p>
          <a:p>
            <a:pPr lvl="1"/>
            <a:r>
              <a:rPr lang="en-US" altLang="zh-CN" smtClean="0"/>
              <a:t>Второй уровень</a:t>
            </a:r>
          </a:p>
          <a:p>
            <a:pPr lvl="2"/>
            <a:r>
              <a:rPr lang="en-US" altLang="zh-CN" smtClean="0"/>
              <a:t>Третий уровень</a:t>
            </a:r>
          </a:p>
          <a:p>
            <a:pPr lvl="3"/>
            <a:r>
              <a:rPr lang="en-US" altLang="zh-CN" smtClean="0"/>
              <a:t>Четвертый уровень</a:t>
            </a:r>
          </a:p>
          <a:p>
            <a:pPr lvl="4"/>
            <a:r>
              <a:rPr lang="en-US" altLang="zh-CN" smtClean="0"/>
              <a:t>Пятый уровень</a:t>
            </a:r>
          </a:p>
        </p:txBody>
      </p:sp>
      <p:sp>
        <p:nvSpPr>
          <p:cNvPr id="104866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Образец текста</a:t>
            </a:r>
          </a:p>
        </p:txBody>
      </p:sp>
      <p:sp>
        <p:nvSpPr>
          <p:cNvPr id="1048663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Образец текста</a:t>
            </a:r>
          </a:p>
          <a:p>
            <a:pPr lvl="1"/>
            <a:r>
              <a:rPr lang="en-US" altLang="zh-CN" smtClean="0"/>
              <a:t>Второй уровень</a:t>
            </a:r>
          </a:p>
          <a:p>
            <a:pPr lvl="2"/>
            <a:r>
              <a:rPr lang="en-US" altLang="zh-CN" smtClean="0"/>
              <a:t>Третий уровень</a:t>
            </a:r>
          </a:p>
          <a:p>
            <a:pPr lvl="3"/>
            <a:r>
              <a:rPr lang="en-US" altLang="zh-CN" smtClean="0"/>
              <a:t>Четвертый уровень</a:t>
            </a:r>
          </a:p>
          <a:p>
            <a:pPr lvl="4"/>
            <a:r>
              <a:rPr lang="en-US" altLang="zh-CN" smtClean="0"/>
              <a:t>Пятый уровень</a:t>
            </a:r>
          </a:p>
        </p:txBody>
      </p:sp>
      <p:sp>
        <p:nvSpPr>
          <p:cNvPr id="1048578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/>
            <a:fld id="{566ABCEB-ACFC-4714-9973-3DA970169C29}" type="datetime1">
              <a:rPr sz="1200">
                <a:solidFill>
                  <a:srgbClr val="898989"/>
                </a:solidFill>
              </a:rPr>
              <a:pPr lvl="0"/>
              <a:t></a:t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58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r"/>
            <a:fld id="{566ABCEB-ACFC-4714-9973-3DA970169C29}" type="slidenum">
              <a:rPr sz="1200">
                <a:solidFill>
                  <a:srgbClr val="898989"/>
                </a:solidFill>
              </a:rPr>
              <a:pPr lvl="0" algn="r"/>
              <a:t>‹#›</a:t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57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ctr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Образец заголовка</a:t>
            </a:r>
            <a:endParaRPr lang="zh-CN" altLang="en-US"/>
          </a:p>
        </p:txBody>
      </p:sp>
      <p:sp>
        <p:nvSpPr>
          <p:cNvPr id="1048578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/>
            <a:fld id="{566ABCEB-ACFC-4714-9973-3DA970169C29}" type="datetime1">
              <a:rPr sz="1200">
                <a:solidFill>
                  <a:srgbClr val="898989"/>
                </a:solidFill>
              </a:rPr>
              <a:pPr lvl="0"/>
              <a:t></a:t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58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r"/>
            <a:fld id="{566ABCEB-ACFC-4714-9973-3DA970169C29}" type="slidenum">
              <a:rPr sz="1200">
                <a:solidFill>
                  <a:srgbClr val="898989"/>
                </a:solidFill>
              </a:rPr>
              <a:pPr lvl="0" algn="r"/>
              <a:t>‹#›</a:t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57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ctr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/>
            <a:fld id="{566ABCEB-ACFC-4714-9973-3DA970169C29}" type="datetime1">
              <a:rPr sz="1200">
                <a:solidFill>
                  <a:srgbClr val="898989"/>
                </a:solidFill>
              </a:rPr>
              <a:pPr lvl="0"/>
              <a:t></a:t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58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r"/>
            <a:fld id="{566ABCEB-ACFC-4714-9973-3DA970169C29}" type="slidenum">
              <a:rPr sz="1200">
                <a:solidFill>
                  <a:srgbClr val="898989"/>
                </a:solidFill>
              </a:rPr>
              <a:pPr lvl="0" algn="r"/>
              <a:t>‹#›</a:t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57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ctr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Образец заголовка</a:t>
            </a:r>
            <a:endParaRPr lang="zh-CN" altLang="en-US"/>
          </a:p>
        </p:txBody>
      </p:sp>
      <p:sp>
        <p:nvSpPr>
          <p:cNvPr id="1048666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Образец текста</a:t>
            </a:r>
          </a:p>
        </p:txBody>
      </p:sp>
      <p:sp>
        <p:nvSpPr>
          <p:cNvPr id="1048667" name="Content Placeholder 2"/>
          <p:cNvSpPr>
            <a:spLocks noGrp="1"/>
          </p:cNvSpPr>
          <p:nvPr>
            <p:ph idx="1"/>
          </p:nvPr>
        </p:nvSpPr>
        <p:spPr>
          <a:xfrm>
            <a:off x="3887391" y="98742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Образец текста</a:t>
            </a:r>
          </a:p>
          <a:p>
            <a:pPr lvl="1"/>
            <a:r>
              <a:rPr lang="en-US" altLang="zh-CN" smtClean="0"/>
              <a:t>Второй уровень</a:t>
            </a:r>
          </a:p>
          <a:p>
            <a:pPr lvl="2"/>
            <a:r>
              <a:rPr lang="en-US" altLang="zh-CN" smtClean="0"/>
              <a:t>Третий уровень</a:t>
            </a:r>
          </a:p>
          <a:p>
            <a:pPr lvl="3"/>
            <a:r>
              <a:rPr lang="en-US" altLang="zh-CN" smtClean="0"/>
              <a:t>Четвертый уровень</a:t>
            </a:r>
          </a:p>
          <a:p>
            <a:pPr lvl="4"/>
            <a:r>
              <a:rPr lang="en-US" altLang="zh-CN" smtClean="0"/>
              <a:t>Пятый уровень</a:t>
            </a:r>
          </a:p>
        </p:txBody>
      </p:sp>
      <p:sp>
        <p:nvSpPr>
          <p:cNvPr id="1048578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/>
            <a:fld id="{566ABCEB-ACFC-4714-9973-3DA970169C29}" type="datetime1">
              <a:rPr sz="1200">
                <a:solidFill>
                  <a:srgbClr val="898989"/>
                </a:solidFill>
              </a:rPr>
              <a:pPr lvl="0"/>
              <a:t></a:t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58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r"/>
            <a:fld id="{566ABCEB-ACFC-4714-9973-3DA970169C29}" type="slidenum">
              <a:rPr sz="1200">
                <a:solidFill>
                  <a:srgbClr val="898989"/>
                </a:solidFill>
              </a:rPr>
              <a:pPr lvl="0" algn="r"/>
              <a:t>‹#›</a:t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57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ctr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Образец заголовка</a:t>
            </a:r>
            <a:endParaRPr lang="zh-CN" altLang="en-US"/>
          </a:p>
        </p:txBody>
      </p:sp>
      <p:sp>
        <p:nvSpPr>
          <p:cNvPr id="1048669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Образец текста</a:t>
            </a:r>
          </a:p>
        </p:txBody>
      </p:sp>
      <p:sp>
        <p:nvSpPr>
          <p:cNvPr id="1048670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578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/>
            <a:fld id="{566ABCEB-ACFC-4714-9973-3DA970169C29}" type="datetime1">
              <a:rPr sz="1200">
                <a:solidFill>
                  <a:srgbClr val="898989"/>
                </a:solidFill>
              </a:rPr>
              <a:pPr lvl="0"/>
              <a:t></a:t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58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r"/>
            <a:fld id="{566ABCEB-ACFC-4714-9973-3DA970169C29}" type="slidenum">
              <a:rPr sz="1200">
                <a:solidFill>
                  <a:srgbClr val="898989"/>
                </a:solidFill>
              </a:rPr>
              <a:pPr lvl="0" algn="r"/>
              <a:t>‹#›</a:t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57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ctr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1048577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1048578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/>
            <a:fld id="{566ABCEB-ACFC-4714-9973-3DA970169C29}" type="datetime1">
              <a:rPr sz="1200">
                <a:solidFill>
                  <a:srgbClr val="898989"/>
                </a:solidFill>
              </a:rPr>
              <a:pPr lvl="0"/>
              <a:t></a:t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57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ctr"/>
            <a:endParaRPr sz="1200">
              <a:solidFill>
                <a:srgbClr val="898989"/>
              </a:solidFill>
            </a:endParaRPr>
          </a:p>
        </p:txBody>
      </p:sp>
      <p:sp>
        <p:nvSpPr>
          <p:cNvPr id="104858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r"/>
            <a:fld id="{566ABCEB-ACFC-4714-9973-3DA970169C29}" type="slidenum">
              <a:rPr sz="1200">
                <a:solidFill>
                  <a:srgbClr val="898989"/>
                </a:solidFill>
              </a:rPr>
              <a:pPr lvl="0" algn="r"/>
              <a:t>‹#›</a:t>
            </a:fld>
            <a:endParaRPr sz="1200">
              <a:solidFill>
                <a:srgbClr val="898989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ftr="0" dt="0"/>
  <p:txStyles>
    <p:titleStyle>
      <a:lvl1pPr marL="0" indent="0" algn="ctr" rtl="0" eaLnBrk="1" fontAlgn="base" latinLnBrk="1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4400" b="0" i="0" u="none" baseline="0">
          <a:solidFill>
            <a:schemeClr val="dk1"/>
          </a:solidFill>
          <a:latin typeface="Calibri" pitchFamily="34" charset="0"/>
          <a:sym typeface="Calibri" pitchFamily="34" charset="0"/>
        </a:defRPr>
      </a:lvl1pPr>
    </p:titleStyle>
    <p:bodyStyle>
      <a:lvl1pPr marL="342900" indent="-342900" algn="l" rtl="0" eaLnBrk="1" fontAlgn="base" latinLnBrk="1" hangingPunct="1">
        <a:lnSpc>
          <a:spcPct val="100000"/>
        </a:lnSpc>
        <a:spcBef>
          <a:spcPct val="20000"/>
        </a:spcBef>
        <a:spcAft>
          <a:spcPct val="0"/>
        </a:spcAft>
        <a:buSzPct val="100000"/>
        <a:buFont typeface="Arial" pitchFamily="34" charset="0"/>
        <a:buChar char="•"/>
        <a:defRPr sz="3200" b="0" i="0" u="none" baseline="0">
          <a:solidFill>
            <a:schemeClr val="dk1"/>
          </a:solidFill>
          <a:latin typeface="Calibri" pitchFamily="34" charset="0"/>
          <a:sym typeface="Calibri" pitchFamily="34" charset="0"/>
        </a:defRPr>
      </a:lvl1pPr>
      <a:lvl2pPr marL="742950" indent="-285750" algn="l" rtl="0" eaLnBrk="1" fontAlgn="base" latinLnBrk="1" hangingPunct="1">
        <a:lnSpc>
          <a:spcPct val="100000"/>
        </a:lnSpc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sz="2800" b="0" i="0" u="none" baseline="0">
          <a:solidFill>
            <a:schemeClr val="dk1"/>
          </a:solidFill>
          <a:latin typeface="Calibri" pitchFamily="34" charset="0"/>
          <a:sym typeface="Calibri" pitchFamily="34" charset="0"/>
        </a:defRPr>
      </a:lvl2pPr>
      <a:lvl3pPr marL="1143000" indent="-228600" algn="l" rtl="0" eaLnBrk="1" fontAlgn="base" latinLnBrk="1" hangingPunct="1">
        <a:lnSpc>
          <a:spcPct val="100000"/>
        </a:lnSpc>
        <a:spcBef>
          <a:spcPct val="20000"/>
        </a:spcBef>
        <a:spcAft>
          <a:spcPct val="0"/>
        </a:spcAft>
        <a:buSzPct val="100000"/>
        <a:buFont typeface="Arial" pitchFamily="34" charset="0"/>
        <a:buChar char="•"/>
        <a:defRPr sz="2400" b="0" i="0" u="none" baseline="0">
          <a:solidFill>
            <a:schemeClr val="dk1"/>
          </a:solidFill>
          <a:latin typeface="Calibri" pitchFamily="34" charset="0"/>
          <a:sym typeface="Calibri" pitchFamily="34" charset="0"/>
        </a:defRPr>
      </a:lvl3pPr>
      <a:lvl4pPr marL="1600200" indent="-228600" algn="l" rtl="0" eaLnBrk="1" fontAlgn="base" latinLnBrk="1" hangingPunct="1">
        <a:lnSpc>
          <a:spcPct val="100000"/>
        </a:lnSpc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sz="2000" b="0" i="0" u="none" baseline="0">
          <a:solidFill>
            <a:schemeClr val="dk1"/>
          </a:solidFill>
          <a:latin typeface="Calibri" pitchFamily="34" charset="0"/>
          <a:sym typeface="Calibri" pitchFamily="34" charset="0"/>
        </a:defRPr>
      </a:lvl4pPr>
      <a:lvl5pPr marL="2057400" indent="-228600" algn="l" rtl="0" eaLnBrk="1" fontAlgn="base" latinLnBrk="1" hangingPunct="1">
        <a:lnSpc>
          <a:spcPct val="100000"/>
        </a:lnSpc>
        <a:spcBef>
          <a:spcPct val="20000"/>
        </a:spcBef>
        <a:spcAft>
          <a:spcPct val="0"/>
        </a:spcAft>
        <a:buSzPct val="100000"/>
        <a:buFont typeface="Arial" pitchFamily="34" charset="0"/>
        <a:buChar char="»"/>
        <a:defRPr sz="2000" b="0" i="0" u="none" baseline="0">
          <a:solidFill>
            <a:schemeClr val="dk1"/>
          </a:solidFill>
          <a:latin typeface="Calibri" pitchFamily="34" charset="0"/>
          <a:sym typeface="Calibri" pitchFamily="34" charset="0"/>
        </a:defRPr>
      </a:lvl5pPr>
    </p:bodyStyle>
    <p:otherStyle>
      <a:lvl1pPr marL="0" indent="0" algn="l" rtl="0" eaLnBrk="1" fontAlgn="base" latinLnBrk="1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i="0" u="none" baseline="0">
          <a:solidFill>
            <a:schemeClr val="dk1"/>
          </a:solidFill>
          <a:latin typeface="Calibri" pitchFamily="34" charset="0"/>
          <a:sym typeface="Calibri" pitchFamily="34" charset="0"/>
        </a:defRPr>
      </a:lvl1pPr>
      <a:lvl2pPr marL="457200" indent="0" algn="l" rtl="0" eaLnBrk="1" fontAlgn="base" latinLnBrk="1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i="0" u="none" baseline="0">
          <a:solidFill>
            <a:schemeClr val="dk1"/>
          </a:solidFill>
          <a:latin typeface="Calibri" pitchFamily="34" charset="0"/>
          <a:sym typeface="Calibri" pitchFamily="34" charset="0"/>
        </a:defRPr>
      </a:lvl2pPr>
      <a:lvl3pPr marL="914400" indent="0" algn="l" rtl="0" eaLnBrk="1" fontAlgn="base" latinLnBrk="1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i="0" u="none" baseline="0">
          <a:solidFill>
            <a:schemeClr val="dk1"/>
          </a:solidFill>
          <a:latin typeface="Calibri" pitchFamily="34" charset="0"/>
          <a:sym typeface="Calibri" pitchFamily="34" charset="0"/>
        </a:defRPr>
      </a:lvl3pPr>
      <a:lvl4pPr marL="1371600" indent="0" algn="l" rtl="0" eaLnBrk="1" fontAlgn="base" latinLnBrk="1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i="0" u="none" baseline="0">
          <a:solidFill>
            <a:schemeClr val="dk1"/>
          </a:solidFill>
          <a:latin typeface="Calibri" pitchFamily="34" charset="0"/>
          <a:sym typeface="Calibri" pitchFamily="34" charset="0"/>
        </a:defRPr>
      </a:lvl4pPr>
      <a:lvl5pPr marL="1828800" indent="0" algn="l" rtl="0" eaLnBrk="1" fontAlgn="base" latinLnBrk="1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i="0" u="none" baseline="0">
          <a:solidFill>
            <a:schemeClr val="dk1"/>
          </a:solidFill>
          <a:latin typeface="Calibri" pitchFamily="34" charset="0"/>
          <a:sym typeface="Calibri" pitchFamily="34" charset="0"/>
        </a:defRPr>
      </a:lvl5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Заголовок 1"/>
          <p:cNvSpPr>
            <a:spLocks noGrp="1"/>
          </p:cNvSpPr>
          <p:nvPr>
            <p:ph type="ctrTitle"/>
          </p:nvPr>
        </p:nvSpPr>
        <p:spPr>
          <a:xfrm>
            <a:off x="684212" y="54927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algn="ctr">
              <a:defRPr sz="4400"/>
            </a:lvl1pPr>
          </a:lstStyle>
          <a:p>
            <a:pPr lvl="0"/>
            <a:r>
              <a:rPr lang="ru-RU" altLang="ru-RU" sz="2000">
                <a:latin typeface="Times New Roman" pitchFamily="18" charset="0"/>
                <a:ea typeface="Times New Roman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</a:t>
            </a:r>
            <a:r>
              <a:t/>
            </a:r>
            <a:br/>
            <a:r>
              <a:rPr lang="ru-RU" altLang="ru-RU" sz="2000">
                <a:latin typeface="Times New Roman" pitchFamily="18" charset="0"/>
                <a:ea typeface="Times New Roman" pitchFamily="18" charset="0"/>
              </a:rPr>
              <a:t>Министерства здравоохранения Российской Федерации</a:t>
            </a:r>
            <a:r>
              <a:t/>
            </a:r>
            <a:br/>
            <a:r>
              <a:rPr lang="ru-RU" altLang="ru-RU" sz="2000">
                <a:latin typeface="Times New Roman" pitchFamily="18" charset="0"/>
                <a:ea typeface="Times New Roman" pitchFamily="18" charset="0"/>
              </a:rPr>
              <a:t>Кафедра стоматологии ИПО</a:t>
            </a:r>
          </a:p>
        </p:txBody>
      </p:sp>
      <p:sp>
        <p:nvSpPr>
          <p:cNvPr id="104858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8887" y="27813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algn="ctr">
              <a:buNone/>
              <a:defRPr sz="3200">
                <a:solidFill>
                  <a:schemeClr val="dk1"/>
                </a:solidFill>
              </a:defRPr>
            </a:lvl1pPr>
            <a:lvl2pPr marL="457200" algn="ctr">
              <a:buNone/>
            </a:lvl2pPr>
            <a:lvl3pPr marL="914400" algn="ctr">
              <a:buNone/>
            </a:lvl3pPr>
            <a:lvl4pPr marL="1371600" algn="ctr">
              <a:buNone/>
            </a:lvl4pPr>
            <a:lvl5pPr marL="1828800" algn="ctr">
              <a:buNone/>
            </a:lvl5pPr>
          </a:lstStyle>
          <a:p>
            <a:pPr lvl="0"/>
            <a:r>
              <a:rPr lang="en-US" sz="2400" b="1" i="1">
                <a:solidFill>
                  <a:schemeClr val="hlink"/>
                </a:solidFill>
                <a:latin typeface="Arial" pitchFamily="34" charset="0"/>
              </a:rPr>
              <a:t>Морфологические и функциональные особенности временного прикуса</a:t>
            </a:r>
          </a:p>
        </p:txBody>
      </p:sp>
      <p:sp>
        <p:nvSpPr>
          <p:cNvPr id="1048583" name="TextBox 5"/>
          <p:cNvSpPr txBox="1"/>
          <p:nvPr/>
        </p:nvSpPr>
        <p:spPr>
          <a:xfrm>
            <a:off x="4427537" y="4076700"/>
            <a:ext cx="4465637" cy="17543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/>
            <a:r>
              <a:rPr lang="ru-RU" altLang="en-US" dirty="0"/>
              <a:t>Выполнил ординатор </a:t>
            </a:r>
          </a:p>
          <a:p>
            <a:pPr lvl="0" algn="ctr"/>
            <a:r>
              <a:rPr lang="ru-RU" altLang="en-US" dirty="0"/>
              <a:t>кафедры-клиники стоматологии ИПО</a:t>
            </a:r>
          </a:p>
          <a:p>
            <a:pPr lvl="0" algn="ctr"/>
            <a:r>
              <a:rPr lang="ru-RU" altLang="en-US" dirty="0"/>
              <a:t>по специальности </a:t>
            </a:r>
            <a:r>
              <a:rPr lang="ru-RU" altLang="en-US" dirty="0" smtClean="0"/>
              <a:t>«ортодонтия»</a:t>
            </a:r>
            <a:endParaRPr lang="ru-RU" altLang="en-US" dirty="0"/>
          </a:p>
          <a:p>
            <a:pPr lvl="0" algn="ctr"/>
            <a:r>
              <a:rPr lang="en-US" altLang="en-US" dirty="0" err="1" smtClean="0">
                <a:latin typeface="Arial" pitchFamily="34" charset="0"/>
              </a:rPr>
              <a:t>Суле</a:t>
            </a:r>
            <a:r>
              <a:rPr lang="ru-RU" altLang="en-US" dirty="0" smtClean="0">
                <a:latin typeface="Arial" pitchFamily="34" charset="0"/>
              </a:rPr>
              <a:t>й</a:t>
            </a:r>
            <a:r>
              <a:rPr lang="en-US" altLang="en-US" dirty="0" err="1" smtClean="0">
                <a:latin typeface="Arial" pitchFamily="34" charset="0"/>
              </a:rPr>
              <a:t>манов</a:t>
            </a:r>
            <a:r>
              <a:rPr lang="en-US" altLang="en-US" dirty="0" smtClean="0">
                <a:latin typeface="Arial" pitchFamily="34" charset="0"/>
              </a:rPr>
              <a:t> </a:t>
            </a:r>
            <a:r>
              <a:rPr lang="en-US" altLang="en-US" dirty="0" err="1">
                <a:latin typeface="Arial" pitchFamily="34" charset="0"/>
              </a:rPr>
              <a:t>Нариман</a:t>
            </a:r>
            <a:r>
              <a:rPr lang="en-US" altLang="en-US" dirty="0">
                <a:latin typeface="Arial" pitchFamily="34" charset="0"/>
              </a:rPr>
              <a:t> </a:t>
            </a:r>
            <a:r>
              <a:rPr lang="en-US" altLang="en-US" dirty="0" err="1" smtClean="0">
                <a:latin typeface="Arial" pitchFamily="34" charset="0"/>
              </a:rPr>
              <a:t>Али</a:t>
            </a:r>
            <a:r>
              <a:rPr lang="ru-RU" altLang="en-US" dirty="0" smtClean="0">
                <a:latin typeface="Arial" pitchFamily="34" charset="0"/>
              </a:rPr>
              <a:t>л</a:t>
            </a:r>
            <a:r>
              <a:rPr lang="en-US" altLang="en-US" dirty="0" err="1" smtClean="0">
                <a:latin typeface="Arial" pitchFamily="34" charset="0"/>
              </a:rPr>
              <a:t>ович</a:t>
            </a:r>
            <a:endParaRPr lang="en-US" altLang="en-US" dirty="0">
              <a:latin typeface="Arial" pitchFamily="34" charset="0"/>
            </a:endParaRPr>
          </a:p>
          <a:p>
            <a:pPr lvl="0" algn="ctr"/>
            <a:r>
              <a:rPr lang="zh-CN" altLang="en-US" dirty="0"/>
              <a:t>рецензент к.м.н., доцент Дуж Анатолий Николаевич.</a:t>
            </a:r>
          </a:p>
        </p:txBody>
      </p:sp>
      <p:sp>
        <p:nvSpPr>
          <p:cNvPr id="1048584" name="TextBox 6"/>
          <p:cNvSpPr txBox="1"/>
          <p:nvPr/>
        </p:nvSpPr>
        <p:spPr>
          <a:xfrm>
            <a:off x="3276600" y="6165850"/>
            <a:ext cx="2303462" cy="3683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/>
            <a:r>
              <a:rPr lang="en-US"/>
              <a:t>Красноярск , </a:t>
            </a:r>
            <a:r>
              <a:rPr lang="en-US">
                <a:latin typeface="Arial" pitchFamily="34" charset="0"/>
              </a:rPr>
              <a:t>2022 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Объект 2"/>
          <p:cNvSpPr>
            <a:spLocks noGrp="1"/>
          </p:cNvSpPr>
          <p:nvPr>
            <p:ph idx="1"/>
          </p:nvPr>
        </p:nvSpPr>
        <p:spPr>
          <a:xfrm>
            <a:off x="539552" y="1557337"/>
            <a:ext cx="8136904" cy="30734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marL="0" lvl="0" indent="354012" algn="just">
              <a:lnSpc>
                <a:spcPct val="80000"/>
              </a:lnSpc>
              <a:buNone/>
            </a:pPr>
            <a:r>
              <a:rPr lang="en-US" altLang="en-US" sz="1800" b="1" dirty="0" err="1">
                <a:latin typeface="Times New Roman" pitchFamily="18" charset="0"/>
              </a:rPr>
              <a:t>Морфологическая</a:t>
            </a:r>
            <a:r>
              <a:rPr lang="en-US" altLang="en-US" sz="1800" dirty="0">
                <a:latin typeface="Times New Roman" pitchFamily="18" charset="0"/>
              </a:rPr>
              <a:t> и </a:t>
            </a:r>
            <a:r>
              <a:rPr lang="en-US" altLang="en-US" sz="1800" dirty="0" err="1">
                <a:latin typeface="Times New Roman" pitchFamily="18" charset="0"/>
              </a:rPr>
              <a:t>функциональная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b="1" dirty="0" err="1">
                <a:latin typeface="Times New Roman" pitchFamily="18" charset="0"/>
              </a:rPr>
              <a:t>характеристика</a:t>
            </a:r>
            <a:r>
              <a:rPr lang="en-US" altLang="en-US" sz="1800" dirty="0">
                <a:latin typeface="Times New Roman" pitchFamily="18" charset="0"/>
              </a:rPr>
              <a:t>  </a:t>
            </a:r>
            <a:r>
              <a:rPr lang="en-US" altLang="en-US" sz="1800" dirty="0" err="1">
                <a:latin typeface="Times New Roman" pitchFamily="18" charset="0"/>
              </a:rPr>
              <a:t>периода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 smtClean="0">
                <a:latin typeface="Times New Roman" pitchFamily="18" charset="0"/>
              </a:rPr>
              <a:t>развития</a:t>
            </a:r>
            <a:endParaRPr lang="ru-RU" altLang="en-US" sz="1800" dirty="0">
              <a:latin typeface="Times New Roman" pitchFamily="18" charset="0"/>
            </a:endParaRPr>
          </a:p>
          <a:p>
            <a:pPr marL="0" lvl="0" indent="354012" algn="just">
              <a:lnSpc>
                <a:spcPct val="80000"/>
              </a:lnSpc>
              <a:buNone/>
            </a:pPr>
            <a:r>
              <a:rPr lang="en-US" altLang="en-US" sz="1800" b="1" dirty="0" err="1" smtClean="0">
                <a:latin typeface="Times New Roman" pitchFamily="18" charset="0"/>
              </a:rPr>
              <a:t>прикуса</a:t>
            </a:r>
            <a:r>
              <a:rPr lang="en-US" altLang="en-US" sz="1800" dirty="0">
                <a:latin typeface="Times New Roman" pitchFamily="18" charset="0"/>
              </a:rPr>
              <a:t> </a:t>
            </a:r>
            <a:r>
              <a:rPr lang="en-US" altLang="en-US" sz="1800" dirty="0" err="1">
                <a:latin typeface="Times New Roman" pitchFamily="18" charset="0"/>
              </a:rPr>
              <a:t>ребенка</a:t>
            </a:r>
            <a:r>
              <a:rPr lang="en-US" altLang="en-US" sz="1800" dirty="0">
                <a:latin typeface="Times New Roman" pitchFamily="18" charset="0"/>
              </a:rPr>
              <a:t>. </a:t>
            </a:r>
          </a:p>
          <a:p>
            <a:pPr marL="0" lvl="0" indent="354012" algn="just">
              <a:lnSpc>
                <a:spcPct val="80000"/>
              </a:lnSpc>
              <a:buNone/>
            </a:pPr>
            <a:r>
              <a:rPr lang="en-US" altLang="en-US" sz="1800" b="1" dirty="0" err="1">
                <a:latin typeface="Times New Roman" pitchFamily="18" charset="0"/>
              </a:rPr>
              <a:t>Временный</a:t>
            </a:r>
            <a:r>
              <a:rPr lang="en-US" altLang="en-US" sz="1800" dirty="0">
                <a:latin typeface="Times New Roman" pitchFamily="18" charset="0"/>
              </a:rPr>
              <a:t> </a:t>
            </a:r>
            <a:r>
              <a:rPr lang="en-US" altLang="en-US" sz="1800" b="1" dirty="0" err="1">
                <a:latin typeface="Times New Roman" pitchFamily="18" charset="0"/>
              </a:rPr>
              <a:t>прикус</a:t>
            </a:r>
            <a:r>
              <a:rPr lang="en-US" altLang="en-US" sz="1800" dirty="0">
                <a:latin typeface="Times New Roman" pitchFamily="18" charset="0"/>
              </a:rPr>
              <a:t> </a:t>
            </a:r>
            <a:r>
              <a:rPr lang="en-US" altLang="en-US" sz="1800" dirty="0" err="1">
                <a:latin typeface="Times New Roman" pitchFamily="18" charset="0"/>
              </a:rPr>
              <a:t>длится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от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момента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прорезывания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зубов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до</a:t>
            </a:r>
            <a:r>
              <a:rPr lang="en-US" altLang="en-US" sz="1800" dirty="0">
                <a:latin typeface="Times New Roman" pitchFamily="18" charset="0"/>
              </a:rPr>
              <a:t> 6–6,5 </a:t>
            </a:r>
            <a:r>
              <a:rPr lang="en-US" altLang="en-US" sz="1800" dirty="0" err="1">
                <a:latin typeface="Times New Roman" pitchFamily="18" charset="0"/>
              </a:rPr>
              <a:t>лет</a:t>
            </a:r>
            <a:r>
              <a:rPr lang="en-US" altLang="en-US" sz="1800" dirty="0">
                <a:latin typeface="Times New Roman" pitchFamily="18" charset="0"/>
              </a:rPr>
              <a:t> и </a:t>
            </a:r>
            <a:r>
              <a:rPr lang="ru-RU" altLang="en-US" sz="1800" dirty="0" smtClean="0">
                <a:latin typeface="Times New Roman" pitchFamily="18" charset="0"/>
              </a:rPr>
              <a:t>   </a:t>
            </a:r>
            <a:r>
              <a:rPr lang="en-US" altLang="en-US" sz="1800" dirty="0" err="1" smtClean="0">
                <a:latin typeface="Times New Roman" pitchFamily="18" charset="0"/>
              </a:rPr>
              <a:t>характеризуется</a:t>
            </a:r>
            <a:r>
              <a:rPr lang="en-US" altLang="en-US" sz="1800" dirty="0" smtClean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следующими</a:t>
            </a:r>
            <a:r>
              <a:rPr lang="en-US" altLang="en-US" sz="1800" dirty="0">
                <a:latin typeface="Times New Roman" pitchFamily="18" charset="0"/>
              </a:rPr>
              <a:t> </a:t>
            </a:r>
            <a:r>
              <a:rPr lang="en-US" altLang="en-US" sz="1800" b="1" dirty="0" err="1">
                <a:latin typeface="Times New Roman" pitchFamily="18" charset="0"/>
              </a:rPr>
              <a:t>особенностями</a:t>
            </a:r>
            <a:r>
              <a:rPr lang="en-US" altLang="en-US" sz="1800" dirty="0">
                <a:latin typeface="Times New Roman" pitchFamily="18" charset="0"/>
              </a:rPr>
              <a:t>: </a:t>
            </a:r>
          </a:p>
          <a:p>
            <a:pPr lvl="0" algn="just">
              <a:lnSpc>
                <a:spcPct val="80000"/>
              </a:lnSpc>
              <a:buFontTx/>
              <a:buChar char="-"/>
            </a:pPr>
            <a:r>
              <a:rPr lang="en-US" altLang="en-US" sz="1800" dirty="0" err="1" smtClean="0">
                <a:latin typeface="Times New Roman" pitchFamily="18" charset="0"/>
              </a:rPr>
              <a:t>количество</a:t>
            </a:r>
            <a:r>
              <a:rPr lang="en-US" altLang="en-US" sz="1800" dirty="0" smtClean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зубов</a:t>
            </a:r>
            <a:r>
              <a:rPr lang="en-US" altLang="en-US" sz="1800" dirty="0">
                <a:latin typeface="Times New Roman" pitchFamily="18" charset="0"/>
              </a:rPr>
              <a:t> – 20, </a:t>
            </a:r>
            <a:r>
              <a:rPr lang="en-US" altLang="en-US" sz="1800" dirty="0" err="1">
                <a:latin typeface="Times New Roman" pitchFamily="18" charset="0"/>
              </a:rPr>
              <a:t>отсутствует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группа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премоляров</a:t>
            </a:r>
            <a:r>
              <a:rPr lang="en-US" altLang="en-US" sz="1800" dirty="0">
                <a:latin typeface="Times New Roman" pitchFamily="18" charset="0"/>
              </a:rPr>
              <a:t>; </a:t>
            </a:r>
            <a:r>
              <a:rPr lang="en-US" altLang="en-US" sz="1800" dirty="0" err="1">
                <a:latin typeface="Times New Roman" pitchFamily="18" charset="0"/>
              </a:rPr>
              <a:t>при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 smtClean="0">
                <a:latin typeface="Times New Roman" pitchFamily="18" charset="0"/>
              </a:rPr>
              <a:t>смыкании</a:t>
            </a:r>
            <a:endParaRPr lang="ru-RU" altLang="en-US" sz="1800" dirty="0" smtClean="0">
              <a:latin typeface="Times New Roman" pitchFamily="18" charset="0"/>
            </a:endParaRPr>
          </a:p>
          <a:p>
            <a:pPr marL="0" lvl="0" indent="0" algn="just">
              <a:lnSpc>
                <a:spcPct val="80000"/>
              </a:lnSpc>
              <a:buNone/>
            </a:pPr>
            <a:r>
              <a:rPr lang="en-US" altLang="en-US" sz="1800" b="1" dirty="0" err="1" smtClean="0">
                <a:latin typeface="Times New Roman" pitchFamily="18" charset="0"/>
              </a:rPr>
              <a:t>временные</a:t>
            </a:r>
            <a:r>
              <a:rPr lang="en-US" altLang="en-US" sz="1800" dirty="0">
                <a:latin typeface="Times New Roman" pitchFamily="18" charset="0"/>
              </a:rPr>
              <a:t> </a:t>
            </a:r>
            <a:r>
              <a:rPr lang="en-US" altLang="en-US" sz="1800" dirty="0" err="1">
                <a:latin typeface="Times New Roman" pitchFamily="18" charset="0"/>
              </a:rPr>
              <a:t>зубы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верхней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челюсти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перекрывают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ниж-ние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более</a:t>
            </a:r>
            <a:r>
              <a:rPr lang="en-US" altLang="en-US" sz="1800" dirty="0">
                <a:latin typeface="Times New Roman" pitchFamily="18" charset="0"/>
              </a:rPr>
              <a:t>, </a:t>
            </a:r>
            <a:r>
              <a:rPr lang="en-US" altLang="en-US" sz="1800" dirty="0" err="1">
                <a:latin typeface="Times New Roman" pitchFamily="18" charset="0"/>
              </a:rPr>
              <a:t>чем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на</a:t>
            </a:r>
            <a:r>
              <a:rPr lang="en-US" altLang="en-US" sz="1800" dirty="0">
                <a:latin typeface="Times New Roman" pitchFamily="18" charset="0"/>
              </a:rPr>
              <a:t> 1/3 </a:t>
            </a:r>
            <a:endParaRPr lang="ru-RU" altLang="en-US" sz="1800" dirty="0" smtClean="0">
              <a:latin typeface="Times New Roman" pitchFamily="18" charset="0"/>
            </a:endParaRPr>
          </a:p>
          <a:p>
            <a:pPr marL="0" lvl="0" indent="0" algn="just">
              <a:lnSpc>
                <a:spcPct val="80000"/>
              </a:lnSpc>
              <a:buNone/>
            </a:pPr>
            <a:r>
              <a:rPr lang="en-US" altLang="en-US" sz="1800" dirty="0" err="1" smtClean="0">
                <a:latin typeface="Times New Roman" pitchFamily="18" charset="0"/>
              </a:rPr>
              <a:t>высоты</a:t>
            </a:r>
            <a:r>
              <a:rPr lang="en-US" altLang="en-US" sz="1800" dirty="0" smtClean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коронки</a:t>
            </a:r>
            <a:r>
              <a:rPr lang="en-US" altLang="en-US" sz="1800" dirty="0">
                <a:latin typeface="Times New Roman" pitchFamily="18" charset="0"/>
              </a:rPr>
              <a:t>;</a:t>
            </a:r>
          </a:p>
          <a:p>
            <a:pPr marL="0" lvl="0" indent="354012" algn="just">
              <a:lnSpc>
                <a:spcPct val="80000"/>
              </a:lnSpc>
              <a:buFontTx/>
              <a:buNone/>
            </a:pPr>
            <a:r>
              <a:rPr lang="en-US" altLang="en-US" sz="1800" dirty="0">
                <a:latin typeface="Times New Roman" pitchFamily="18" charset="0"/>
              </a:rPr>
              <a:t>- </a:t>
            </a:r>
            <a:r>
              <a:rPr lang="en-US" altLang="en-US" sz="1800" dirty="0" err="1">
                <a:latin typeface="Times New Roman" pitchFamily="18" charset="0"/>
              </a:rPr>
              <a:t>антагонистами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для</a:t>
            </a:r>
            <a:r>
              <a:rPr lang="en-US" altLang="en-US" sz="1800" dirty="0">
                <a:latin typeface="Times New Roman" pitchFamily="18" charset="0"/>
              </a:rPr>
              <a:t> </a:t>
            </a:r>
            <a:r>
              <a:rPr lang="en-US" altLang="en-US" sz="1800" b="1" dirty="0" err="1">
                <a:latin typeface="Times New Roman" pitchFamily="18" charset="0"/>
              </a:rPr>
              <a:t>временных</a:t>
            </a:r>
            <a:r>
              <a:rPr lang="en-US" altLang="en-US" sz="1800" dirty="0">
                <a:latin typeface="Times New Roman" pitchFamily="18" charset="0"/>
              </a:rPr>
              <a:t> </a:t>
            </a:r>
            <a:r>
              <a:rPr lang="en-US" altLang="en-US" sz="1800" dirty="0" err="1">
                <a:latin typeface="Times New Roman" pitchFamily="18" charset="0"/>
              </a:rPr>
              <a:t>клыков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верхней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челюсти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являются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клык</a:t>
            </a:r>
            <a:r>
              <a:rPr lang="en-US" altLang="en-US" sz="1800" dirty="0">
                <a:latin typeface="Times New Roman" pitchFamily="18" charset="0"/>
              </a:rPr>
              <a:t> и </a:t>
            </a:r>
            <a:r>
              <a:rPr lang="ru-RU" altLang="en-US" sz="1800" dirty="0" smtClean="0">
                <a:latin typeface="Times New Roman" pitchFamily="18" charset="0"/>
              </a:rPr>
              <a:t>  </a:t>
            </a:r>
            <a:r>
              <a:rPr lang="en-US" altLang="en-US" sz="1800" dirty="0" err="1" smtClean="0">
                <a:latin typeface="Times New Roman" pitchFamily="18" charset="0"/>
              </a:rPr>
              <a:t>первый</a:t>
            </a:r>
            <a:r>
              <a:rPr lang="en-US" altLang="en-US" sz="1800" dirty="0">
                <a:latin typeface="Times New Roman" pitchFamily="18" charset="0"/>
              </a:rPr>
              <a:t> </a:t>
            </a:r>
            <a:r>
              <a:rPr lang="en-US" altLang="en-US" sz="1800" b="1" dirty="0" err="1">
                <a:latin typeface="Times New Roman" pitchFamily="18" charset="0"/>
              </a:rPr>
              <a:t>временный</a:t>
            </a:r>
            <a:r>
              <a:rPr lang="en-US" altLang="en-US" sz="1800" dirty="0">
                <a:latin typeface="Times New Roman" pitchFamily="18" charset="0"/>
              </a:rPr>
              <a:t> </a:t>
            </a:r>
            <a:r>
              <a:rPr lang="en-US" altLang="en-US" sz="1800" dirty="0" err="1">
                <a:latin typeface="Times New Roman" pitchFamily="18" charset="0"/>
              </a:rPr>
              <a:t>моляр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нижней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челюсти</a:t>
            </a:r>
            <a:r>
              <a:rPr lang="en-US" altLang="en-US" sz="1800" dirty="0">
                <a:latin typeface="Times New Roman" pitchFamily="18" charset="0"/>
              </a:rPr>
              <a:t>, </a:t>
            </a:r>
            <a:r>
              <a:rPr lang="en-US" altLang="en-US" sz="1800" b="1" dirty="0" err="1">
                <a:latin typeface="Times New Roman" pitchFamily="18" charset="0"/>
              </a:rPr>
              <a:t>временные</a:t>
            </a:r>
            <a:r>
              <a:rPr lang="en-US" altLang="en-US" sz="1800" dirty="0">
                <a:latin typeface="Times New Roman" pitchFamily="18" charset="0"/>
              </a:rPr>
              <a:t> </a:t>
            </a:r>
            <a:r>
              <a:rPr lang="en-US" altLang="en-US" sz="1800" dirty="0" err="1">
                <a:latin typeface="Times New Roman" pitchFamily="18" charset="0"/>
              </a:rPr>
              <a:t>клыки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нижней</a:t>
            </a:r>
            <a:r>
              <a:rPr lang="en-US" altLang="en-US" sz="1800" dirty="0">
                <a:latin typeface="Times New Roman" pitchFamily="18" charset="0"/>
              </a:rPr>
              <a:t>.</a:t>
            </a:r>
            <a:r>
              <a:rPr lang="ru-RU" altLang="en-US" sz="2400" dirty="0"/>
              <a:t> </a:t>
            </a:r>
          </a:p>
        </p:txBody>
      </p:sp>
      <p:sp>
        <p:nvSpPr>
          <p:cNvPr id="1048613" name="Прямоугольник 1048612"/>
          <p:cNvSpPr/>
          <p:nvPr/>
        </p:nvSpPr>
        <p:spPr>
          <a:xfrm>
            <a:off x="315912" y="404812"/>
            <a:ext cx="8578850" cy="7302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none" lIns="0" tIns="0" rIns="0" bIns="0" anchor="ctr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/>
            <a:r>
              <a:rPr lang="en-US" sz="2400" b="1" i="1">
                <a:solidFill>
                  <a:schemeClr val="hlink"/>
                </a:solidFill>
                <a:latin typeface="Arial" pitchFamily="34" charset="0"/>
              </a:rPr>
              <a:t>Морфологическая и функциональная характеристики </a:t>
            </a:r>
          </a:p>
          <a:p>
            <a:pPr lvl="0" algn="ctr"/>
            <a:r>
              <a:rPr lang="en-US" sz="2400" b="1" i="1">
                <a:solidFill>
                  <a:schemeClr val="hlink"/>
                </a:solidFill>
                <a:latin typeface="Arial" pitchFamily="34" charset="0"/>
              </a:rPr>
              <a:t>периода развития прикуса</a:t>
            </a:r>
            <a:r>
              <a:rPr lang="en-US">
                <a:latin typeface="Arial" pitchFamily="34" charset="0"/>
              </a:rPr>
              <a:t> </a:t>
            </a:r>
          </a:p>
        </p:txBody>
      </p:sp>
      <p:sp>
        <p:nvSpPr>
          <p:cNvPr id="1048614" name="Прямоугольник 1048613"/>
          <p:cNvSpPr/>
          <p:nvPr/>
        </p:nvSpPr>
        <p:spPr>
          <a:xfrm>
            <a:off x="8832850" y="0"/>
            <a:ext cx="311150" cy="36671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/>
            <a:r>
              <a:rPr lang="en-US">
                <a:latin typeface="Arial" pitchFamily="34" charset="0"/>
              </a:rPr>
              <a:t>9</a:t>
            </a:r>
          </a:p>
        </p:txBody>
      </p:sp>
      <p:sp>
        <p:nvSpPr>
          <p:cNvPr id="1048615" name="Прямоугольник 1048614"/>
          <p:cNvSpPr/>
          <p:nvPr/>
        </p:nvSpPr>
        <p:spPr>
          <a:xfrm>
            <a:off x="2339975" y="6092825"/>
            <a:ext cx="4319587" cy="3365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/>
            <a:r>
              <a:rPr lang="en-US" sz="1600">
                <a:latin typeface="Times New Roman" pitchFamily="18" charset="0"/>
              </a:rPr>
              <a:t>Рис. 7 – Физиологический прикус ребенка</a:t>
            </a:r>
          </a:p>
        </p:txBody>
      </p:sp>
      <p:pic>
        <p:nvPicPr>
          <p:cNvPr id="2097162" name="Рисунок 209716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58887" y="4076700"/>
            <a:ext cx="6667500" cy="200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Прямоугольник 1048615"/>
          <p:cNvSpPr/>
          <p:nvPr/>
        </p:nvSpPr>
        <p:spPr>
          <a:xfrm>
            <a:off x="8675688" y="0"/>
            <a:ext cx="595312" cy="3667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/>
            <a:r>
              <a:rPr lang="en-US">
                <a:latin typeface="Arial" pitchFamily="34" charset="0"/>
              </a:rPr>
              <a:t>10</a:t>
            </a:r>
          </a:p>
        </p:txBody>
      </p:sp>
      <p:sp>
        <p:nvSpPr>
          <p:cNvPr id="1048617" name="Прямоугольник 1048616"/>
          <p:cNvSpPr/>
          <p:nvPr/>
        </p:nvSpPr>
        <p:spPr>
          <a:xfrm>
            <a:off x="2108200" y="260350"/>
            <a:ext cx="4987925" cy="3651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none" lIns="0" tIns="0" rIns="0" bIns="0" anchor="ctr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/>
            <a:r>
              <a:rPr lang="en-US" sz="2400" b="1" i="1">
                <a:solidFill>
                  <a:schemeClr val="hlink"/>
                </a:solidFill>
                <a:latin typeface="Arial" pitchFamily="34" charset="0"/>
              </a:rPr>
              <a:t>Особенности сменного прикуса</a:t>
            </a:r>
          </a:p>
        </p:txBody>
      </p:sp>
      <p:sp>
        <p:nvSpPr>
          <p:cNvPr id="1048618" name="Объект 2"/>
          <p:cNvSpPr/>
          <p:nvPr/>
        </p:nvSpPr>
        <p:spPr>
          <a:xfrm>
            <a:off x="395286" y="981075"/>
            <a:ext cx="8353177" cy="18002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marL="0" lvl="0" indent="354012" algn="just">
              <a:buNone/>
            </a:pPr>
            <a:r>
              <a:rPr lang="en-US" altLang="en-US" sz="1600" dirty="0">
                <a:latin typeface="Times New Roman" pitchFamily="18" charset="0"/>
              </a:rPr>
              <a:t>В </a:t>
            </a:r>
            <a:r>
              <a:rPr lang="en-US" altLang="en-US" sz="1600" dirty="0" err="1">
                <a:latin typeface="Times New Roman" pitchFamily="18" charset="0"/>
              </a:rPr>
              <a:t>стоматологии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прикус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под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названием</a:t>
            </a:r>
            <a:r>
              <a:rPr lang="en-US" altLang="en-US" sz="1600" dirty="0">
                <a:latin typeface="Times New Roman" pitchFamily="18" charset="0"/>
              </a:rPr>
              <a:t> «</a:t>
            </a:r>
            <a:r>
              <a:rPr lang="en-US" altLang="en-US" sz="1600" dirty="0" err="1">
                <a:latin typeface="Times New Roman" pitchFamily="18" charset="0"/>
              </a:rPr>
              <a:t>сменный</a:t>
            </a:r>
            <a:r>
              <a:rPr lang="en-US" altLang="en-US" sz="1600" dirty="0">
                <a:latin typeface="Times New Roman" pitchFamily="18" charset="0"/>
              </a:rPr>
              <a:t>» </a:t>
            </a:r>
            <a:r>
              <a:rPr lang="en-US" altLang="en-US" sz="1600" dirty="0" err="1">
                <a:latin typeface="Times New Roman" pitchFamily="18" charset="0"/>
              </a:rPr>
              <a:t>характеризуется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наличием</a:t>
            </a:r>
            <a:r>
              <a:rPr lang="en-US" altLang="en-US" sz="1600" dirty="0">
                <a:latin typeface="Times New Roman" pitchFamily="18" charset="0"/>
              </a:rPr>
              <a:t> у </a:t>
            </a:r>
            <a:r>
              <a:rPr lang="en-US" altLang="en-US" sz="1600" dirty="0" err="1">
                <a:latin typeface="Times New Roman" pitchFamily="18" charset="0"/>
              </a:rPr>
              <a:t>ребенка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как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молочных</a:t>
            </a:r>
            <a:r>
              <a:rPr lang="en-US" altLang="en-US" sz="1600" dirty="0">
                <a:latin typeface="Times New Roman" pitchFamily="18" charset="0"/>
              </a:rPr>
              <a:t>, </a:t>
            </a:r>
            <a:r>
              <a:rPr lang="en-US" altLang="en-US" sz="1600" dirty="0" err="1">
                <a:latin typeface="Times New Roman" pitchFamily="18" charset="0"/>
              </a:rPr>
              <a:t>так</a:t>
            </a:r>
            <a:r>
              <a:rPr lang="en-US" altLang="en-US" sz="1600" dirty="0">
                <a:latin typeface="Times New Roman" pitchFamily="18" charset="0"/>
              </a:rPr>
              <a:t> и </a:t>
            </a:r>
            <a:r>
              <a:rPr lang="en-US" altLang="en-US" sz="1600" dirty="0" err="1">
                <a:latin typeface="Times New Roman" pitchFamily="18" charset="0"/>
              </a:rPr>
              <a:t>постоянных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зубов</a:t>
            </a:r>
            <a:r>
              <a:rPr lang="en-US" altLang="en-US" sz="1600" dirty="0">
                <a:latin typeface="Times New Roman" pitchFamily="18" charset="0"/>
              </a:rPr>
              <a:t>. </a:t>
            </a:r>
            <a:r>
              <a:rPr lang="en-US" altLang="en-US" sz="1600" dirty="0" err="1">
                <a:latin typeface="Times New Roman" pitchFamily="18" charset="0"/>
              </a:rPr>
              <a:t>Сменный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прикус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формируется</a:t>
            </a:r>
            <a:r>
              <a:rPr lang="en-US" altLang="en-US" sz="1600" dirty="0">
                <a:latin typeface="Times New Roman" pitchFamily="18" charset="0"/>
              </a:rPr>
              <a:t> в 2 </a:t>
            </a:r>
            <a:r>
              <a:rPr lang="en-US" altLang="en-US" sz="1600" dirty="0" err="1">
                <a:latin typeface="Times New Roman" pitchFamily="18" charset="0"/>
              </a:rPr>
              <a:t>этапа</a:t>
            </a:r>
            <a:r>
              <a:rPr lang="en-US" altLang="en-US" sz="1600" dirty="0">
                <a:latin typeface="Times New Roman" pitchFamily="18" charset="0"/>
              </a:rPr>
              <a:t> – с 6 </a:t>
            </a:r>
            <a:r>
              <a:rPr lang="en-US" altLang="en-US" sz="1600" dirty="0" err="1">
                <a:latin typeface="Times New Roman" pitchFamily="18" charset="0"/>
              </a:rPr>
              <a:t>до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smtClean="0">
                <a:latin typeface="Times New Roman" pitchFamily="18" charset="0"/>
              </a:rPr>
              <a:t>9</a:t>
            </a:r>
            <a:r>
              <a:rPr lang="ru-RU" altLang="en-US" sz="1600" dirty="0" smtClean="0">
                <a:latin typeface="Times New Roman" pitchFamily="18" charset="0"/>
              </a:rPr>
              <a:t> </a:t>
            </a:r>
            <a:r>
              <a:rPr lang="en-US" altLang="en-US" sz="1600" dirty="0" err="1" smtClean="0">
                <a:latin typeface="Times New Roman" pitchFamily="18" charset="0"/>
              </a:rPr>
              <a:t>лет</a:t>
            </a:r>
            <a:r>
              <a:rPr lang="en-US" altLang="en-US" sz="1600" dirty="0" smtClean="0">
                <a:latin typeface="Times New Roman" pitchFamily="18" charset="0"/>
              </a:rPr>
              <a:t> </a:t>
            </a:r>
            <a:r>
              <a:rPr lang="en-US" altLang="en-US" sz="1600" dirty="0">
                <a:latin typeface="Times New Roman" pitchFamily="18" charset="0"/>
              </a:rPr>
              <a:t>и с 9 </a:t>
            </a:r>
            <a:r>
              <a:rPr lang="en-US" altLang="en-US" sz="1600" dirty="0" err="1">
                <a:latin typeface="Times New Roman" pitchFamily="18" charset="0"/>
              </a:rPr>
              <a:t>до</a:t>
            </a:r>
            <a:r>
              <a:rPr lang="en-US" altLang="en-US" sz="1600" dirty="0">
                <a:latin typeface="Times New Roman" pitchFamily="18" charset="0"/>
              </a:rPr>
              <a:t> 14 </a:t>
            </a:r>
            <a:r>
              <a:rPr lang="en-US" altLang="en-US" sz="1600" dirty="0" err="1">
                <a:latin typeface="Times New Roman" pitchFamily="18" charset="0"/>
              </a:rPr>
              <a:t>лет</a:t>
            </a:r>
            <a:r>
              <a:rPr lang="en-US" altLang="en-US" sz="1600" dirty="0">
                <a:latin typeface="Times New Roman" pitchFamily="18" charset="0"/>
              </a:rPr>
              <a:t>:</a:t>
            </a:r>
          </a:p>
          <a:p>
            <a:pPr marL="0" lvl="0" indent="354012" algn="just">
              <a:buNone/>
            </a:pPr>
            <a:r>
              <a:rPr lang="en-US" altLang="en-US" sz="1600" dirty="0">
                <a:latin typeface="Times New Roman" pitchFamily="18" charset="0"/>
              </a:rPr>
              <a:t>1 </a:t>
            </a:r>
            <a:r>
              <a:rPr lang="en-US" altLang="en-US" sz="1600" dirty="0" err="1">
                <a:latin typeface="Times New Roman" pitchFamily="18" charset="0"/>
              </a:rPr>
              <a:t>этап</a:t>
            </a:r>
            <a:r>
              <a:rPr lang="en-US" altLang="en-US" sz="1600" dirty="0">
                <a:latin typeface="Times New Roman" pitchFamily="18" charset="0"/>
              </a:rPr>
              <a:t> – </a:t>
            </a:r>
            <a:r>
              <a:rPr lang="en-US" altLang="en-US" sz="1600" dirty="0" err="1">
                <a:latin typeface="Times New Roman" pitchFamily="18" charset="0"/>
              </a:rPr>
              <a:t>прорезывается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первый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постоянный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моляр</a:t>
            </a:r>
            <a:r>
              <a:rPr lang="en-US" altLang="en-US" sz="1600" dirty="0">
                <a:latin typeface="Times New Roman" pitchFamily="18" charset="0"/>
              </a:rPr>
              <a:t> («</a:t>
            </a:r>
            <a:r>
              <a:rPr lang="en-US" altLang="en-US" sz="1600" dirty="0" err="1">
                <a:latin typeface="Times New Roman" pitchFamily="18" charset="0"/>
              </a:rPr>
              <a:t>шестерка</a:t>
            </a:r>
            <a:r>
              <a:rPr lang="en-US" altLang="en-US" sz="1600" dirty="0">
                <a:latin typeface="Times New Roman" pitchFamily="18" charset="0"/>
              </a:rPr>
              <a:t>»), </a:t>
            </a:r>
            <a:r>
              <a:rPr lang="en-US" altLang="en-US" sz="1600" dirty="0" err="1">
                <a:latin typeface="Times New Roman" pitchFamily="18" charset="0"/>
              </a:rPr>
              <a:t>для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чего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требуется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ru-RU" altLang="en-US" sz="1600" dirty="0" smtClean="0">
                <a:latin typeface="Times New Roman" pitchFamily="18" charset="0"/>
              </a:rPr>
              <a:t>       </a:t>
            </a:r>
            <a:r>
              <a:rPr lang="en-US" altLang="en-US" sz="1600" dirty="0" err="1" smtClean="0">
                <a:latin typeface="Times New Roman" pitchFamily="18" charset="0"/>
              </a:rPr>
              <a:t>наличие</a:t>
            </a:r>
            <a:r>
              <a:rPr lang="en-US" altLang="en-US" sz="1600" dirty="0" smtClean="0">
                <a:latin typeface="Times New Roman" pitchFamily="18" charset="0"/>
              </a:rPr>
              <a:t> </a:t>
            </a:r>
            <a:r>
              <a:rPr lang="en-US" altLang="en-US" sz="1600" dirty="0">
                <a:latin typeface="Times New Roman" pitchFamily="18" charset="0"/>
              </a:rPr>
              <a:t>в </a:t>
            </a:r>
            <a:r>
              <a:rPr lang="en-US" altLang="en-US" sz="1600" dirty="0" err="1">
                <a:latin typeface="Times New Roman" pitchFamily="18" charset="0"/>
              </a:rPr>
              <a:t>челюсти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свободного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места</a:t>
            </a:r>
            <a:r>
              <a:rPr lang="en-US" altLang="en-US" sz="1600" dirty="0">
                <a:latin typeface="Times New Roman" pitchFamily="18" charset="0"/>
              </a:rPr>
              <a:t>. </a:t>
            </a:r>
            <a:r>
              <a:rPr lang="en-US" altLang="en-US" sz="1600" dirty="0" err="1">
                <a:latin typeface="Times New Roman" pitchFamily="18" charset="0"/>
              </a:rPr>
              <a:t>Как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правило</a:t>
            </a:r>
            <a:r>
              <a:rPr lang="en-US" altLang="en-US" sz="1600" dirty="0">
                <a:latin typeface="Times New Roman" pitchFamily="18" charset="0"/>
              </a:rPr>
              <a:t>, </a:t>
            </a:r>
            <a:r>
              <a:rPr lang="en-US" altLang="en-US" sz="1600" dirty="0" err="1">
                <a:latin typeface="Times New Roman" pitchFamily="18" charset="0"/>
              </a:rPr>
              <a:t>зубы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режутся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парами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ru-RU" altLang="en-US" sz="1600" dirty="0" smtClean="0">
                <a:latin typeface="Times New Roman" pitchFamily="18" charset="0"/>
              </a:rPr>
              <a:t>- </a:t>
            </a:r>
            <a:r>
              <a:rPr lang="en-US" altLang="en-US" sz="1600" dirty="0" err="1" smtClean="0">
                <a:latin typeface="Times New Roman" pitchFamily="18" charset="0"/>
              </a:rPr>
              <a:t>сначала</a:t>
            </a:r>
            <a:r>
              <a:rPr lang="en-US" altLang="en-US" sz="1600" dirty="0" smtClean="0">
                <a:latin typeface="Times New Roman" pitchFamily="18" charset="0"/>
              </a:rPr>
              <a:t> </a:t>
            </a:r>
            <a:r>
              <a:rPr lang="ru-RU" altLang="en-US" sz="1600" dirty="0" smtClean="0">
                <a:latin typeface="Times New Roman" pitchFamily="18" charset="0"/>
              </a:rPr>
              <a:t>                </a:t>
            </a:r>
            <a:r>
              <a:rPr lang="en-US" altLang="en-US" sz="1600" dirty="0" err="1" smtClean="0">
                <a:latin typeface="Times New Roman" pitchFamily="18" charset="0"/>
              </a:rPr>
              <a:t>появляются</a:t>
            </a:r>
            <a:r>
              <a:rPr lang="en-US" altLang="en-US" sz="1600" dirty="0" smtClean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нижние</a:t>
            </a:r>
            <a:r>
              <a:rPr lang="en-US" altLang="en-US" sz="1600" dirty="0">
                <a:latin typeface="Times New Roman" pitchFamily="18" charset="0"/>
              </a:rPr>
              <a:t> 2 </a:t>
            </a:r>
            <a:r>
              <a:rPr lang="en-US" altLang="en-US" sz="1600" dirty="0" err="1">
                <a:latin typeface="Times New Roman" pitchFamily="18" charset="0"/>
              </a:rPr>
              <a:t>моляра</a:t>
            </a:r>
            <a:r>
              <a:rPr lang="en-US" altLang="en-US" sz="1600" dirty="0">
                <a:latin typeface="Times New Roman" pitchFamily="18" charset="0"/>
              </a:rPr>
              <a:t>, </a:t>
            </a:r>
            <a:r>
              <a:rPr lang="en-US" altLang="en-US" sz="1600" dirty="0" err="1">
                <a:latin typeface="Times New Roman" pitchFamily="18" charset="0"/>
              </a:rPr>
              <a:t>затем</a:t>
            </a:r>
            <a:r>
              <a:rPr lang="en-US" altLang="en-US" sz="1600" dirty="0">
                <a:latin typeface="Times New Roman" pitchFamily="18" charset="0"/>
              </a:rPr>
              <a:t> – </a:t>
            </a:r>
            <a:r>
              <a:rPr lang="en-US" altLang="en-US" sz="1600" dirty="0" err="1">
                <a:latin typeface="Times New Roman" pitchFamily="18" charset="0"/>
              </a:rPr>
              <a:t>верхние</a:t>
            </a:r>
            <a:r>
              <a:rPr lang="en-US" altLang="en-US" sz="1600" dirty="0">
                <a:latin typeface="Times New Roman" pitchFamily="18" charset="0"/>
              </a:rPr>
              <a:t>. </a:t>
            </a:r>
            <a:r>
              <a:rPr lang="en-US" altLang="en-US" sz="1600" dirty="0" err="1">
                <a:latin typeface="Times New Roman" pitchFamily="18" charset="0"/>
              </a:rPr>
              <a:t>Далее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прорезываются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центральные</a:t>
            </a:r>
            <a:r>
              <a:rPr lang="en-US" altLang="en-US" sz="1600" dirty="0">
                <a:latin typeface="Times New Roman" pitchFamily="18" charset="0"/>
              </a:rPr>
              <a:t>, а </a:t>
            </a:r>
            <a:r>
              <a:rPr lang="en-US" altLang="en-US" sz="1600" dirty="0" err="1">
                <a:latin typeface="Times New Roman" pitchFamily="18" charset="0"/>
              </a:rPr>
              <a:t>затем</a:t>
            </a:r>
            <a:r>
              <a:rPr lang="en-US" altLang="en-US" sz="1600" dirty="0">
                <a:latin typeface="Times New Roman" pitchFamily="18" charset="0"/>
              </a:rPr>
              <a:t> и </a:t>
            </a:r>
            <a:r>
              <a:rPr lang="en-US" altLang="en-US" sz="1600" dirty="0" err="1">
                <a:latin typeface="Times New Roman" pitchFamily="18" charset="0"/>
              </a:rPr>
              <a:t>боковые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резцы</a:t>
            </a:r>
            <a:r>
              <a:rPr lang="en-US" altLang="en-US" sz="1600" dirty="0">
                <a:latin typeface="Times New Roman" pitchFamily="18" charset="0"/>
              </a:rPr>
              <a:t> (</a:t>
            </a:r>
            <a:r>
              <a:rPr lang="en-US" altLang="en-US" sz="1600" dirty="0" err="1">
                <a:latin typeface="Times New Roman" pitchFamily="18" charset="0"/>
              </a:rPr>
              <a:t>сначала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нижние</a:t>
            </a:r>
            <a:r>
              <a:rPr lang="en-US" altLang="en-US" sz="1600" dirty="0">
                <a:latin typeface="Times New Roman" pitchFamily="18" charset="0"/>
              </a:rPr>
              <a:t>, </a:t>
            </a:r>
            <a:r>
              <a:rPr lang="en-US" altLang="en-US" sz="1600" dirty="0" err="1">
                <a:latin typeface="Times New Roman" pitchFamily="18" charset="0"/>
              </a:rPr>
              <a:t>позже</a:t>
            </a:r>
            <a:r>
              <a:rPr lang="en-US" altLang="en-US" sz="1600" dirty="0">
                <a:latin typeface="Times New Roman" pitchFamily="18" charset="0"/>
              </a:rPr>
              <a:t> – </a:t>
            </a:r>
            <a:r>
              <a:rPr lang="en-US" altLang="en-US" sz="1600" dirty="0" err="1">
                <a:latin typeface="Times New Roman" pitchFamily="18" charset="0"/>
              </a:rPr>
              <a:t>верхние</a:t>
            </a:r>
            <a:r>
              <a:rPr lang="en-US" altLang="en-US" sz="1600" dirty="0">
                <a:latin typeface="Times New Roman" pitchFamily="18" charset="0"/>
              </a:rPr>
              <a:t>) – </a:t>
            </a:r>
            <a:r>
              <a:rPr lang="en-US" altLang="en-US" sz="1600" dirty="0" err="1">
                <a:latin typeface="Times New Roman" pitchFamily="18" charset="0"/>
              </a:rPr>
              <a:t>они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больше</a:t>
            </a:r>
            <a:r>
              <a:rPr lang="en-US" altLang="en-US" sz="1600" dirty="0">
                <a:latin typeface="Times New Roman" pitchFamily="18" charset="0"/>
              </a:rPr>
              <a:t> и </a:t>
            </a:r>
            <a:r>
              <a:rPr lang="en-US" altLang="en-US" sz="1600" dirty="0" err="1">
                <a:latin typeface="Times New Roman" pitchFamily="18" charset="0"/>
              </a:rPr>
              <a:t>шире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молочных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ru-RU" altLang="en-US" sz="1600" dirty="0" smtClean="0">
                <a:latin typeface="Times New Roman" pitchFamily="18" charset="0"/>
              </a:rPr>
              <a:t>                </a:t>
            </a:r>
            <a:r>
              <a:rPr lang="en-US" altLang="en-US" sz="1600" dirty="0" err="1" smtClean="0">
                <a:latin typeface="Times New Roman" pitchFamily="18" charset="0"/>
              </a:rPr>
              <a:t>предшественников</a:t>
            </a:r>
            <a:r>
              <a:rPr lang="en-US" altLang="en-US" sz="1600" dirty="0">
                <a:latin typeface="Times New Roman" pitchFamily="18" charset="0"/>
              </a:rPr>
              <a:t>, </a:t>
            </a:r>
            <a:r>
              <a:rPr lang="en-US" altLang="en-US" sz="1600" dirty="0" err="1">
                <a:latin typeface="Times New Roman" pitchFamily="18" charset="0"/>
              </a:rPr>
              <a:t>поэтому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до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их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появления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между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временными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зубами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появляются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щели</a:t>
            </a:r>
            <a:r>
              <a:rPr lang="en-US" altLang="en-US" sz="1600" dirty="0">
                <a:latin typeface="Times New Roman" pitchFamily="18" charset="0"/>
              </a:rPr>
              <a:t>. В </a:t>
            </a:r>
            <a:r>
              <a:rPr lang="en-US" altLang="en-US" sz="1600" dirty="0" err="1">
                <a:latin typeface="Times New Roman" pitchFamily="18" charset="0"/>
              </a:rPr>
              <a:t>это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период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челюсти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ребенка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интенсивно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растут</a:t>
            </a:r>
            <a:r>
              <a:rPr lang="en-US" altLang="en-US" sz="1600" dirty="0">
                <a:latin typeface="Times New Roman" pitchFamily="18" charset="0"/>
              </a:rPr>
              <a:t>, </a:t>
            </a:r>
            <a:r>
              <a:rPr lang="en-US" altLang="en-US" sz="1600" dirty="0" err="1">
                <a:latin typeface="Times New Roman" pitchFamily="18" charset="0"/>
              </a:rPr>
              <a:t>отмечается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повышение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прикуса</a:t>
            </a:r>
            <a:r>
              <a:rPr lang="en-US" altLang="en-US" sz="1600" dirty="0">
                <a:latin typeface="Times New Roman" pitchFamily="18" charset="0"/>
              </a:rPr>
              <a:t>, </a:t>
            </a:r>
            <a:r>
              <a:rPr lang="en-US" altLang="en-US" sz="1600" dirty="0" err="1">
                <a:latin typeface="Times New Roman" pitchFamily="18" charset="0"/>
              </a:rPr>
              <a:t>после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ru-RU" altLang="en-US" sz="1600" dirty="0" smtClean="0">
                <a:latin typeface="Times New Roman" pitchFamily="18" charset="0"/>
              </a:rPr>
              <a:t>          </a:t>
            </a:r>
            <a:r>
              <a:rPr lang="en-US" altLang="en-US" sz="1600" dirty="0" err="1" smtClean="0">
                <a:latin typeface="Times New Roman" pitchFamily="18" charset="0"/>
              </a:rPr>
              <a:t>чего</a:t>
            </a:r>
            <a:r>
              <a:rPr lang="en-US" altLang="en-US" sz="1600" dirty="0" smtClean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рост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альвеолярных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отростков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временно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прекращается</a:t>
            </a:r>
            <a:r>
              <a:rPr lang="en-US" altLang="en-US" sz="1600" dirty="0">
                <a:latin typeface="Times New Roman" pitchFamily="18" charset="0"/>
              </a:rPr>
              <a:t>.</a:t>
            </a:r>
          </a:p>
          <a:p>
            <a:pPr marL="0" lvl="0" indent="354012" algn="just">
              <a:buNone/>
            </a:pPr>
            <a:r>
              <a:rPr lang="en-US" altLang="en-US" sz="1600" dirty="0">
                <a:latin typeface="Times New Roman" pitchFamily="18" charset="0"/>
              </a:rPr>
              <a:t>2 </a:t>
            </a:r>
            <a:r>
              <a:rPr lang="en-US" altLang="en-US" sz="1600" dirty="0" err="1" smtClean="0">
                <a:latin typeface="Times New Roman" pitchFamily="18" charset="0"/>
              </a:rPr>
              <a:t>этап</a:t>
            </a:r>
            <a:r>
              <a:rPr lang="ru-RU" altLang="en-US" sz="1600" dirty="0" smtClean="0">
                <a:latin typeface="Times New Roman" pitchFamily="18" charset="0"/>
              </a:rPr>
              <a:t> </a:t>
            </a:r>
            <a:r>
              <a:rPr lang="en-US" altLang="en-US" sz="1600" dirty="0" smtClean="0">
                <a:latin typeface="Times New Roman" pitchFamily="18" charset="0"/>
              </a:rPr>
              <a:t>–</a:t>
            </a:r>
            <a:r>
              <a:rPr lang="ru-RU" altLang="en-US" sz="1600" dirty="0" smtClean="0">
                <a:latin typeface="Times New Roman" pitchFamily="18" charset="0"/>
              </a:rPr>
              <a:t> </a:t>
            </a:r>
            <a:r>
              <a:rPr lang="en-US" altLang="en-US" sz="1600" dirty="0" err="1" smtClean="0">
                <a:latin typeface="Times New Roman" pitchFamily="18" charset="0"/>
              </a:rPr>
              <a:t>на</a:t>
            </a:r>
            <a:r>
              <a:rPr lang="en-US" altLang="en-US" sz="1600" dirty="0" smtClean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верхней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челюсти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расширяются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тремы</a:t>
            </a:r>
            <a:r>
              <a:rPr lang="en-US" altLang="en-US" sz="1600" dirty="0">
                <a:latin typeface="Times New Roman" pitchFamily="18" charset="0"/>
              </a:rPr>
              <a:t> – </a:t>
            </a:r>
            <a:r>
              <a:rPr lang="en-US" altLang="en-US" sz="1600" dirty="0" err="1">
                <a:latin typeface="Times New Roman" pitchFamily="18" charset="0"/>
              </a:rPr>
              <a:t>увеличивается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передняя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 smtClean="0">
                <a:latin typeface="Times New Roman" pitchFamily="18" charset="0"/>
              </a:rPr>
              <a:t>область</a:t>
            </a:r>
            <a:r>
              <a:rPr lang="ru-RU" altLang="en-US" sz="1600" dirty="0">
                <a:latin typeface="Times New Roman" pitchFamily="18" charset="0"/>
              </a:rPr>
              <a:t> </a:t>
            </a:r>
            <a:r>
              <a:rPr lang="ru-RU" altLang="en-US" sz="1600" dirty="0" smtClean="0">
                <a:latin typeface="Times New Roman" pitchFamily="18" charset="0"/>
              </a:rPr>
              <a:t>       </a:t>
            </a:r>
            <a:r>
              <a:rPr lang="en-US" altLang="en-US" sz="1600" dirty="0" err="1" smtClean="0">
                <a:latin typeface="Times New Roman" pitchFamily="18" charset="0"/>
              </a:rPr>
              <a:t>нижней</a:t>
            </a:r>
            <a:r>
              <a:rPr lang="en-US" altLang="en-US" sz="1600" dirty="0" smtClean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зубной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дуги</a:t>
            </a:r>
            <a:r>
              <a:rPr lang="en-US" altLang="en-US" sz="1600" dirty="0">
                <a:latin typeface="Times New Roman" pitchFamily="18" charset="0"/>
              </a:rPr>
              <a:t>, а </a:t>
            </a:r>
            <a:r>
              <a:rPr lang="en-US" altLang="en-US" sz="1600" dirty="0" err="1">
                <a:latin typeface="Times New Roman" pitchFamily="18" charset="0"/>
              </a:rPr>
              <a:t>верхняя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адаптируется</a:t>
            </a:r>
            <a:r>
              <a:rPr lang="en-US" altLang="en-US" sz="1600" dirty="0">
                <a:latin typeface="Times New Roman" pitchFamily="18" charset="0"/>
              </a:rPr>
              <a:t> к </a:t>
            </a:r>
            <a:r>
              <a:rPr lang="en-US" altLang="en-US" sz="1600" dirty="0" err="1">
                <a:latin typeface="Times New Roman" pitchFamily="18" charset="0"/>
              </a:rPr>
              <a:t>новым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условиям</a:t>
            </a:r>
            <a:r>
              <a:rPr lang="en-US" altLang="en-US" sz="1600" dirty="0">
                <a:latin typeface="Times New Roman" pitchFamily="18" charset="0"/>
              </a:rPr>
              <a:t>. </a:t>
            </a:r>
            <a:r>
              <a:rPr lang="en-US" altLang="en-US" sz="1600" dirty="0" err="1">
                <a:latin typeface="Times New Roman" pitchFamily="18" charset="0"/>
              </a:rPr>
              <a:t>Изменяется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морфология</a:t>
            </a:r>
            <a:r>
              <a:rPr lang="en-US" altLang="en-US" sz="1600" dirty="0">
                <a:latin typeface="Times New Roman" pitchFamily="18" charset="0"/>
              </a:rPr>
              <a:t> и </a:t>
            </a:r>
            <a:r>
              <a:rPr lang="ru-RU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 smtClean="0">
                <a:latin typeface="Times New Roman" pitchFamily="18" charset="0"/>
              </a:rPr>
              <a:t>функциональность</a:t>
            </a:r>
            <a:r>
              <a:rPr lang="en-US" altLang="en-US" sz="1600" dirty="0" smtClean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височно-нижнечелюстных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суставов</a:t>
            </a:r>
            <a:r>
              <a:rPr lang="en-US" altLang="en-US" sz="1600" dirty="0">
                <a:latin typeface="Times New Roman" pitchFamily="18" charset="0"/>
              </a:rPr>
              <a:t>, </a:t>
            </a:r>
            <a:r>
              <a:rPr lang="en-US" altLang="en-US" sz="1600" dirty="0" err="1">
                <a:latin typeface="Times New Roman" pitchFamily="18" charset="0"/>
              </a:rPr>
              <a:t>что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приводит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smtClean="0">
                <a:latin typeface="Times New Roman" pitchFamily="18" charset="0"/>
              </a:rPr>
              <a:t>к</a:t>
            </a:r>
            <a:r>
              <a:rPr lang="ru-RU" altLang="en-US" sz="1600" dirty="0" smtClean="0">
                <a:latin typeface="Times New Roman" pitchFamily="18" charset="0"/>
              </a:rPr>
              <a:t> </a:t>
            </a:r>
            <a:r>
              <a:rPr lang="en-US" altLang="en-US" sz="1600" dirty="0" err="1" smtClean="0">
                <a:latin typeface="Times New Roman" pitchFamily="18" charset="0"/>
              </a:rPr>
              <a:t>изменению</a:t>
            </a:r>
            <a:r>
              <a:rPr lang="en-US" altLang="en-US" sz="1600" dirty="0" smtClean="0">
                <a:latin typeface="Times New Roman" pitchFamily="18" charset="0"/>
              </a:rPr>
              <a:t> </a:t>
            </a:r>
            <a:r>
              <a:rPr lang="ru-RU" altLang="en-US" sz="1600" dirty="0" smtClean="0">
                <a:latin typeface="Times New Roman" pitchFamily="18" charset="0"/>
              </a:rPr>
              <a:t>                </a:t>
            </a:r>
            <a:r>
              <a:rPr lang="en-US" altLang="en-US" sz="1600" dirty="0" err="1" smtClean="0">
                <a:latin typeface="Times New Roman" pitchFamily="18" charset="0"/>
              </a:rPr>
              <a:t>окклюзии</a:t>
            </a:r>
            <a:r>
              <a:rPr lang="ru-RU" altLang="en-US" sz="1600" dirty="0" smtClean="0">
                <a:latin typeface="Times New Roman" pitchFamily="18" charset="0"/>
              </a:rPr>
              <a:t>. </a:t>
            </a:r>
            <a:r>
              <a:rPr lang="en-US" altLang="en-US" sz="1600" dirty="0" err="1" smtClean="0">
                <a:latin typeface="Times New Roman" pitchFamily="18" charset="0"/>
              </a:rPr>
              <a:t>Режутся</a:t>
            </a:r>
            <a:r>
              <a:rPr lang="en-US" altLang="en-US" sz="1600" dirty="0" smtClean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клыки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нижней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челюсти</a:t>
            </a:r>
            <a:r>
              <a:rPr lang="en-US" altLang="en-US" sz="1600" dirty="0">
                <a:latin typeface="Times New Roman" pitchFamily="18" charset="0"/>
              </a:rPr>
              <a:t>, </a:t>
            </a:r>
            <a:r>
              <a:rPr lang="en-US" altLang="en-US" sz="1600" dirty="0" err="1">
                <a:latin typeface="Times New Roman" pitchFamily="18" charset="0"/>
              </a:rPr>
              <a:t>затем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первые</a:t>
            </a:r>
            <a:r>
              <a:rPr lang="en-US" altLang="en-US" sz="1600" dirty="0">
                <a:latin typeface="Times New Roman" pitchFamily="18" charset="0"/>
              </a:rPr>
              <a:t> и </a:t>
            </a:r>
            <a:r>
              <a:rPr lang="en-US" altLang="en-US" sz="1600" dirty="0" err="1">
                <a:latin typeface="Times New Roman" pitchFamily="18" charset="0"/>
              </a:rPr>
              <a:t>вторые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премоляры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сверху</a:t>
            </a:r>
            <a:r>
              <a:rPr lang="en-US" altLang="en-US" sz="1600" dirty="0">
                <a:latin typeface="Times New Roman" pitchFamily="18" charset="0"/>
              </a:rPr>
              <a:t> и </a:t>
            </a:r>
            <a:r>
              <a:rPr lang="ru-RU" altLang="en-US" sz="1600" dirty="0" smtClean="0">
                <a:latin typeface="Times New Roman" pitchFamily="18" charset="0"/>
              </a:rPr>
              <a:t>         </a:t>
            </a:r>
            <a:r>
              <a:rPr lang="en-US" altLang="en-US" sz="1600" dirty="0" err="1" smtClean="0">
                <a:latin typeface="Times New Roman" pitchFamily="18" charset="0"/>
              </a:rPr>
              <a:t>снизу</a:t>
            </a:r>
            <a:r>
              <a:rPr lang="en-US" altLang="en-US" sz="1600" dirty="0">
                <a:latin typeface="Times New Roman" pitchFamily="18" charset="0"/>
              </a:rPr>
              <a:t>. </a:t>
            </a:r>
            <a:r>
              <a:rPr lang="en-US" altLang="en-US" sz="1600" dirty="0" err="1" smtClean="0">
                <a:latin typeface="Times New Roman" pitchFamily="18" charset="0"/>
              </a:rPr>
              <a:t>После</a:t>
            </a:r>
            <a:r>
              <a:rPr lang="ru-RU" altLang="en-US" sz="1600" dirty="0" smtClean="0">
                <a:latin typeface="Times New Roman" pitchFamily="18" charset="0"/>
              </a:rPr>
              <a:t> </a:t>
            </a:r>
            <a:r>
              <a:rPr lang="en-US" altLang="en-US" sz="1600" dirty="0" err="1" smtClean="0">
                <a:latin typeface="Times New Roman" pitchFamily="18" charset="0"/>
              </a:rPr>
              <a:t>этого</a:t>
            </a:r>
            <a:r>
              <a:rPr lang="en-US" altLang="en-US" sz="1600" dirty="0" smtClean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прорезываются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клыки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на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верхней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челюсти</a:t>
            </a:r>
            <a:r>
              <a:rPr lang="en-US" altLang="en-US" sz="1600" dirty="0">
                <a:latin typeface="Times New Roman" pitchFamily="18" charset="0"/>
              </a:rPr>
              <a:t> и, </a:t>
            </a:r>
            <a:r>
              <a:rPr lang="en-US" altLang="en-US" sz="1600" dirty="0" err="1">
                <a:latin typeface="Times New Roman" pitchFamily="18" charset="0"/>
              </a:rPr>
              <a:t>наконец</a:t>
            </a:r>
            <a:r>
              <a:rPr lang="en-US" altLang="en-US" sz="1600" dirty="0">
                <a:latin typeface="Times New Roman" pitchFamily="18" charset="0"/>
              </a:rPr>
              <a:t>, </a:t>
            </a:r>
            <a:r>
              <a:rPr lang="en-US" altLang="en-US" sz="1600" dirty="0" err="1">
                <a:latin typeface="Times New Roman" pitchFamily="18" charset="0"/>
              </a:rPr>
              <a:t>вторые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моляры</a:t>
            </a:r>
            <a:r>
              <a:rPr lang="en-US" altLang="en-US" sz="1600" dirty="0">
                <a:latin typeface="Times New Roman" pitchFamily="18" charset="0"/>
              </a:rPr>
              <a:t>. </a:t>
            </a:r>
            <a:r>
              <a:rPr lang="ru-RU" altLang="en-US" sz="1600" dirty="0" smtClean="0">
                <a:latin typeface="Times New Roman" pitchFamily="18" charset="0"/>
              </a:rPr>
              <a:t>   </a:t>
            </a:r>
            <a:r>
              <a:rPr lang="en-US" altLang="en-US" sz="1600" dirty="0" err="1" smtClean="0">
                <a:latin typeface="Times New Roman" pitchFamily="18" charset="0"/>
              </a:rPr>
              <a:t>Третьи</a:t>
            </a:r>
            <a:r>
              <a:rPr lang="en-US" altLang="en-US" sz="1600" dirty="0" smtClean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моляры</a:t>
            </a:r>
            <a:r>
              <a:rPr lang="en-US" altLang="en-US" sz="1600" dirty="0">
                <a:latin typeface="Times New Roman" pitchFamily="18" charset="0"/>
              </a:rPr>
              <a:t>, </a:t>
            </a:r>
            <a:r>
              <a:rPr lang="en-US" altLang="en-US" sz="1600" dirty="0" err="1">
                <a:latin typeface="Times New Roman" pitchFamily="18" charset="0"/>
              </a:rPr>
              <a:t>или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зубы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мудрости</a:t>
            </a:r>
            <a:r>
              <a:rPr lang="en-US" altLang="en-US" sz="1600" dirty="0">
                <a:latin typeface="Times New Roman" pitchFamily="18" charset="0"/>
              </a:rPr>
              <a:t>, </a:t>
            </a:r>
            <a:r>
              <a:rPr lang="en-US" altLang="en-US" sz="1600" dirty="0" err="1">
                <a:latin typeface="Times New Roman" pitchFamily="18" charset="0"/>
              </a:rPr>
              <a:t>могут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не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прорезаться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вовсе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или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появиться</a:t>
            </a:r>
            <a:r>
              <a:rPr lang="en-US" altLang="en-US" sz="1600" dirty="0">
                <a:latin typeface="Times New Roman" pitchFamily="18" charset="0"/>
              </a:rPr>
              <a:t> к 25-30 </a:t>
            </a:r>
            <a:r>
              <a:rPr lang="en-US" altLang="en-US" sz="1600" dirty="0" err="1">
                <a:latin typeface="Times New Roman" pitchFamily="18" charset="0"/>
              </a:rPr>
              <a:t>годам</a:t>
            </a:r>
            <a:r>
              <a:rPr lang="en-US" altLang="en-US" sz="1600" dirty="0">
                <a:latin typeface="Times New Roman" pitchFamily="18" charset="0"/>
              </a:rPr>
              <a:t>.</a:t>
            </a:r>
          </a:p>
        </p:txBody>
      </p:sp>
      <p:pic>
        <p:nvPicPr>
          <p:cNvPr id="2097163" name="Рисунок 2097162"/>
          <p:cNvPicPr>
            <a:picLocks/>
          </p:cNvPicPr>
          <p:nvPr/>
        </p:nvPicPr>
        <p:blipFill>
          <a:blip r:embed="rId2"/>
          <a:srcRect l="31093" t="54190" r="27170" b="8009"/>
          <a:stretch>
            <a:fillRect/>
          </a:stretch>
        </p:blipFill>
        <p:spPr>
          <a:xfrm>
            <a:off x="4356100" y="5157787"/>
            <a:ext cx="3816350" cy="1366837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19" name="Прямоугольник 1048618"/>
          <p:cNvSpPr/>
          <p:nvPr/>
        </p:nvSpPr>
        <p:spPr>
          <a:xfrm>
            <a:off x="5148262" y="6553200"/>
            <a:ext cx="2260600" cy="3048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/>
            <a:r>
              <a:rPr lang="en-US" sz="1400">
                <a:latin typeface="Arial" pitchFamily="34" charset="0"/>
              </a:rPr>
              <a:t>Рис. 8 – Сменный прикус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Прямоугольник 1048619"/>
          <p:cNvSpPr/>
          <p:nvPr/>
        </p:nvSpPr>
        <p:spPr>
          <a:xfrm>
            <a:off x="8748712" y="0"/>
            <a:ext cx="522287" cy="3667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/>
            <a:r>
              <a:rPr lang="en-US">
                <a:latin typeface="Arial" pitchFamily="34" charset="0"/>
              </a:rPr>
              <a:t>11</a:t>
            </a:r>
          </a:p>
        </p:txBody>
      </p:sp>
      <p:sp>
        <p:nvSpPr>
          <p:cNvPr id="1048621" name="Прямоугольник 1048620"/>
          <p:cNvSpPr/>
          <p:nvPr/>
        </p:nvSpPr>
        <p:spPr>
          <a:xfrm>
            <a:off x="468312" y="404812"/>
            <a:ext cx="8434388" cy="3651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none" lIns="0" tIns="0" rIns="0" bIns="0" anchor="ctr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/>
            <a:r>
              <a:rPr lang="en-US" altLang="en-US" sz="2400" b="1" i="1" dirty="0" err="1">
                <a:solidFill>
                  <a:schemeClr val="hlink"/>
                </a:solidFill>
                <a:latin typeface="Arial" pitchFamily="34" charset="0"/>
              </a:rPr>
              <a:t>Морфологическая</a:t>
            </a:r>
            <a:r>
              <a:rPr lang="en-US" altLang="en-US" sz="2400" b="1" i="1" dirty="0">
                <a:solidFill>
                  <a:schemeClr val="hlink"/>
                </a:solidFill>
                <a:latin typeface="Arial" pitchFamily="34" charset="0"/>
              </a:rPr>
              <a:t> </a:t>
            </a:r>
            <a:r>
              <a:rPr lang="en-US" altLang="en-US" sz="2400" b="1" i="1" dirty="0" err="1">
                <a:solidFill>
                  <a:schemeClr val="hlink"/>
                </a:solidFill>
                <a:latin typeface="Arial" pitchFamily="34" charset="0"/>
              </a:rPr>
              <a:t>характеристика</a:t>
            </a:r>
            <a:r>
              <a:rPr lang="en-US" altLang="en-US" sz="2400" b="1" i="1" dirty="0">
                <a:solidFill>
                  <a:schemeClr val="hlink"/>
                </a:solidFill>
                <a:latin typeface="Arial" pitchFamily="34" charset="0"/>
              </a:rPr>
              <a:t> </a:t>
            </a:r>
            <a:r>
              <a:rPr lang="en-US" altLang="en-US" sz="2400" b="1" i="1" dirty="0" err="1">
                <a:solidFill>
                  <a:schemeClr val="hlink"/>
                </a:solidFill>
                <a:latin typeface="Arial" pitchFamily="34" charset="0"/>
              </a:rPr>
              <a:t>прикуса</a:t>
            </a:r>
            <a:r>
              <a:rPr lang="en-US" altLang="en-US" sz="2400" b="1" i="1" dirty="0">
                <a:solidFill>
                  <a:schemeClr val="hlink"/>
                </a:solidFill>
                <a:latin typeface="Arial" pitchFamily="34" charset="0"/>
              </a:rPr>
              <a:t> II </a:t>
            </a:r>
            <a:r>
              <a:rPr lang="en-US" altLang="en-US" sz="2400" b="1" i="1" dirty="0" err="1">
                <a:solidFill>
                  <a:schemeClr val="hlink"/>
                </a:solidFill>
                <a:latin typeface="Arial" pitchFamily="34" charset="0"/>
              </a:rPr>
              <a:t>периода</a:t>
            </a:r>
            <a:endParaRPr lang="en-US" altLang="en-US" sz="2400" b="1" i="1" dirty="0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1048622" name="Объект 2"/>
          <p:cNvSpPr/>
          <p:nvPr/>
        </p:nvSpPr>
        <p:spPr>
          <a:xfrm>
            <a:off x="323528" y="1196752"/>
            <a:ext cx="8496944" cy="338402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marL="0" lvl="0" indent="354012" algn="just">
              <a:lnSpc>
                <a:spcPct val="80000"/>
              </a:lnSpc>
              <a:buFont typeface="Arial" pitchFamily="34" charset="0"/>
              <a:buAutoNum type="arabicParenR"/>
            </a:pPr>
            <a:r>
              <a:rPr lang="en-US" altLang="en-US" sz="1800" dirty="0" err="1">
                <a:latin typeface="Times New Roman" pitchFamily="18" charset="0"/>
              </a:rPr>
              <a:t>Срединная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линия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верхнего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постоянного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клыка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проецируется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между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нижним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ru-RU" altLang="en-US" sz="1800" dirty="0" smtClean="0">
                <a:latin typeface="Times New Roman" pitchFamily="18" charset="0"/>
              </a:rPr>
              <a:t>      </a:t>
            </a:r>
            <a:r>
              <a:rPr lang="en-US" altLang="en-US" sz="1800" dirty="0" err="1" smtClean="0">
                <a:latin typeface="Times New Roman" pitchFamily="18" charset="0"/>
              </a:rPr>
              <a:t>клыком</a:t>
            </a:r>
            <a:r>
              <a:rPr lang="en-US" altLang="en-US" sz="1800" dirty="0" smtClean="0">
                <a:latin typeface="Times New Roman" pitchFamily="18" charset="0"/>
              </a:rPr>
              <a:t> </a:t>
            </a:r>
            <a:r>
              <a:rPr lang="en-US" altLang="en-US" sz="1800" dirty="0">
                <a:latin typeface="Times New Roman" pitchFamily="18" charset="0"/>
              </a:rPr>
              <a:t>и </a:t>
            </a:r>
            <a:r>
              <a:rPr lang="en-US" altLang="en-US" sz="1800" dirty="0" err="1">
                <a:latin typeface="Times New Roman" pitchFamily="18" charset="0"/>
              </a:rPr>
              <a:t>первым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премоляром</a:t>
            </a:r>
            <a:endParaRPr lang="en-US" altLang="en-US" sz="1800" dirty="0">
              <a:latin typeface="Times New Roman" pitchFamily="18" charset="0"/>
            </a:endParaRPr>
          </a:p>
          <a:p>
            <a:pPr marL="0" lvl="0" indent="354012" algn="just">
              <a:lnSpc>
                <a:spcPct val="80000"/>
              </a:lnSpc>
              <a:buFont typeface="Arial" pitchFamily="34" charset="0"/>
              <a:buAutoNum type="arabicParenR"/>
            </a:pPr>
            <a:r>
              <a:rPr lang="en-US" altLang="en-US" sz="1800" dirty="0" err="1">
                <a:latin typeface="Times New Roman" pitchFamily="18" charset="0"/>
              </a:rPr>
              <a:t>Мезиально-щечный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бугорок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верхнего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первого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постоянного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моляра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расположен</a:t>
            </a:r>
            <a:r>
              <a:rPr lang="en-US" altLang="en-US" sz="1800" dirty="0">
                <a:latin typeface="Times New Roman" pitchFamily="18" charset="0"/>
              </a:rPr>
              <a:t> в </a:t>
            </a:r>
            <a:r>
              <a:rPr lang="en-US" altLang="en-US" sz="1800" dirty="0" err="1">
                <a:latin typeface="Times New Roman" pitchFamily="18" charset="0"/>
              </a:rPr>
              <a:t>первой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поперечной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фиссуре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одноименного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нижнего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зуба</a:t>
            </a:r>
            <a:endParaRPr lang="en-US" altLang="en-US" sz="1800" dirty="0">
              <a:latin typeface="Times New Roman" pitchFamily="18" charset="0"/>
            </a:endParaRPr>
          </a:p>
          <a:p>
            <a:pPr marL="0" lvl="0" indent="354012" algn="just">
              <a:lnSpc>
                <a:spcPct val="80000"/>
              </a:lnSpc>
              <a:buFont typeface="Arial" pitchFamily="34" charset="0"/>
              <a:buAutoNum type="arabicParenR"/>
            </a:pPr>
            <a:r>
              <a:rPr lang="en-US" altLang="en-US" sz="1800" dirty="0" err="1">
                <a:latin typeface="Times New Roman" pitchFamily="18" charset="0"/>
              </a:rPr>
              <a:t>Верхние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резцы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перекрывают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нижние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на</a:t>
            </a:r>
            <a:r>
              <a:rPr lang="en-US" altLang="en-US" sz="1800" dirty="0">
                <a:latin typeface="Times New Roman" pitchFamily="18" charset="0"/>
              </a:rPr>
              <a:t> 1/3 </a:t>
            </a:r>
            <a:r>
              <a:rPr lang="en-US" altLang="en-US" sz="1800" dirty="0" err="1">
                <a:latin typeface="Times New Roman" pitchFamily="18" charset="0"/>
              </a:rPr>
              <a:t>высоты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коронки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нижнего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резца</a:t>
            </a:r>
            <a:endParaRPr lang="en-US" altLang="en-US" sz="1800" dirty="0">
              <a:latin typeface="Times New Roman" pitchFamily="18" charset="0"/>
            </a:endParaRPr>
          </a:p>
          <a:p>
            <a:pPr marL="0" lvl="0" indent="354012" algn="just">
              <a:lnSpc>
                <a:spcPct val="80000"/>
              </a:lnSpc>
              <a:buFont typeface="Arial" pitchFamily="34" charset="0"/>
              <a:buAutoNum type="arabicParenR"/>
            </a:pPr>
            <a:r>
              <a:rPr lang="en-US" altLang="en-US" sz="1800" dirty="0" err="1">
                <a:latin typeface="Times New Roman" pitchFamily="18" charset="0"/>
              </a:rPr>
              <a:t>Вестибулярные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бугры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нижних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премоляров</a:t>
            </a:r>
            <a:r>
              <a:rPr lang="en-US" altLang="en-US" sz="1800" dirty="0">
                <a:latin typeface="Times New Roman" pitchFamily="18" charset="0"/>
              </a:rPr>
              <a:t> и </a:t>
            </a:r>
            <a:r>
              <a:rPr lang="en-US" altLang="en-US" sz="1800" dirty="0" err="1">
                <a:latin typeface="Times New Roman" pitchFamily="18" charset="0"/>
              </a:rPr>
              <a:t>моляров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располагаются</a:t>
            </a:r>
            <a:r>
              <a:rPr lang="en-US" altLang="en-US" sz="1800" dirty="0">
                <a:latin typeface="Times New Roman" pitchFamily="18" charset="0"/>
              </a:rPr>
              <a:t> в </a:t>
            </a:r>
            <a:r>
              <a:rPr lang="ru-RU" altLang="en-US" sz="1800" dirty="0" smtClean="0">
                <a:latin typeface="Times New Roman" pitchFamily="18" charset="0"/>
              </a:rPr>
              <a:t>                </a:t>
            </a:r>
            <a:r>
              <a:rPr lang="en-US" altLang="en-US" sz="1800" dirty="0" err="1" smtClean="0">
                <a:latin typeface="Times New Roman" pitchFamily="18" charset="0"/>
              </a:rPr>
              <a:t>продольных</a:t>
            </a:r>
            <a:r>
              <a:rPr lang="en-US" altLang="en-US" sz="1800" dirty="0" smtClean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фиссурах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верхних</a:t>
            </a:r>
            <a:endParaRPr lang="en-US" altLang="en-US" sz="1800" dirty="0">
              <a:latin typeface="Times New Roman" pitchFamily="18" charset="0"/>
            </a:endParaRPr>
          </a:p>
          <a:p>
            <a:pPr marL="0" lvl="0" indent="354012" algn="just">
              <a:lnSpc>
                <a:spcPct val="80000"/>
              </a:lnSpc>
              <a:buFont typeface="Arial" pitchFamily="34" charset="0"/>
              <a:buAutoNum type="arabicParenR"/>
            </a:pPr>
            <a:r>
              <a:rPr lang="en-US" altLang="en-US" sz="1800" dirty="0" err="1">
                <a:latin typeface="Times New Roman" pitchFamily="18" charset="0"/>
              </a:rPr>
              <a:t>Диастемы</a:t>
            </a:r>
            <a:r>
              <a:rPr lang="en-US" altLang="en-US" sz="1800" dirty="0">
                <a:latin typeface="Times New Roman" pitchFamily="18" charset="0"/>
              </a:rPr>
              <a:t> и </a:t>
            </a:r>
            <a:r>
              <a:rPr lang="en-US" altLang="en-US" sz="1800" dirty="0" err="1">
                <a:latin typeface="Times New Roman" pitchFamily="18" charset="0"/>
              </a:rPr>
              <a:t>трем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нет</a:t>
            </a:r>
            <a:endParaRPr lang="en-US" altLang="en-US" sz="1800" dirty="0">
              <a:latin typeface="Times New Roman" pitchFamily="18" charset="0"/>
            </a:endParaRPr>
          </a:p>
          <a:p>
            <a:pPr marL="0" lvl="0" indent="354012" algn="just">
              <a:lnSpc>
                <a:spcPct val="80000"/>
              </a:lnSpc>
              <a:buFont typeface="Arial" pitchFamily="34" charset="0"/>
              <a:buAutoNum type="arabicParenR"/>
            </a:pPr>
            <a:r>
              <a:rPr lang="en-US" altLang="en-US" sz="1800" dirty="0" err="1">
                <a:latin typeface="Times New Roman" pitchFamily="18" charset="0"/>
              </a:rPr>
              <a:t>Зубные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ряды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имебю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форму</a:t>
            </a:r>
            <a:r>
              <a:rPr lang="en-US" altLang="en-US" sz="1800" dirty="0">
                <a:latin typeface="Times New Roman" pitchFamily="18" charset="0"/>
              </a:rPr>
              <a:t>: </a:t>
            </a:r>
            <a:r>
              <a:rPr lang="en-US" altLang="en-US" sz="1800" dirty="0" err="1">
                <a:latin typeface="Times New Roman" pitchFamily="18" charset="0"/>
              </a:rPr>
              <a:t>верхний</a:t>
            </a:r>
            <a:r>
              <a:rPr lang="en-US" altLang="en-US" sz="1800" dirty="0">
                <a:latin typeface="Times New Roman" pitchFamily="18" charset="0"/>
              </a:rPr>
              <a:t> – </a:t>
            </a:r>
            <a:r>
              <a:rPr lang="en-US" altLang="en-US" sz="1800" dirty="0" err="1">
                <a:latin typeface="Times New Roman" pitchFamily="18" charset="0"/>
              </a:rPr>
              <a:t>полуэллипса</a:t>
            </a:r>
            <a:r>
              <a:rPr lang="en-US" altLang="en-US" sz="1800" dirty="0">
                <a:latin typeface="Times New Roman" pitchFamily="18" charset="0"/>
              </a:rPr>
              <a:t>, </a:t>
            </a:r>
            <a:r>
              <a:rPr lang="en-US" altLang="en-US" sz="1800" dirty="0" err="1">
                <a:latin typeface="Times New Roman" pitchFamily="18" charset="0"/>
              </a:rPr>
              <a:t>нижний</a:t>
            </a:r>
            <a:r>
              <a:rPr lang="en-US" altLang="en-US" sz="1800" dirty="0">
                <a:latin typeface="Times New Roman" pitchFamily="18" charset="0"/>
              </a:rPr>
              <a:t> – </a:t>
            </a:r>
            <a:r>
              <a:rPr lang="en-US" altLang="en-US" sz="1800" dirty="0" err="1">
                <a:latin typeface="Times New Roman" pitchFamily="18" charset="0"/>
              </a:rPr>
              <a:t>параболы</a:t>
            </a:r>
            <a:endParaRPr lang="en-US" altLang="en-US" sz="1800" dirty="0">
              <a:latin typeface="Times New Roman" pitchFamily="18" charset="0"/>
            </a:endParaRPr>
          </a:p>
          <a:p>
            <a:pPr marL="0" lvl="0" indent="354012" algn="just">
              <a:lnSpc>
                <a:spcPct val="80000"/>
              </a:lnSpc>
              <a:buFont typeface="Arial" pitchFamily="34" charset="0"/>
              <a:buAutoNum type="arabicParenR"/>
            </a:pPr>
            <a:r>
              <a:rPr lang="en-US" altLang="en-US" sz="1800" dirty="0" err="1">
                <a:latin typeface="Times New Roman" pitchFamily="18" charset="0"/>
              </a:rPr>
              <a:t>Режущие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края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зубов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каждой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челюсти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расположены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на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одной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плоскости</a:t>
            </a:r>
            <a:endParaRPr lang="en-US" altLang="en-US" sz="1800" dirty="0">
              <a:latin typeface="Times New Roman" pitchFamily="18" charset="0"/>
            </a:endParaRPr>
          </a:p>
          <a:p>
            <a:pPr marL="0" lvl="0" indent="354012" algn="just">
              <a:lnSpc>
                <a:spcPct val="80000"/>
              </a:lnSpc>
              <a:buFont typeface="Arial" pitchFamily="34" charset="0"/>
              <a:buAutoNum type="arabicParenR"/>
            </a:pPr>
            <a:endParaRPr lang="en-US" altLang="en-US" sz="18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3617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en-US" sz="2400" b="1" i="1" dirty="0" err="1">
                <a:solidFill>
                  <a:schemeClr val="hlink"/>
                </a:solidFill>
                <a:latin typeface="Arial" pitchFamily="34" charset="0"/>
              </a:rPr>
              <a:t>Морфологическая</a:t>
            </a:r>
            <a:r>
              <a:rPr lang="en-US" altLang="en-US" sz="2400" b="1" i="1" dirty="0">
                <a:solidFill>
                  <a:schemeClr val="hlink"/>
                </a:solidFill>
                <a:latin typeface="Arial" pitchFamily="34" charset="0"/>
              </a:rPr>
              <a:t> </a:t>
            </a:r>
            <a:r>
              <a:rPr lang="en-US" altLang="en-US" sz="2400" b="1" i="1" dirty="0" err="1">
                <a:solidFill>
                  <a:schemeClr val="hlink"/>
                </a:solidFill>
                <a:latin typeface="Arial" pitchFamily="34" charset="0"/>
              </a:rPr>
              <a:t>характеристика</a:t>
            </a:r>
            <a:r>
              <a:rPr lang="en-US" altLang="en-US" sz="2400" b="1" i="1" dirty="0">
                <a:solidFill>
                  <a:schemeClr val="hlink"/>
                </a:solidFill>
                <a:latin typeface="Arial" pitchFamily="34" charset="0"/>
              </a:rPr>
              <a:t> </a:t>
            </a:r>
            <a:r>
              <a:rPr lang="en-US" altLang="en-US" sz="2400" b="1" i="1" dirty="0" err="1">
                <a:solidFill>
                  <a:schemeClr val="hlink"/>
                </a:solidFill>
                <a:latin typeface="Arial" pitchFamily="34" charset="0"/>
              </a:rPr>
              <a:t>прикуса</a:t>
            </a:r>
            <a:r>
              <a:rPr lang="en-US" altLang="en-US" sz="2400" b="1" i="1" dirty="0">
                <a:solidFill>
                  <a:schemeClr val="hlink"/>
                </a:solidFill>
                <a:latin typeface="Arial" pitchFamily="34" charset="0"/>
              </a:rPr>
              <a:t> II </a:t>
            </a:r>
            <a:r>
              <a:rPr lang="en-US" altLang="en-US" sz="2400" b="1" i="1" dirty="0" err="1">
                <a:solidFill>
                  <a:schemeClr val="hlink"/>
                </a:solidFill>
                <a:latin typeface="Arial" pitchFamily="34" charset="0"/>
              </a:rPr>
              <a:t>периода</a:t>
            </a:r>
            <a:endParaRPr lang="en-US" altLang="en-US" sz="2400" b="1" i="1" dirty="0">
              <a:solidFill>
                <a:schemeClr val="hlink"/>
              </a:solidFill>
              <a:latin typeface="Arial" pitchFamily="34" charset="0"/>
            </a:endParaRPr>
          </a:p>
        </p:txBody>
      </p:sp>
      <p:pic>
        <p:nvPicPr>
          <p:cNvPr id="3" name="Рисунок 2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99592" y="1516684"/>
            <a:ext cx="7056784" cy="42885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8098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Прямоугольник 1048622"/>
          <p:cNvSpPr/>
          <p:nvPr/>
        </p:nvSpPr>
        <p:spPr>
          <a:xfrm>
            <a:off x="8748712" y="0"/>
            <a:ext cx="522287" cy="3667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/>
            <a:r>
              <a:rPr lang="en-US">
                <a:latin typeface="Arial" pitchFamily="34" charset="0"/>
              </a:rPr>
              <a:t>12</a:t>
            </a:r>
          </a:p>
        </p:txBody>
      </p:sp>
      <p:sp>
        <p:nvSpPr>
          <p:cNvPr id="1048624" name="Прямоугольник 1048623"/>
          <p:cNvSpPr/>
          <p:nvPr/>
        </p:nvSpPr>
        <p:spPr>
          <a:xfrm>
            <a:off x="2032000" y="260350"/>
            <a:ext cx="5154612" cy="3651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none" lIns="0" tIns="0" rIns="0" bIns="0" anchor="ctr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/>
            <a:r>
              <a:rPr lang="en-US" sz="2400" b="1" i="1">
                <a:solidFill>
                  <a:schemeClr val="hlink"/>
                </a:solidFill>
                <a:latin typeface="Arial" pitchFamily="34" charset="0"/>
              </a:rPr>
              <a:t>Виды физиологического прикуса</a:t>
            </a:r>
          </a:p>
        </p:txBody>
      </p:sp>
      <p:pic>
        <p:nvPicPr>
          <p:cNvPr id="2097167" name="Рисунок 2097166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42987" y="836612"/>
            <a:ext cx="7143750" cy="564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Прямоугольник 1048624"/>
          <p:cNvSpPr/>
          <p:nvPr/>
        </p:nvSpPr>
        <p:spPr>
          <a:xfrm>
            <a:off x="8748712" y="0"/>
            <a:ext cx="522287" cy="3667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/>
            <a:r>
              <a:rPr lang="en-US">
                <a:latin typeface="Arial" pitchFamily="34" charset="0"/>
              </a:rPr>
              <a:t>13</a:t>
            </a:r>
          </a:p>
        </p:txBody>
      </p:sp>
      <p:sp>
        <p:nvSpPr>
          <p:cNvPr id="1048626" name="Прямоугольник 1048625"/>
          <p:cNvSpPr/>
          <p:nvPr/>
        </p:nvSpPr>
        <p:spPr>
          <a:xfrm>
            <a:off x="611187" y="260350"/>
            <a:ext cx="7718425" cy="3651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none" lIns="0" tIns="0" rIns="0" bIns="0" anchor="ctr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/>
            <a:r>
              <a:rPr lang="en-US" sz="2400" b="1" i="1" dirty="0" err="1">
                <a:solidFill>
                  <a:schemeClr val="hlink"/>
                </a:solidFill>
                <a:latin typeface="Arial" pitchFamily="34" charset="0"/>
              </a:rPr>
              <a:t>Возрастные</a:t>
            </a:r>
            <a:r>
              <a:rPr lang="en-US" sz="2400" b="1" i="1" dirty="0">
                <a:solidFill>
                  <a:schemeClr val="hlink"/>
                </a:solidFill>
                <a:latin typeface="Arial" pitchFamily="34" charset="0"/>
              </a:rPr>
              <a:t> </a:t>
            </a:r>
            <a:r>
              <a:rPr lang="en-US" sz="2400" b="1" i="1" dirty="0" err="1">
                <a:solidFill>
                  <a:schemeClr val="hlink"/>
                </a:solidFill>
                <a:latin typeface="Arial" pitchFamily="34" charset="0"/>
              </a:rPr>
              <a:t>периоды</a:t>
            </a:r>
            <a:r>
              <a:rPr lang="en-US" sz="2400" b="1" i="1" dirty="0">
                <a:solidFill>
                  <a:schemeClr val="hlink"/>
                </a:solidFill>
                <a:latin typeface="Arial" pitchFamily="34" charset="0"/>
              </a:rPr>
              <a:t> </a:t>
            </a:r>
            <a:r>
              <a:rPr lang="en-US" sz="2400" b="1" i="1" dirty="0" err="1">
                <a:solidFill>
                  <a:schemeClr val="hlink"/>
                </a:solidFill>
                <a:latin typeface="Arial" pitchFamily="34" charset="0"/>
              </a:rPr>
              <a:t>физиологического</a:t>
            </a:r>
            <a:r>
              <a:rPr lang="en-US" sz="2400" b="1" i="1" dirty="0">
                <a:solidFill>
                  <a:schemeClr val="hlink"/>
                </a:solidFill>
                <a:latin typeface="Arial" pitchFamily="34" charset="0"/>
              </a:rPr>
              <a:t> </a:t>
            </a:r>
            <a:r>
              <a:rPr lang="en-US" sz="2400" b="1" i="1" dirty="0" err="1">
                <a:solidFill>
                  <a:schemeClr val="hlink"/>
                </a:solidFill>
                <a:latin typeface="Arial" pitchFamily="34" charset="0"/>
              </a:rPr>
              <a:t>прикуса</a:t>
            </a:r>
            <a:endParaRPr lang="en-US" sz="2400" b="1" i="1" dirty="0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1048627" name="Объект 2"/>
          <p:cNvSpPr/>
          <p:nvPr/>
        </p:nvSpPr>
        <p:spPr>
          <a:xfrm>
            <a:off x="2268537" y="692150"/>
            <a:ext cx="3960812" cy="11525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marL="0" lvl="0" indent="0" algn="just">
              <a:buNone/>
            </a:pP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Временный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прикус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</a:rPr>
              <a:t>(</a:t>
            </a:r>
            <a:r>
              <a:rPr lang="en-US" sz="1600" dirty="0">
                <a:latin typeface="Times New Roman" pitchFamily="18" charset="0"/>
              </a:rPr>
              <a:t>6 </a:t>
            </a:r>
            <a:r>
              <a:rPr lang="en-US" sz="1600" dirty="0" err="1">
                <a:latin typeface="Times New Roman" pitchFamily="18" charset="0"/>
              </a:rPr>
              <a:t>мес</a:t>
            </a:r>
            <a:r>
              <a:rPr lang="en-US" sz="1600" dirty="0">
                <a:latin typeface="Times New Roman" pitchFamily="18" charset="0"/>
              </a:rPr>
              <a:t>. – 6 </a:t>
            </a:r>
            <a:r>
              <a:rPr lang="en-US" sz="1600" dirty="0" err="1">
                <a:latin typeface="Times New Roman" pitchFamily="18" charset="0"/>
              </a:rPr>
              <a:t>лет</a:t>
            </a:r>
            <a:r>
              <a:rPr lang="en-US" sz="1600" dirty="0">
                <a:latin typeface="Times New Roman" pitchFamily="18" charset="0"/>
              </a:rPr>
              <a:t>): </a:t>
            </a:r>
          </a:p>
          <a:p>
            <a:pPr marL="0" lvl="0" indent="0" algn="just">
              <a:buFontTx/>
              <a:buAutoNum type="arabicPeriod"/>
            </a:pP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Период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становления</a:t>
            </a:r>
            <a:r>
              <a:rPr lang="en-US" sz="1600" dirty="0">
                <a:latin typeface="Times New Roman" pitchFamily="18" charset="0"/>
              </a:rPr>
              <a:t> (6 </a:t>
            </a:r>
            <a:r>
              <a:rPr lang="en-US" sz="1600" dirty="0" err="1">
                <a:latin typeface="Times New Roman" pitchFamily="18" charset="0"/>
              </a:rPr>
              <a:t>мес</a:t>
            </a:r>
            <a:r>
              <a:rPr lang="en-US" sz="1600" dirty="0">
                <a:latin typeface="Times New Roman" pitchFamily="18" charset="0"/>
              </a:rPr>
              <a:t>. – 2,5 </a:t>
            </a:r>
            <a:r>
              <a:rPr lang="en-US" sz="1600" dirty="0" err="1">
                <a:latin typeface="Times New Roman" pitchFamily="18" charset="0"/>
              </a:rPr>
              <a:t>года</a:t>
            </a:r>
            <a:r>
              <a:rPr lang="en-US" sz="1600" dirty="0">
                <a:latin typeface="Times New Roman" pitchFamily="18" charset="0"/>
              </a:rPr>
              <a:t>);</a:t>
            </a:r>
          </a:p>
          <a:p>
            <a:pPr marL="0" lvl="0" indent="0" algn="just">
              <a:buFontTx/>
              <a:buAutoNum type="arabicPeriod"/>
            </a:pP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Период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стабилизации</a:t>
            </a:r>
            <a:r>
              <a:rPr lang="en-US" sz="1600" dirty="0">
                <a:latin typeface="Times New Roman" pitchFamily="18" charset="0"/>
              </a:rPr>
              <a:t> ( 2,5 </a:t>
            </a:r>
            <a:r>
              <a:rPr lang="en-US" sz="1600" dirty="0" err="1">
                <a:latin typeface="Times New Roman" pitchFamily="18" charset="0"/>
              </a:rPr>
              <a:t>года</a:t>
            </a:r>
            <a:r>
              <a:rPr lang="en-US" sz="1600" dirty="0">
                <a:latin typeface="Times New Roman" pitchFamily="18" charset="0"/>
              </a:rPr>
              <a:t> – 4 </a:t>
            </a:r>
            <a:r>
              <a:rPr lang="en-US" sz="1600" dirty="0" err="1">
                <a:latin typeface="Times New Roman" pitchFamily="18" charset="0"/>
              </a:rPr>
              <a:t>года</a:t>
            </a:r>
            <a:r>
              <a:rPr lang="en-US" sz="1600" dirty="0" smtClean="0">
                <a:latin typeface="Times New Roman" pitchFamily="18" charset="0"/>
              </a:rPr>
              <a:t>)</a:t>
            </a:r>
            <a:endParaRPr lang="en-US" sz="1600" dirty="0">
              <a:latin typeface="Times New Roman" pitchFamily="18" charset="0"/>
            </a:endParaRPr>
          </a:p>
          <a:p>
            <a:pPr marL="0" lvl="0" indent="0" algn="just">
              <a:buFontTx/>
              <a:buAutoNum type="arabicPeriod"/>
            </a:pP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Период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старения</a:t>
            </a:r>
            <a:r>
              <a:rPr lang="en-US" sz="1600" dirty="0">
                <a:latin typeface="Times New Roman" pitchFamily="18" charset="0"/>
              </a:rPr>
              <a:t> (4-6 </a:t>
            </a:r>
            <a:r>
              <a:rPr lang="en-US" sz="1600" dirty="0" err="1">
                <a:latin typeface="Times New Roman" pitchFamily="18" charset="0"/>
              </a:rPr>
              <a:t>лет</a:t>
            </a:r>
            <a:r>
              <a:rPr lang="en-US" sz="1600" dirty="0">
                <a:latin typeface="Times New Roman" pitchFamily="18" charset="0"/>
              </a:rPr>
              <a:t>)</a:t>
            </a:r>
          </a:p>
        </p:txBody>
      </p:sp>
      <p:pic>
        <p:nvPicPr>
          <p:cNvPr id="2050" name="Picture 2" descr="C:\Users\tech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76872"/>
            <a:ext cx="5534818" cy="383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i="1" dirty="0" err="1">
                <a:solidFill>
                  <a:schemeClr val="hlink"/>
                </a:solidFill>
                <a:latin typeface="Arial" pitchFamily="34" charset="0"/>
              </a:rPr>
              <a:t>Возрастные</a:t>
            </a:r>
            <a:r>
              <a:rPr lang="en-US" sz="2400" b="1" i="1" dirty="0">
                <a:solidFill>
                  <a:schemeClr val="hlink"/>
                </a:solidFill>
                <a:latin typeface="Arial" pitchFamily="34" charset="0"/>
              </a:rPr>
              <a:t> </a:t>
            </a:r>
            <a:r>
              <a:rPr lang="en-US" sz="2400" b="1" i="1" dirty="0" err="1">
                <a:solidFill>
                  <a:schemeClr val="hlink"/>
                </a:solidFill>
                <a:latin typeface="Arial" pitchFamily="34" charset="0"/>
              </a:rPr>
              <a:t>периоды</a:t>
            </a:r>
            <a:r>
              <a:rPr lang="en-US" sz="2400" b="1" i="1" dirty="0">
                <a:solidFill>
                  <a:schemeClr val="hlink"/>
                </a:solidFill>
                <a:latin typeface="Arial" pitchFamily="34" charset="0"/>
              </a:rPr>
              <a:t> </a:t>
            </a:r>
            <a:r>
              <a:rPr lang="en-US" sz="2400" b="1" i="1" dirty="0" err="1">
                <a:solidFill>
                  <a:schemeClr val="hlink"/>
                </a:solidFill>
                <a:latin typeface="Arial" pitchFamily="34" charset="0"/>
              </a:rPr>
              <a:t>физиологического</a:t>
            </a:r>
            <a:r>
              <a:rPr lang="en-US" sz="2400" b="1" i="1" dirty="0">
                <a:solidFill>
                  <a:schemeClr val="hlink"/>
                </a:solidFill>
                <a:latin typeface="Arial" pitchFamily="34" charset="0"/>
              </a:rPr>
              <a:t> </a:t>
            </a:r>
            <a:r>
              <a:rPr lang="en-US" sz="2400" b="1" i="1" dirty="0" err="1">
                <a:solidFill>
                  <a:schemeClr val="hlink"/>
                </a:solidFill>
                <a:latin typeface="Arial" pitchFamily="34" charset="0"/>
              </a:rPr>
              <a:t>прикуса</a:t>
            </a:r>
            <a:endParaRPr lang="en-US" sz="2400" b="1" i="1" dirty="0">
              <a:solidFill>
                <a:schemeClr val="hlink"/>
              </a:solidFill>
              <a:latin typeface="Arial" pitchFamily="34" charset="0"/>
            </a:endParaRPr>
          </a:p>
        </p:txBody>
      </p:sp>
      <p:pic>
        <p:nvPicPr>
          <p:cNvPr id="3" name="Рисунок 2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3529" y="1268760"/>
            <a:ext cx="8064896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95536" y="5373216"/>
            <a:ext cx="3816350" cy="83099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/>
            <a:r>
              <a:rPr lang="ru-RU" sz="1600" dirty="0">
                <a:latin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</a:rPr>
              <a:t>Сменный</a:t>
            </a:r>
            <a:r>
              <a:rPr lang="en-US" sz="1600" dirty="0" smtClean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прикус</a:t>
            </a:r>
            <a:r>
              <a:rPr lang="en-US" sz="1600" dirty="0">
                <a:latin typeface="Times New Roman" pitchFamily="18" charset="0"/>
              </a:rPr>
              <a:t> (6 </a:t>
            </a:r>
            <a:r>
              <a:rPr lang="en-US" sz="1600" dirty="0" err="1">
                <a:latin typeface="Times New Roman" pitchFamily="18" charset="0"/>
              </a:rPr>
              <a:t>лет</a:t>
            </a:r>
            <a:r>
              <a:rPr lang="en-US" sz="1600" dirty="0">
                <a:latin typeface="Times New Roman" pitchFamily="18" charset="0"/>
              </a:rPr>
              <a:t> – 12 – 14 </a:t>
            </a:r>
            <a:r>
              <a:rPr lang="en-US" sz="1600" dirty="0" err="1">
                <a:latin typeface="Times New Roman" pitchFamily="18" charset="0"/>
              </a:rPr>
              <a:t>лет</a:t>
            </a:r>
            <a:r>
              <a:rPr lang="en-US" sz="1600" dirty="0">
                <a:latin typeface="Times New Roman" pitchFamily="18" charset="0"/>
              </a:rPr>
              <a:t>):</a:t>
            </a:r>
          </a:p>
          <a:p>
            <a:pPr lvl="0"/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Ранний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период</a:t>
            </a:r>
            <a:r>
              <a:rPr lang="en-US" sz="1600" dirty="0">
                <a:latin typeface="Times New Roman" pitchFamily="18" charset="0"/>
              </a:rPr>
              <a:t> (6-9 </a:t>
            </a:r>
            <a:r>
              <a:rPr lang="en-US" sz="1600" dirty="0" err="1">
                <a:latin typeface="Times New Roman" pitchFamily="18" charset="0"/>
              </a:rPr>
              <a:t>лет</a:t>
            </a:r>
            <a:r>
              <a:rPr lang="en-US" sz="1600" dirty="0">
                <a:latin typeface="Times New Roman" pitchFamily="18" charset="0"/>
              </a:rPr>
              <a:t>) ;</a:t>
            </a:r>
          </a:p>
          <a:p>
            <a:pPr lvl="0"/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Поздний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период</a:t>
            </a:r>
            <a:r>
              <a:rPr lang="en-US" sz="1600" dirty="0">
                <a:latin typeface="Times New Roman" pitchFamily="18" charset="0"/>
              </a:rPr>
              <a:t> (10-12-14 </a:t>
            </a:r>
            <a:r>
              <a:rPr lang="en-US" sz="1600" dirty="0" err="1">
                <a:latin typeface="Times New Roman" pitchFamily="18" charset="0"/>
              </a:rPr>
              <a:t>лет</a:t>
            </a:r>
            <a:r>
              <a:rPr lang="en-US" sz="1600" dirty="0">
                <a:latin typeface="Times New Roman" pitchFamily="18" charset="0"/>
              </a:rPr>
              <a:t>);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56100" y="5373687"/>
            <a:ext cx="4572000" cy="13144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/>
            <a:r>
              <a:rPr lang="ru-RU" sz="1600" dirty="0">
                <a:latin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Постоянный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прикус</a:t>
            </a:r>
            <a:r>
              <a:rPr lang="en-US" sz="1600" dirty="0">
                <a:latin typeface="Times New Roman" pitchFamily="18" charset="0"/>
              </a:rPr>
              <a:t> (12-14 </a:t>
            </a:r>
            <a:r>
              <a:rPr lang="en-US" sz="1600" dirty="0" err="1">
                <a:latin typeface="Times New Roman" pitchFamily="18" charset="0"/>
              </a:rPr>
              <a:t>лет</a:t>
            </a:r>
            <a:r>
              <a:rPr lang="en-US" sz="1600" dirty="0">
                <a:latin typeface="Times New Roman" pitchFamily="18" charset="0"/>
              </a:rPr>
              <a:t> – </a:t>
            </a:r>
            <a:r>
              <a:rPr lang="en-US" sz="1600" dirty="0" err="1">
                <a:latin typeface="Times New Roman" pitchFamily="18" charset="0"/>
              </a:rPr>
              <a:t>беззубые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челюсти</a:t>
            </a:r>
            <a:r>
              <a:rPr lang="en-US" sz="1600" dirty="0">
                <a:latin typeface="Times New Roman" pitchFamily="18" charset="0"/>
              </a:rPr>
              <a:t>):</a:t>
            </a:r>
          </a:p>
          <a:p>
            <a:pPr lvl="0"/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Первый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период</a:t>
            </a:r>
            <a:r>
              <a:rPr lang="en-US" sz="1600" dirty="0">
                <a:latin typeface="Times New Roman" pitchFamily="18" charset="0"/>
              </a:rPr>
              <a:t> (14-17 </a:t>
            </a:r>
            <a:r>
              <a:rPr lang="en-US" sz="1600" dirty="0" err="1">
                <a:latin typeface="Times New Roman" pitchFamily="18" charset="0"/>
              </a:rPr>
              <a:t>лет</a:t>
            </a:r>
            <a:r>
              <a:rPr lang="en-US" sz="1600" dirty="0">
                <a:latin typeface="Times New Roman" pitchFamily="18" charset="0"/>
              </a:rPr>
              <a:t>);</a:t>
            </a:r>
          </a:p>
          <a:p>
            <a:pPr lvl="0"/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Второй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период</a:t>
            </a:r>
            <a:r>
              <a:rPr lang="en-US" sz="1600" dirty="0">
                <a:latin typeface="Times New Roman" pitchFamily="18" charset="0"/>
              </a:rPr>
              <a:t> (18-25 </a:t>
            </a:r>
            <a:r>
              <a:rPr lang="en-US" sz="1600" dirty="0" err="1">
                <a:latin typeface="Times New Roman" pitchFamily="18" charset="0"/>
              </a:rPr>
              <a:t>лет</a:t>
            </a:r>
            <a:r>
              <a:rPr lang="en-US" sz="1600" dirty="0">
                <a:latin typeface="Times New Roman" pitchFamily="18" charset="0"/>
              </a:rPr>
              <a:t>);</a:t>
            </a:r>
          </a:p>
          <a:p>
            <a:pPr lvl="0"/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Третий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период</a:t>
            </a:r>
            <a:r>
              <a:rPr lang="en-US" sz="1600" dirty="0">
                <a:latin typeface="Times New Roman" pitchFamily="18" charset="0"/>
              </a:rPr>
              <a:t> (26 </a:t>
            </a:r>
            <a:r>
              <a:rPr lang="en-US" sz="1600" dirty="0" err="1">
                <a:latin typeface="Times New Roman" pitchFamily="18" charset="0"/>
              </a:rPr>
              <a:t>лет</a:t>
            </a:r>
            <a:r>
              <a:rPr lang="en-US" sz="1600" dirty="0">
                <a:latin typeface="Times New Roman" pitchFamily="18" charset="0"/>
              </a:rPr>
              <a:t> – </a:t>
            </a:r>
            <a:r>
              <a:rPr lang="en-US" sz="1600" dirty="0" err="1">
                <a:latin typeface="Times New Roman" pitchFamily="18" charset="0"/>
              </a:rPr>
              <a:t>беззубые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челюсти</a:t>
            </a:r>
            <a:r>
              <a:rPr lang="en-US" sz="1600" dirty="0">
                <a:latin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09406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Прямоугольник 1048629"/>
          <p:cNvSpPr/>
          <p:nvPr/>
        </p:nvSpPr>
        <p:spPr>
          <a:xfrm>
            <a:off x="8748712" y="0"/>
            <a:ext cx="522287" cy="3667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/>
            <a:r>
              <a:rPr lang="en-US">
                <a:latin typeface="Arial" pitchFamily="34" charset="0"/>
              </a:rPr>
              <a:t>14</a:t>
            </a:r>
          </a:p>
        </p:txBody>
      </p:sp>
      <p:sp>
        <p:nvSpPr>
          <p:cNvPr id="1048631" name="Прямоугольник 1048630"/>
          <p:cNvSpPr/>
          <p:nvPr/>
        </p:nvSpPr>
        <p:spPr>
          <a:xfrm>
            <a:off x="1138237" y="260350"/>
            <a:ext cx="6699250" cy="3651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none" lIns="0" tIns="0" rIns="0" bIns="0" anchor="ctr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/>
            <a:r>
              <a:rPr lang="en-US" sz="2400" b="1" i="1">
                <a:solidFill>
                  <a:schemeClr val="hlink"/>
                </a:solidFill>
                <a:latin typeface="Arial" pitchFamily="34" charset="0"/>
              </a:rPr>
              <a:t>Период стабилизации временного прикуса</a:t>
            </a:r>
          </a:p>
        </p:txBody>
      </p:sp>
      <p:sp>
        <p:nvSpPr>
          <p:cNvPr id="1048632" name="Объект 2"/>
          <p:cNvSpPr/>
          <p:nvPr/>
        </p:nvSpPr>
        <p:spPr>
          <a:xfrm>
            <a:off x="611187" y="1125537"/>
            <a:ext cx="8065269" cy="345598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marL="0" lvl="0" indent="354012" algn="just">
              <a:lnSpc>
                <a:spcPct val="80000"/>
              </a:lnSpc>
              <a:buFont typeface="Arial" pitchFamily="34" charset="0"/>
              <a:buAutoNum type="arabicPeriod"/>
            </a:pPr>
            <a:r>
              <a:rPr lang="en-US" altLang="en-US" sz="2000" dirty="0" err="1">
                <a:latin typeface="Times New Roman" pitchFamily="18" charset="0"/>
              </a:rPr>
              <a:t>Данный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период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длится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до</a:t>
            </a:r>
            <a:r>
              <a:rPr lang="en-US" altLang="en-US" sz="2000" dirty="0">
                <a:latin typeface="Times New Roman" pitchFamily="18" charset="0"/>
              </a:rPr>
              <a:t> 4 </a:t>
            </a:r>
            <a:r>
              <a:rPr lang="en-US" altLang="en-US" sz="2000" dirty="0" err="1">
                <a:latin typeface="Times New Roman" pitchFamily="18" charset="0"/>
              </a:rPr>
              <a:t>лет</a:t>
            </a:r>
            <a:r>
              <a:rPr lang="en-US" altLang="en-US" sz="2000" dirty="0">
                <a:latin typeface="Times New Roman" pitchFamily="18" charset="0"/>
              </a:rPr>
              <a:t> и </a:t>
            </a:r>
            <a:r>
              <a:rPr lang="en-US" altLang="en-US" sz="2000" dirty="0" err="1">
                <a:latin typeface="Times New Roman" pitchFamily="18" charset="0"/>
              </a:rPr>
              <a:t>имеет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следующие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 smtClean="0">
                <a:latin typeface="Times New Roman" pitchFamily="18" charset="0"/>
              </a:rPr>
              <a:t>характеристики</a:t>
            </a:r>
            <a:endParaRPr lang="en-US" altLang="en-US" sz="2000" dirty="0">
              <a:latin typeface="Times New Roman" pitchFamily="18" charset="0"/>
            </a:endParaRPr>
          </a:p>
          <a:p>
            <a:pPr marL="0" lvl="0" indent="354012" algn="just">
              <a:lnSpc>
                <a:spcPct val="80000"/>
              </a:lnSpc>
              <a:buFont typeface="Arial" pitchFamily="34" charset="0"/>
              <a:buAutoNum type="arabicPeriod"/>
            </a:pPr>
            <a:r>
              <a:rPr lang="en-US" altLang="en-US" sz="2000" dirty="0" err="1">
                <a:latin typeface="Times New Roman" pitchFamily="18" charset="0"/>
              </a:rPr>
              <a:t>Зубные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дуги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представляют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собой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полукруг</a:t>
            </a:r>
            <a:r>
              <a:rPr lang="en-US" altLang="en-US" sz="2000" dirty="0">
                <a:latin typeface="Times New Roman" pitchFamily="18" charset="0"/>
              </a:rPr>
              <a:t> с </a:t>
            </a:r>
            <a:r>
              <a:rPr lang="en-US" altLang="en-US" sz="2000" dirty="0" err="1">
                <a:latin typeface="Times New Roman" pitchFamily="18" charset="0"/>
              </a:rPr>
              <a:t>радиусом</a:t>
            </a:r>
            <a:r>
              <a:rPr lang="en-US" altLang="en-US" sz="2000" dirty="0">
                <a:latin typeface="Times New Roman" pitchFamily="18" charset="0"/>
              </a:rPr>
              <a:t>, </a:t>
            </a:r>
            <a:r>
              <a:rPr lang="en-US" altLang="en-US" sz="2000" dirty="0" err="1">
                <a:latin typeface="Times New Roman" pitchFamily="18" charset="0"/>
              </a:rPr>
              <a:t>большим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на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верхней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челюсти</a:t>
            </a:r>
            <a:endParaRPr lang="en-US" altLang="en-US" sz="2000" dirty="0">
              <a:latin typeface="Times New Roman" pitchFamily="18" charset="0"/>
            </a:endParaRPr>
          </a:p>
          <a:p>
            <a:pPr marL="0" lvl="0" indent="354012" algn="just">
              <a:lnSpc>
                <a:spcPct val="80000"/>
              </a:lnSpc>
              <a:buFont typeface="Arial" pitchFamily="34" charset="0"/>
              <a:buAutoNum type="arabicPeriod"/>
            </a:pPr>
            <a:r>
              <a:rPr lang="en-US" altLang="en-US" sz="2000" dirty="0" err="1">
                <a:latin typeface="Times New Roman" pitchFamily="18" charset="0"/>
              </a:rPr>
              <a:t>Резательные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края</a:t>
            </a:r>
            <a:r>
              <a:rPr lang="en-US" altLang="en-US" sz="2000" dirty="0">
                <a:latin typeface="Times New Roman" pitchFamily="18" charset="0"/>
              </a:rPr>
              <a:t> и </a:t>
            </a:r>
            <a:r>
              <a:rPr lang="en-US" altLang="en-US" sz="2000" dirty="0" err="1">
                <a:latin typeface="Times New Roman" pitchFamily="18" charset="0"/>
              </a:rPr>
              <a:t>жевательные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поверхности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зубов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лежат</a:t>
            </a:r>
            <a:r>
              <a:rPr lang="en-US" altLang="en-US" sz="2000" dirty="0">
                <a:latin typeface="Times New Roman" pitchFamily="18" charset="0"/>
              </a:rPr>
              <a:t> в </a:t>
            </a:r>
            <a:r>
              <a:rPr lang="en-US" altLang="en-US" sz="2000" dirty="0" err="1">
                <a:latin typeface="Times New Roman" pitchFamily="18" charset="0"/>
              </a:rPr>
              <a:t>одной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ru-RU" altLang="en-US" sz="2000" dirty="0" smtClean="0">
                <a:latin typeface="Times New Roman" pitchFamily="18" charset="0"/>
              </a:rPr>
              <a:t> </a:t>
            </a:r>
            <a:r>
              <a:rPr lang="en-US" altLang="en-US" sz="2000" dirty="0" err="1" smtClean="0">
                <a:latin typeface="Times New Roman" pitchFamily="18" charset="0"/>
              </a:rPr>
              <a:t>плоскости</a:t>
            </a:r>
            <a:r>
              <a:rPr lang="en-US" altLang="en-US" sz="2000" dirty="0">
                <a:latin typeface="Times New Roman" pitchFamily="18" charset="0"/>
              </a:rPr>
              <a:t>, </a:t>
            </a:r>
            <a:r>
              <a:rPr lang="en-US" altLang="en-US" sz="2000" dirty="0" err="1">
                <a:latin typeface="Times New Roman" pitchFamily="18" charset="0"/>
              </a:rPr>
              <a:t>потому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окклюзионная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плоскость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горизонтальна</a:t>
            </a:r>
            <a:r>
              <a:rPr lang="en-US" altLang="en-US" sz="2000" dirty="0">
                <a:latin typeface="Times New Roman" pitchFamily="18" charset="0"/>
              </a:rPr>
              <a:t>.</a:t>
            </a:r>
          </a:p>
          <a:p>
            <a:pPr marL="0" lvl="0" indent="354012" algn="just">
              <a:lnSpc>
                <a:spcPct val="80000"/>
              </a:lnSpc>
              <a:buFont typeface="Arial" pitchFamily="34" charset="0"/>
              <a:buAutoNum type="arabicPeriod"/>
            </a:pPr>
            <a:r>
              <a:rPr lang="en-US" altLang="en-US" sz="2000" dirty="0" err="1">
                <a:latin typeface="Times New Roman" pitchFamily="18" charset="0"/>
              </a:rPr>
              <a:t>Коренные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временных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зубов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короткое</a:t>
            </a:r>
            <a:r>
              <a:rPr lang="en-US" altLang="en-US" sz="2000" dirty="0">
                <a:latin typeface="Times New Roman" pitchFamily="18" charset="0"/>
              </a:rPr>
              <a:t> и </a:t>
            </a:r>
            <a:r>
              <a:rPr lang="en-US" altLang="en-US" sz="2000" dirty="0" err="1" smtClean="0">
                <a:latin typeface="Times New Roman" pitchFamily="18" charset="0"/>
              </a:rPr>
              <a:t>широкие</a:t>
            </a:r>
            <a:r>
              <a:rPr lang="en-US" altLang="en-US" sz="2000" dirty="0" smtClean="0">
                <a:latin typeface="Times New Roman" pitchFamily="18" charset="0"/>
              </a:rPr>
              <a:t>,</a:t>
            </a:r>
            <a:r>
              <a:rPr lang="ru-RU" altLang="en-US" sz="2000" dirty="0" smtClean="0">
                <a:latin typeface="Times New Roman" pitchFamily="18" charset="0"/>
              </a:rPr>
              <a:t> </a:t>
            </a:r>
            <a:r>
              <a:rPr lang="en-US" altLang="en-US" sz="2000" dirty="0" err="1" smtClean="0">
                <a:latin typeface="Times New Roman" pitchFamily="18" charset="0"/>
              </a:rPr>
              <a:t>формируются</a:t>
            </a:r>
            <a:r>
              <a:rPr lang="en-US" altLang="en-US" sz="2000" dirty="0" smtClean="0">
                <a:latin typeface="Times New Roman" pitchFamily="18" charset="0"/>
              </a:rPr>
              <a:t> </a:t>
            </a:r>
            <a:r>
              <a:rPr lang="ru-RU" altLang="en-US" sz="2000" dirty="0" smtClean="0">
                <a:latin typeface="Times New Roman" pitchFamily="18" charset="0"/>
              </a:rPr>
              <a:t>           </a:t>
            </a:r>
            <a:r>
              <a:rPr lang="en-US" altLang="en-US" sz="2000" dirty="0" err="1" smtClean="0">
                <a:latin typeface="Times New Roman" pitchFamily="18" charset="0"/>
              </a:rPr>
              <a:t>напротяжении</a:t>
            </a:r>
            <a:r>
              <a:rPr lang="en-US" altLang="en-US" sz="2000" dirty="0" smtClean="0">
                <a:latin typeface="Times New Roman" pitchFamily="18" charset="0"/>
              </a:rPr>
              <a:t> </a:t>
            </a:r>
            <a:r>
              <a:rPr lang="en-US" altLang="en-US" sz="2000" dirty="0">
                <a:latin typeface="Times New Roman" pitchFamily="18" charset="0"/>
              </a:rPr>
              <a:t>2-2,5 </a:t>
            </a:r>
            <a:r>
              <a:rPr lang="en-US" altLang="en-US" sz="2000" dirty="0" err="1">
                <a:latin typeface="Times New Roman" pitchFamily="18" charset="0"/>
              </a:rPr>
              <a:t>годов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после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прорезывания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зуба</a:t>
            </a:r>
            <a:r>
              <a:rPr lang="en-US" altLang="en-US" sz="2000" dirty="0">
                <a:latin typeface="Times New Roman" pitchFamily="18" charset="0"/>
              </a:rPr>
              <a:t>; </a:t>
            </a:r>
            <a:r>
              <a:rPr lang="en-US" altLang="en-US" sz="2000" dirty="0" err="1">
                <a:latin typeface="Times New Roman" pitchFamily="18" charset="0"/>
              </a:rPr>
              <a:t>на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 smtClean="0">
                <a:latin typeface="Times New Roman" pitchFamily="18" charset="0"/>
              </a:rPr>
              <a:t>протяжении</a:t>
            </a:r>
            <a:r>
              <a:rPr lang="ru-RU" altLang="en-US" sz="2000" dirty="0">
                <a:latin typeface="Times New Roman" pitchFamily="18" charset="0"/>
              </a:rPr>
              <a:t> </a:t>
            </a:r>
            <a:r>
              <a:rPr lang="ru-RU" altLang="en-US" sz="2000" dirty="0" smtClean="0">
                <a:latin typeface="Times New Roman" pitchFamily="18" charset="0"/>
              </a:rPr>
              <a:t>       </a:t>
            </a:r>
            <a:r>
              <a:rPr lang="ru-RU" altLang="en-US" sz="2000" dirty="0" smtClean="0">
                <a:latin typeface="Times New Roman" pitchFamily="18" charset="0"/>
              </a:rPr>
              <a:t> </a:t>
            </a:r>
            <a:r>
              <a:rPr lang="en-US" altLang="en-US" sz="2000" dirty="0" err="1" smtClean="0">
                <a:latin typeface="Times New Roman" pitchFamily="18" charset="0"/>
              </a:rPr>
              <a:t>следующих</a:t>
            </a:r>
            <a:r>
              <a:rPr lang="en-US" altLang="en-US" sz="2000" dirty="0" smtClean="0">
                <a:latin typeface="Times New Roman" pitchFamily="18" charset="0"/>
              </a:rPr>
              <a:t> </a:t>
            </a:r>
            <a:r>
              <a:rPr lang="en-US" altLang="en-US" sz="2000" dirty="0">
                <a:latin typeface="Times New Roman" pitchFamily="18" charset="0"/>
              </a:rPr>
              <a:t>2-ух </a:t>
            </a:r>
            <a:r>
              <a:rPr lang="en-US" altLang="en-US" sz="2000" dirty="0" err="1">
                <a:latin typeface="Times New Roman" pitchFamily="18" charset="0"/>
              </a:rPr>
              <a:t>годов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наблюдается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стабильное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состояние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корня</a:t>
            </a:r>
            <a:r>
              <a:rPr lang="en-US" altLang="en-US" sz="2000" dirty="0">
                <a:latin typeface="Times New Roman" pitchFamily="18" charset="0"/>
              </a:rPr>
              <a:t>, </a:t>
            </a:r>
            <a:r>
              <a:rPr lang="en-US" altLang="en-US" sz="2000" dirty="0" err="1">
                <a:latin typeface="Times New Roman" pitchFamily="18" charset="0"/>
              </a:rPr>
              <a:t>после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чего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начинается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физиологичная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резорбция</a:t>
            </a:r>
            <a:endParaRPr lang="en-US" altLang="en-US" sz="2000" dirty="0">
              <a:latin typeface="Times New Roman" pitchFamily="18" charset="0"/>
            </a:endParaRPr>
          </a:p>
          <a:p>
            <a:pPr marL="0" lvl="0" indent="354012" algn="just">
              <a:lnSpc>
                <a:spcPct val="80000"/>
              </a:lnSpc>
              <a:buFont typeface="Arial" pitchFamily="34" charset="0"/>
              <a:buAutoNum type="arabicPeriod"/>
            </a:pPr>
            <a:r>
              <a:rPr lang="en-US" altLang="en-US" sz="2000" dirty="0" err="1">
                <a:latin typeface="Times New Roman" pitchFamily="18" charset="0"/>
              </a:rPr>
              <a:t>Средняя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линия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лица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совпадает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со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средней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линией</a:t>
            </a:r>
            <a:r>
              <a:rPr lang="en-US" altLang="en-US" sz="2000" dirty="0">
                <a:latin typeface="Times New Roman" pitchFamily="18" charset="0"/>
              </a:rPr>
              <a:t>, </a:t>
            </a:r>
            <a:r>
              <a:rPr lang="en-US" altLang="en-US" sz="2000" dirty="0" err="1">
                <a:latin typeface="Times New Roman" pitchFamily="18" charset="0"/>
              </a:rPr>
              <a:t>которая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проходит</a:t>
            </a:r>
            <a:r>
              <a:rPr lang="en-US" altLang="en-US" sz="2000" dirty="0">
                <a:latin typeface="Times New Roman" pitchFamily="18" charset="0"/>
              </a:rPr>
              <a:t>  </a:t>
            </a:r>
            <a:r>
              <a:rPr lang="en-US" altLang="en-US" sz="2000" dirty="0" err="1">
                <a:latin typeface="Times New Roman" pitchFamily="18" charset="0"/>
              </a:rPr>
              <a:t>между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центральными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резцами</a:t>
            </a:r>
            <a:r>
              <a:rPr lang="en-US" altLang="en-US" sz="2000" dirty="0">
                <a:latin typeface="Times New Roman" pitchFamily="18" charset="0"/>
              </a:rPr>
              <a:t>. </a:t>
            </a:r>
            <a:r>
              <a:rPr lang="en-US" altLang="en-US" sz="2000" dirty="0" err="1">
                <a:latin typeface="Times New Roman" pitchFamily="18" charset="0"/>
              </a:rPr>
              <a:t>Они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являются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продолжением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друг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друга</a:t>
            </a:r>
            <a:r>
              <a:rPr lang="en-US" altLang="en-US" sz="2000" dirty="0">
                <a:latin typeface="Times New Roman" pitchFamily="18" charset="0"/>
              </a:rPr>
              <a:t> и </a:t>
            </a:r>
            <a:r>
              <a:rPr lang="en-US" altLang="en-US" sz="2000" dirty="0" err="1">
                <a:latin typeface="Times New Roman" pitchFamily="18" charset="0"/>
              </a:rPr>
              <a:t>лежат</a:t>
            </a:r>
            <a:r>
              <a:rPr lang="en-US" altLang="en-US" sz="2000" dirty="0">
                <a:latin typeface="Times New Roman" pitchFamily="18" charset="0"/>
              </a:rPr>
              <a:t> в </a:t>
            </a:r>
            <a:r>
              <a:rPr lang="en-US" altLang="en-US" sz="2000" dirty="0" err="1">
                <a:latin typeface="Times New Roman" pitchFamily="18" charset="0"/>
              </a:rPr>
              <a:t>одной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сагитальной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плоскости</a:t>
            </a:r>
            <a:r>
              <a:rPr lang="en-US" altLang="en-US" sz="2000" dirty="0">
                <a:latin typeface="Times New Roman" pitchFamily="18" charset="0"/>
              </a:rPr>
              <a:t>.</a:t>
            </a:r>
          </a:p>
          <a:p>
            <a:pPr marL="0" lvl="0" indent="354012" algn="just">
              <a:lnSpc>
                <a:spcPct val="80000"/>
              </a:lnSpc>
              <a:buFont typeface="Arial" pitchFamily="34" charset="0"/>
              <a:buAutoNum type="arabicPeriod"/>
            </a:pPr>
            <a:r>
              <a:rPr lang="en-US" altLang="en-US" sz="2000" dirty="0" err="1">
                <a:latin typeface="Times New Roman" pitchFamily="18" charset="0"/>
              </a:rPr>
              <a:t>Каждый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зуб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имеет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по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двух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антагонистов</a:t>
            </a:r>
            <a:r>
              <a:rPr lang="en-US" altLang="en-US" sz="2000" dirty="0">
                <a:latin typeface="Times New Roman" pitchFamily="18" charset="0"/>
              </a:rPr>
              <a:t>, </a:t>
            </a:r>
            <a:r>
              <a:rPr lang="en-US" altLang="en-US" sz="2000" dirty="0" err="1">
                <a:latin typeface="Times New Roman" pitchFamily="18" charset="0"/>
              </a:rPr>
              <a:t>за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исключением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нижних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ru-RU" altLang="en-US" sz="2000" dirty="0" smtClean="0">
                <a:latin typeface="Times New Roman" pitchFamily="18" charset="0"/>
              </a:rPr>
              <a:t>   </a:t>
            </a:r>
            <a:r>
              <a:rPr lang="en-US" altLang="en-US" sz="2000" dirty="0" err="1" smtClean="0">
                <a:latin typeface="Times New Roman" pitchFamily="18" charset="0"/>
              </a:rPr>
              <a:t>центральных</a:t>
            </a:r>
            <a:r>
              <a:rPr lang="en-US" altLang="en-US" sz="2000" dirty="0" smtClean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резцов</a:t>
            </a:r>
            <a:r>
              <a:rPr lang="en-US" altLang="en-US" sz="2000" dirty="0">
                <a:latin typeface="Times New Roman" pitchFamily="18" charset="0"/>
              </a:rPr>
              <a:t> и </a:t>
            </a:r>
            <a:r>
              <a:rPr lang="en-US" altLang="en-US" sz="2000" dirty="0" err="1">
                <a:latin typeface="Times New Roman" pitchFamily="18" charset="0"/>
              </a:rPr>
              <a:t>верхнего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второго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моляра</a:t>
            </a:r>
            <a:r>
              <a:rPr lang="en-US" altLang="en-US" sz="2000" dirty="0">
                <a:latin typeface="Times New Roman" pitchFamily="18" charset="0"/>
              </a:rPr>
              <a:t>.</a:t>
            </a:r>
          </a:p>
          <a:p>
            <a:pPr marL="0" lvl="0" indent="354012" algn="just">
              <a:lnSpc>
                <a:spcPct val="80000"/>
              </a:lnSpc>
              <a:buFont typeface="Arial" pitchFamily="34" charset="0"/>
              <a:buAutoNum type="arabicPeriod"/>
            </a:pPr>
            <a:r>
              <a:rPr lang="en-US" altLang="en-US" sz="2000" dirty="0" err="1">
                <a:latin typeface="Times New Roman" pitchFamily="18" charset="0"/>
              </a:rPr>
              <a:t>Во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фронтальном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участке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определяется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ножицеподобный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резцовый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ru-RU" altLang="en-US" sz="2000" dirty="0" smtClean="0">
                <a:latin typeface="Times New Roman" pitchFamily="18" charset="0"/>
              </a:rPr>
              <a:t> </a:t>
            </a:r>
            <a:r>
              <a:rPr lang="en-US" altLang="en-US" sz="2000" dirty="0" err="1" smtClean="0">
                <a:latin typeface="Times New Roman" pitchFamily="18" charset="0"/>
              </a:rPr>
              <a:t>контакт</a:t>
            </a:r>
            <a:r>
              <a:rPr lang="en-US" altLang="en-US" sz="2000" dirty="0">
                <a:latin typeface="Times New Roman" pitchFamily="18" charset="0"/>
              </a:rPr>
              <a:t>, </a:t>
            </a:r>
            <a:r>
              <a:rPr lang="en-US" altLang="en-US" sz="2000" dirty="0" err="1">
                <a:latin typeface="Times New Roman" pitchFamily="18" charset="0"/>
              </a:rPr>
              <a:t>то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есть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верхние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резцы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перекрывают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нижние</a:t>
            </a:r>
            <a:r>
              <a:rPr lang="en-US" altLang="en-US" sz="2000" dirty="0">
                <a:latin typeface="Times New Roman" pitchFamily="18" charset="0"/>
              </a:rPr>
              <a:t>.</a:t>
            </a:r>
          </a:p>
          <a:p>
            <a:pPr marL="0" lvl="0" indent="354012" algn="just">
              <a:lnSpc>
                <a:spcPct val="80000"/>
              </a:lnSpc>
              <a:buFont typeface="Arial" pitchFamily="34" charset="0"/>
              <a:buAutoNum type="arabicPeriod"/>
            </a:pPr>
            <a:r>
              <a:rPr lang="en-US" altLang="en-US" sz="2000" dirty="0" err="1">
                <a:latin typeface="Times New Roman" pitchFamily="18" charset="0"/>
              </a:rPr>
              <a:t>Зубы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расположены</a:t>
            </a:r>
            <a:r>
              <a:rPr lang="en-US" altLang="en-US" sz="2000" dirty="0">
                <a:latin typeface="Times New Roman" pitchFamily="18" charset="0"/>
              </a:rPr>
              <a:t> в </a:t>
            </a:r>
            <a:r>
              <a:rPr lang="en-US" altLang="en-US" sz="2000" dirty="0" err="1">
                <a:latin typeface="Times New Roman" pitchFamily="18" charset="0"/>
              </a:rPr>
              <a:t>зубной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дуге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плотно</a:t>
            </a:r>
            <a:r>
              <a:rPr lang="en-US" altLang="en-US" sz="2000" dirty="0">
                <a:latin typeface="Times New Roman" pitchFamily="18" charset="0"/>
              </a:rPr>
              <a:t>, </a:t>
            </a:r>
            <a:r>
              <a:rPr lang="en-US" altLang="en-US" sz="2000" dirty="0" err="1">
                <a:latin typeface="Times New Roman" pitchFamily="18" charset="0"/>
              </a:rPr>
              <a:t>без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промежутков</a:t>
            </a:r>
            <a:r>
              <a:rPr lang="en-US" altLang="en-US" sz="2000" dirty="0">
                <a:latin typeface="Times New Roman" pitchFamily="18" charset="0"/>
              </a:rPr>
              <a:t>, </a:t>
            </a:r>
            <a:r>
              <a:rPr lang="ru-RU" altLang="en-US" sz="2000" dirty="0" smtClean="0">
                <a:latin typeface="Times New Roman" pitchFamily="18" charset="0"/>
              </a:rPr>
              <a:t>              </a:t>
            </a:r>
            <a:r>
              <a:rPr lang="en-US" altLang="en-US" sz="2000" dirty="0" err="1" smtClean="0">
                <a:latin typeface="Times New Roman" pitchFamily="18" charset="0"/>
              </a:rPr>
              <a:t>образовывая</a:t>
            </a:r>
            <a:r>
              <a:rPr lang="en-US" altLang="en-US" sz="2000" dirty="0" smtClean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апроксимальные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контакты</a:t>
            </a:r>
            <a:r>
              <a:rPr lang="en-US" altLang="en-US" sz="2000" dirty="0">
                <a:latin typeface="Times New Roman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Прямоугольник 1048632"/>
          <p:cNvSpPr/>
          <p:nvPr/>
        </p:nvSpPr>
        <p:spPr>
          <a:xfrm>
            <a:off x="1138237" y="260350"/>
            <a:ext cx="6699250" cy="3651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none" lIns="0" tIns="0" rIns="0" bIns="0" anchor="ctr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/>
            <a:r>
              <a:rPr lang="en-US" sz="2400" b="1" i="1">
                <a:solidFill>
                  <a:schemeClr val="hlink"/>
                </a:solidFill>
                <a:latin typeface="Arial" pitchFamily="34" charset="0"/>
              </a:rPr>
              <a:t>Период стабилизации временного прикуса</a:t>
            </a:r>
          </a:p>
        </p:txBody>
      </p:sp>
      <p:sp>
        <p:nvSpPr>
          <p:cNvPr id="1048634" name="Объект 2"/>
          <p:cNvSpPr/>
          <p:nvPr/>
        </p:nvSpPr>
        <p:spPr>
          <a:xfrm>
            <a:off x="611187" y="1125537"/>
            <a:ext cx="7921625" cy="345598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marL="0" lvl="0" indent="354012" algn="just">
              <a:lnSpc>
                <a:spcPct val="80000"/>
              </a:lnSpc>
              <a:buNone/>
            </a:pPr>
            <a:endParaRPr sz="2000">
              <a:latin typeface="Times New Roman" pitchFamily="18" charset="0"/>
            </a:endParaRPr>
          </a:p>
        </p:txBody>
      </p:sp>
      <p:sp>
        <p:nvSpPr>
          <p:cNvPr id="1048635" name="Объект 2"/>
          <p:cNvSpPr/>
          <p:nvPr/>
        </p:nvSpPr>
        <p:spPr>
          <a:xfrm>
            <a:off x="468312" y="908050"/>
            <a:ext cx="8208144" cy="29527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marL="0" lvl="0" indent="354012" algn="just">
              <a:lnSpc>
                <a:spcPct val="80000"/>
              </a:lnSpc>
              <a:buFont typeface="Arial" pitchFamily="34" charset="0"/>
              <a:buAutoNum type="arabicPeriod" startAt="8"/>
            </a:pPr>
            <a:r>
              <a:rPr lang="en-US" sz="2000" dirty="0" err="1">
                <a:latin typeface="Times New Roman" pitchFamily="18" charset="0"/>
              </a:rPr>
              <a:t>Резательные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края</a:t>
            </a:r>
            <a:r>
              <a:rPr lang="en-US" sz="2000" dirty="0">
                <a:latin typeface="Times New Roman" pitchFamily="18" charset="0"/>
              </a:rPr>
              <a:t> и </a:t>
            </a:r>
            <a:r>
              <a:rPr lang="en-US" sz="2000" dirty="0" err="1">
                <a:latin typeface="Times New Roman" pitchFamily="18" charset="0"/>
              </a:rPr>
              <a:t>жевательные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холмики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хорошо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выражены</a:t>
            </a:r>
            <a:r>
              <a:rPr lang="en-US" sz="2000" dirty="0">
                <a:latin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</a:rPr>
              <a:t>не</a:t>
            </a:r>
            <a:r>
              <a:rPr lang="ru-RU" sz="2000" dirty="0" smtClean="0">
                <a:latin typeface="Times New Roman" pitchFamily="18" charset="0"/>
              </a:rPr>
              <a:t>         </a:t>
            </a:r>
            <a:r>
              <a:rPr lang="en-US" sz="2000" dirty="0" err="1" smtClean="0">
                <a:latin typeface="Times New Roman" pitchFamily="18" charset="0"/>
              </a:rPr>
              <a:t>имеют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признаков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стирания</a:t>
            </a:r>
            <a:endParaRPr lang="en-US" sz="2000" dirty="0">
              <a:latin typeface="Times New Roman" pitchFamily="18" charset="0"/>
            </a:endParaRPr>
          </a:p>
          <a:p>
            <a:pPr marL="0" lvl="0" indent="354012" algn="just">
              <a:lnSpc>
                <a:spcPct val="80000"/>
              </a:lnSpc>
              <a:buFont typeface="Arial" pitchFamily="34" charset="0"/>
              <a:buAutoNum type="arabicPeriod" startAt="8"/>
            </a:pPr>
            <a:r>
              <a:rPr lang="en-US" sz="2000" dirty="0" err="1">
                <a:latin typeface="Times New Roman" pitchFamily="18" charset="0"/>
              </a:rPr>
              <a:t>Рвущий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горб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верхних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клыков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проектируется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между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клыками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первым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временным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моляром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нижней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челюсти</a:t>
            </a:r>
            <a:endParaRPr lang="en-US" sz="2000" dirty="0">
              <a:latin typeface="Times New Roman" pitchFamily="18" charset="0"/>
            </a:endParaRPr>
          </a:p>
          <a:p>
            <a:pPr marL="0" lvl="0" indent="354012" algn="just">
              <a:lnSpc>
                <a:spcPct val="80000"/>
              </a:lnSpc>
              <a:buFont typeface="Arial" pitchFamily="34" charset="0"/>
              <a:buAutoNum type="arabicPeriod" startAt="8"/>
            </a:pP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Дистальные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поверхности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второго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временного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моляра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расположены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</a:rPr>
              <a:t>в </a:t>
            </a:r>
            <a:r>
              <a:rPr lang="en-US" sz="2000" dirty="0" err="1">
                <a:latin typeface="Times New Roman" pitchFamily="18" charset="0"/>
              </a:rPr>
              <a:t>одной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вертикали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ей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плоскости</a:t>
            </a:r>
            <a:r>
              <a:rPr lang="en-US" sz="2000" dirty="0">
                <a:latin typeface="Times New Roman" pitchFamily="18" charset="0"/>
              </a:rPr>
              <a:t>. </a:t>
            </a:r>
          </a:p>
          <a:p>
            <a:pPr marL="0" lvl="0" indent="354012" algn="just">
              <a:lnSpc>
                <a:spcPct val="80000"/>
              </a:lnSpc>
              <a:buFont typeface="Arial" pitchFamily="34" charset="0"/>
              <a:buAutoNum type="arabicPeriod" startAt="8"/>
            </a:pPr>
            <a:r>
              <a:rPr lang="en-US" sz="2000" dirty="0">
                <a:latin typeface="Times New Roman" pitchFamily="18" charset="0"/>
              </a:rPr>
              <a:t> С </a:t>
            </a:r>
            <a:r>
              <a:rPr lang="en-US" sz="2000" dirty="0" err="1">
                <a:latin typeface="Times New Roman" pitchFamily="18" charset="0"/>
              </a:rPr>
              <a:t>ростом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суставного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холмика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диска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височно-нижнечелюстного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</a:rPr>
              <a:t>           </a:t>
            </a:r>
            <a:r>
              <a:rPr lang="en-US" sz="2000" dirty="0" err="1" smtClean="0">
                <a:latin typeface="Times New Roman" pitchFamily="18" charset="0"/>
              </a:rPr>
              <a:t>сустава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приобретает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двояковогнутой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формы</a:t>
            </a:r>
            <a:r>
              <a:rPr lang="en-US" sz="2000" dirty="0">
                <a:latin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</a:rPr>
              <a:t>увеличивается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кривизна</a:t>
            </a:r>
            <a:r>
              <a:rPr lang="ru-RU" sz="2000" dirty="0" smtClean="0">
                <a:latin typeface="Times New Roman" pitchFamily="18" charset="0"/>
              </a:rPr>
              <a:t>    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поверхности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суставной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головки</a:t>
            </a:r>
            <a:r>
              <a:rPr lang="en-US" sz="2000" dirty="0">
                <a:latin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</a:rPr>
              <a:t>углубляется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суставная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ямка</a:t>
            </a:r>
            <a:r>
              <a:rPr lang="en-US" sz="2000" dirty="0">
                <a:latin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</a:rPr>
              <a:t>                   </a:t>
            </a:r>
            <a:r>
              <a:rPr lang="en-US" sz="2000" dirty="0" err="1" smtClean="0">
                <a:latin typeface="Times New Roman" pitchFamily="18" charset="0"/>
              </a:rPr>
              <a:t>атрофируется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суставной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конус</a:t>
            </a:r>
            <a:r>
              <a:rPr lang="en-US" sz="2000" dirty="0">
                <a:latin typeface="Times New Roman" pitchFamily="18" charset="0"/>
              </a:rPr>
              <a:t>.</a:t>
            </a:r>
          </a:p>
          <a:p>
            <a:pPr marL="0" lvl="0" indent="354012" algn="just">
              <a:lnSpc>
                <a:spcPct val="80000"/>
              </a:lnSpc>
              <a:buFont typeface="Arial" pitchFamily="34" charset="0"/>
              <a:buAutoNum type="arabicPeriod" startAt="8"/>
            </a:pP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Усиливается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функция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мышц</a:t>
            </a:r>
            <a:r>
              <a:rPr lang="en-US" sz="2000" dirty="0">
                <a:latin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</a:rPr>
              <a:t>которые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поднимают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нижнюю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челюсть</a:t>
            </a:r>
            <a:endParaRPr lang="en-US" sz="2000" dirty="0">
              <a:latin typeface="Times New Roman" pitchFamily="18" charset="0"/>
            </a:endParaRPr>
          </a:p>
          <a:p>
            <a:pPr marL="0" lvl="0" indent="354012" algn="just">
              <a:lnSpc>
                <a:spcPct val="80000"/>
              </a:lnSpc>
              <a:buFont typeface="Arial" pitchFamily="34" charset="0"/>
              <a:buAutoNum type="arabicPeriod" startAt="8"/>
            </a:pP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Соматический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тип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глотания</a:t>
            </a:r>
            <a:endParaRPr lang="en-US" sz="2000" dirty="0">
              <a:latin typeface="Times New Roman" pitchFamily="18" charset="0"/>
            </a:endParaRPr>
          </a:p>
          <a:p>
            <a:pPr marL="0" lvl="0" indent="354012" algn="just">
              <a:lnSpc>
                <a:spcPct val="80000"/>
              </a:lnSpc>
              <a:buFont typeface="Arial" pitchFamily="34" charset="0"/>
              <a:buAutoNum type="arabicPeriod" startAt="8"/>
            </a:pPr>
            <a:endParaRPr lang="en-US" sz="2000" dirty="0">
              <a:latin typeface="Times New Roman" pitchFamily="18" charset="0"/>
            </a:endParaRPr>
          </a:p>
        </p:txBody>
      </p:sp>
      <p:pic>
        <p:nvPicPr>
          <p:cNvPr id="2097169" name="Рисунок 2097168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43437" y="4049712"/>
            <a:ext cx="4211637" cy="2547937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36" name="Прямоугольник 1048635"/>
          <p:cNvSpPr/>
          <p:nvPr/>
        </p:nvSpPr>
        <p:spPr>
          <a:xfrm>
            <a:off x="8748712" y="0"/>
            <a:ext cx="522287" cy="3667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/>
            <a:r>
              <a:rPr lang="en-US">
                <a:latin typeface="Arial" pitchFamily="34" charset="0"/>
              </a:rPr>
              <a:t>15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Рисунок 2097169"/>
          <p:cNvPicPr>
            <a:picLocks/>
          </p:cNvPicPr>
          <p:nvPr/>
        </p:nvPicPr>
        <p:blipFill>
          <a:blip r:embed="rId2"/>
          <a:srcRect l="4323" t="24727" b="2882"/>
          <a:stretch>
            <a:fillRect/>
          </a:stretch>
        </p:blipFill>
        <p:spPr>
          <a:xfrm>
            <a:off x="179387" y="836612"/>
            <a:ext cx="8713788" cy="2951162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39" name="Прямоугольник 1048638"/>
          <p:cNvSpPr/>
          <p:nvPr/>
        </p:nvSpPr>
        <p:spPr>
          <a:xfrm>
            <a:off x="2432050" y="260350"/>
            <a:ext cx="4125912" cy="3651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none" lIns="0" tIns="0" rIns="0" bIns="0" anchor="ctr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/>
            <a:r>
              <a:rPr lang="en-US" sz="2400" b="1" i="1">
                <a:solidFill>
                  <a:schemeClr val="hlink"/>
                </a:solidFill>
                <a:latin typeface="Arial" pitchFamily="34" charset="0"/>
              </a:rPr>
              <a:t>Понятие и виды окклюзии</a:t>
            </a:r>
          </a:p>
        </p:txBody>
      </p:sp>
      <p:sp>
        <p:nvSpPr>
          <p:cNvPr id="1048640" name="Прямоугольник 1048639"/>
          <p:cNvSpPr/>
          <p:nvPr/>
        </p:nvSpPr>
        <p:spPr>
          <a:xfrm>
            <a:off x="1187624" y="4206805"/>
            <a:ext cx="7272808" cy="17543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anchor="ctr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/>
            <a:r>
              <a:rPr lang="en-US" altLang="en-US" b="1" dirty="0" err="1">
                <a:latin typeface="Arial" pitchFamily="34" charset="0"/>
              </a:rPr>
              <a:t>Окклюзия</a:t>
            </a:r>
            <a:r>
              <a:rPr lang="en-US" altLang="en-US" dirty="0">
                <a:latin typeface="Arial" pitchFamily="34" charset="0"/>
              </a:rPr>
              <a:t> (</a:t>
            </a:r>
            <a:r>
              <a:rPr lang="en-US" altLang="en-US" dirty="0" err="1">
                <a:latin typeface="Arial" pitchFamily="34" charset="0"/>
              </a:rPr>
              <a:t>стоматология</a:t>
            </a:r>
            <a:r>
              <a:rPr lang="en-US" altLang="en-US" dirty="0">
                <a:latin typeface="Arial" pitchFamily="34" charset="0"/>
              </a:rPr>
              <a:t>) — (</a:t>
            </a:r>
            <a:r>
              <a:rPr lang="en-US" altLang="en-US" dirty="0" err="1">
                <a:latin typeface="Arial" pitchFamily="34" charset="0"/>
              </a:rPr>
              <a:t>лат</a:t>
            </a:r>
            <a:r>
              <a:rPr lang="en-US" altLang="en-US" dirty="0">
                <a:latin typeface="Arial" pitchFamily="34" charset="0"/>
              </a:rPr>
              <a:t>. </a:t>
            </a:r>
            <a:r>
              <a:rPr lang="en-US" altLang="en-US" dirty="0" err="1">
                <a:latin typeface="Arial" pitchFamily="34" charset="0"/>
              </a:rPr>
              <a:t>occlusio</a:t>
            </a:r>
            <a:r>
              <a:rPr lang="en-US" altLang="en-US" dirty="0">
                <a:latin typeface="Arial" pitchFamily="34" charset="0"/>
              </a:rPr>
              <a:t>) «</a:t>
            </a:r>
            <a:r>
              <a:rPr lang="en-US" altLang="en-US" dirty="0" err="1">
                <a:latin typeface="Arial" pitchFamily="34" charset="0"/>
              </a:rPr>
              <a:t>всякий</a:t>
            </a:r>
            <a:r>
              <a:rPr lang="en-US" altLang="en-US" dirty="0">
                <a:latin typeface="Arial" pitchFamily="34" charset="0"/>
              </a:rPr>
              <a:t> </a:t>
            </a:r>
            <a:r>
              <a:rPr lang="en-US" altLang="en-US" dirty="0" err="1">
                <a:latin typeface="Arial" pitchFamily="34" charset="0"/>
              </a:rPr>
              <a:t>контакт</a:t>
            </a:r>
            <a:r>
              <a:rPr lang="en-US" altLang="en-US" dirty="0">
                <a:latin typeface="Arial" pitchFamily="34" charset="0"/>
              </a:rPr>
              <a:t> </a:t>
            </a:r>
            <a:r>
              <a:rPr lang="en-US" altLang="en-US" dirty="0" err="1">
                <a:latin typeface="Arial" pitchFamily="34" charset="0"/>
              </a:rPr>
              <a:t>зубов</a:t>
            </a:r>
            <a:r>
              <a:rPr lang="en-US" altLang="en-US" dirty="0">
                <a:latin typeface="Arial" pitchFamily="34" charset="0"/>
              </a:rPr>
              <a:t> </a:t>
            </a:r>
            <a:r>
              <a:rPr lang="en-US" altLang="en-US" dirty="0" err="1">
                <a:latin typeface="Arial" pitchFamily="34" charset="0"/>
              </a:rPr>
              <a:t>верхней</a:t>
            </a:r>
            <a:r>
              <a:rPr lang="en-US" altLang="en-US" dirty="0">
                <a:latin typeface="Arial" pitchFamily="34" charset="0"/>
              </a:rPr>
              <a:t> и </a:t>
            </a:r>
            <a:r>
              <a:rPr lang="en-US" altLang="en-US" dirty="0" err="1">
                <a:latin typeface="Arial" pitchFamily="34" charset="0"/>
              </a:rPr>
              <a:t>нижней</a:t>
            </a:r>
            <a:r>
              <a:rPr lang="en-US" altLang="en-US" dirty="0">
                <a:latin typeface="Arial" pitchFamily="34" charset="0"/>
              </a:rPr>
              <a:t> </a:t>
            </a:r>
            <a:r>
              <a:rPr lang="en-US" altLang="en-US" dirty="0" err="1">
                <a:latin typeface="Arial" pitchFamily="34" charset="0"/>
              </a:rPr>
              <a:t>челюстей</a:t>
            </a:r>
            <a:r>
              <a:rPr lang="en-US" altLang="en-US" dirty="0">
                <a:latin typeface="Arial" pitchFamily="34" charset="0"/>
              </a:rPr>
              <a:t>». </a:t>
            </a:r>
            <a:r>
              <a:rPr lang="en-US" altLang="en-US" dirty="0" err="1">
                <a:latin typeface="Arial" pitchFamily="34" charset="0"/>
              </a:rPr>
              <a:t>Современное</a:t>
            </a:r>
            <a:r>
              <a:rPr lang="en-US" altLang="en-US" dirty="0">
                <a:latin typeface="Arial" pitchFamily="34" charset="0"/>
              </a:rPr>
              <a:t> </a:t>
            </a:r>
            <a:r>
              <a:rPr lang="en-US" altLang="en-US" dirty="0" err="1">
                <a:latin typeface="Arial" pitchFamily="34" charset="0"/>
              </a:rPr>
              <a:t>понимание</a:t>
            </a:r>
            <a:r>
              <a:rPr lang="en-US" altLang="en-US" dirty="0">
                <a:latin typeface="Arial" pitchFamily="34" charset="0"/>
              </a:rPr>
              <a:t> </a:t>
            </a:r>
            <a:r>
              <a:rPr lang="en-US" altLang="en-US" dirty="0" err="1" smtClean="0">
                <a:latin typeface="Arial" pitchFamily="34" charset="0"/>
              </a:rPr>
              <a:t>окклюзии</a:t>
            </a:r>
            <a:r>
              <a:rPr lang="ru-RU" altLang="en-US" dirty="0" smtClean="0">
                <a:latin typeface="Arial" pitchFamily="34" charset="0"/>
              </a:rPr>
              <a:t> </a:t>
            </a:r>
            <a:r>
              <a:rPr lang="en-US" altLang="en-US" dirty="0" smtClean="0">
                <a:latin typeface="Arial" pitchFamily="34" charset="0"/>
              </a:rPr>
              <a:t> </a:t>
            </a:r>
            <a:r>
              <a:rPr lang="en-US" altLang="en-US" dirty="0" err="1">
                <a:latin typeface="Arial" pitchFamily="34" charset="0"/>
              </a:rPr>
              <a:t>включает</a:t>
            </a:r>
            <a:r>
              <a:rPr lang="en-US" altLang="en-US" dirty="0">
                <a:latin typeface="Arial" pitchFamily="34" charset="0"/>
              </a:rPr>
              <a:t> </a:t>
            </a:r>
            <a:r>
              <a:rPr lang="en-US" altLang="en-US" dirty="0" err="1">
                <a:latin typeface="Arial" pitchFamily="34" charset="0"/>
              </a:rPr>
              <a:t>взаимоотношения</a:t>
            </a:r>
            <a:r>
              <a:rPr lang="en-US" altLang="en-US" dirty="0">
                <a:latin typeface="Arial" pitchFamily="34" charset="0"/>
              </a:rPr>
              <a:t> </a:t>
            </a:r>
            <a:r>
              <a:rPr lang="en-US" altLang="en-US" dirty="0" err="1">
                <a:latin typeface="Arial" pitchFamily="34" charset="0"/>
              </a:rPr>
              <a:t>зубов</a:t>
            </a:r>
            <a:r>
              <a:rPr lang="en-US" altLang="en-US" dirty="0">
                <a:latin typeface="Arial" pitchFamily="34" charset="0"/>
              </a:rPr>
              <a:t>, </a:t>
            </a:r>
            <a:r>
              <a:rPr lang="en-US" altLang="en-US" dirty="0" err="1">
                <a:latin typeface="Arial" pitchFamily="34" charset="0"/>
              </a:rPr>
              <a:t>жевательной</a:t>
            </a:r>
            <a:r>
              <a:rPr lang="en-US" altLang="en-US" dirty="0">
                <a:latin typeface="Arial" pitchFamily="34" charset="0"/>
              </a:rPr>
              <a:t> </a:t>
            </a:r>
            <a:r>
              <a:rPr lang="en-US" altLang="en-US" dirty="0" err="1" smtClean="0">
                <a:latin typeface="Arial" pitchFamily="34" charset="0"/>
              </a:rPr>
              <a:t>мускулатуры</a:t>
            </a:r>
            <a:r>
              <a:rPr lang="en-US" altLang="en-US" dirty="0" smtClean="0">
                <a:latin typeface="Arial" pitchFamily="34" charset="0"/>
              </a:rPr>
              <a:t> и</a:t>
            </a:r>
            <a:endParaRPr lang="ru-RU" altLang="en-US" dirty="0" smtClean="0">
              <a:latin typeface="Arial" pitchFamily="34" charset="0"/>
            </a:endParaRPr>
          </a:p>
          <a:p>
            <a:pPr lvl="0"/>
            <a:r>
              <a:rPr lang="en-US" altLang="en-US" dirty="0" err="1" smtClean="0">
                <a:latin typeface="Arial" pitchFamily="34" charset="0"/>
              </a:rPr>
              <a:t>височно-нижнечелюстных</a:t>
            </a:r>
            <a:r>
              <a:rPr lang="en-US" altLang="en-US" dirty="0" smtClean="0">
                <a:latin typeface="Arial" pitchFamily="34" charset="0"/>
              </a:rPr>
              <a:t> </a:t>
            </a:r>
            <a:r>
              <a:rPr lang="en-US" altLang="en-US" dirty="0" err="1">
                <a:latin typeface="Arial" pitchFamily="34" charset="0"/>
              </a:rPr>
              <a:t>суставов</a:t>
            </a:r>
            <a:r>
              <a:rPr lang="en-US" altLang="en-US" dirty="0">
                <a:latin typeface="Arial" pitchFamily="34" charset="0"/>
              </a:rPr>
              <a:t> </a:t>
            </a:r>
            <a:r>
              <a:rPr lang="en-US" altLang="en-US" dirty="0" err="1">
                <a:latin typeface="Arial" pitchFamily="34" charset="0"/>
              </a:rPr>
              <a:t>при</a:t>
            </a:r>
            <a:r>
              <a:rPr lang="en-US" altLang="en-US" dirty="0">
                <a:latin typeface="Arial" pitchFamily="34" charset="0"/>
              </a:rPr>
              <a:t> </a:t>
            </a:r>
            <a:r>
              <a:rPr lang="en-US" altLang="en-US" dirty="0" err="1">
                <a:latin typeface="Arial" pitchFamily="34" charset="0"/>
              </a:rPr>
              <a:t>функции</a:t>
            </a:r>
            <a:r>
              <a:rPr lang="en-US" altLang="en-US" dirty="0">
                <a:latin typeface="Arial" pitchFamily="34" charset="0"/>
              </a:rPr>
              <a:t> и </a:t>
            </a:r>
            <a:r>
              <a:rPr lang="en-US" altLang="en-US" dirty="0" err="1" smtClean="0">
                <a:latin typeface="Arial" pitchFamily="34" charset="0"/>
              </a:rPr>
              <a:t>дисфункции</a:t>
            </a:r>
            <a:r>
              <a:rPr lang="en-US" altLang="en-US" dirty="0" smtClean="0">
                <a:latin typeface="Arial" pitchFamily="34" charset="0"/>
              </a:rPr>
              <a:t>.</a:t>
            </a:r>
            <a:r>
              <a:rPr lang="ru-RU" altLang="en-US" dirty="0" smtClean="0">
                <a:latin typeface="Arial" pitchFamily="34" charset="0"/>
              </a:rPr>
              <a:t>  </a:t>
            </a:r>
            <a:r>
              <a:rPr lang="en-US" altLang="en-US" dirty="0" err="1" smtClean="0">
                <a:latin typeface="Arial" pitchFamily="34" charset="0"/>
              </a:rPr>
              <a:t>Следует</a:t>
            </a:r>
            <a:r>
              <a:rPr lang="en-US" altLang="en-US" dirty="0" smtClean="0">
                <a:latin typeface="Arial" pitchFamily="34" charset="0"/>
              </a:rPr>
              <a:t> </a:t>
            </a:r>
            <a:r>
              <a:rPr lang="en-US" altLang="en-US" dirty="0" err="1">
                <a:latin typeface="Arial" pitchFamily="34" charset="0"/>
              </a:rPr>
              <a:t>учесть</a:t>
            </a:r>
            <a:r>
              <a:rPr lang="en-US" altLang="en-US" dirty="0">
                <a:latin typeface="Arial" pitchFamily="34" charset="0"/>
              </a:rPr>
              <a:t>, </a:t>
            </a:r>
            <a:r>
              <a:rPr lang="en-US" altLang="en-US" dirty="0" err="1">
                <a:latin typeface="Arial" pitchFamily="34" charset="0"/>
              </a:rPr>
              <a:t>что</a:t>
            </a:r>
            <a:r>
              <a:rPr lang="en-US" altLang="en-US" dirty="0">
                <a:latin typeface="Arial" pitchFamily="34" charset="0"/>
              </a:rPr>
              <a:t> </a:t>
            </a:r>
            <a:r>
              <a:rPr lang="en-US" altLang="en-US" dirty="0" err="1">
                <a:latin typeface="Arial" pitchFamily="34" charset="0"/>
              </a:rPr>
              <a:t>определение</a:t>
            </a:r>
            <a:r>
              <a:rPr lang="en-US" altLang="en-US" dirty="0">
                <a:latin typeface="Arial" pitchFamily="34" charset="0"/>
              </a:rPr>
              <a:t> </a:t>
            </a:r>
            <a:r>
              <a:rPr lang="en-US" altLang="en-US" dirty="0" err="1">
                <a:latin typeface="Arial" pitchFamily="34" charset="0"/>
              </a:rPr>
              <a:t>данного</a:t>
            </a:r>
            <a:r>
              <a:rPr lang="en-US" altLang="en-US" dirty="0">
                <a:latin typeface="Arial" pitchFamily="34" charset="0"/>
              </a:rPr>
              <a:t> </a:t>
            </a:r>
            <a:r>
              <a:rPr lang="en-US" altLang="en-US" dirty="0" err="1">
                <a:latin typeface="Arial" pitchFamily="34" charset="0"/>
              </a:rPr>
              <a:t>термина</a:t>
            </a:r>
            <a:r>
              <a:rPr lang="en-US" altLang="en-US" dirty="0">
                <a:latin typeface="Arial" pitchFamily="34" charset="0"/>
              </a:rPr>
              <a:t> </a:t>
            </a:r>
            <a:r>
              <a:rPr lang="en-US" altLang="en-US" dirty="0" smtClean="0">
                <a:latin typeface="Arial" pitchFamily="34" charset="0"/>
              </a:rPr>
              <a:t>в</a:t>
            </a:r>
            <a:endParaRPr lang="ru-RU" altLang="en-US" dirty="0" smtClean="0">
              <a:latin typeface="Arial" pitchFamily="34" charset="0"/>
            </a:endParaRPr>
          </a:p>
          <a:p>
            <a:pPr lvl="0"/>
            <a:r>
              <a:rPr lang="en-US" altLang="en-US" dirty="0" err="1" smtClean="0">
                <a:latin typeface="Arial" pitchFamily="34" charset="0"/>
              </a:rPr>
              <a:t>профессиональной</a:t>
            </a:r>
            <a:r>
              <a:rPr lang="en-US" altLang="en-US" dirty="0" smtClean="0">
                <a:latin typeface="Arial" pitchFamily="34" charset="0"/>
              </a:rPr>
              <a:t> </a:t>
            </a:r>
            <a:r>
              <a:rPr lang="en-US" altLang="en-US" dirty="0" err="1">
                <a:latin typeface="Arial" pitchFamily="34" charset="0"/>
              </a:rPr>
              <a:t>среде</a:t>
            </a:r>
            <a:r>
              <a:rPr lang="en-US" altLang="en-US" dirty="0">
                <a:latin typeface="Arial" pitchFamily="34" charset="0"/>
              </a:rPr>
              <a:t> </a:t>
            </a:r>
            <a:r>
              <a:rPr lang="en-US" altLang="en-US" dirty="0" err="1">
                <a:latin typeface="Arial" pitchFamily="34" charset="0"/>
              </a:rPr>
              <a:t>носит</a:t>
            </a:r>
            <a:r>
              <a:rPr lang="en-US" altLang="en-US" dirty="0">
                <a:latin typeface="Arial" pitchFamily="34" charset="0"/>
              </a:rPr>
              <a:t> </a:t>
            </a:r>
            <a:r>
              <a:rPr lang="en-US" altLang="en-US" dirty="0" err="1">
                <a:latin typeface="Arial" pitchFamily="34" charset="0"/>
              </a:rPr>
              <a:t>дискуссионный</a:t>
            </a:r>
            <a:r>
              <a:rPr lang="en-US" altLang="en-US" dirty="0">
                <a:latin typeface="Arial" pitchFamily="34" charset="0"/>
              </a:rPr>
              <a:t> </a:t>
            </a:r>
            <a:r>
              <a:rPr lang="en-US" altLang="en-US" dirty="0" err="1">
                <a:latin typeface="Arial" pitchFamily="34" charset="0"/>
              </a:rPr>
              <a:t>характер</a:t>
            </a:r>
            <a:r>
              <a:rPr lang="en-US" altLang="en-US" dirty="0">
                <a:latin typeface="Arial" pitchFamily="34" charset="0"/>
              </a:rPr>
              <a:t>. </a:t>
            </a:r>
          </a:p>
        </p:txBody>
      </p:sp>
      <p:sp>
        <p:nvSpPr>
          <p:cNvPr id="1048641" name="Прямоугольник 1048640"/>
          <p:cNvSpPr/>
          <p:nvPr/>
        </p:nvSpPr>
        <p:spPr>
          <a:xfrm>
            <a:off x="8604250" y="0"/>
            <a:ext cx="666750" cy="3667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/>
            <a:r>
              <a:rPr lang="en-US">
                <a:latin typeface="Arial" pitchFamily="34" charset="0"/>
              </a:rPr>
              <a:t>16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Заголовок 1"/>
          <p:cNvSpPr>
            <a:spLocks noGrp="1"/>
          </p:cNvSpPr>
          <p:nvPr>
            <p:ph type="title"/>
          </p:nvPr>
        </p:nvSpPr>
        <p:spPr>
          <a:xfrm>
            <a:off x="179387" y="1889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 lvl="0"/>
            <a:r>
              <a:rPr lang="zh-CN" sz="2800" b="1">
                <a:solidFill>
                  <a:schemeClr val="hlink"/>
                </a:solidFill>
                <a:latin typeface="Times New Roman" pitchFamily="18" charset="0"/>
                <a:ea typeface="Times New Roman" pitchFamily="18" charset="0"/>
              </a:rPr>
              <a:t>Цель работы:</a:t>
            </a:r>
          </a:p>
        </p:txBody>
      </p:sp>
      <p:sp>
        <p:nvSpPr>
          <p:cNvPr id="1048586" name="Объект 2"/>
          <p:cNvSpPr>
            <a:spLocks noGrp="1"/>
          </p:cNvSpPr>
          <p:nvPr>
            <p:ph idx="1"/>
          </p:nvPr>
        </p:nvSpPr>
        <p:spPr>
          <a:xfrm>
            <a:off x="395287" y="1341437"/>
            <a:ext cx="8291512" cy="492918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marL="0" lvl="0" indent="0" algn="just">
              <a:buNone/>
            </a:pPr>
            <a:r>
              <a:rPr lang="en-US" sz="2400" dirty="0" err="1">
                <a:latin typeface="Arial" pitchFamily="34" charset="0"/>
              </a:rPr>
              <a:t>изучение</a:t>
            </a:r>
            <a:r>
              <a:rPr lang="en-US" sz="2400" dirty="0">
                <a:latin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</a:rPr>
              <a:t>морфологических</a:t>
            </a:r>
            <a:r>
              <a:rPr lang="en-US" sz="2400" dirty="0">
                <a:latin typeface="Arial" pitchFamily="34" charset="0"/>
              </a:rPr>
              <a:t> и </a:t>
            </a:r>
            <a:r>
              <a:rPr lang="en-US" sz="2400" dirty="0" err="1">
                <a:latin typeface="Arial" pitchFamily="34" charset="0"/>
              </a:rPr>
              <a:t>функциональных</a:t>
            </a:r>
            <a:r>
              <a:rPr lang="en-US" sz="2400" dirty="0">
                <a:latin typeface="Arial" pitchFamily="34" charset="0"/>
              </a:rPr>
              <a:t> </a:t>
            </a:r>
            <a:endParaRPr lang="ru-RU" sz="2400" dirty="0" smtClean="0">
              <a:latin typeface="Arial" pitchFamily="34" charset="0"/>
            </a:endParaRPr>
          </a:p>
          <a:p>
            <a:pPr marL="0" lvl="0" indent="0" algn="just">
              <a:buNone/>
            </a:pPr>
            <a:r>
              <a:rPr lang="en-US" sz="2400" dirty="0" err="1" smtClean="0">
                <a:latin typeface="Arial" pitchFamily="34" charset="0"/>
              </a:rPr>
              <a:t>особенностей</a:t>
            </a:r>
            <a:r>
              <a:rPr lang="en-US" sz="2400" dirty="0" smtClean="0">
                <a:latin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</a:rPr>
              <a:t>временного</a:t>
            </a:r>
            <a:r>
              <a:rPr lang="en-US" sz="2400" dirty="0">
                <a:latin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</a:rPr>
              <a:t>прикуса</a:t>
            </a:r>
            <a:endParaRPr lang="en-US" sz="2400" dirty="0">
              <a:latin typeface="Arial" pitchFamily="34" charset="0"/>
            </a:endParaRPr>
          </a:p>
          <a:p>
            <a:pPr marL="0" lvl="0" indent="0">
              <a:buNone/>
            </a:pPr>
            <a:endParaRPr sz="2400" dirty="0">
              <a:latin typeface="Times New Roman" pitchFamily="18" charset="0"/>
              <a:ea typeface="Times New Roman" pitchFamily="18" charset="0"/>
            </a:endParaRPr>
          </a:p>
        </p:txBody>
      </p:sp>
      <p:sp>
        <p:nvSpPr>
          <p:cNvPr id="1048587" name="Прямоугольник 1048586"/>
          <p:cNvSpPr/>
          <p:nvPr/>
        </p:nvSpPr>
        <p:spPr>
          <a:xfrm>
            <a:off x="8832850" y="0"/>
            <a:ext cx="311150" cy="36671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/>
            <a:r>
              <a:rPr lang="en-US">
                <a:latin typeface="Arial" pitchFamily="34" charset="0"/>
              </a:rPr>
              <a:t>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Рисунок 2097170"/>
          <p:cNvPicPr>
            <a:picLocks/>
          </p:cNvPicPr>
          <p:nvPr/>
        </p:nvPicPr>
        <p:blipFill>
          <a:blip r:embed="rId2"/>
          <a:srcRect l="6717" t="10464"/>
          <a:stretch>
            <a:fillRect/>
          </a:stretch>
        </p:blipFill>
        <p:spPr>
          <a:xfrm>
            <a:off x="827087" y="2781300"/>
            <a:ext cx="7923212" cy="3527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42" name="Прямоугольник 1048641"/>
          <p:cNvSpPr/>
          <p:nvPr/>
        </p:nvSpPr>
        <p:spPr>
          <a:xfrm>
            <a:off x="2108200" y="260350"/>
            <a:ext cx="4800600" cy="3651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none" lIns="0" tIns="0" rIns="0" bIns="0" anchor="ctr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/>
            <a:r>
              <a:rPr lang="en-US" sz="2400" b="1" i="1">
                <a:solidFill>
                  <a:schemeClr val="hlink"/>
                </a:solidFill>
                <a:latin typeface="Arial" pitchFamily="34" charset="0"/>
              </a:rPr>
              <a:t>Идеальный временный прикус </a:t>
            </a:r>
          </a:p>
        </p:txBody>
      </p:sp>
      <p:sp>
        <p:nvSpPr>
          <p:cNvPr id="1048643" name="Прямоугольник 1048642"/>
          <p:cNvSpPr/>
          <p:nvPr/>
        </p:nvSpPr>
        <p:spPr>
          <a:xfrm>
            <a:off x="611187" y="981075"/>
            <a:ext cx="8139112" cy="14652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/>
            <a:r>
              <a:rPr lang="en-US" altLang="en-US" dirty="0" err="1" smtClean="0">
                <a:latin typeface="Times New Roman" pitchFamily="18" charset="0"/>
              </a:rPr>
              <a:t>Это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взаимоотношение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зубных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рядов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при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максимальном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контакте</a:t>
            </a:r>
            <a:r>
              <a:rPr lang="en-US" altLang="en-US" dirty="0">
                <a:latin typeface="Times New Roman" pitchFamily="18" charset="0"/>
              </a:rPr>
              <a:t> и </a:t>
            </a:r>
            <a:r>
              <a:rPr lang="en-US" altLang="en-US" dirty="0" err="1" smtClean="0">
                <a:latin typeface="Times New Roman" pitchFamily="18" charset="0"/>
              </a:rPr>
              <a:t>полном</a:t>
            </a:r>
            <a:r>
              <a:rPr lang="ru-RU" altLang="en-US" dirty="0" smtClean="0">
                <a:latin typeface="Times New Roman" pitchFamily="18" charset="0"/>
              </a:rPr>
              <a:t> </a:t>
            </a:r>
          </a:p>
          <a:p>
            <a:pPr lvl="0" algn="ctr"/>
            <a:r>
              <a:rPr lang="en-US" altLang="en-US" dirty="0" err="1" smtClean="0">
                <a:latin typeface="Times New Roman" pitchFamily="18" charset="0"/>
              </a:rPr>
              <a:t>смыкании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</a:rPr>
              <a:t>зубов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</a:rPr>
              <a:t>верхней</a:t>
            </a:r>
            <a:r>
              <a:rPr lang="en-US" altLang="en-US" dirty="0" smtClean="0">
                <a:latin typeface="Times New Roman" pitchFamily="18" charset="0"/>
              </a:rPr>
              <a:t> и </a:t>
            </a:r>
            <a:r>
              <a:rPr lang="en-US" altLang="en-US" dirty="0" err="1" smtClean="0">
                <a:latin typeface="Times New Roman" pitchFamily="18" charset="0"/>
              </a:rPr>
              <a:t>нижней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</a:rPr>
              <a:t>челюстей</a:t>
            </a:r>
            <a:r>
              <a:rPr lang="en-US" altLang="en-US" dirty="0" smtClean="0">
                <a:latin typeface="Times New Roman" pitchFamily="18" charset="0"/>
              </a:rPr>
              <a:t>. </a:t>
            </a:r>
            <a:r>
              <a:rPr lang="en-US" altLang="en-US" dirty="0" err="1" smtClean="0">
                <a:latin typeface="Times New Roman" pitchFamily="18" charset="0"/>
              </a:rPr>
              <a:t>Вид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</a:rPr>
              <a:t>прикуса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</a:rPr>
              <a:t>определяется</a:t>
            </a:r>
            <a:r>
              <a:rPr lang="ru-RU" altLang="en-US" dirty="0" smtClean="0">
                <a:latin typeface="Times New Roman" pitchFamily="18" charset="0"/>
              </a:rPr>
              <a:t>              </a:t>
            </a:r>
            <a:r>
              <a:rPr lang="en-US" altLang="en-US" dirty="0" err="1" smtClean="0">
                <a:latin typeface="Times New Roman" pitchFamily="18" charset="0"/>
              </a:rPr>
              <a:t>характером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</a:rPr>
              <a:t>смыкания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</a:rPr>
              <a:t>зубных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</a:rPr>
              <a:t>рядов</a:t>
            </a:r>
            <a:r>
              <a:rPr lang="en-US" altLang="en-US" dirty="0" smtClean="0">
                <a:latin typeface="Times New Roman" pitchFamily="18" charset="0"/>
              </a:rPr>
              <a:t> в </a:t>
            </a:r>
            <a:r>
              <a:rPr lang="en-US" altLang="en-US" dirty="0" err="1" smtClean="0">
                <a:latin typeface="Times New Roman" pitchFamily="18" charset="0"/>
              </a:rPr>
              <a:t>положении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</a:rPr>
              <a:t>центральной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</a:rPr>
              <a:t>окклюзии</a:t>
            </a:r>
            <a:r>
              <a:rPr lang="en-US" altLang="en-US" dirty="0" smtClean="0">
                <a:latin typeface="Times New Roman" pitchFamily="18" charset="0"/>
              </a:rPr>
              <a:t>. </a:t>
            </a:r>
            <a:r>
              <a:rPr lang="ru-RU" altLang="en-US" dirty="0" smtClean="0">
                <a:latin typeface="Times New Roman" pitchFamily="18" charset="0"/>
              </a:rPr>
              <a:t>           </a:t>
            </a:r>
            <a:r>
              <a:rPr lang="en-US" altLang="en-US" dirty="0" err="1" smtClean="0">
                <a:latin typeface="Times New Roman" pitchFamily="18" charset="0"/>
              </a:rPr>
              <a:t>Опытный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</a:rPr>
              <a:t>врач-ортодонт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</a:rPr>
              <a:t>может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</a:rPr>
              <a:t>определить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</a:rPr>
              <a:t>характер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</a:rPr>
              <a:t>прикуса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</a:rPr>
              <a:t>даже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</a:rPr>
              <a:t>при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</a:rPr>
              <a:t>полном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r>
              <a:rPr lang="ru-RU" altLang="en-US" dirty="0" smtClean="0">
                <a:latin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</a:rPr>
              <a:t>отсутствии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</a:rPr>
              <a:t>зубов</a:t>
            </a:r>
            <a:r>
              <a:rPr lang="en-US" altLang="en-US" dirty="0" smtClean="0">
                <a:latin typeface="Times New Roman" pitchFamily="18" charset="0"/>
              </a:rPr>
              <a:t> у </a:t>
            </a:r>
            <a:r>
              <a:rPr lang="en-US" altLang="en-US" dirty="0" err="1" smtClean="0">
                <a:latin typeface="Times New Roman" pitchFamily="18" charset="0"/>
              </a:rPr>
              <a:t>пациента</a:t>
            </a:r>
            <a:r>
              <a:rPr lang="en-US" altLang="en-US" dirty="0" smtClean="0">
                <a:latin typeface="Times New Roman" pitchFamily="18" charset="0"/>
              </a:rPr>
              <a:t>.  </a:t>
            </a:r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1048644" name="Прямоугольник 1048643"/>
          <p:cNvSpPr/>
          <p:nvPr/>
        </p:nvSpPr>
        <p:spPr>
          <a:xfrm>
            <a:off x="8604250" y="0"/>
            <a:ext cx="666750" cy="3667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/>
            <a:r>
              <a:rPr lang="en-US">
                <a:latin typeface="Arial" pitchFamily="34" charset="0"/>
              </a:rPr>
              <a:t>17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Объект 2"/>
          <p:cNvSpPr>
            <a:spLocks noGrp="1"/>
          </p:cNvSpPr>
          <p:nvPr>
            <p:ph idx="1"/>
          </p:nvPr>
        </p:nvSpPr>
        <p:spPr>
          <a:xfrm>
            <a:off x="395287" y="260350"/>
            <a:ext cx="8218487" cy="5762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marL="0" lvl="0" indent="0" algn="ctr">
              <a:buNone/>
            </a:pPr>
            <a:r>
              <a:rPr lang="zh-CN" sz="2800" b="1">
                <a:solidFill>
                  <a:schemeClr val="hlink"/>
                </a:solidFill>
                <a:latin typeface="Times New Roman" pitchFamily="18" charset="0"/>
                <a:ea typeface="Times New Roman" pitchFamily="18" charset="0"/>
              </a:rPr>
              <a:t>Выводы</a:t>
            </a:r>
          </a:p>
          <a:p>
            <a:pPr marL="0" lvl="0" indent="0" algn="ctr">
              <a:buNone/>
            </a:pPr>
            <a:endParaRPr sz="2800" b="1">
              <a:solidFill>
                <a:schemeClr val="hlink"/>
              </a:solidFill>
              <a:latin typeface="Times New Roman" pitchFamily="18" charset="0"/>
              <a:ea typeface="Times New Roman" pitchFamily="18" charset="0"/>
            </a:endParaRPr>
          </a:p>
        </p:txBody>
      </p:sp>
      <p:sp>
        <p:nvSpPr>
          <p:cNvPr id="1048646" name="Прямоугольник 1048645"/>
          <p:cNvSpPr/>
          <p:nvPr/>
        </p:nvSpPr>
        <p:spPr>
          <a:xfrm>
            <a:off x="8621712" y="0"/>
            <a:ext cx="522287" cy="3667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/>
            <a:r>
              <a:rPr lang="en-US">
                <a:latin typeface="Arial" pitchFamily="34" charset="0"/>
              </a:rPr>
              <a:t>18</a:t>
            </a:r>
          </a:p>
        </p:txBody>
      </p:sp>
      <p:sp>
        <p:nvSpPr>
          <p:cNvPr id="1048647" name="Прямоугольник 1048646"/>
          <p:cNvSpPr/>
          <p:nvPr/>
        </p:nvSpPr>
        <p:spPr>
          <a:xfrm>
            <a:off x="755649" y="836612"/>
            <a:ext cx="8127205" cy="50783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indent="103187" algn="just"/>
            <a:r>
              <a:rPr lang="en-US" altLang="en-US" dirty="0" err="1">
                <a:latin typeface="Times New Roman" pitchFamily="18" charset="0"/>
              </a:rPr>
              <a:t>Время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формирования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прикуса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временного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типа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имеет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важное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значение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</a:rPr>
              <a:t>для</a:t>
            </a:r>
            <a:r>
              <a:rPr lang="ru-RU" altLang="en-US" dirty="0">
                <a:latin typeface="Times New Roman" pitchFamily="18" charset="0"/>
              </a:rPr>
              <a:t> </a:t>
            </a:r>
            <a:r>
              <a:rPr lang="ru-RU" altLang="en-US" dirty="0" smtClean="0">
                <a:latin typeface="Times New Roman" pitchFamily="18" charset="0"/>
              </a:rPr>
              <a:t>      </a:t>
            </a:r>
            <a:r>
              <a:rPr lang="en-US" altLang="en-US" dirty="0" err="1" smtClean="0">
                <a:latin typeface="Times New Roman" pitchFamily="18" charset="0"/>
              </a:rPr>
              <a:t>правильного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развития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зубочелюстной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</a:rPr>
              <a:t>системы,так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как</a:t>
            </a:r>
            <a:r>
              <a:rPr lang="en-US" altLang="en-US" dirty="0">
                <a:latin typeface="Times New Roman" pitchFamily="18" charset="0"/>
              </a:rPr>
              <a:t> в </a:t>
            </a:r>
            <a:r>
              <a:rPr lang="en-US" altLang="en-US" dirty="0" err="1">
                <a:latin typeface="Times New Roman" pitchFamily="18" charset="0"/>
              </a:rPr>
              <a:t>этот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</a:rPr>
              <a:t>период</a:t>
            </a:r>
            <a:r>
              <a:rPr lang="ru-RU" altLang="en-US" dirty="0">
                <a:latin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</a:rPr>
              <a:t>происходит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</a:rPr>
              <a:t>активный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рост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костной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ткани</a:t>
            </a:r>
            <a:r>
              <a:rPr lang="en-US" altLang="en-US" dirty="0">
                <a:latin typeface="Times New Roman" pitchFamily="18" charset="0"/>
              </a:rPr>
              <a:t> и </a:t>
            </a:r>
            <a:r>
              <a:rPr lang="en-US" altLang="en-US" dirty="0" err="1">
                <a:latin typeface="Times New Roman" pitchFamily="18" charset="0"/>
              </a:rPr>
              <a:t>всего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мышечного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аппарата</a:t>
            </a:r>
            <a:r>
              <a:rPr lang="en-US" altLang="en-US" dirty="0">
                <a:latin typeface="Times New Roman" pitchFamily="18" charset="0"/>
              </a:rPr>
              <a:t>.</a:t>
            </a:r>
          </a:p>
          <a:p>
            <a:pPr lvl="0" indent="103187" algn="just"/>
            <a:r>
              <a:rPr lang="en-US" altLang="en-US" dirty="0" err="1">
                <a:latin typeface="Times New Roman" pitchFamily="18" charset="0"/>
              </a:rPr>
              <a:t>Основное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отличие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временного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прикуса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от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постоянного</a:t>
            </a:r>
            <a:r>
              <a:rPr lang="en-US" altLang="en-US" dirty="0">
                <a:latin typeface="Times New Roman" pitchFamily="18" charset="0"/>
              </a:rPr>
              <a:t>, </a:t>
            </a:r>
            <a:r>
              <a:rPr lang="en-US" altLang="en-US" dirty="0" err="1">
                <a:latin typeface="Times New Roman" pitchFamily="18" charset="0"/>
              </a:rPr>
              <a:t>состоит</a:t>
            </a:r>
            <a:r>
              <a:rPr lang="en-US" altLang="en-US" dirty="0">
                <a:latin typeface="Times New Roman" pitchFamily="18" charset="0"/>
              </a:rPr>
              <a:t> в </a:t>
            </a:r>
            <a:r>
              <a:rPr lang="en-US" altLang="en-US" dirty="0" err="1">
                <a:latin typeface="Times New Roman" pitchFamily="18" charset="0"/>
              </a:rPr>
              <a:t>том</a:t>
            </a:r>
            <a:r>
              <a:rPr lang="en-US" altLang="en-US" dirty="0">
                <a:latin typeface="Times New Roman" pitchFamily="18" charset="0"/>
              </a:rPr>
              <a:t>, </a:t>
            </a:r>
            <a:r>
              <a:rPr lang="en-US" altLang="en-US" dirty="0" err="1">
                <a:latin typeface="Times New Roman" pitchFamily="18" charset="0"/>
              </a:rPr>
              <a:t>сколько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должно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прорезаться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зубов</a:t>
            </a:r>
            <a:r>
              <a:rPr lang="en-US" altLang="en-US" dirty="0">
                <a:latin typeface="Times New Roman" pitchFamily="18" charset="0"/>
              </a:rPr>
              <a:t>. В </a:t>
            </a:r>
            <a:r>
              <a:rPr lang="en-US" altLang="en-US" dirty="0" err="1">
                <a:latin typeface="Times New Roman" pitchFamily="18" charset="0"/>
              </a:rPr>
              <a:t>постоянном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прикусе</a:t>
            </a:r>
            <a:r>
              <a:rPr lang="en-US" altLang="en-US" dirty="0">
                <a:latin typeface="Times New Roman" pitchFamily="18" charset="0"/>
              </a:rPr>
              <a:t> у </a:t>
            </a:r>
            <a:r>
              <a:rPr lang="en-US" altLang="en-US" dirty="0" err="1">
                <a:latin typeface="Times New Roman" pitchFamily="18" charset="0"/>
              </a:rPr>
              <a:t>человека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насчитывается</a:t>
            </a:r>
            <a:r>
              <a:rPr lang="en-US" altLang="en-US" dirty="0">
                <a:latin typeface="Times New Roman" pitchFamily="18" charset="0"/>
              </a:rPr>
              <a:t> 32 </a:t>
            </a:r>
            <a:r>
              <a:rPr lang="ru-RU" altLang="en-US" dirty="0" smtClean="0">
                <a:latin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</a:rPr>
              <a:t>экземпляра</a:t>
            </a:r>
            <a:r>
              <a:rPr lang="en-US" altLang="en-US" dirty="0">
                <a:latin typeface="Times New Roman" pitchFamily="18" charset="0"/>
              </a:rPr>
              <a:t>, а </a:t>
            </a:r>
            <a:r>
              <a:rPr lang="en-US" altLang="en-US" dirty="0" err="1">
                <a:latin typeface="Times New Roman" pitchFamily="18" charset="0"/>
              </a:rPr>
              <a:t>во</a:t>
            </a:r>
            <a:r>
              <a:rPr lang="en-US" altLang="en-US" dirty="0">
                <a:latin typeface="Times New Roman" pitchFamily="18" charset="0"/>
              </a:rPr>
              <a:t> </a:t>
            </a:r>
            <a:r>
              <a:rPr lang="en-US" altLang="en-US" dirty="0" err="1">
                <a:latin typeface="Times New Roman" pitchFamily="18" charset="0"/>
              </a:rPr>
              <a:t>временном</a:t>
            </a:r>
            <a:r>
              <a:rPr lang="en-US" altLang="en-US" dirty="0">
                <a:latin typeface="Times New Roman" pitchFamily="18" charset="0"/>
              </a:rPr>
              <a:t>, </a:t>
            </a:r>
            <a:r>
              <a:rPr lang="en-US" altLang="en-US" dirty="0" err="1">
                <a:latin typeface="Times New Roman" pitchFamily="18" charset="0"/>
              </a:rPr>
              <a:t>всего</a:t>
            </a:r>
            <a:r>
              <a:rPr lang="en-US" altLang="en-US" dirty="0">
                <a:latin typeface="Times New Roman" pitchFamily="18" charset="0"/>
              </a:rPr>
              <a:t> 20. </a:t>
            </a:r>
            <a:r>
              <a:rPr lang="en-US" altLang="en-US" dirty="0" err="1">
                <a:latin typeface="Times New Roman" pitchFamily="18" charset="0"/>
              </a:rPr>
              <a:t>Кроме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этого</a:t>
            </a:r>
            <a:r>
              <a:rPr lang="en-US" altLang="en-US" dirty="0">
                <a:latin typeface="Times New Roman" pitchFamily="18" charset="0"/>
              </a:rPr>
              <a:t>, </a:t>
            </a:r>
            <a:r>
              <a:rPr lang="en-US" altLang="en-US" dirty="0" err="1">
                <a:latin typeface="Times New Roman" pitchFamily="18" charset="0"/>
              </a:rPr>
              <a:t>данные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периоды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имеют</a:t>
            </a:r>
            <a:r>
              <a:rPr lang="en-US" altLang="en-US" dirty="0">
                <a:latin typeface="Times New Roman" pitchFamily="18" charset="0"/>
              </a:rPr>
              <a:t> и </a:t>
            </a:r>
            <a:r>
              <a:rPr lang="ru-RU" altLang="en-US" dirty="0" smtClean="0">
                <a:latin typeface="Times New Roman" pitchFamily="18" charset="0"/>
              </a:rPr>
              <a:t>    </a:t>
            </a:r>
            <a:r>
              <a:rPr lang="en-US" altLang="en-US" dirty="0" err="1" smtClean="0">
                <a:latin typeface="Times New Roman" pitchFamily="18" charset="0"/>
              </a:rPr>
              <a:t>другие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отличия</a:t>
            </a:r>
            <a:r>
              <a:rPr lang="en-US" altLang="en-US" dirty="0">
                <a:latin typeface="Times New Roman" pitchFamily="18" charset="0"/>
              </a:rPr>
              <a:t>: </a:t>
            </a:r>
          </a:p>
          <a:p>
            <a:pPr lvl="0" indent="103187" algn="just"/>
            <a:r>
              <a:rPr lang="en-US" altLang="en-US" dirty="0" err="1">
                <a:latin typeface="Times New Roman" pitchFamily="18" charset="0"/>
              </a:rPr>
              <a:t>временные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зубы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имеют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более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выпуклую</a:t>
            </a:r>
            <a:r>
              <a:rPr lang="en-US" altLang="en-US" dirty="0">
                <a:latin typeface="Times New Roman" pitchFamily="18" charset="0"/>
              </a:rPr>
              <a:t> и </a:t>
            </a:r>
            <a:r>
              <a:rPr lang="en-US" altLang="en-US" dirty="0" err="1">
                <a:latin typeface="Times New Roman" pitchFamily="18" charset="0"/>
              </a:rPr>
              <a:t>рельефную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форму</a:t>
            </a:r>
            <a:r>
              <a:rPr lang="en-US" altLang="en-US" dirty="0">
                <a:latin typeface="Times New Roman" pitchFamily="18" charset="0"/>
              </a:rPr>
              <a:t>, в </a:t>
            </a:r>
            <a:r>
              <a:rPr lang="en-US" altLang="en-US" dirty="0" err="1">
                <a:latin typeface="Times New Roman" pitchFamily="18" charset="0"/>
              </a:rPr>
              <a:t>отличии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</a:rPr>
              <a:t>от</a:t>
            </a:r>
            <a:endParaRPr lang="ru-RU" altLang="en-US" dirty="0">
              <a:latin typeface="Times New Roman" pitchFamily="18" charset="0"/>
            </a:endParaRPr>
          </a:p>
          <a:p>
            <a:pPr lvl="0" indent="103187" algn="just"/>
            <a:r>
              <a:rPr lang="en-US" altLang="en-US" dirty="0" err="1" smtClean="0">
                <a:latin typeface="Times New Roman" pitchFamily="18" charset="0"/>
              </a:rPr>
              <a:t>сглаженных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</a:rPr>
              <a:t>и </a:t>
            </a:r>
            <a:r>
              <a:rPr lang="en-US" altLang="en-US" dirty="0" err="1">
                <a:latin typeface="Times New Roman" pitchFamily="18" charset="0"/>
              </a:rPr>
              <a:t>плоских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поверхностей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постоянных</a:t>
            </a:r>
            <a:r>
              <a:rPr lang="en-US" altLang="en-US" dirty="0">
                <a:latin typeface="Times New Roman" pitchFamily="18" charset="0"/>
              </a:rPr>
              <a:t>; </a:t>
            </a:r>
          </a:p>
          <a:p>
            <a:pPr lvl="0" indent="103187" algn="just"/>
            <a:r>
              <a:rPr lang="en-US" altLang="en-US" dirty="0" err="1">
                <a:latin typeface="Times New Roman" pitchFamily="18" charset="0"/>
              </a:rPr>
              <a:t>область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перехода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коронковой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части</a:t>
            </a:r>
            <a:r>
              <a:rPr lang="en-US" altLang="en-US" dirty="0">
                <a:latin typeface="Times New Roman" pitchFamily="18" charset="0"/>
              </a:rPr>
              <a:t> к </a:t>
            </a:r>
            <a:r>
              <a:rPr lang="en-US" altLang="en-US" dirty="0" err="1">
                <a:latin typeface="Times New Roman" pitchFamily="18" charset="0"/>
              </a:rPr>
              <a:t>шейке</a:t>
            </a:r>
            <a:r>
              <a:rPr lang="en-US" altLang="en-US" dirty="0">
                <a:latin typeface="Times New Roman" pitchFamily="18" charset="0"/>
              </a:rPr>
              <a:t> у </a:t>
            </a:r>
            <a:r>
              <a:rPr lang="en-US" altLang="en-US" dirty="0" err="1">
                <a:latin typeface="Times New Roman" pitchFamily="18" charset="0"/>
              </a:rPr>
              <a:t>временных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зубов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более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ru-RU" altLang="en-US" dirty="0" smtClean="0">
                <a:latin typeface="Times New Roman" pitchFamily="18" charset="0"/>
              </a:rPr>
              <a:t>               </a:t>
            </a:r>
            <a:r>
              <a:rPr lang="en-US" altLang="en-US" dirty="0" err="1" smtClean="0">
                <a:latin typeface="Times New Roman" pitchFamily="18" charset="0"/>
              </a:rPr>
              <a:t>выражена</a:t>
            </a:r>
            <a:r>
              <a:rPr lang="en-US" altLang="en-US" dirty="0">
                <a:latin typeface="Times New Roman" pitchFamily="18" charset="0"/>
              </a:rPr>
              <a:t>; </a:t>
            </a:r>
          </a:p>
          <a:p>
            <a:pPr lvl="0" indent="103187" algn="just"/>
            <a:r>
              <a:rPr lang="en-US" altLang="en-US" dirty="0" err="1">
                <a:latin typeface="Times New Roman" pitchFamily="18" charset="0"/>
              </a:rPr>
              <a:t>молочные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экземпляры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имеют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меньшие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размеры</a:t>
            </a:r>
            <a:r>
              <a:rPr lang="en-US" altLang="en-US" dirty="0">
                <a:latin typeface="Times New Roman" pitchFamily="18" charset="0"/>
              </a:rPr>
              <a:t>. </a:t>
            </a:r>
            <a:r>
              <a:rPr lang="en-US" altLang="en-US" dirty="0" err="1">
                <a:latin typeface="Times New Roman" pitchFamily="18" charset="0"/>
              </a:rPr>
              <a:t>При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этом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их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корневая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часть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ru-RU" altLang="en-US" dirty="0" smtClean="0">
                <a:latin typeface="Times New Roman" pitchFamily="18" charset="0"/>
              </a:rPr>
              <a:t>   </a:t>
            </a:r>
            <a:r>
              <a:rPr lang="en-US" altLang="en-US" dirty="0" err="1" smtClean="0">
                <a:latin typeface="Times New Roman" pitchFamily="18" charset="0"/>
              </a:rPr>
              <a:t>также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гораздо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меньше</a:t>
            </a:r>
            <a:r>
              <a:rPr lang="en-US" altLang="en-US" dirty="0">
                <a:latin typeface="Times New Roman" pitchFamily="18" charset="0"/>
              </a:rPr>
              <a:t>, </a:t>
            </a:r>
            <a:r>
              <a:rPr lang="en-US" altLang="en-US" dirty="0" err="1">
                <a:latin typeface="Times New Roman" pitchFamily="18" charset="0"/>
              </a:rPr>
              <a:t>чем</a:t>
            </a:r>
            <a:r>
              <a:rPr lang="en-US" altLang="en-US" dirty="0">
                <a:latin typeface="Times New Roman" pitchFamily="18" charset="0"/>
              </a:rPr>
              <a:t> у </a:t>
            </a:r>
            <a:r>
              <a:rPr lang="en-US" altLang="en-US" dirty="0" err="1">
                <a:latin typeface="Times New Roman" pitchFamily="18" charset="0"/>
              </a:rPr>
              <a:t>постоянных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зубов</a:t>
            </a:r>
            <a:r>
              <a:rPr lang="en-US" altLang="en-US" dirty="0">
                <a:latin typeface="Times New Roman" pitchFamily="18" charset="0"/>
              </a:rPr>
              <a:t>, </a:t>
            </a:r>
            <a:r>
              <a:rPr lang="en-US" altLang="en-US" dirty="0" err="1">
                <a:latin typeface="Times New Roman" pitchFamily="18" charset="0"/>
              </a:rPr>
              <a:t>что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позволяет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проводить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ru-RU" altLang="en-US" dirty="0" smtClean="0">
                <a:latin typeface="Times New Roman" pitchFamily="18" charset="0"/>
              </a:rPr>
              <a:t>           </a:t>
            </a:r>
            <a:r>
              <a:rPr lang="en-US" altLang="en-US" dirty="0" err="1" smtClean="0">
                <a:latin typeface="Times New Roman" pitchFamily="18" charset="0"/>
              </a:rPr>
              <a:t>удаление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</a:rPr>
              <a:t>с </a:t>
            </a:r>
            <a:r>
              <a:rPr lang="en-US" altLang="en-US" dirty="0" err="1">
                <a:latin typeface="Times New Roman" pitchFamily="18" charset="0"/>
              </a:rPr>
              <a:t>минимальной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болезненностью</a:t>
            </a:r>
            <a:r>
              <a:rPr lang="en-US" altLang="en-US" dirty="0">
                <a:latin typeface="Times New Roman" pitchFamily="18" charset="0"/>
              </a:rPr>
              <a:t> и </a:t>
            </a:r>
            <a:r>
              <a:rPr lang="en-US" altLang="en-US" dirty="0" err="1">
                <a:latin typeface="Times New Roman" pitchFamily="18" charset="0"/>
              </a:rPr>
              <a:t>незначительным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травмированием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ru-RU" altLang="en-US" dirty="0" smtClean="0">
                <a:latin typeface="Times New Roman" pitchFamily="18" charset="0"/>
              </a:rPr>
              <a:t>   </a:t>
            </a:r>
            <a:r>
              <a:rPr lang="en-US" altLang="en-US" dirty="0" err="1" smtClean="0">
                <a:latin typeface="Times New Roman" pitchFamily="18" charset="0"/>
              </a:rPr>
              <a:t>тканей</a:t>
            </a:r>
            <a:r>
              <a:rPr lang="en-US" altLang="en-US" dirty="0">
                <a:latin typeface="Times New Roman" pitchFamily="18" charset="0"/>
              </a:rPr>
              <a:t>; </a:t>
            </a:r>
          </a:p>
          <a:p>
            <a:pPr lvl="0" indent="103187" algn="just"/>
            <a:r>
              <a:rPr lang="en-US" altLang="en-US" dirty="0" err="1">
                <a:latin typeface="Times New Roman" pitchFamily="18" charset="0"/>
              </a:rPr>
              <a:t>эмаль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постоянных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зубов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имеет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сероватый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или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желтоватый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оттенок</a:t>
            </a:r>
            <a:r>
              <a:rPr lang="en-US" altLang="en-US" dirty="0">
                <a:latin typeface="Times New Roman" pitchFamily="18" charset="0"/>
              </a:rPr>
              <a:t>, в </a:t>
            </a:r>
            <a:r>
              <a:rPr lang="en-US" altLang="en-US" dirty="0" err="1">
                <a:latin typeface="Times New Roman" pitchFamily="18" charset="0"/>
              </a:rPr>
              <a:t>отличие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ru-RU" altLang="en-US" dirty="0" smtClean="0">
                <a:latin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</a:rPr>
              <a:t>от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молочных</a:t>
            </a:r>
            <a:r>
              <a:rPr lang="en-US" altLang="en-US" dirty="0">
                <a:latin typeface="Times New Roman" pitchFamily="18" charset="0"/>
              </a:rPr>
              <a:t>, у </a:t>
            </a:r>
            <a:r>
              <a:rPr lang="en-US" altLang="en-US" dirty="0" err="1">
                <a:latin typeface="Times New Roman" pitchFamily="18" charset="0"/>
              </a:rPr>
              <a:t>которых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она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отличается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своей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белоснежностью</a:t>
            </a:r>
            <a:r>
              <a:rPr lang="en-US" altLang="en-US" dirty="0">
                <a:latin typeface="Times New Roman" pitchFamily="18" charset="0"/>
              </a:rPr>
              <a:t> с </a:t>
            </a:r>
            <a:r>
              <a:rPr lang="en-US" altLang="en-US" dirty="0" err="1">
                <a:latin typeface="Times New Roman" pitchFamily="18" charset="0"/>
              </a:rPr>
              <a:t>синеватым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ru-RU" altLang="en-US" dirty="0" smtClean="0">
                <a:latin typeface="Times New Roman" pitchFamily="18" charset="0"/>
              </a:rPr>
              <a:t>      </a:t>
            </a:r>
            <a:r>
              <a:rPr lang="en-US" altLang="en-US" dirty="0" err="1" smtClean="0">
                <a:latin typeface="Times New Roman" pitchFamily="18" charset="0"/>
              </a:rPr>
              <a:t>отливом</a:t>
            </a:r>
            <a:r>
              <a:rPr lang="en-US" altLang="en-US" dirty="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Заголовок 1"/>
          <p:cNvSpPr>
            <a:spLocks noGrp="1"/>
          </p:cNvSpPr>
          <p:nvPr>
            <p:ph type="title"/>
          </p:nvPr>
        </p:nvSpPr>
        <p:spPr>
          <a:xfrm>
            <a:off x="323850" y="404812"/>
            <a:ext cx="8229600" cy="5762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 lvl="0"/>
            <a:r>
              <a:rPr lang="zh-CN" sz="2400" b="1">
                <a:solidFill>
                  <a:schemeClr val="hlink"/>
                </a:solidFill>
                <a:latin typeface="Times New Roman" pitchFamily="18" charset="0"/>
                <a:ea typeface="Times New Roman" pitchFamily="18" charset="0"/>
              </a:rPr>
              <a:t>Список использованных источников</a:t>
            </a:r>
          </a:p>
        </p:txBody>
      </p:sp>
      <p:sp>
        <p:nvSpPr>
          <p:cNvPr id="1048649" name="Объект 2"/>
          <p:cNvSpPr>
            <a:spLocks noGrp="1"/>
          </p:cNvSpPr>
          <p:nvPr>
            <p:ph idx="1"/>
          </p:nvPr>
        </p:nvSpPr>
        <p:spPr>
          <a:xfrm>
            <a:off x="395287" y="90805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marL="0" lvl="0" indent="446087" algn="just">
              <a:buFont typeface="Arial" pitchFamily="34" charset="0"/>
              <a:buAutoNum type="arabicParenR"/>
            </a:pPr>
            <a:endParaRPr lang="en-US" altLang="en-US" sz="1600" dirty="0">
              <a:latin typeface="Times New Roman" pitchFamily="18" charset="0"/>
              <a:ea typeface="Times New Roman" pitchFamily="18" charset="0"/>
            </a:endParaRPr>
          </a:p>
          <a:p>
            <a:pPr marL="0" lvl="0" indent="446087" algn="just">
              <a:buFont typeface="Arial" pitchFamily="34" charset="0"/>
              <a:buAutoNum type="arabicParenR"/>
            </a:pPr>
            <a:r>
              <a:rPr lang="en-US" altLang="en-US" sz="1800" dirty="0" err="1">
                <a:latin typeface="Times New Roman" pitchFamily="18" charset="0"/>
              </a:rPr>
              <a:t>Аболмасов</a:t>
            </a:r>
            <a:r>
              <a:rPr lang="en-US" altLang="en-US" sz="1800" dirty="0">
                <a:latin typeface="Times New Roman" pitchFamily="18" charset="0"/>
              </a:rPr>
              <a:t>, Н. Г. </a:t>
            </a:r>
            <a:r>
              <a:rPr lang="en-US" altLang="en-US" sz="1800" dirty="0" err="1">
                <a:latin typeface="Times New Roman" pitchFamily="18" charset="0"/>
              </a:rPr>
              <a:t>Ортодонтия</a:t>
            </a:r>
            <a:r>
              <a:rPr lang="en-US" altLang="en-US" sz="1800" dirty="0">
                <a:latin typeface="Times New Roman" pitchFamily="18" charset="0"/>
              </a:rPr>
              <a:t>: </a:t>
            </a:r>
            <a:r>
              <a:rPr lang="en-US" altLang="en-US" sz="1800" dirty="0" err="1">
                <a:latin typeface="Times New Roman" pitchFamily="18" charset="0"/>
              </a:rPr>
              <a:t>учеб</a:t>
            </a:r>
            <a:r>
              <a:rPr lang="en-US" altLang="en-US" sz="1800" dirty="0">
                <a:latin typeface="Times New Roman" pitchFamily="18" charset="0"/>
              </a:rPr>
              <a:t>. </a:t>
            </a:r>
            <a:r>
              <a:rPr lang="en-US" altLang="en-US" sz="1800" dirty="0" err="1">
                <a:latin typeface="Times New Roman" pitchFamily="18" charset="0"/>
              </a:rPr>
              <a:t>пособие</a:t>
            </a:r>
            <a:r>
              <a:rPr lang="en-US" altLang="en-US" sz="1800" dirty="0">
                <a:latin typeface="Times New Roman" pitchFamily="18" charset="0"/>
              </a:rPr>
              <a:t> / Н. Г. </a:t>
            </a:r>
            <a:r>
              <a:rPr lang="en-US" altLang="en-US" sz="1800" dirty="0" err="1">
                <a:latin typeface="Times New Roman" pitchFamily="18" charset="0"/>
              </a:rPr>
              <a:t>Аболмасов</a:t>
            </a:r>
            <a:r>
              <a:rPr lang="en-US" altLang="en-US" sz="1800" dirty="0">
                <a:latin typeface="Times New Roman" pitchFamily="18" charset="0"/>
              </a:rPr>
              <a:t>. - </a:t>
            </a:r>
            <a:r>
              <a:rPr lang="en-US" altLang="en-US" sz="1800" dirty="0" err="1">
                <a:latin typeface="Times New Roman" pitchFamily="18" charset="0"/>
              </a:rPr>
              <a:t>Москва</a:t>
            </a:r>
            <a:r>
              <a:rPr lang="en-US" altLang="en-US" sz="1800" dirty="0">
                <a:latin typeface="Times New Roman" pitchFamily="18" charset="0"/>
              </a:rPr>
              <a:t>: </a:t>
            </a:r>
            <a:r>
              <a:rPr lang="en-US" altLang="en-US" sz="1800" dirty="0" err="1">
                <a:latin typeface="Times New Roman" pitchFamily="18" charset="0"/>
              </a:rPr>
              <a:t>МЕДпресс-информ</a:t>
            </a:r>
            <a:r>
              <a:rPr lang="en-US" altLang="en-US" sz="1800" dirty="0">
                <a:latin typeface="Times New Roman" pitchFamily="18" charset="0"/>
              </a:rPr>
              <a:t>, 2008. - 424 с.: </a:t>
            </a:r>
            <a:r>
              <a:rPr lang="en-US" altLang="en-US" sz="1800" dirty="0" err="1">
                <a:latin typeface="Times New Roman" pitchFamily="18" charset="0"/>
              </a:rPr>
              <a:t>ил</a:t>
            </a:r>
            <a:r>
              <a:rPr lang="en-US" altLang="en-US" sz="1800" dirty="0">
                <a:latin typeface="Times New Roman" pitchFamily="18" charset="0"/>
              </a:rPr>
              <a:t>. </a:t>
            </a:r>
          </a:p>
          <a:p>
            <a:pPr marL="0" lvl="0" indent="446087" algn="just">
              <a:buFont typeface="Arial" pitchFamily="34" charset="0"/>
              <a:buAutoNum type="arabicParenR"/>
            </a:pPr>
            <a:r>
              <a:rPr lang="en-US" altLang="en-US" sz="1800" dirty="0" err="1">
                <a:latin typeface="Times New Roman" pitchFamily="18" charset="0"/>
              </a:rPr>
              <a:t>Леонтьев</a:t>
            </a:r>
            <a:r>
              <a:rPr lang="en-US" altLang="en-US" sz="1800" dirty="0">
                <a:latin typeface="Times New Roman" pitchFamily="18" charset="0"/>
              </a:rPr>
              <a:t>, В. К. </a:t>
            </a:r>
            <a:r>
              <a:rPr lang="en-US" altLang="en-US" sz="1800" dirty="0" err="1">
                <a:latin typeface="Times New Roman" pitchFamily="18" charset="0"/>
              </a:rPr>
              <a:t>Детская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терапевтическая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стоматология</a:t>
            </a:r>
            <a:r>
              <a:rPr lang="en-US" altLang="en-US" sz="1800" dirty="0">
                <a:latin typeface="Times New Roman" pitchFamily="18" charset="0"/>
              </a:rPr>
              <a:t>: </a:t>
            </a:r>
            <a:r>
              <a:rPr lang="en-US" altLang="en-US" sz="1800" dirty="0" err="1">
                <a:latin typeface="Times New Roman" pitchFamily="18" charset="0"/>
              </a:rPr>
              <a:t>Национальное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ru-RU" altLang="en-US" sz="1800" dirty="0" smtClean="0">
                <a:latin typeface="Times New Roman" pitchFamily="18" charset="0"/>
              </a:rPr>
              <a:t>           </a:t>
            </a:r>
            <a:r>
              <a:rPr lang="en-US" altLang="en-US" sz="1800" dirty="0" err="1" smtClean="0">
                <a:latin typeface="Times New Roman" pitchFamily="18" charset="0"/>
              </a:rPr>
              <a:t>руководство</a:t>
            </a:r>
            <a:r>
              <a:rPr lang="en-US" altLang="en-US" sz="1800" dirty="0" smtClean="0">
                <a:latin typeface="Times New Roman" pitchFamily="18" charset="0"/>
              </a:rPr>
              <a:t> </a:t>
            </a:r>
            <a:r>
              <a:rPr lang="en-US" altLang="en-US" sz="1800" dirty="0">
                <a:latin typeface="Times New Roman" pitchFamily="18" charset="0"/>
              </a:rPr>
              <a:t>/ В. К. </a:t>
            </a:r>
            <a:r>
              <a:rPr lang="en-US" altLang="en-US" sz="1800" dirty="0" err="1">
                <a:latin typeface="Times New Roman" pitchFamily="18" charset="0"/>
              </a:rPr>
              <a:t>Леонтьев</a:t>
            </a:r>
            <a:r>
              <a:rPr lang="en-US" altLang="en-US" sz="1800" dirty="0">
                <a:latin typeface="Times New Roman" pitchFamily="18" charset="0"/>
              </a:rPr>
              <a:t>, Л. П. </a:t>
            </a:r>
            <a:r>
              <a:rPr lang="en-US" altLang="en-US" sz="1800" dirty="0" err="1">
                <a:latin typeface="Times New Roman" pitchFamily="18" charset="0"/>
              </a:rPr>
              <a:t>Кисельникова</a:t>
            </a:r>
            <a:r>
              <a:rPr lang="en-US" altLang="en-US" sz="1800" dirty="0">
                <a:latin typeface="Times New Roman" pitchFamily="18" charset="0"/>
              </a:rPr>
              <a:t>. – </a:t>
            </a:r>
            <a:r>
              <a:rPr lang="en-US" altLang="en-US" sz="1800" dirty="0" err="1">
                <a:latin typeface="Times New Roman" pitchFamily="18" charset="0"/>
              </a:rPr>
              <a:t>Москва</a:t>
            </a:r>
            <a:r>
              <a:rPr lang="en-US" altLang="en-US" sz="1800" dirty="0">
                <a:latin typeface="Times New Roman" pitchFamily="18" charset="0"/>
              </a:rPr>
              <a:t>: 2019. – 952 с. </a:t>
            </a:r>
          </a:p>
          <a:p>
            <a:pPr marL="0" lvl="0" indent="446087" algn="just">
              <a:buFont typeface="Arial" pitchFamily="34" charset="0"/>
              <a:buAutoNum type="arabicParenR"/>
            </a:pPr>
            <a:r>
              <a:rPr lang="en-US" altLang="en-US" sz="1800" dirty="0" err="1">
                <a:latin typeface="Times New Roman" pitchFamily="18" charset="0"/>
              </a:rPr>
              <a:t>Нанда</a:t>
            </a:r>
            <a:r>
              <a:rPr lang="en-US" altLang="en-US" sz="1800" dirty="0">
                <a:latin typeface="Times New Roman" pitchFamily="18" charset="0"/>
              </a:rPr>
              <a:t>, Р. </a:t>
            </a:r>
            <a:r>
              <a:rPr lang="en-US" altLang="en-US" sz="1800" dirty="0" err="1">
                <a:latin typeface="Times New Roman" pitchFamily="18" charset="0"/>
              </a:rPr>
              <a:t>Атлас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клинической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ортодонтии</a:t>
            </a:r>
            <a:r>
              <a:rPr lang="en-US" altLang="en-US" sz="1800" dirty="0">
                <a:latin typeface="Times New Roman" pitchFamily="18" charset="0"/>
              </a:rPr>
              <a:t> / </a:t>
            </a:r>
            <a:r>
              <a:rPr lang="en-US" altLang="en-US" sz="1800" dirty="0" err="1">
                <a:latin typeface="Times New Roman" pitchFamily="18" charset="0"/>
              </a:rPr>
              <a:t>Нанда</a:t>
            </a:r>
            <a:r>
              <a:rPr lang="en-US" altLang="en-US" sz="1800" dirty="0">
                <a:latin typeface="Times New Roman" pitchFamily="18" charset="0"/>
              </a:rPr>
              <a:t>, Р. - </a:t>
            </a:r>
            <a:r>
              <a:rPr lang="en-US" altLang="en-US" sz="1800" dirty="0" err="1">
                <a:latin typeface="Times New Roman" pitchFamily="18" charset="0"/>
              </a:rPr>
              <a:t>Москва</a:t>
            </a:r>
            <a:r>
              <a:rPr lang="en-US" altLang="en-US" sz="1800" dirty="0">
                <a:latin typeface="Times New Roman" pitchFamily="18" charset="0"/>
              </a:rPr>
              <a:t>: </a:t>
            </a:r>
            <a:r>
              <a:rPr lang="en-US" altLang="en-US" sz="1800" dirty="0" err="1" smtClean="0">
                <a:latin typeface="Times New Roman" pitchFamily="18" charset="0"/>
              </a:rPr>
              <a:t>МЕДпресс</a:t>
            </a:r>
            <a:r>
              <a:rPr lang="en-US" altLang="en-US" sz="1800" dirty="0" smtClean="0">
                <a:latin typeface="Times New Roman" pitchFamily="18" charset="0"/>
              </a:rPr>
              <a:t>-</a:t>
            </a:r>
            <a:r>
              <a:rPr lang="ru-RU" altLang="en-US" sz="1800" dirty="0" smtClean="0">
                <a:latin typeface="Times New Roman" pitchFamily="18" charset="0"/>
              </a:rPr>
              <a:t>     </a:t>
            </a:r>
            <a:r>
              <a:rPr lang="en-US" altLang="en-US" sz="1800" dirty="0" err="1" smtClean="0">
                <a:latin typeface="Times New Roman" pitchFamily="18" charset="0"/>
              </a:rPr>
              <a:t>информ</a:t>
            </a:r>
            <a:r>
              <a:rPr lang="en-US" altLang="en-US" sz="1800" dirty="0">
                <a:latin typeface="Times New Roman" pitchFamily="18" charset="0"/>
              </a:rPr>
              <a:t>, 2019. – 412 с. </a:t>
            </a:r>
          </a:p>
          <a:p>
            <a:pPr marL="0" lvl="0" indent="446087" algn="just">
              <a:buFont typeface="Arial" pitchFamily="34" charset="0"/>
              <a:buAutoNum type="arabicParenR"/>
            </a:pPr>
            <a:r>
              <a:rPr lang="en-US" altLang="en-US" sz="1800" dirty="0" err="1">
                <a:latin typeface="Times New Roman" pitchFamily="18" charset="0"/>
                <a:ea typeface="Times New Roman" pitchFamily="18" charset="0"/>
              </a:rPr>
              <a:t>Ортопедическая</a:t>
            </a:r>
            <a:r>
              <a:rPr lang="en-US" altLang="en-US" sz="1800" dirty="0">
                <a:latin typeface="Times New Roman" pitchFamily="18" charset="0"/>
                <a:ea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  <a:ea typeface="Times New Roman" pitchFamily="18" charset="0"/>
              </a:rPr>
              <a:t>стоматология</a:t>
            </a:r>
            <a:r>
              <a:rPr lang="en-US" altLang="en-US" sz="1800" dirty="0">
                <a:latin typeface="Times New Roman" pitchFamily="18" charset="0"/>
                <a:ea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  <a:ea typeface="Times New Roman" pitchFamily="18" charset="0"/>
              </a:rPr>
              <a:t>Учебник</a:t>
            </a:r>
            <a:r>
              <a:rPr lang="en-US" altLang="en-US" sz="1800" dirty="0">
                <a:latin typeface="Times New Roman" pitchFamily="18" charset="0"/>
                <a:ea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  <a:ea typeface="Times New Roman" pitchFamily="18" charset="0"/>
              </a:rPr>
              <a:t>Под</a:t>
            </a:r>
            <a:r>
              <a:rPr lang="en-US" altLang="en-US" sz="1800" dirty="0">
                <a:latin typeface="Times New Roman" pitchFamily="18" charset="0"/>
                <a:ea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  <a:ea typeface="Times New Roman" pitchFamily="18" charset="0"/>
              </a:rPr>
              <a:t>редакцией</a:t>
            </a:r>
            <a:r>
              <a:rPr lang="en-US" altLang="en-US" sz="1800" dirty="0">
                <a:latin typeface="Times New Roman" pitchFamily="18" charset="0"/>
                <a:ea typeface="Times New Roman" pitchFamily="18" charset="0"/>
              </a:rPr>
              <a:t> Э.С. </a:t>
            </a:r>
            <a:r>
              <a:rPr lang="en-US" altLang="en-US" sz="1800" dirty="0" err="1">
                <a:latin typeface="Times New Roman" pitchFamily="18" charset="0"/>
                <a:ea typeface="Times New Roman" pitchFamily="18" charset="0"/>
              </a:rPr>
              <a:t>Каливраджияна</a:t>
            </a:r>
            <a:r>
              <a:rPr lang="en-US" altLang="en-US" sz="1800" dirty="0">
                <a:latin typeface="Times New Roman" pitchFamily="18" charset="0"/>
                <a:ea typeface="Times New Roman" pitchFamily="18" charset="0"/>
              </a:rPr>
              <a:t>, И.Ю. </a:t>
            </a:r>
            <a:r>
              <a:rPr lang="en-US" altLang="en-US" sz="1800" dirty="0" err="1">
                <a:latin typeface="Times New Roman" pitchFamily="18" charset="0"/>
                <a:ea typeface="Times New Roman" pitchFamily="18" charset="0"/>
              </a:rPr>
              <a:t>Лебеденко</a:t>
            </a:r>
            <a:r>
              <a:rPr lang="en-US" altLang="en-US" sz="1800" dirty="0">
                <a:latin typeface="Times New Roman" pitchFamily="18" charset="0"/>
                <a:ea typeface="Times New Roman" pitchFamily="18" charset="0"/>
              </a:rPr>
              <a:t>, Е.А. </a:t>
            </a:r>
            <a:r>
              <a:rPr lang="en-US" altLang="en-US" sz="1800" dirty="0" err="1">
                <a:latin typeface="Times New Roman" pitchFamily="18" charset="0"/>
                <a:ea typeface="Times New Roman" pitchFamily="18" charset="0"/>
              </a:rPr>
              <a:t>Брагина</a:t>
            </a:r>
            <a:r>
              <a:rPr lang="en-US" altLang="en-US" sz="1800" dirty="0">
                <a:latin typeface="Times New Roman" pitchFamily="18" charset="0"/>
                <a:ea typeface="Times New Roman" pitchFamily="18" charset="0"/>
              </a:rPr>
              <a:t>, И.П. </a:t>
            </a:r>
            <a:r>
              <a:rPr lang="en-US" altLang="en-US" sz="1800" dirty="0" err="1">
                <a:latin typeface="Times New Roman" pitchFamily="18" charset="0"/>
                <a:ea typeface="Times New Roman" pitchFamily="18" charset="0"/>
              </a:rPr>
              <a:t>Рыжовой</a:t>
            </a:r>
            <a:r>
              <a:rPr lang="en-US" altLang="en-US" sz="1800" dirty="0">
                <a:latin typeface="Times New Roman" pitchFamily="18" charset="0"/>
                <a:ea typeface="Times New Roman" pitchFamily="18" charset="0"/>
              </a:rPr>
              <a:t> 2-е </a:t>
            </a:r>
            <a:r>
              <a:rPr lang="en-US" altLang="en-US" sz="1800" dirty="0" err="1">
                <a:latin typeface="Times New Roman" pitchFamily="18" charset="0"/>
                <a:ea typeface="Times New Roman" pitchFamily="18" charset="0"/>
              </a:rPr>
              <a:t>издание</a:t>
            </a:r>
            <a:r>
              <a:rPr lang="en-US" altLang="en-US" sz="1800" dirty="0">
                <a:latin typeface="Times New Roman" pitchFamily="18" charset="0"/>
                <a:ea typeface="Times New Roman" pitchFamily="18" charset="0"/>
              </a:rPr>
              <a:t>, </a:t>
            </a:r>
            <a:r>
              <a:rPr lang="en-US" altLang="en-US" sz="1800" dirty="0" err="1">
                <a:latin typeface="Times New Roman" pitchFamily="18" charset="0"/>
                <a:ea typeface="Times New Roman" pitchFamily="18" charset="0"/>
              </a:rPr>
              <a:t>переработанное</a:t>
            </a:r>
            <a:r>
              <a:rPr lang="en-US" altLang="en-US" sz="1800" dirty="0">
                <a:latin typeface="Times New Roman" pitchFamily="18" charset="0"/>
                <a:ea typeface="Times New Roman" pitchFamily="18" charset="0"/>
              </a:rPr>
              <a:t> и </a:t>
            </a:r>
            <a:r>
              <a:rPr lang="ru-RU" altLang="en-US" sz="1800" dirty="0" smtClean="0">
                <a:latin typeface="Times New Roman" pitchFamily="18" charset="0"/>
                <a:ea typeface="Times New Roman" pitchFamily="18" charset="0"/>
              </a:rPr>
              <a:t>        </a:t>
            </a:r>
            <a:r>
              <a:rPr lang="en-US" altLang="en-US" sz="1800" dirty="0" err="1" smtClean="0">
                <a:latin typeface="Times New Roman" pitchFamily="18" charset="0"/>
                <a:ea typeface="Times New Roman" pitchFamily="18" charset="0"/>
              </a:rPr>
              <a:t>дополненное</a:t>
            </a:r>
            <a:r>
              <a:rPr lang="en-US" altLang="en-US" sz="1800" dirty="0">
                <a:latin typeface="Times New Roman" pitchFamily="18" charset="0"/>
                <a:ea typeface="Times New Roman" pitchFamily="18" charset="0"/>
              </a:rPr>
              <a:t>, 2018.</a:t>
            </a:r>
          </a:p>
          <a:p>
            <a:pPr marL="0" lvl="0" indent="446087" algn="just">
              <a:buFont typeface="Arial" pitchFamily="34" charset="0"/>
              <a:buAutoNum type="arabicParenR"/>
            </a:pPr>
            <a:r>
              <a:rPr lang="en-US" altLang="en-US" sz="1800" dirty="0" err="1">
                <a:latin typeface="Times New Roman" pitchFamily="18" charset="0"/>
              </a:rPr>
              <a:t>Персин</a:t>
            </a:r>
            <a:r>
              <a:rPr lang="en-US" altLang="en-US" sz="1800" dirty="0">
                <a:latin typeface="Times New Roman" pitchFamily="18" charset="0"/>
              </a:rPr>
              <a:t>, Л. С. </a:t>
            </a:r>
            <a:r>
              <a:rPr lang="en-US" altLang="en-US" sz="1800" dirty="0" err="1">
                <a:latin typeface="Times New Roman" pitchFamily="18" charset="0"/>
              </a:rPr>
              <a:t>Ортодонтия</a:t>
            </a:r>
            <a:r>
              <a:rPr lang="en-US" altLang="en-US" sz="1800" dirty="0">
                <a:latin typeface="Times New Roman" pitchFamily="18" charset="0"/>
              </a:rPr>
              <a:t> / </a:t>
            </a:r>
            <a:r>
              <a:rPr lang="en-US" altLang="en-US" sz="1800" dirty="0" err="1">
                <a:latin typeface="Times New Roman" pitchFamily="18" charset="0"/>
              </a:rPr>
              <a:t>Персин</a:t>
            </a:r>
            <a:r>
              <a:rPr lang="en-US" altLang="en-US" sz="1800" dirty="0">
                <a:latin typeface="Times New Roman" pitchFamily="18" charset="0"/>
              </a:rPr>
              <a:t>, Л. С. – </a:t>
            </a:r>
            <a:r>
              <a:rPr lang="en-US" altLang="en-US" sz="1800" dirty="0" err="1">
                <a:latin typeface="Times New Roman" pitchFamily="18" charset="0"/>
              </a:rPr>
              <a:t>Москва</a:t>
            </a:r>
            <a:r>
              <a:rPr lang="en-US" altLang="en-US" sz="1800" dirty="0">
                <a:latin typeface="Times New Roman" pitchFamily="18" charset="0"/>
              </a:rPr>
              <a:t>: </a:t>
            </a:r>
            <a:r>
              <a:rPr lang="en-US" altLang="en-US" sz="1800" dirty="0" err="1">
                <a:latin typeface="Times New Roman" pitchFamily="18" charset="0"/>
              </a:rPr>
              <a:t>Медицина</a:t>
            </a:r>
            <a:r>
              <a:rPr lang="en-US" altLang="en-US" sz="1800" dirty="0">
                <a:latin typeface="Times New Roman" pitchFamily="18" charset="0"/>
              </a:rPr>
              <a:t>, 2016. – 640 с. </a:t>
            </a:r>
          </a:p>
          <a:p>
            <a:pPr marL="0" lvl="0" indent="446087" algn="just">
              <a:buFont typeface="Arial" pitchFamily="34" charset="0"/>
              <a:buAutoNum type="arabicParenR"/>
            </a:pPr>
            <a:r>
              <a:rPr lang="en-US" altLang="en-US" sz="1800" dirty="0" err="1">
                <a:latin typeface="Times New Roman" pitchFamily="18" charset="0"/>
              </a:rPr>
              <a:t>Персин</a:t>
            </a:r>
            <a:r>
              <a:rPr lang="en-US" altLang="en-US" sz="1800" dirty="0">
                <a:latin typeface="Times New Roman" pitchFamily="18" charset="0"/>
              </a:rPr>
              <a:t>, Л. С. </a:t>
            </a:r>
            <a:r>
              <a:rPr lang="en-US" altLang="en-US" sz="1800" dirty="0" err="1">
                <a:latin typeface="Times New Roman" pitchFamily="18" charset="0"/>
              </a:rPr>
              <a:t>Ортодонтия</a:t>
            </a:r>
            <a:r>
              <a:rPr lang="en-US" altLang="en-US" sz="1800" dirty="0">
                <a:latin typeface="Times New Roman" pitchFamily="18" charset="0"/>
              </a:rPr>
              <a:t>. </a:t>
            </a:r>
            <a:r>
              <a:rPr lang="en-US" altLang="en-US" sz="1800" dirty="0" err="1">
                <a:latin typeface="Times New Roman" pitchFamily="18" charset="0"/>
              </a:rPr>
              <a:t>Современные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методы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диагностики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аномалий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ru-RU" altLang="en-US" sz="1800" dirty="0" smtClean="0">
                <a:latin typeface="Times New Roman" pitchFamily="18" charset="0"/>
              </a:rPr>
              <a:t>       </a:t>
            </a:r>
            <a:r>
              <a:rPr lang="en-US" altLang="en-US" sz="1800" dirty="0" err="1" smtClean="0">
                <a:latin typeface="Times New Roman" pitchFamily="18" charset="0"/>
              </a:rPr>
              <a:t>зубов</a:t>
            </a:r>
            <a:r>
              <a:rPr lang="en-US" altLang="en-US" sz="1800" dirty="0">
                <a:latin typeface="Times New Roman" pitchFamily="18" charset="0"/>
              </a:rPr>
              <a:t>, </a:t>
            </a:r>
            <a:r>
              <a:rPr lang="en-US" altLang="en-US" sz="1800" dirty="0" err="1">
                <a:latin typeface="Times New Roman" pitchFamily="18" charset="0"/>
              </a:rPr>
              <a:t>зубных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рядов</a:t>
            </a:r>
            <a:r>
              <a:rPr lang="en-US" altLang="en-US" sz="1800" dirty="0">
                <a:latin typeface="Times New Roman" pitchFamily="18" charset="0"/>
              </a:rPr>
              <a:t> и </a:t>
            </a:r>
            <a:r>
              <a:rPr lang="en-US" altLang="en-US" sz="1800" dirty="0" err="1">
                <a:latin typeface="Times New Roman" pitchFamily="18" charset="0"/>
              </a:rPr>
              <a:t>окклюзии</a:t>
            </a:r>
            <a:r>
              <a:rPr lang="en-US" altLang="en-US" sz="1800" dirty="0">
                <a:latin typeface="Times New Roman" pitchFamily="18" charset="0"/>
              </a:rPr>
              <a:t>: </a:t>
            </a:r>
            <a:r>
              <a:rPr lang="en-US" altLang="en-US" sz="1800" dirty="0" err="1">
                <a:latin typeface="Times New Roman" pitchFamily="18" charset="0"/>
              </a:rPr>
              <a:t>учебное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пособие</a:t>
            </a:r>
            <a:r>
              <a:rPr lang="en-US" altLang="en-US" sz="1800" dirty="0">
                <a:latin typeface="Times New Roman" pitchFamily="18" charset="0"/>
              </a:rPr>
              <a:t> / </a:t>
            </a:r>
            <a:r>
              <a:rPr lang="en-US" altLang="en-US" sz="1800" dirty="0" err="1">
                <a:latin typeface="Times New Roman" pitchFamily="18" charset="0"/>
              </a:rPr>
              <a:t>Персин</a:t>
            </a:r>
            <a:r>
              <a:rPr lang="en-US" altLang="en-US" sz="1800" dirty="0">
                <a:latin typeface="Times New Roman" pitchFamily="18" charset="0"/>
              </a:rPr>
              <a:t>, Л. С. - </a:t>
            </a:r>
            <a:r>
              <a:rPr lang="en-US" altLang="en-US" sz="1800" dirty="0" err="1">
                <a:latin typeface="Times New Roman" pitchFamily="18" charset="0"/>
              </a:rPr>
              <a:t>Москва</a:t>
            </a:r>
            <a:r>
              <a:rPr lang="en-US" altLang="en-US" sz="1800" dirty="0">
                <a:latin typeface="Times New Roman" pitchFamily="18" charset="0"/>
              </a:rPr>
              <a:t>: ГЭОТАР-</a:t>
            </a:r>
            <a:r>
              <a:rPr lang="en-US" altLang="en-US" sz="1800" dirty="0" err="1">
                <a:latin typeface="Times New Roman" pitchFamily="18" charset="0"/>
              </a:rPr>
              <a:t>Медиа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Россия</a:t>
            </a:r>
            <a:r>
              <a:rPr lang="en-US" altLang="en-US" sz="1800" dirty="0">
                <a:latin typeface="Times New Roman" pitchFamily="18" charset="0"/>
              </a:rPr>
              <a:t>, 2018. - 160 с.</a:t>
            </a:r>
          </a:p>
          <a:p>
            <a:pPr marL="0" lvl="0" indent="446087" algn="just">
              <a:buFont typeface="Arial" pitchFamily="34" charset="0"/>
              <a:buAutoNum type="arabicParenR"/>
            </a:pPr>
            <a:r>
              <a:rPr lang="en-US" altLang="en-US" sz="1800" dirty="0" err="1">
                <a:latin typeface="Times New Roman" pitchFamily="18" charset="0"/>
              </a:rPr>
              <a:t>Проффит</a:t>
            </a:r>
            <a:r>
              <a:rPr lang="en-US" altLang="en-US" sz="1800" dirty="0">
                <a:latin typeface="Times New Roman" pitchFamily="18" charset="0"/>
              </a:rPr>
              <a:t>, У. Р. </a:t>
            </a:r>
            <a:r>
              <a:rPr lang="en-US" altLang="en-US" sz="1800" dirty="0" err="1">
                <a:latin typeface="Times New Roman" pitchFamily="18" charset="0"/>
              </a:rPr>
              <a:t>Современная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ортодонтия</a:t>
            </a:r>
            <a:r>
              <a:rPr lang="en-US" altLang="en-US" sz="1800" dirty="0">
                <a:latin typeface="Times New Roman" pitchFamily="18" charset="0"/>
              </a:rPr>
              <a:t> [</a:t>
            </a:r>
            <a:r>
              <a:rPr lang="en-US" altLang="en-US" sz="1800" dirty="0" err="1">
                <a:latin typeface="Times New Roman" pitchFamily="18" charset="0"/>
              </a:rPr>
              <a:t>Текст</a:t>
            </a:r>
            <a:r>
              <a:rPr lang="en-US" altLang="en-US" sz="1800" dirty="0">
                <a:latin typeface="Times New Roman" pitchFamily="18" charset="0"/>
              </a:rPr>
              <a:t>] / </a:t>
            </a:r>
            <a:r>
              <a:rPr lang="en-US" altLang="en-US" sz="1800" dirty="0" err="1">
                <a:latin typeface="Times New Roman" pitchFamily="18" charset="0"/>
              </a:rPr>
              <a:t>Проффит</a:t>
            </a:r>
            <a:r>
              <a:rPr lang="en-US" altLang="en-US" sz="1800" dirty="0">
                <a:latin typeface="Times New Roman" pitchFamily="18" charset="0"/>
              </a:rPr>
              <a:t>, У. Р. - </a:t>
            </a:r>
            <a:r>
              <a:rPr lang="en-US" altLang="en-US" sz="1800" dirty="0" err="1">
                <a:latin typeface="Times New Roman" pitchFamily="18" charset="0"/>
              </a:rPr>
              <a:t>Москва</a:t>
            </a:r>
            <a:r>
              <a:rPr lang="en-US" altLang="en-US" sz="1800" dirty="0">
                <a:latin typeface="Times New Roman" pitchFamily="18" charset="0"/>
              </a:rPr>
              <a:t>: </a:t>
            </a:r>
            <a:r>
              <a:rPr lang="en-US" altLang="en-US" sz="1800" dirty="0" err="1">
                <a:latin typeface="Times New Roman" pitchFamily="18" charset="0"/>
              </a:rPr>
              <a:t>МЕДпресс-информ</a:t>
            </a:r>
            <a:r>
              <a:rPr lang="en-US" altLang="en-US" sz="1800" dirty="0">
                <a:latin typeface="Times New Roman" pitchFamily="18" charset="0"/>
              </a:rPr>
              <a:t>, 2019. – 712 с. </a:t>
            </a:r>
          </a:p>
          <a:p>
            <a:pPr marL="0" lvl="0" indent="446087" algn="just">
              <a:buFont typeface="Arial" pitchFamily="34" charset="0"/>
              <a:buAutoNum type="arabicParenR"/>
            </a:pPr>
            <a:r>
              <a:rPr lang="en-US" altLang="en-US" sz="1800" dirty="0" err="1">
                <a:latin typeface="Times New Roman" pitchFamily="18" charset="0"/>
              </a:rPr>
              <a:t>Хорошилкина</a:t>
            </a:r>
            <a:r>
              <a:rPr lang="en-US" altLang="en-US" sz="1800" dirty="0">
                <a:latin typeface="Times New Roman" pitchFamily="18" charset="0"/>
              </a:rPr>
              <a:t>, Ф. Я. </a:t>
            </a:r>
            <a:r>
              <a:rPr lang="en-US" altLang="en-US" sz="1800" dirty="0" err="1">
                <a:latin typeface="Times New Roman" pitchFamily="18" charset="0"/>
              </a:rPr>
              <a:t>Ортодонтия</a:t>
            </a:r>
            <a:r>
              <a:rPr lang="en-US" altLang="en-US" sz="1800" dirty="0">
                <a:latin typeface="Times New Roman" pitchFamily="18" charset="0"/>
              </a:rPr>
              <a:t>. – </a:t>
            </a:r>
            <a:r>
              <a:rPr lang="en-US" altLang="en-US" sz="1800" dirty="0" err="1">
                <a:latin typeface="Times New Roman" pitchFamily="18" charset="0"/>
              </a:rPr>
              <a:t>Москва</a:t>
            </a:r>
            <a:r>
              <a:rPr lang="en-US" altLang="en-US" sz="1800" dirty="0">
                <a:latin typeface="Times New Roman" pitchFamily="18" charset="0"/>
              </a:rPr>
              <a:t>: </a:t>
            </a:r>
            <a:r>
              <a:rPr lang="en-US" altLang="en-US" sz="1800" dirty="0" err="1">
                <a:latin typeface="Times New Roman" pitchFamily="18" charset="0"/>
              </a:rPr>
              <a:t>Мед</a:t>
            </a:r>
            <a:r>
              <a:rPr lang="en-US" altLang="en-US" sz="1800" dirty="0">
                <a:latin typeface="Times New Roman" pitchFamily="18" charset="0"/>
              </a:rPr>
              <a:t>. </a:t>
            </a:r>
            <a:r>
              <a:rPr lang="en-US" altLang="en-US" sz="1800" dirty="0" err="1">
                <a:latin typeface="Times New Roman" pitchFamily="18" charset="0"/>
              </a:rPr>
              <a:t>книга</a:t>
            </a:r>
            <a:r>
              <a:rPr lang="en-US" altLang="en-US" sz="1800" dirty="0">
                <a:latin typeface="Times New Roman" pitchFamily="18" charset="0"/>
              </a:rPr>
              <a:t>. – 2016. – 489 с.</a:t>
            </a:r>
          </a:p>
          <a:p>
            <a:pPr marL="0" lvl="0" indent="446087" algn="just">
              <a:buFont typeface="Arial" pitchFamily="34" charset="0"/>
              <a:buAutoNum type="arabicParenR"/>
            </a:pPr>
            <a:endParaRPr lang="en-US" altLang="en-US" sz="1800" dirty="0">
              <a:latin typeface="Times New Roman" pitchFamily="18" charset="0"/>
              <a:ea typeface="Times New Roman" pitchFamily="18" charset="0"/>
            </a:endParaRPr>
          </a:p>
        </p:txBody>
      </p:sp>
      <p:sp>
        <p:nvSpPr>
          <p:cNvPr id="1048650" name="Прямоугольник 1048649"/>
          <p:cNvSpPr/>
          <p:nvPr/>
        </p:nvSpPr>
        <p:spPr>
          <a:xfrm>
            <a:off x="8621712" y="0"/>
            <a:ext cx="522287" cy="3667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/>
            <a:r>
              <a:rPr lang="en-US">
                <a:latin typeface="Arial" pitchFamily="34" charset="0"/>
              </a:rPr>
              <a:t>19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Прямоугольник 1048650"/>
          <p:cNvSpPr/>
          <p:nvPr/>
        </p:nvSpPr>
        <p:spPr>
          <a:xfrm>
            <a:off x="1116012" y="1628775"/>
            <a:ext cx="7129462" cy="2592387"/>
          </a:xfrm>
          <a:prstGeom prst="rect">
            <a:avLst/>
          </a:prstGeom>
        </p:spPr>
        <p:txBody>
          <a:bodyPr vert="horz" wrap="none" lIns="91440" tIns="45720" rIns="91440" bIns="45720" fromWordArt="1" anchor="t">
            <a:prstTxWarp prst="textSlantUp">
              <a:avLst>
                <a:gd name="adj" fmla="val 32058"/>
              </a:avLst>
            </a:prstTxWarp>
          </a:bodyPr>
          <a:lstStyle/>
          <a:p>
            <a:pPr algn="ctr"/>
            <a:r>
              <a:rPr sz="3600" b="0" i="0" kern="10" spc="0" normalizeH="0">
                <a:ln w="9525" cap="flat" cmpd="sng">
                  <a:solidFill>
                    <a:srgbClr val="CC99FF">
                      <a:alpha val="100000"/>
                    </a:srgbClr>
                  </a:solidFill>
                  <a:prstDash val="solid"/>
                  <a:round/>
                </a:ln>
                <a:gradFill rotWithShape="0">
                  <a:gsLst>
                    <a:gs pos="0">
                      <a:srgbClr val="6600CC">
                        <a:alpha val="100000"/>
                      </a:srgbClr>
                    </a:gs>
                    <a:gs pos="100000">
                      <a:srgbClr val="CC00CC">
                        <a:alpha val="100000"/>
                      </a:srgbClr>
                    </a:gs>
                  </a:gsLst>
                  <a:lin ang="5400000" scaled="1"/>
                </a:gradFill>
                <a:effectLst>
                  <a:outerShdw dist="53881" dir="2699999" algn="ctr">
                    <a:srgbClr val="9999FF">
                      <a:alpha val="80000"/>
                    </a:srgbClr>
                  </a:outerShdw>
                </a:effectLst>
                <a:latin typeface="Impact"/>
                <a:ea typeface="Impact"/>
              </a:rPr>
              <a:t>Благодарю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Заголовок 1"/>
          <p:cNvSpPr>
            <a:spLocks noGrp="1"/>
          </p:cNvSpPr>
          <p:nvPr>
            <p:ph type="title"/>
          </p:nvPr>
        </p:nvSpPr>
        <p:spPr>
          <a:xfrm>
            <a:off x="468312" y="2603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 lvl="0"/>
            <a:r>
              <a:rPr lang="zh-CN" sz="2400" b="1">
                <a:solidFill>
                  <a:schemeClr val="hlink"/>
                </a:solidFill>
                <a:latin typeface="Times New Roman" pitchFamily="18" charset="0"/>
                <a:ea typeface="Times New Roman" pitchFamily="18" charset="0"/>
              </a:rPr>
              <a:t>Задачи работы:</a:t>
            </a:r>
          </a:p>
        </p:txBody>
      </p:sp>
      <p:sp>
        <p:nvSpPr>
          <p:cNvPr id="1048589" name="Объект 2"/>
          <p:cNvSpPr>
            <a:spLocks noGrp="1"/>
          </p:cNvSpPr>
          <p:nvPr>
            <p:ph idx="1"/>
          </p:nvPr>
        </p:nvSpPr>
        <p:spPr>
          <a:xfrm>
            <a:off x="468312" y="1268412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marL="609600" lvl="0" indent="-609600">
              <a:buFont typeface="Calibri" pitchFamily="34" charset="0"/>
              <a:buAutoNum type="arabicPeriod"/>
            </a:pPr>
            <a:r>
              <a:rPr lang="en-US" sz="2000">
                <a:latin typeface="Times New Roman" pitchFamily="18" charset="0"/>
              </a:rPr>
              <a:t>Раскрыть понятие «временный прикус»</a:t>
            </a:r>
            <a:r>
              <a:rPr lang="en-US" sz="2000"/>
              <a:t> </a:t>
            </a:r>
          </a:p>
          <a:p>
            <a:pPr marL="609600" lvl="0" indent="-609600">
              <a:buFont typeface="Calibri" pitchFamily="34" charset="0"/>
              <a:buAutoNum type="arabicPeriod"/>
            </a:pPr>
            <a:r>
              <a:rPr lang="en-US" sz="2000">
                <a:latin typeface="Times New Roman" pitchFamily="18" charset="0"/>
              </a:rPr>
              <a:t>Охарактеризовать основы формирования временного прикуса</a:t>
            </a:r>
          </a:p>
          <a:p>
            <a:pPr marL="609600" lvl="0" indent="-609600">
              <a:buFont typeface="Calibri" pitchFamily="34" charset="0"/>
              <a:buAutoNum type="arabicPeriod"/>
            </a:pPr>
            <a:r>
              <a:rPr lang="en-US" sz="2000">
                <a:latin typeface="Times New Roman" pitchFamily="18" charset="0"/>
              </a:rPr>
              <a:t>Изучить особенности сменного прикуса </a:t>
            </a:r>
          </a:p>
          <a:p>
            <a:pPr marL="609600" lvl="0" indent="-609600">
              <a:buFont typeface="Calibri" pitchFamily="34" charset="0"/>
              <a:buAutoNum type="arabicPeriod"/>
            </a:pPr>
            <a:r>
              <a:rPr lang="en-US" sz="2000">
                <a:latin typeface="Times New Roman" pitchFamily="18" charset="0"/>
              </a:rPr>
              <a:t>Представить морфологическую и функциональную характеристики  периода развития прикуса  </a:t>
            </a:r>
          </a:p>
          <a:p>
            <a:pPr marL="609600" lvl="0" indent="-609600">
              <a:buFont typeface="Calibri" pitchFamily="34" charset="0"/>
              <a:buAutoNum type="arabicPeriod"/>
            </a:pPr>
            <a:r>
              <a:rPr lang="en-US" sz="2000">
                <a:latin typeface="Times New Roman" pitchFamily="18" charset="0"/>
              </a:rPr>
              <a:t>Рассмотреть понятие и виды окклюзии</a:t>
            </a:r>
          </a:p>
          <a:p>
            <a:pPr marL="609600" lvl="0" indent="-609600">
              <a:buFont typeface="Calibri" pitchFamily="34" charset="0"/>
              <a:buAutoNum type="arabicPeriod"/>
            </a:pPr>
            <a:r>
              <a:rPr lang="en-US" sz="2000">
                <a:latin typeface="Times New Roman" pitchFamily="18" charset="0"/>
              </a:rPr>
              <a:t>Сформулировать общие выводы</a:t>
            </a:r>
          </a:p>
          <a:p>
            <a:pPr marL="609600" lvl="0" indent="-609600" algn="ctr">
              <a:spcBef>
                <a:spcPct val="0"/>
              </a:spcBef>
              <a:buFontTx/>
              <a:buNone/>
            </a:pPr>
            <a:endParaRPr sz="2000">
              <a:latin typeface="Times New Roman" pitchFamily="18" charset="0"/>
            </a:endParaRPr>
          </a:p>
          <a:p>
            <a:pPr marL="609600" lvl="0" indent="-609600">
              <a:buFont typeface="Calibri" pitchFamily="34" charset="0"/>
              <a:buNone/>
            </a:pPr>
            <a:endParaRPr sz="2000"/>
          </a:p>
        </p:txBody>
      </p:sp>
      <p:sp>
        <p:nvSpPr>
          <p:cNvPr id="1048590" name="Прямоугольник 1048589"/>
          <p:cNvSpPr/>
          <p:nvPr/>
        </p:nvSpPr>
        <p:spPr>
          <a:xfrm>
            <a:off x="8832850" y="0"/>
            <a:ext cx="311150" cy="36671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/>
            <a:r>
              <a:rPr lang="en-US">
                <a:latin typeface="Arial" pitchFamily="34" charset="0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Объект 2"/>
          <p:cNvSpPr>
            <a:spLocks noGrp="1"/>
          </p:cNvSpPr>
          <p:nvPr>
            <p:ph idx="1"/>
          </p:nvPr>
        </p:nvSpPr>
        <p:spPr>
          <a:xfrm>
            <a:off x="395287" y="981075"/>
            <a:ext cx="8229600" cy="26543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marL="0" lvl="0" indent="354012" algn="just">
              <a:buNone/>
            </a:pPr>
            <a:r>
              <a:rPr lang="en-US" sz="2400" dirty="0" err="1">
                <a:latin typeface="Times New Roman" pitchFamily="18" charset="0"/>
              </a:rPr>
              <a:t>Прикус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временного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типа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представляет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собой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начальную</a:t>
            </a:r>
            <a:endParaRPr lang="ru-RU" sz="2400" dirty="0">
              <a:latin typeface="Times New Roman" pitchFamily="18" charset="0"/>
            </a:endParaRPr>
          </a:p>
          <a:p>
            <a:pPr marL="0" lvl="0" indent="354012" algn="just">
              <a:buNone/>
            </a:pPr>
            <a:r>
              <a:rPr lang="en-US" sz="2400" dirty="0" err="1" smtClean="0">
                <a:latin typeface="Times New Roman" pitchFamily="18" charset="0"/>
              </a:rPr>
              <a:t>фазу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формирования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постоянного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прикуса</a:t>
            </a:r>
            <a:r>
              <a:rPr lang="en-US" sz="2400" dirty="0">
                <a:latin typeface="Times New Roman" pitchFamily="18" charset="0"/>
              </a:rPr>
              <a:t>. В </a:t>
            </a:r>
            <a:r>
              <a:rPr lang="en-US" sz="2400" dirty="0" err="1">
                <a:latin typeface="Times New Roman" pitchFamily="18" charset="0"/>
              </a:rPr>
              <a:t>течение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этого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периода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происходит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закладка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основополагающей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базы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для</a:t>
            </a:r>
            <a:endParaRPr lang="ru-RU" sz="2400" dirty="0">
              <a:latin typeface="Times New Roman" pitchFamily="18" charset="0"/>
            </a:endParaRPr>
          </a:p>
          <a:p>
            <a:pPr marL="0" lvl="0" indent="354012" algn="just">
              <a:buNone/>
            </a:pPr>
            <a:r>
              <a:rPr lang="en-US" sz="2400" dirty="0" err="1" smtClean="0">
                <a:latin typeface="Times New Roman" pitchFamily="18" charset="0"/>
              </a:rPr>
              <a:t>правильного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развития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зубочелюстного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аппарата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1048592" name="Прямоугольник 1048591"/>
          <p:cNvSpPr/>
          <p:nvPr/>
        </p:nvSpPr>
        <p:spPr>
          <a:xfrm>
            <a:off x="2114550" y="436562"/>
            <a:ext cx="4356101" cy="3556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none" lIns="0" tIns="0" rIns="0" bIns="0" anchor="ctr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/>
            <a:r>
              <a:rPr lang="en-US" sz="2400" b="1" i="1">
                <a:solidFill>
                  <a:schemeClr val="hlink"/>
                </a:solidFill>
                <a:latin typeface="Arial" pitchFamily="34" charset="0"/>
              </a:rPr>
              <a:t>Понятие временного прикуса</a:t>
            </a:r>
            <a:r>
              <a:rPr lang="en-US">
                <a:latin typeface="Arial" pitchFamily="34" charset="0"/>
              </a:rPr>
              <a:t> </a:t>
            </a:r>
          </a:p>
        </p:txBody>
      </p:sp>
      <p:sp>
        <p:nvSpPr>
          <p:cNvPr id="1048593" name="Прямоугольник 1048592"/>
          <p:cNvSpPr/>
          <p:nvPr/>
        </p:nvSpPr>
        <p:spPr>
          <a:xfrm>
            <a:off x="3203575" y="6308725"/>
            <a:ext cx="3092450" cy="36671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ctr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/>
            <a:r>
              <a:rPr lang="en-US">
                <a:latin typeface="Arial" pitchFamily="34" charset="0"/>
              </a:rPr>
              <a:t>Рис. 1 – Временный прикус</a:t>
            </a:r>
          </a:p>
        </p:txBody>
      </p:sp>
      <p:pic>
        <p:nvPicPr>
          <p:cNvPr id="2097154" name="Рисунок 2097153"/>
          <p:cNvPicPr>
            <a:picLocks/>
          </p:cNvPicPr>
          <p:nvPr/>
        </p:nvPicPr>
        <p:blipFill>
          <a:blip r:embed="rId2"/>
          <a:srcRect t="7007"/>
          <a:stretch>
            <a:fillRect/>
          </a:stretch>
        </p:blipFill>
        <p:spPr>
          <a:xfrm>
            <a:off x="539552" y="2605088"/>
            <a:ext cx="7991475" cy="3703637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94" name="Прямоугольник 1048593"/>
          <p:cNvSpPr/>
          <p:nvPr/>
        </p:nvSpPr>
        <p:spPr>
          <a:xfrm>
            <a:off x="8832850" y="0"/>
            <a:ext cx="311150" cy="36671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/>
            <a:r>
              <a:rPr lang="en-US">
                <a:latin typeface="Arial" pitchFamily="34" charset="0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Рисунок 2097155"/>
          <p:cNvPicPr>
            <a:picLocks/>
          </p:cNvPicPr>
          <p:nvPr/>
        </p:nvPicPr>
        <p:blipFill>
          <a:blip r:embed="rId2"/>
          <a:srcRect l="17010" t="25085" r="63196" b="53790"/>
          <a:stretch>
            <a:fillRect/>
          </a:stretch>
        </p:blipFill>
        <p:spPr>
          <a:xfrm>
            <a:off x="3203848" y="4282189"/>
            <a:ext cx="5614714" cy="189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95" name="Прямоугольник 1048594"/>
          <p:cNvSpPr/>
          <p:nvPr/>
        </p:nvSpPr>
        <p:spPr>
          <a:xfrm>
            <a:off x="8832850" y="0"/>
            <a:ext cx="311150" cy="36671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/>
            <a:r>
              <a:rPr lang="en-US">
                <a:latin typeface="Arial" pitchFamily="34" charset="0"/>
              </a:rPr>
              <a:t>5</a:t>
            </a:r>
          </a:p>
        </p:txBody>
      </p:sp>
      <p:sp>
        <p:nvSpPr>
          <p:cNvPr id="1048596" name="Прямоугольник 1048595"/>
          <p:cNvSpPr/>
          <p:nvPr/>
        </p:nvSpPr>
        <p:spPr>
          <a:xfrm>
            <a:off x="1500187" y="436562"/>
            <a:ext cx="5448300" cy="3556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none" lIns="0" tIns="0" rIns="0" bIns="0" anchor="ctr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/>
            <a:r>
              <a:rPr lang="en-US" sz="2400" b="1" i="1">
                <a:solidFill>
                  <a:schemeClr val="hlink"/>
                </a:solidFill>
                <a:latin typeface="Arial" pitchFamily="34" charset="0"/>
              </a:rPr>
              <a:t>Характеристика временного прикуса</a:t>
            </a:r>
            <a:r>
              <a:rPr lang="en-US">
                <a:latin typeface="Arial" pitchFamily="34" charset="0"/>
              </a:rPr>
              <a:t> </a:t>
            </a:r>
          </a:p>
        </p:txBody>
      </p:sp>
      <p:sp>
        <p:nvSpPr>
          <p:cNvPr id="1048597" name="Объект 2"/>
          <p:cNvSpPr/>
          <p:nvPr/>
        </p:nvSpPr>
        <p:spPr>
          <a:xfrm>
            <a:off x="251520" y="981075"/>
            <a:ext cx="8496944" cy="324001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marL="0" lvl="0" indent="354012" algn="just">
              <a:buNone/>
            </a:pPr>
            <a:r>
              <a:rPr lang="en-US" sz="2400" dirty="0" err="1">
                <a:latin typeface="Times New Roman" pitchFamily="18" charset="0"/>
              </a:rPr>
              <a:t>Новорожденный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малыш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имеет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зачатки</a:t>
            </a:r>
            <a:r>
              <a:rPr lang="en-US" sz="2400" dirty="0">
                <a:latin typeface="Times New Roman" pitchFamily="18" charset="0"/>
              </a:rPr>
              <a:t> 20 </a:t>
            </a:r>
            <a:r>
              <a:rPr lang="en-US" sz="2400" dirty="0" err="1">
                <a:latin typeface="Times New Roman" pitchFamily="18" charset="0"/>
              </a:rPr>
              <a:t>зубов</a:t>
            </a:r>
            <a:r>
              <a:rPr lang="en-US" sz="2400" dirty="0">
                <a:latin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</a:rPr>
              <a:t>Молочные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зубы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начинают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появляться</a:t>
            </a:r>
            <a:r>
              <a:rPr lang="en-US" sz="2400" dirty="0">
                <a:latin typeface="Times New Roman" pitchFamily="18" charset="0"/>
              </a:rPr>
              <a:t> в 5 – 8 </a:t>
            </a:r>
            <a:r>
              <a:rPr lang="en-US" sz="2400" dirty="0" err="1">
                <a:latin typeface="Times New Roman" pitchFamily="18" charset="0"/>
              </a:rPr>
              <a:t>месяцев</a:t>
            </a:r>
            <a:r>
              <a:rPr lang="en-US" sz="2400" dirty="0">
                <a:latin typeface="Times New Roman" pitchFamily="18" charset="0"/>
              </a:rPr>
              <a:t>, а </a:t>
            </a:r>
            <a:r>
              <a:rPr lang="en-US" sz="2400" dirty="0" err="1" smtClean="0">
                <a:latin typeface="Times New Roman" pitchFamily="18" charset="0"/>
              </a:rPr>
              <a:t>окончательно</a:t>
            </a:r>
            <a:r>
              <a:rPr lang="ru-RU" sz="2400" dirty="0" smtClean="0">
                <a:latin typeface="Times New Roman" pitchFamily="18" charset="0"/>
              </a:rPr>
              <a:t>       </a:t>
            </a:r>
            <a:r>
              <a:rPr lang="en-US" sz="2400" dirty="0" err="1" smtClean="0">
                <a:latin typeface="Times New Roman" pitchFamily="18" charset="0"/>
              </a:rPr>
              <a:t>временный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прикус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формируется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через</a:t>
            </a:r>
            <a:r>
              <a:rPr lang="en-US" sz="2400" dirty="0">
                <a:latin typeface="Times New Roman" pitchFamily="18" charset="0"/>
              </a:rPr>
              <a:t> 2 – 3 </a:t>
            </a:r>
            <a:r>
              <a:rPr lang="en-US" sz="2400" dirty="0" err="1" smtClean="0">
                <a:latin typeface="Times New Roman" pitchFamily="18" charset="0"/>
              </a:rPr>
              <a:t>года</a:t>
            </a:r>
            <a:r>
              <a:rPr lang="en-US" sz="2400" dirty="0" smtClean="0">
                <a:latin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</a:rPr>
              <a:t> </a:t>
            </a:r>
          </a:p>
          <a:p>
            <a:pPr marL="0" lvl="0" indent="354012" algn="just">
              <a:buNone/>
            </a:pPr>
            <a:r>
              <a:rPr lang="en-US" sz="2400" dirty="0" err="1" smtClean="0">
                <a:latin typeface="Times New Roman" pitchFamily="18" charset="0"/>
              </a:rPr>
              <a:t>Первые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зубки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отличаются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от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постоянных</a:t>
            </a:r>
            <a:r>
              <a:rPr lang="en-US" sz="2400" dirty="0">
                <a:latin typeface="Times New Roman" pitchFamily="18" charset="0"/>
              </a:rPr>
              <a:t> – </a:t>
            </a:r>
            <a:r>
              <a:rPr lang="en-US" sz="2400" dirty="0" err="1">
                <a:latin typeface="Times New Roman" pitchFamily="18" charset="0"/>
              </a:rPr>
              <a:t>они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имеют</a:t>
            </a:r>
            <a:r>
              <a:rPr lang="ru-RU" sz="2400" dirty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более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выпуклую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форму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выраженный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переход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от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коронки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</a:rPr>
              <a:t>к</a:t>
            </a:r>
            <a:r>
              <a:rPr lang="ru-RU" sz="2400" dirty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шейке</a:t>
            </a:r>
            <a:r>
              <a:rPr lang="en-US" sz="2400" dirty="0">
                <a:latin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Кроме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этого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</a:rPr>
              <a:t>у </a:t>
            </a:r>
            <a:r>
              <a:rPr lang="en-US" sz="2400" dirty="0" err="1">
                <a:latin typeface="Times New Roman" pitchFamily="18" charset="0"/>
              </a:rPr>
              <a:t>молочных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зубов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меньше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корней</a:t>
            </a:r>
            <a:r>
              <a:rPr lang="en-US" sz="2400" dirty="0" smtClean="0">
                <a:latin typeface="Times New Roman" pitchFamily="18" charset="0"/>
              </a:rPr>
              <a:t>– </a:t>
            </a:r>
            <a:r>
              <a:rPr lang="en-US" sz="2400" dirty="0" err="1" smtClean="0">
                <a:latin typeface="Times New Roman" pitchFamily="18" charset="0"/>
              </a:rPr>
              <a:t>резцы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</a:rPr>
              <a:t>и </a:t>
            </a:r>
            <a:r>
              <a:rPr lang="en-US" sz="2400" dirty="0" err="1">
                <a:latin typeface="Times New Roman" pitchFamily="18" charset="0"/>
              </a:rPr>
              <a:t>клыки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обычно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имеют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по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одному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корню</a:t>
            </a:r>
            <a:r>
              <a:rPr lang="en-US" sz="2400" dirty="0">
                <a:latin typeface="Times New Roman" pitchFamily="18" charset="0"/>
              </a:rPr>
              <a:t>, а </a:t>
            </a:r>
            <a:r>
              <a:rPr lang="en-US" sz="2400" dirty="0" err="1">
                <a:latin typeface="Times New Roman" pitchFamily="18" charset="0"/>
              </a:rPr>
              <a:t>моляры</a:t>
            </a:r>
            <a:r>
              <a:rPr lang="en-US" sz="2400" dirty="0">
                <a:latin typeface="Times New Roman" pitchFamily="18" charset="0"/>
              </a:rPr>
              <a:t> – </a:t>
            </a:r>
            <a:r>
              <a:rPr lang="en-US" sz="2400" dirty="0" err="1">
                <a:latin typeface="Times New Roman" pitchFamily="18" charset="0"/>
              </a:rPr>
              <a:t>по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два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или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три</a:t>
            </a:r>
            <a:r>
              <a:rPr lang="en-US" sz="2400" dirty="0">
                <a:latin typeface="Times New Roman" pitchFamily="18" charset="0"/>
              </a:rPr>
              <a:t>.</a:t>
            </a:r>
          </a:p>
        </p:txBody>
      </p:sp>
      <p:sp>
        <p:nvSpPr>
          <p:cNvPr id="1048598" name="Прямоугольник 1048597"/>
          <p:cNvSpPr/>
          <p:nvPr/>
        </p:nvSpPr>
        <p:spPr>
          <a:xfrm>
            <a:off x="4356100" y="6237287"/>
            <a:ext cx="3092450" cy="36671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/>
            <a:r>
              <a:rPr lang="en-US">
                <a:latin typeface="Arial" pitchFamily="34" charset="0"/>
              </a:rPr>
              <a:t>Рис. 2 – Временный прикус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Рисунок 2097156"/>
          <p:cNvPicPr>
            <a:picLocks/>
          </p:cNvPicPr>
          <p:nvPr/>
        </p:nvPicPr>
        <p:blipFill>
          <a:blip r:embed="rId2"/>
          <a:srcRect l="3320" t="68744" r="5501"/>
          <a:stretch>
            <a:fillRect/>
          </a:stretch>
        </p:blipFill>
        <p:spPr>
          <a:xfrm>
            <a:off x="684212" y="3644900"/>
            <a:ext cx="7921625" cy="2160587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99" name="Прямоугольник 1048598"/>
          <p:cNvSpPr/>
          <p:nvPr/>
        </p:nvSpPr>
        <p:spPr>
          <a:xfrm>
            <a:off x="8748712" y="0"/>
            <a:ext cx="522287" cy="3667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/>
            <a:r>
              <a:rPr lang="en-US">
                <a:latin typeface="Arial" pitchFamily="34" charset="0"/>
              </a:rPr>
              <a:t>6</a:t>
            </a:r>
          </a:p>
        </p:txBody>
      </p:sp>
      <p:sp>
        <p:nvSpPr>
          <p:cNvPr id="1048600" name="Прямоугольник 1048599"/>
          <p:cNvSpPr/>
          <p:nvPr/>
        </p:nvSpPr>
        <p:spPr>
          <a:xfrm>
            <a:off x="971550" y="269875"/>
            <a:ext cx="6921500" cy="71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none" lIns="0" tIns="0" rIns="0" bIns="0" anchor="ctr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/>
            <a:r>
              <a:rPr lang="en-US" sz="2400" b="1" i="1">
                <a:solidFill>
                  <a:schemeClr val="hlink"/>
                </a:solidFill>
                <a:latin typeface="Arial" pitchFamily="34" charset="0"/>
              </a:rPr>
              <a:t>Период сформированного временного прикуса </a:t>
            </a:r>
          </a:p>
          <a:p>
            <a:pPr lvl="0" algn="ctr"/>
            <a:r>
              <a:rPr lang="en-US" sz="2400" b="1" i="1">
                <a:solidFill>
                  <a:schemeClr val="hlink"/>
                </a:solidFill>
                <a:latin typeface="Arial" pitchFamily="34" charset="0"/>
              </a:rPr>
              <a:t>( с 3,5 лет до 4 лет)</a:t>
            </a:r>
            <a:r>
              <a:rPr lang="en-US">
                <a:latin typeface="Arial" pitchFamily="34" charset="0"/>
              </a:rPr>
              <a:t> </a:t>
            </a:r>
          </a:p>
        </p:txBody>
      </p:sp>
      <p:sp>
        <p:nvSpPr>
          <p:cNvPr id="1048601" name="Объект 2"/>
          <p:cNvSpPr/>
          <p:nvPr/>
        </p:nvSpPr>
        <p:spPr>
          <a:xfrm>
            <a:off x="539552" y="1557337"/>
            <a:ext cx="8209161" cy="30734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marL="0" lvl="0" indent="354012" algn="just">
              <a:lnSpc>
                <a:spcPct val="80000"/>
              </a:lnSpc>
              <a:buNone/>
            </a:pPr>
            <a:r>
              <a:rPr lang="ru-RU" altLang="en-US" sz="2400" dirty="0"/>
              <a:t>Временный прикус формируется с </a:t>
            </a:r>
            <a:r>
              <a:rPr lang="ru-RU" altLang="en-US" sz="2400" dirty="0" err="1"/>
              <a:t>тремами</a:t>
            </a:r>
            <a:r>
              <a:rPr lang="ru-RU" altLang="en-US" sz="2400" dirty="0"/>
              <a:t> и без трем.</a:t>
            </a:r>
          </a:p>
          <a:p>
            <a:pPr marL="0" lvl="0" indent="354012" algn="just">
              <a:lnSpc>
                <a:spcPct val="80000"/>
              </a:lnSpc>
              <a:buNone/>
            </a:pPr>
            <a:r>
              <a:rPr lang="ru-RU" altLang="en-US" sz="2400" dirty="0"/>
              <a:t>Отсутствие трем – неблагоприятный признак, являющийся фактором риска, так как в отсутствии трем в 4 4 раза чаще </a:t>
            </a:r>
            <a:r>
              <a:rPr lang="ru-RU" altLang="en-US" sz="2400" dirty="0" smtClean="0"/>
              <a:t>    встречаются </a:t>
            </a:r>
            <a:r>
              <a:rPr lang="ru-RU" altLang="en-US" sz="2400" dirty="0"/>
              <a:t>скученность фронтального отдела зубных рядов в период раннего сменного прикуса</a:t>
            </a:r>
          </a:p>
        </p:txBody>
      </p:sp>
      <p:sp>
        <p:nvSpPr>
          <p:cNvPr id="1048602" name="Прямоугольник 1048601"/>
          <p:cNvSpPr/>
          <p:nvPr/>
        </p:nvSpPr>
        <p:spPr>
          <a:xfrm>
            <a:off x="2411412" y="6021387"/>
            <a:ext cx="4319587" cy="57404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/>
            <a:r>
              <a:rPr lang="en-US" sz="1600">
                <a:latin typeface="Times New Roman" pitchFamily="18" charset="0"/>
              </a:rPr>
              <a:t>Рис. 3 – Временный прикус ребенка 3,5 года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Объект 2"/>
          <p:cNvSpPr>
            <a:spLocks noGrp="1"/>
          </p:cNvSpPr>
          <p:nvPr>
            <p:ph idx="1"/>
          </p:nvPr>
        </p:nvSpPr>
        <p:spPr>
          <a:xfrm>
            <a:off x="395286" y="981075"/>
            <a:ext cx="6696994" cy="201587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marL="0" lvl="0" indent="446087" algn="just">
              <a:buNone/>
            </a:pPr>
            <a:r>
              <a:rPr lang="en-US" sz="1600" dirty="0" err="1">
                <a:latin typeface="Times New Roman" pitchFamily="18" charset="0"/>
              </a:rPr>
              <a:t>Временный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прикус</a:t>
            </a:r>
            <a:r>
              <a:rPr lang="en-US" sz="1600" dirty="0">
                <a:latin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</a:rPr>
              <a:t>от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момента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появления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первого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зуба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до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полного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формирования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последнего</a:t>
            </a:r>
            <a:r>
              <a:rPr lang="en-US" sz="1600" dirty="0">
                <a:latin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</a:rPr>
              <a:t>проходит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два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этапа</a:t>
            </a:r>
            <a:r>
              <a:rPr lang="en-US" sz="1600" dirty="0">
                <a:latin typeface="Times New Roman" pitchFamily="18" charset="0"/>
              </a:rPr>
              <a:t>: </a:t>
            </a:r>
          </a:p>
          <a:p>
            <a:pPr marL="0" lvl="0" indent="446087" algn="just">
              <a:buFont typeface="Arial" pitchFamily="34" charset="0"/>
              <a:buAutoNum type="arabicPeriod"/>
            </a:pPr>
            <a:r>
              <a:rPr lang="en-US" sz="1600" dirty="0" err="1">
                <a:latin typeface="Times New Roman" pitchFamily="18" charset="0"/>
              </a:rPr>
              <a:t>Формирующийся</a:t>
            </a:r>
            <a:r>
              <a:rPr lang="en-US" sz="1600" dirty="0">
                <a:latin typeface="Times New Roman" pitchFamily="18" charset="0"/>
              </a:rPr>
              <a:t>. </a:t>
            </a:r>
            <a:r>
              <a:rPr lang="en-US" sz="1600" dirty="0" err="1">
                <a:latin typeface="Times New Roman" pitchFamily="18" charset="0"/>
              </a:rPr>
              <a:t>Отсчитывается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от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появления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первого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экземпляра</a:t>
            </a:r>
            <a:r>
              <a:rPr lang="en-US" sz="1600" dirty="0">
                <a:latin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</a:rPr>
              <a:t>происходящего</a:t>
            </a:r>
            <a:r>
              <a:rPr lang="en-US" sz="1600" dirty="0">
                <a:latin typeface="Times New Roman" pitchFamily="18" charset="0"/>
              </a:rPr>
              <a:t> в </a:t>
            </a:r>
            <a:r>
              <a:rPr lang="en-US" sz="1600" dirty="0" err="1">
                <a:latin typeface="Times New Roman" pitchFamily="18" charset="0"/>
              </a:rPr>
              <a:t>возрасте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около</a:t>
            </a:r>
            <a:r>
              <a:rPr lang="en-US" sz="1600" dirty="0">
                <a:latin typeface="Times New Roman" pitchFamily="18" charset="0"/>
              </a:rPr>
              <a:t> 6 </a:t>
            </a:r>
            <a:r>
              <a:rPr lang="en-US" sz="1600" dirty="0" err="1">
                <a:latin typeface="Times New Roman" pitchFamily="18" charset="0"/>
              </a:rPr>
              <a:t>месяцев</a:t>
            </a:r>
            <a:r>
              <a:rPr lang="en-US" sz="1600" dirty="0">
                <a:latin typeface="Times New Roman" pitchFamily="18" charset="0"/>
              </a:rPr>
              <a:t> и </a:t>
            </a:r>
            <a:r>
              <a:rPr lang="en-US" sz="1600" dirty="0" err="1">
                <a:latin typeface="Times New Roman" pitchFamily="18" charset="0"/>
              </a:rPr>
              <a:t>продолжается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до</a:t>
            </a:r>
            <a:r>
              <a:rPr lang="en-US" sz="1600" dirty="0">
                <a:latin typeface="Times New Roman" pitchFamily="18" charset="0"/>
              </a:rPr>
              <a:t> 3 </a:t>
            </a:r>
            <a:r>
              <a:rPr lang="en-US" sz="1600" dirty="0" err="1">
                <a:latin typeface="Times New Roman" pitchFamily="18" charset="0"/>
              </a:rPr>
              <a:t>лет</a:t>
            </a:r>
            <a:r>
              <a:rPr lang="en-US" sz="1600" dirty="0">
                <a:latin typeface="Times New Roman" pitchFamily="18" charset="0"/>
              </a:rPr>
              <a:t>. </a:t>
            </a:r>
            <a:r>
              <a:rPr lang="en-US" sz="1600" dirty="0" err="1" smtClean="0">
                <a:latin typeface="Times New Roman" pitchFamily="18" charset="0"/>
              </a:rPr>
              <a:t>На</a:t>
            </a:r>
            <a:r>
              <a:rPr lang="en-US" sz="1600" dirty="0" smtClean="0">
                <a:latin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</a:rPr>
              <a:t>   </a:t>
            </a:r>
            <a:r>
              <a:rPr lang="en-US" sz="1600" dirty="0" err="1" smtClean="0">
                <a:latin typeface="Times New Roman" pitchFamily="18" charset="0"/>
              </a:rPr>
              <a:t>данном</a:t>
            </a:r>
            <a:r>
              <a:rPr lang="en-US" sz="1600" dirty="0" smtClean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интервале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происходит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активное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прорезывание</a:t>
            </a:r>
            <a:r>
              <a:rPr lang="en-US" sz="1600" dirty="0">
                <a:latin typeface="Times New Roman" pitchFamily="18" charset="0"/>
              </a:rPr>
              <a:t> и </a:t>
            </a:r>
            <a:r>
              <a:rPr lang="en-US" sz="1600" dirty="0" err="1">
                <a:latin typeface="Times New Roman" pitchFamily="18" charset="0"/>
              </a:rPr>
              <a:t>рост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молочных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</a:rPr>
              <a:t>   </a:t>
            </a:r>
            <a:r>
              <a:rPr lang="en-US" sz="1600" dirty="0" err="1" smtClean="0">
                <a:latin typeface="Times New Roman" pitchFamily="18" charset="0"/>
              </a:rPr>
              <a:t>зубов</a:t>
            </a:r>
            <a:r>
              <a:rPr lang="en-US" sz="1600" dirty="0">
                <a:latin typeface="Times New Roman" pitchFamily="18" charset="0"/>
              </a:rPr>
              <a:t>. </a:t>
            </a:r>
            <a:r>
              <a:rPr lang="en-US" sz="1600" dirty="0" err="1">
                <a:latin typeface="Times New Roman" pitchFamily="18" charset="0"/>
              </a:rPr>
              <a:t>Несмотря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на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то</a:t>
            </a:r>
            <a:r>
              <a:rPr lang="en-US" sz="1600" dirty="0">
                <a:latin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</a:rPr>
              <a:t>что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прикус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считают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</a:rPr>
              <a:t>формирующимся</a:t>
            </a:r>
            <a:r>
              <a:rPr lang="en-US" sz="1600" dirty="0" smtClean="0">
                <a:latin typeface="Times New Roman" pitchFamily="18" charset="0"/>
              </a:rPr>
              <a:t>,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</a:rPr>
              <a:t>с 2-летн</a:t>
            </a:r>
            <a:r>
              <a:rPr lang="ru-RU" sz="1600" dirty="0" smtClean="0">
                <a:latin typeface="Times New Roman" pitchFamily="18" charset="0"/>
              </a:rPr>
              <a:t>и</a:t>
            </a:r>
            <a:r>
              <a:rPr lang="en-US" sz="1600" dirty="0" smtClean="0">
                <a:latin typeface="Times New Roman" pitchFamily="18" charset="0"/>
              </a:rPr>
              <a:t>м</a:t>
            </a:r>
            <a:r>
              <a:rPr lang="ru-RU" sz="1600" dirty="0" smtClean="0">
                <a:latin typeface="Times New Roman" pitchFamily="18" charset="0"/>
              </a:rPr>
              <a:t>  </a:t>
            </a:r>
            <a:r>
              <a:rPr lang="en-US" sz="1600" dirty="0" err="1" smtClean="0">
                <a:latin typeface="Times New Roman" pitchFamily="18" charset="0"/>
              </a:rPr>
              <a:t>ребенком</a:t>
            </a:r>
            <a:r>
              <a:rPr lang="en-US" sz="1600" dirty="0" smtClean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уже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рекомендуется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посетить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стоматолога</a:t>
            </a:r>
            <a:r>
              <a:rPr lang="en-US" sz="1600" dirty="0">
                <a:latin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</a:rPr>
              <a:t>так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как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после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</a:rPr>
              <a:t>            </a:t>
            </a:r>
            <a:r>
              <a:rPr lang="en-US" sz="1600" dirty="0" err="1" smtClean="0">
                <a:latin typeface="Times New Roman" pitchFamily="18" charset="0"/>
              </a:rPr>
              <a:t>появления</a:t>
            </a:r>
            <a:r>
              <a:rPr lang="en-US" sz="1600" dirty="0" smtClean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резцов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можно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выявить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отклонения</a:t>
            </a:r>
            <a:r>
              <a:rPr lang="en-US" sz="1600" dirty="0">
                <a:latin typeface="Times New Roman" pitchFamily="18" charset="0"/>
              </a:rPr>
              <a:t> в </a:t>
            </a:r>
            <a:r>
              <a:rPr lang="en-US" sz="1600" dirty="0" err="1">
                <a:latin typeface="Times New Roman" pitchFamily="18" charset="0"/>
              </a:rPr>
              <a:t>развитии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зубного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ряд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или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челюстной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дуги</a:t>
            </a:r>
            <a:r>
              <a:rPr lang="en-US" sz="1600" dirty="0">
                <a:latin typeface="Times New Roman" pitchFamily="18" charset="0"/>
              </a:rPr>
              <a:t> и </a:t>
            </a:r>
            <a:r>
              <a:rPr lang="en-US" sz="1600" dirty="0" err="1">
                <a:latin typeface="Times New Roman" pitchFamily="18" charset="0"/>
              </a:rPr>
              <a:t>назначить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корректирующее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лечение</a:t>
            </a:r>
            <a:r>
              <a:rPr lang="en-US" sz="1600" dirty="0">
                <a:latin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</a:rPr>
              <a:t>которое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быстро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</a:rPr>
              <a:t>   </a:t>
            </a:r>
            <a:r>
              <a:rPr lang="en-US" sz="1600" dirty="0" err="1" smtClean="0">
                <a:latin typeface="Times New Roman" pitchFamily="18" charset="0"/>
              </a:rPr>
              <a:t>исправит</a:t>
            </a:r>
            <a:r>
              <a:rPr lang="en-US" sz="1600" dirty="0" smtClean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ситуацию</a:t>
            </a:r>
            <a:r>
              <a:rPr lang="en-US" sz="1600" dirty="0">
                <a:latin typeface="Times New Roman" pitchFamily="18" charset="0"/>
              </a:rPr>
              <a:t>. </a:t>
            </a:r>
          </a:p>
          <a:p>
            <a:pPr marL="0" lvl="0" indent="446087" algn="just">
              <a:buNone/>
            </a:pPr>
            <a:endParaRPr sz="1600" dirty="0">
              <a:latin typeface="Times New Roman" pitchFamily="18" charset="0"/>
            </a:endParaRPr>
          </a:p>
        </p:txBody>
      </p:sp>
      <p:sp>
        <p:nvSpPr>
          <p:cNvPr id="1048604" name="Прямоугольник 1048603"/>
          <p:cNvSpPr/>
          <p:nvPr/>
        </p:nvSpPr>
        <p:spPr>
          <a:xfrm>
            <a:off x="1785937" y="288925"/>
            <a:ext cx="5511800" cy="3651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none" lIns="0" tIns="0" rIns="0" bIns="0" anchor="ctr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/>
            <a:r>
              <a:rPr lang="en-US" sz="2400" b="1" i="1">
                <a:solidFill>
                  <a:schemeClr val="hlink"/>
                </a:solidFill>
                <a:latin typeface="Arial" pitchFamily="34" charset="0"/>
              </a:rPr>
              <a:t>Формирование временного прикуса</a:t>
            </a:r>
          </a:p>
        </p:txBody>
      </p:sp>
      <p:sp>
        <p:nvSpPr>
          <p:cNvPr id="1048605" name="Прямоугольник 1048604"/>
          <p:cNvSpPr/>
          <p:nvPr/>
        </p:nvSpPr>
        <p:spPr>
          <a:xfrm>
            <a:off x="8832850" y="0"/>
            <a:ext cx="311150" cy="36671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/>
            <a:r>
              <a:rPr lang="en-US">
                <a:latin typeface="Arial" pitchFamily="34" charset="0"/>
              </a:rPr>
              <a:t>7</a:t>
            </a:r>
          </a:p>
        </p:txBody>
      </p:sp>
      <p:pic>
        <p:nvPicPr>
          <p:cNvPr id="2097158" name="Рисунок 2097157"/>
          <p:cNvPicPr>
            <a:picLocks/>
          </p:cNvPicPr>
          <p:nvPr/>
        </p:nvPicPr>
        <p:blipFill>
          <a:blip r:embed="rId2"/>
          <a:srcRect l="10486" t="29413" r="52754" b="45401"/>
          <a:stretch>
            <a:fillRect/>
          </a:stretch>
        </p:blipFill>
        <p:spPr>
          <a:xfrm>
            <a:off x="5183186" y="3645024"/>
            <a:ext cx="2520950" cy="1944687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06" name="Прямоугольник 1048605"/>
          <p:cNvSpPr/>
          <p:nvPr/>
        </p:nvSpPr>
        <p:spPr>
          <a:xfrm>
            <a:off x="5219699" y="5940896"/>
            <a:ext cx="2447925" cy="3048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/>
            <a:r>
              <a:rPr lang="en-US" sz="1400" dirty="0" err="1">
                <a:latin typeface="Arial" pitchFamily="34" charset="0"/>
              </a:rPr>
              <a:t>Рис</a:t>
            </a:r>
            <a:r>
              <a:rPr lang="en-US" sz="1400" dirty="0">
                <a:latin typeface="Arial" pitchFamily="34" charset="0"/>
              </a:rPr>
              <a:t>. 4 – </a:t>
            </a:r>
            <a:r>
              <a:rPr lang="en-US" sz="1400" dirty="0" err="1">
                <a:latin typeface="Arial" pitchFamily="34" charset="0"/>
              </a:rPr>
              <a:t>Временный</a:t>
            </a:r>
            <a:r>
              <a:rPr lang="en-US" sz="1400" dirty="0">
                <a:latin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</a:rPr>
              <a:t>прикус</a:t>
            </a:r>
            <a:endParaRPr lang="en-US" sz="1400" dirty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37" y="288925"/>
            <a:ext cx="5511800" cy="3651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none" lIns="0" tIns="0" rIns="0" bIns="0" anchor="ctr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/>
            <a:r>
              <a:rPr lang="en-US" sz="2400" b="1" i="1">
                <a:solidFill>
                  <a:schemeClr val="hlink"/>
                </a:solidFill>
                <a:latin typeface="Arial" pitchFamily="34" charset="0"/>
              </a:rPr>
              <a:t>Формирование временного прикуса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907846"/>
            <a:ext cx="76328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6087" algn="just"/>
            <a:r>
              <a:rPr lang="en-US" dirty="0">
                <a:latin typeface="Times New Roman" pitchFamily="18" charset="0"/>
              </a:rPr>
              <a:t>2. </a:t>
            </a:r>
            <a:r>
              <a:rPr lang="en-US" dirty="0" err="1">
                <a:latin typeface="Times New Roman" pitchFamily="18" charset="0"/>
              </a:rPr>
              <a:t>Сформированный</a:t>
            </a:r>
            <a:r>
              <a:rPr lang="en-US" dirty="0">
                <a:latin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</a:rPr>
              <a:t>Данный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этап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относится</a:t>
            </a:r>
            <a:r>
              <a:rPr lang="en-US" dirty="0">
                <a:latin typeface="Times New Roman" pitchFamily="18" charset="0"/>
              </a:rPr>
              <a:t> к </a:t>
            </a:r>
            <a:r>
              <a:rPr lang="en-US" dirty="0" err="1">
                <a:latin typeface="Times New Roman" pitchFamily="18" charset="0"/>
              </a:rPr>
              <a:t>возрастному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периоду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от</a:t>
            </a:r>
            <a:r>
              <a:rPr lang="en-US" dirty="0">
                <a:latin typeface="Times New Roman" pitchFamily="18" charset="0"/>
              </a:rPr>
              <a:t> 3 </a:t>
            </a:r>
            <a:r>
              <a:rPr lang="en-US" dirty="0" err="1">
                <a:latin typeface="Times New Roman" pitchFamily="18" charset="0"/>
              </a:rPr>
              <a:t>до</a:t>
            </a:r>
            <a:r>
              <a:rPr lang="en-US" dirty="0">
                <a:latin typeface="Times New Roman" pitchFamily="18" charset="0"/>
              </a:rPr>
              <a:t> 6 </a:t>
            </a:r>
            <a:r>
              <a:rPr lang="en-US" dirty="0" err="1">
                <a:latin typeface="Times New Roman" pitchFamily="18" charset="0"/>
              </a:rPr>
              <a:t>лет</a:t>
            </a:r>
            <a:r>
              <a:rPr lang="en-US" dirty="0">
                <a:latin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</a:rPr>
              <a:t>Для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периода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сформированного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прикуса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характерно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наличие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всех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временных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зубов</a:t>
            </a:r>
            <a:r>
              <a:rPr lang="en-US" dirty="0">
                <a:latin typeface="Times New Roman" pitchFamily="18" charset="0"/>
              </a:rPr>
              <a:t> и </a:t>
            </a:r>
            <a:r>
              <a:rPr lang="en-US" dirty="0" err="1">
                <a:latin typeface="Times New Roman" pitchFamily="18" charset="0"/>
              </a:rPr>
              <a:t>активный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рост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челюстей</a:t>
            </a:r>
            <a:r>
              <a:rPr lang="en-US" dirty="0" smtClean="0">
                <a:latin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Ткани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альвеолярного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гребня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</a:rPr>
              <a:t>начинают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готовиться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к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росту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коренных</a:t>
            </a:r>
            <a:r>
              <a:rPr lang="en-US" dirty="0">
                <a:latin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</a:rPr>
              <a:t>появление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которых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означает</a:t>
            </a:r>
            <a:r>
              <a:rPr lang="ru-RU" dirty="0" smtClean="0">
                <a:latin typeface="Times New Roman" pitchFamily="18" charset="0"/>
              </a:rPr>
              <a:t>         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развитие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сменного</a:t>
            </a:r>
            <a:r>
              <a:rPr lang="en-US" dirty="0">
                <a:latin typeface="Times New Roman" pitchFamily="18" charset="0"/>
              </a:rPr>
              <a:t>, а </a:t>
            </a:r>
            <a:r>
              <a:rPr lang="en-US" dirty="0" err="1">
                <a:latin typeface="Times New Roman" pitchFamily="18" charset="0"/>
              </a:rPr>
              <a:t>затем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постоянного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прикуса</a:t>
            </a:r>
            <a:r>
              <a:rPr lang="en-US" dirty="0">
                <a:latin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</a:rPr>
              <a:t>Когда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временный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зубной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ряд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полностью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сформирован</a:t>
            </a:r>
            <a:r>
              <a:rPr lang="en-US" dirty="0">
                <a:latin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</a:rPr>
              <a:t>его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аномалии</a:t>
            </a:r>
            <a:r>
              <a:rPr lang="en-US" dirty="0">
                <a:latin typeface="Times New Roman" pitchFamily="18" charset="0"/>
              </a:rPr>
              <a:t> и </a:t>
            </a:r>
            <a:r>
              <a:rPr lang="en-US" dirty="0" err="1">
                <a:latin typeface="Times New Roman" pitchFamily="18" charset="0"/>
              </a:rPr>
              <a:t>отклонения</a:t>
            </a:r>
            <a:r>
              <a:rPr lang="en-US" dirty="0">
                <a:latin typeface="Times New Roman" pitchFamily="18" charset="0"/>
              </a:rPr>
              <a:t> в </a:t>
            </a:r>
            <a:r>
              <a:rPr lang="en-US" dirty="0" err="1">
                <a:latin typeface="Times New Roman" pitchFamily="18" charset="0"/>
              </a:rPr>
              <a:t>развитии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</a:rPr>
              <a:t>          </a:t>
            </a:r>
            <a:r>
              <a:rPr lang="en-US" dirty="0" err="1" smtClean="0">
                <a:latin typeface="Times New Roman" pitchFamily="18" charset="0"/>
              </a:rPr>
              <a:t>челюстного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аппарата</a:t>
            </a:r>
            <a:r>
              <a:rPr lang="en-US" dirty="0">
                <a:latin typeface="Times New Roman" pitchFamily="18" charset="0"/>
              </a:rPr>
              <a:t> </a:t>
            </a:r>
            <a:r>
              <a:rPr lang="en-US" dirty="0" err="1">
                <a:latin typeface="Times New Roman" pitchFamily="18" charset="0"/>
              </a:rPr>
              <a:t>можно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определить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самостоятельно</a:t>
            </a:r>
            <a:r>
              <a:rPr lang="en-US" dirty="0">
                <a:latin typeface="Times New Roman" pitchFamily="18" charset="0"/>
              </a:rPr>
              <a:t>.</a:t>
            </a:r>
            <a:r>
              <a:rPr lang="en-US" dirty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80813"/>
            <a:ext cx="3491409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67944" y="602416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dirty="0" err="1">
                <a:latin typeface="Arial" pitchFamily="34" charset="0"/>
              </a:rPr>
              <a:t>Рис</a:t>
            </a:r>
            <a:r>
              <a:rPr lang="en-US" dirty="0">
                <a:latin typeface="Arial" pitchFamily="34" charset="0"/>
              </a:rPr>
              <a:t>. 5 – </a:t>
            </a:r>
            <a:r>
              <a:rPr lang="en-US" dirty="0" err="1">
                <a:latin typeface="Arial" pitchFamily="34" charset="0"/>
              </a:rPr>
              <a:t>Сформированный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dirty="0" err="1">
                <a:latin typeface="Arial" pitchFamily="34" charset="0"/>
              </a:rPr>
              <a:t>временный</a:t>
            </a:r>
            <a:r>
              <a:rPr lang="en-US" dirty="0">
                <a:latin typeface="Arial" pitchFamily="34" charset="0"/>
              </a:rPr>
              <a:t> </a:t>
            </a:r>
            <a:endParaRPr lang="ru-RU" dirty="0" smtClean="0">
              <a:latin typeface="Arial" pitchFamily="34" charset="0"/>
            </a:endParaRPr>
          </a:p>
          <a:p>
            <a:pPr lvl="0"/>
            <a:r>
              <a:rPr lang="en-US" dirty="0" err="1" smtClean="0">
                <a:latin typeface="Arial" pitchFamily="34" charset="0"/>
              </a:rPr>
              <a:t>прикус</a:t>
            </a:r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680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Прямоугольник 1048607"/>
          <p:cNvSpPr/>
          <p:nvPr/>
        </p:nvSpPr>
        <p:spPr>
          <a:xfrm>
            <a:off x="1785937" y="288925"/>
            <a:ext cx="5511800" cy="3651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none" lIns="0" tIns="0" rIns="0" bIns="0" anchor="ctr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/>
            <a:r>
              <a:rPr lang="en-US" sz="2400" b="1" i="1">
                <a:solidFill>
                  <a:schemeClr val="hlink"/>
                </a:solidFill>
                <a:latin typeface="Arial" pitchFamily="34" charset="0"/>
              </a:rPr>
              <a:t>Формирование временного прикуса</a:t>
            </a:r>
          </a:p>
        </p:txBody>
      </p:sp>
      <p:sp>
        <p:nvSpPr>
          <p:cNvPr id="1048609" name="Прямоугольник 1048608"/>
          <p:cNvSpPr/>
          <p:nvPr/>
        </p:nvSpPr>
        <p:spPr>
          <a:xfrm>
            <a:off x="2484437" y="5805487"/>
            <a:ext cx="5021262" cy="36671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ctr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just"/>
            <a:r>
              <a:rPr lang="en-US">
                <a:latin typeface="Arial" pitchFamily="34" charset="0"/>
              </a:rPr>
              <a:t>Рис. 6 – Формирование временного прикуса  </a:t>
            </a:r>
          </a:p>
        </p:txBody>
      </p:sp>
      <p:pic>
        <p:nvPicPr>
          <p:cNvPr id="2097160" name="Рисунок 2097159"/>
          <p:cNvPicPr>
            <a:picLocks/>
          </p:cNvPicPr>
          <p:nvPr/>
        </p:nvPicPr>
        <p:blipFill>
          <a:blip r:embed="rId2"/>
          <a:srcRect t="27454" b="3934"/>
          <a:stretch>
            <a:fillRect/>
          </a:stretch>
        </p:blipFill>
        <p:spPr>
          <a:xfrm>
            <a:off x="971550" y="2492375"/>
            <a:ext cx="7200900" cy="316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10" name="Прямоугольник 1048609"/>
          <p:cNvSpPr/>
          <p:nvPr/>
        </p:nvSpPr>
        <p:spPr>
          <a:xfrm>
            <a:off x="8832850" y="0"/>
            <a:ext cx="311150" cy="36671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/>
            <a:r>
              <a:rPr lang="en-US">
                <a:latin typeface="Arial" pitchFamily="34" charset="0"/>
              </a:rPr>
              <a:t>8</a:t>
            </a:r>
          </a:p>
        </p:txBody>
      </p:sp>
      <p:sp>
        <p:nvSpPr>
          <p:cNvPr id="1048611" name="Объект 2"/>
          <p:cNvSpPr/>
          <p:nvPr/>
        </p:nvSpPr>
        <p:spPr>
          <a:xfrm>
            <a:off x="395287" y="981075"/>
            <a:ext cx="8229600" cy="26543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marL="0" lvl="0" indent="354012" algn="just">
              <a:buNone/>
            </a:pPr>
            <a:r>
              <a:rPr lang="en-US" altLang="en-US" sz="2400" dirty="0">
                <a:latin typeface="Times New Roman" pitchFamily="18" charset="0"/>
              </a:rPr>
              <a:t>3- 6 </a:t>
            </a:r>
            <a:r>
              <a:rPr lang="en-US" altLang="en-US" sz="2400" dirty="0" err="1">
                <a:latin typeface="Times New Roman" pitchFamily="18" charset="0"/>
              </a:rPr>
              <a:t>лет</a:t>
            </a:r>
            <a:r>
              <a:rPr lang="en-US" altLang="en-US" sz="2400" dirty="0">
                <a:latin typeface="Times New Roman" pitchFamily="18" charset="0"/>
              </a:rPr>
              <a:t> – </a:t>
            </a:r>
            <a:r>
              <a:rPr lang="en-US" altLang="en-US" sz="2400" dirty="0" err="1">
                <a:latin typeface="Times New Roman" pitchFamily="18" charset="0"/>
              </a:rPr>
              <a:t>временный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прикус</a:t>
            </a:r>
            <a:r>
              <a:rPr lang="en-US" altLang="en-US" sz="2400" dirty="0">
                <a:latin typeface="Times New Roman" pitchFamily="18" charset="0"/>
              </a:rPr>
              <a:t>: </a:t>
            </a:r>
            <a:r>
              <a:rPr lang="en-US" altLang="en-US" sz="2400" dirty="0" err="1">
                <a:latin typeface="Times New Roman" pitchFamily="18" charset="0"/>
              </a:rPr>
              <a:t>скелетный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мезиальный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ru-RU" altLang="en-US" sz="2400" dirty="0" smtClean="0">
                <a:latin typeface="Times New Roman" pitchFamily="18" charset="0"/>
              </a:rPr>
              <a:t>        </a:t>
            </a:r>
            <a:r>
              <a:rPr lang="en-US" altLang="en-US" sz="2400" dirty="0" err="1" smtClean="0">
                <a:latin typeface="Times New Roman" pitchFamily="18" charset="0"/>
              </a:rPr>
              <a:t>прикус</a:t>
            </a:r>
            <a:r>
              <a:rPr lang="en-US" altLang="en-US" sz="2400" dirty="0" smtClean="0">
                <a:latin typeface="Times New Roman" pitchFamily="18" charset="0"/>
              </a:rPr>
              <a:t> </a:t>
            </a:r>
            <a:r>
              <a:rPr lang="en-US" altLang="en-US" sz="2400" dirty="0">
                <a:latin typeface="Times New Roman" pitchFamily="18" charset="0"/>
              </a:rPr>
              <a:t>(</a:t>
            </a:r>
            <a:r>
              <a:rPr lang="en-US" altLang="en-US" sz="2400" dirty="0" err="1">
                <a:latin typeface="Times New Roman" pitchFamily="18" charset="0"/>
              </a:rPr>
              <a:t>верхняя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микро</a:t>
            </a:r>
            <a:r>
              <a:rPr lang="en-US" altLang="en-US" sz="2400" dirty="0">
                <a:latin typeface="Times New Roman" pitchFamily="18" charset="0"/>
              </a:rPr>
              <a:t> / </a:t>
            </a:r>
            <a:r>
              <a:rPr lang="en-US" altLang="en-US" sz="2400" dirty="0" err="1">
                <a:latin typeface="Times New Roman" pitchFamily="18" charset="0"/>
              </a:rPr>
              <a:t>нижняя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макрогнатия</a:t>
            </a:r>
            <a:r>
              <a:rPr lang="en-US" altLang="en-US" sz="2400" dirty="0">
                <a:latin typeface="Times New Roman" pitchFamily="18" charset="0"/>
              </a:rPr>
              <a:t>) – </a:t>
            </a:r>
            <a:r>
              <a:rPr lang="en-US" altLang="en-US" sz="2400" dirty="0" err="1">
                <a:latin typeface="Times New Roman" pitchFamily="18" charset="0"/>
              </a:rPr>
              <a:t>чем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раньше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</a:rPr>
              <a:t>лечить</a:t>
            </a:r>
            <a:r>
              <a:rPr lang="en-US" altLang="en-US" sz="2400" dirty="0">
                <a:latin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</a:rPr>
              <a:t>тем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лучше</a:t>
            </a:r>
            <a:r>
              <a:rPr lang="en-US" altLang="en-US" sz="2400" dirty="0">
                <a:latin typeface="Times New Roman" pitchFamily="18" charset="0"/>
              </a:rPr>
              <a:t>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EEECE1"/>
      </a:dk2>
      <a:lt2>
        <a:srgbClr val="1F497D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Color Scheme 1">
        <a:dk1>
          <a:srgbClr val="000000"/>
        </a:dk1>
        <a:lt1>
          <a:srgbClr val="FFFFFF"/>
        </a:lt1>
        <a:dk2>
          <a:srgbClr val="EEECE1"/>
        </a:dk2>
        <a:lt2>
          <a:srgbClr val="1F497D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3C1DA"/>
        </a:accent5>
        <a:accent6>
          <a:srgbClr val="AC4744"/>
        </a:accent6>
        <a:hlink>
          <a:srgbClr val="0000FF"/>
        </a:hlink>
        <a:folHlink>
          <a:srgbClr val="800080"/>
        </a:folHlink>
      </a:clrScheme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1489</Words>
  <Application>Microsoft Office PowerPoint</Application>
  <PresentationFormat>Экран (4:3)</PresentationFormat>
  <Paragraphs>141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主题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 Министерства здравоохранения Российской Федерации Кафедра стоматологии ИПО</vt:lpstr>
      <vt:lpstr>Цель работы:</vt:lpstr>
      <vt:lpstr>Задачи работы: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использованных источников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 Министерства здравоохранения Российской Федерации Кафедра стоматологии ИПО</dc:title>
  <dc:creator>Богдан</dc:creator>
  <cp:lastModifiedBy>tech</cp:lastModifiedBy>
  <cp:revision>12</cp:revision>
  <dcterms:created xsi:type="dcterms:W3CDTF">2021-10-22T23:56:59Z</dcterms:created>
  <dcterms:modified xsi:type="dcterms:W3CDTF">2022-12-13T04:21:35Z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a1864ebbc8e34a0582cf058758ff4957</vt:lpwstr>
  </property>
</Properties>
</file>