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0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62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39983-D851-4B17-BE87-4B3445453F7C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93719-81A9-4FF0-809A-5507C04AC1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0822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93719-81A9-4FF0-809A-5507C04AC15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2168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93719-81A9-4FF0-809A-5507C04AC15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4645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93719-81A9-4FF0-809A-5507C04AC152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066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2AF349-AC92-4C68-B447-1539CCC5C841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dirty="0">
                <a:solidFill>
                  <a:prstClr val="black"/>
                </a:solidFill>
              </a:rPr>
              <a:t>Федеральное государственное бюджетное образовательное учреждение </a:t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высшего образования «Красноярский государственный медицинский университет» имени профессора В.Ф. </a:t>
            </a:r>
            <a:r>
              <a:rPr lang="ru-RU" sz="2200" dirty="0" err="1">
                <a:solidFill>
                  <a:prstClr val="black"/>
                </a:solidFill>
              </a:rPr>
              <a:t>Войно-Ясенецкого</a:t>
            </a:r>
            <a:r>
              <a:rPr lang="ru-RU" sz="2200" dirty="0">
                <a:solidFill>
                  <a:prstClr val="black"/>
                </a:solidFill>
              </a:rPr>
              <a:t> Министерства здравоохранения</a:t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 </a:t>
            </a:r>
            <a:r>
              <a:rPr lang="ru-RU" sz="2200" dirty="0" err="1">
                <a:solidFill>
                  <a:prstClr val="black"/>
                </a:solidFill>
              </a:rPr>
              <a:t>РоссийскойФередации</a:t>
            </a:r>
            <a:r>
              <a:rPr lang="ru-RU" sz="2200" dirty="0">
                <a:solidFill>
                  <a:prstClr val="black"/>
                </a:solidFill>
              </a:rPr>
              <a:t/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Фармацевтический колледж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endParaRPr lang="ru-RU" sz="6000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ru-RU" sz="6000" dirty="0" smtClean="0"/>
              <a:t>Тема: «Особенности фармацевтического рынка</a:t>
            </a:r>
            <a:r>
              <a:rPr lang="ru-RU" sz="6000" dirty="0" smtClean="0"/>
              <a:t>»</a:t>
            </a:r>
          </a:p>
          <a:p>
            <a:pPr marL="0" lvl="0" indent="0" algn="ctr">
              <a:buNone/>
            </a:pPr>
            <a:endParaRPr lang="ru-RU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dirty="0" err="1" smtClean="0">
                <a:solidFill>
                  <a:prstClr val="black"/>
                </a:solidFill>
              </a:rPr>
              <a:t>Тюльпанова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prstClr val="black"/>
                </a:solidFill>
              </a:rPr>
              <a:t>М.В</a:t>
            </a:r>
            <a:r>
              <a:rPr lang="ru-RU" dirty="0" smtClean="0">
                <a:solidFill>
                  <a:prstClr val="black"/>
                </a:solidFill>
              </a:rPr>
              <a:t>.                  </a:t>
            </a:r>
            <a:r>
              <a:rPr lang="ru-RU" dirty="0" smtClean="0">
                <a:solidFill>
                  <a:prstClr val="black"/>
                </a:solidFill>
              </a:rPr>
              <a:t>2020</a:t>
            </a: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0444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кругленный прямоугольник 20"/>
          <p:cNvSpPr/>
          <p:nvPr/>
        </p:nvSpPr>
        <p:spPr>
          <a:xfrm>
            <a:off x="2152357" y="225083"/>
            <a:ext cx="8060788" cy="8159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812799" y="351692"/>
            <a:ext cx="10793047" cy="263065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Потребители на фармацевтическом </a:t>
            </a:r>
            <a:r>
              <a:rPr lang="ru-RU" sz="2800" b="1" dirty="0" smtClean="0"/>
              <a:t>рынке:</a:t>
            </a:r>
          </a:p>
          <a:p>
            <a:pPr algn="ctr"/>
            <a:endParaRPr lang="ru-RU" sz="2800" b="1" dirty="0" smtClean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61182" y="1913207"/>
            <a:ext cx="3727938" cy="773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ru-RU" sz="2800" dirty="0" smtClean="0"/>
              <a:t>Институциональные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11152" y="1941341"/>
            <a:ext cx="2630658" cy="745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Конечные</a:t>
            </a:r>
            <a:endParaRPr lang="ru-RU" sz="28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088924" y="1955409"/>
            <a:ext cx="2940147" cy="731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Промежуточные</a:t>
            </a:r>
            <a:endParaRPr lang="ru-RU" sz="24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2574389" y="1209821"/>
            <a:ext cx="661181" cy="450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5838093" y="1477108"/>
            <a:ext cx="464233" cy="14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8496886" y="1322364"/>
            <a:ext cx="858129" cy="407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534571" y="3452167"/>
            <a:ext cx="1124008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Институциональных и конечных потребителей объединяет в отличие от промежуточных наличие процесса потребления. Они же обладают </a:t>
            </a:r>
            <a:r>
              <a:rPr lang="ru-RU" sz="3200" dirty="0" smtClean="0"/>
              <a:t> </a:t>
            </a:r>
            <a:r>
              <a:rPr lang="ru-RU" sz="3200" dirty="0" smtClean="0"/>
              <a:t>покупательной способностью. Но промежуточный потребитель - главный фактор формирования потребностей на рынке ЛС.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4221503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32881965"/>
              </p:ext>
            </p:extLst>
          </p:nvPr>
        </p:nvGraphicFramePr>
        <p:xfrm>
          <a:off x="576775" y="295421"/>
          <a:ext cx="11015004" cy="6231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1163">
                  <a:extLst>
                    <a:ext uri="{9D8B030D-6E8A-4147-A177-3AD203B41FA5}">
                      <a16:colId xmlns:a16="http://schemas.microsoft.com/office/drawing/2014/main" xmlns="" val="3304673142"/>
                    </a:ext>
                  </a:extLst>
                </a:gridCol>
                <a:gridCol w="7863841">
                  <a:extLst>
                    <a:ext uri="{9D8B030D-6E8A-4147-A177-3AD203B41FA5}">
                      <a16:colId xmlns:a16="http://schemas.microsoft.com/office/drawing/2014/main" xmlns="" val="1708715343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Потребители продукции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Потребности и особенности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63963850"/>
                  </a:ext>
                </a:extLst>
              </a:tr>
              <a:tr h="1109003"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ru-RU" sz="2000" dirty="0" smtClean="0"/>
                        <a:t>Институциональные потребители </a:t>
                      </a:r>
                    </a:p>
                    <a:p>
                      <a:pPr marL="457200" indent="-457200">
                        <a:buNone/>
                      </a:pPr>
                      <a:endParaRPr lang="ru-RU" sz="2000" dirty="0" smtClean="0"/>
                    </a:p>
                    <a:p>
                      <a:pPr marL="457200" indent="-457200">
                        <a:buNone/>
                      </a:pPr>
                      <a:r>
                        <a:rPr lang="ru-RU" sz="2000" dirty="0" smtClean="0"/>
                        <a:t>1.1. производители лекарственных средств </a:t>
                      </a:r>
                    </a:p>
                    <a:p>
                      <a:pPr marL="457200" indent="-457200">
                        <a:buNone/>
                      </a:pPr>
                      <a:r>
                        <a:rPr lang="ru-RU" sz="2000" dirty="0" smtClean="0"/>
                        <a:t>1.2. лечебно-профилактические учреждения </a:t>
                      </a:r>
                    </a:p>
                    <a:p>
                      <a:pPr marL="457200" indent="-457200">
                        <a:buNone/>
                      </a:pPr>
                      <a:r>
                        <a:rPr lang="ru-RU" sz="2000" dirty="0" smtClean="0"/>
                        <a:t>1.3. оптовые и розничные аптечные организации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Фирмы-производители фармацевтической продукции: государственные и негосударственные, которые покупают товар с целью дальнейшего использования или перепродажи</a:t>
                      </a:r>
                    </a:p>
                    <a:p>
                      <a:r>
                        <a:rPr lang="ru-RU" sz="2000" dirty="0" smtClean="0"/>
                        <a:t>Покупают сырьё, готовую продукцию других производителей для дальнейшего использования в технологическом процессе</a:t>
                      </a:r>
                    </a:p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Фармацевтическая продукция необходима для внутреннего использования, не перепродается и не используется в технологическом процессе</a:t>
                      </a:r>
                    </a:p>
                    <a:p>
                      <a:r>
                        <a:rPr lang="ru-RU" sz="2000" dirty="0" smtClean="0"/>
                        <a:t>Продукция закупается с целью перераспределения и продажи конечному потребителю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43008775"/>
                  </a:ext>
                </a:extLst>
              </a:tr>
              <a:tr h="75496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2. Конечные потребители 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Потребитель, члены его семьи, которые непосредственно используют фармацевтические товары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946077"/>
                  </a:ext>
                </a:extLst>
              </a:tr>
              <a:tr h="102694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3. Промежуточные потребители 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Работники медицинских учреждений, назначающие препарат для его использования </a:t>
                      </a:r>
                      <a:r>
                        <a:rPr lang="ru-RU" sz="2000" dirty="0" err="1" smtClean="0"/>
                        <a:t>амбулаторно</a:t>
                      </a:r>
                      <a:r>
                        <a:rPr lang="ru-RU" sz="2000" dirty="0" smtClean="0"/>
                        <a:t> или стационарно. Не имеют покупательной способности, но влияют на спрос на рынке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2727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17633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667" y="267989"/>
            <a:ext cx="10972800" cy="1143000"/>
          </a:xfrm>
        </p:spPr>
        <p:txBody>
          <a:bodyPr/>
          <a:lstStyle/>
          <a:p>
            <a:pPr algn="ctr"/>
            <a:r>
              <a:rPr lang="ru-RU" dirty="0" smtClean="0"/>
              <a:t>Фармацевтическая логистика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09600" y="1935480"/>
            <a:ext cx="5706794" cy="4389120"/>
          </a:xfrm>
        </p:spPr>
        <p:txBody>
          <a:bodyPr/>
          <a:lstStyle/>
          <a:p>
            <a:r>
              <a:rPr lang="ru-RU" b="1" dirty="0" smtClean="0"/>
              <a:t>Фармацевтическая логистика </a:t>
            </a:r>
            <a:r>
              <a:rPr lang="ru-RU" dirty="0" smtClean="0"/>
              <a:t>- наука и практическая деятельность по управлению и оптимизации потоков ЛС и других товаров, а также связанных с ними информационных, финансовых и сервисных потоков, способствующих удовлетворению потребителей в фармацевтической помощи.</a:t>
            </a:r>
            <a:endParaRPr lang="ru-RU" dirty="0"/>
          </a:p>
        </p:txBody>
      </p:sp>
      <p:pic>
        <p:nvPicPr>
          <p:cNvPr id="6" name="Рисунок 5" descr="логис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2747" y="2067951"/>
            <a:ext cx="5520683" cy="3770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26342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532" y="282057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Виды </a:t>
            </a:r>
            <a:r>
              <a:rPr lang="ru-RU" dirty="0" smtClean="0"/>
              <a:t>логистики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 закупочная логистика</a:t>
            </a:r>
          </a:p>
          <a:p>
            <a:r>
              <a:rPr lang="ru-RU" b="1" dirty="0" smtClean="0"/>
              <a:t> </a:t>
            </a:r>
            <a:r>
              <a:rPr lang="ru-RU" b="1" dirty="0" smtClean="0"/>
              <a:t>производственная </a:t>
            </a:r>
            <a:r>
              <a:rPr lang="ru-RU" b="1" dirty="0" smtClean="0"/>
              <a:t>логистика</a:t>
            </a:r>
          </a:p>
          <a:p>
            <a:r>
              <a:rPr lang="ru-RU" b="1" dirty="0" smtClean="0"/>
              <a:t> </a:t>
            </a:r>
            <a:r>
              <a:rPr lang="ru-RU" b="1" dirty="0" smtClean="0"/>
              <a:t>распределительная </a:t>
            </a:r>
            <a:r>
              <a:rPr lang="ru-RU" b="1" dirty="0" smtClean="0"/>
              <a:t>логистика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err="1" smtClean="0"/>
              <a:t>Логистический</a:t>
            </a:r>
            <a:r>
              <a:rPr lang="ru-RU" b="1" dirty="0" smtClean="0"/>
              <a:t> </a:t>
            </a:r>
            <a:r>
              <a:rPr lang="ru-RU" b="1" dirty="0" smtClean="0"/>
              <a:t>канал </a:t>
            </a:r>
            <a:r>
              <a:rPr lang="ru-RU" dirty="0" smtClean="0"/>
              <a:t>(</a:t>
            </a:r>
            <a:r>
              <a:rPr lang="ru-RU" dirty="0" err="1" smtClean="0"/>
              <a:t>канал</a:t>
            </a:r>
            <a:r>
              <a:rPr lang="ru-RU" dirty="0" smtClean="0"/>
              <a:t> товародвижения или дистрибуции) - это частично упорядоченное множество различных посредников, осуществляющих доведение материального потока от производителя до потребителя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Например: </a:t>
            </a:r>
            <a:r>
              <a:rPr lang="ru-RU" dirty="0" smtClean="0"/>
              <a:t>Производитель - Оптовое звено - Розничное звено - Конечный потребитель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647980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Государственное регулирование фармацевтического рынка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935480"/>
            <a:ext cx="6142892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Государственное </a:t>
            </a:r>
            <a:r>
              <a:rPr lang="ru-RU" dirty="0" smtClean="0"/>
              <a:t>управление здравоохранением и фармацевтической службой осуществляют</a:t>
            </a:r>
            <a:r>
              <a:rPr lang="ru-RU" dirty="0" smtClean="0"/>
              <a:t>:</a:t>
            </a:r>
          </a:p>
          <a:p>
            <a:r>
              <a:rPr lang="ru-RU" dirty="0" smtClean="0"/>
              <a:t>  </a:t>
            </a:r>
            <a:r>
              <a:rPr lang="ru-RU" dirty="0" smtClean="0"/>
              <a:t>Министерство здравоохранения РФ - федеральный орган исполнительной власти в сфере здравоохранения </a:t>
            </a:r>
          </a:p>
          <a:p>
            <a:r>
              <a:rPr lang="ru-RU" dirty="0" smtClean="0"/>
              <a:t>Федеральный </a:t>
            </a:r>
            <a:r>
              <a:rPr lang="ru-RU" dirty="0" smtClean="0"/>
              <a:t>орган исполнительной власти в сфере здравоохранения Красноярского края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мз рф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1038" y="1899139"/>
            <a:ext cx="2454811" cy="2454811"/>
          </a:xfrm>
          <a:prstGeom prst="rect">
            <a:avLst/>
          </a:prstGeom>
        </p:spPr>
      </p:pic>
      <p:pic>
        <p:nvPicPr>
          <p:cNvPr id="5" name="Рисунок 4" descr="Министерство здравоохранения Красноярского кра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25030" y="4784383"/>
            <a:ext cx="3594100" cy="139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7738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Контрольные вопросы для закрепления: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Какие компоненты выделяют в структуре фармацевтического рынка</a:t>
            </a:r>
            <a:r>
              <a:rPr lang="ru-RU" dirty="0" smtClean="0"/>
              <a:t>?</a:t>
            </a:r>
          </a:p>
          <a:p>
            <a:r>
              <a:rPr lang="ru-RU" dirty="0" smtClean="0"/>
              <a:t> </a:t>
            </a:r>
            <a:r>
              <a:rPr lang="ru-RU" dirty="0" smtClean="0"/>
              <a:t>2. Кого называют институциональными потребителями? Какое влияние они оказывают на фармацевтический рынок?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 smtClean="0"/>
              <a:t>. Что называют фармацевтической логистикой</a:t>
            </a:r>
            <a:r>
              <a:rPr lang="ru-RU" dirty="0" smtClean="0"/>
              <a:t>?</a:t>
            </a:r>
          </a:p>
          <a:p>
            <a:r>
              <a:rPr lang="ru-RU" dirty="0" smtClean="0"/>
              <a:t> </a:t>
            </a:r>
            <a:r>
              <a:rPr lang="ru-RU" dirty="0" smtClean="0"/>
              <a:t>4. Приведите пример канала товародвижения? </a:t>
            </a:r>
          </a:p>
          <a:p>
            <a:r>
              <a:rPr lang="ru-RU" dirty="0" smtClean="0"/>
              <a:t> </a:t>
            </a:r>
            <a:r>
              <a:rPr lang="ru-RU" dirty="0" smtClean="0"/>
              <a:t>5. Какие сферы фармацевтической деятельности регулируются государством?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9125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Законспектировать лекцию в тетради</a:t>
            </a:r>
          </a:p>
          <a:p>
            <a:r>
              <a:rPr lang="ru-RU" dirty="0" smtClean="0"/>
              <a:t>Ответить на </a:t>
            </a:r>
            <a:r>
              <a:rPr lang="ru-RU" smtClean="0"/>
              <a:t>контрольные вопросы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1. Правовые основы охраны здоровья населения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2. Структура фармацевтического рынка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3. Государственное регулирование фармацевтического рынка.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33036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Правовые основы охраны здоровья населения.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Фармацевтический рынок по темпам среднегодового роста является одним из наиболее динамично развивающихся рынков в современной экономике. Динамичное развитие фармацевтического рынка определяется его жизненным приоритетом, так как человечество с самого начала своего существования нуждается в постоянном потреблении лекарственных средств и изделий медицинского назначения, чтобы поддерживать свое здоровье на необходимом для полноценной жизни уровне.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46956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Термины и определения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Здоровье</a:t>
            </a:r>
            <a:r>
              <a:rPr lang="ru-RU" dirty="0" smtClean="0"/>
              <a:t> - состояние физического психического и социального благополучия человека, при котором отсутствуют заболевания, а также расстройства функций органов и систем организма (№ 323-ФЗ от 21.11.2011г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В результате длительного исторического развития были выработаны международные нормы современного общества в области охраны здоровья: 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b="1" dirty="0" smtClean="0"/>
              <a:t>Всеобщая </a:t>
            </a:r>
            <a:r>
              <a:rPr lang="ru-RU" b="1" dirty="0" smtClean="0"/>
              <a:t>декларация прав человека</a:t>
            </a:r>
            <a:r>
              <a:rPr lang="ru-RU" dirty="0" smtClean="0"/>
              <a:t> (Хартия прав человека принятая генеральной Ассамблеей ООН в 1948г.)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63344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604910" y="1167618"/>
            <a:ext cx="1119788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/>
              <a:t>-Конституция </a:t>
            </a:r>
            <a:r>
              <a:rPr lang="ru-RU" sz="2600" b="1" dirty="0" smtClean="0"/>
              <a:t>РФ </a:t>
            </a:r>
            <a:r>
              <a:rPr lang="ru-RU" sz="2600" dirty="0" smtClean="0"/>
              <a:t>(принята 12.12.1993г.) закрепляет право гражданин на охрану здоровья и медицинскую помощь, которая в муниципальных и государственных организациях здравоохранения оказывается гражданам бесплатно за счет средств бюджета, страховых взносов. </a:t>
            </a:r>
            <a:endParaRPr lang="ru-RU" sz="26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76776" y="3242603"/>
            <a:ext cx="1128229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/>
              <a:t>-Федеральный </a:t>
            </a:r>
            <a:r>
              <a:rPr lang="ru-RU" sz="2600" b="1" dirty="0" smtClean="0"/>
              <a:t>закон </a:t>
            </a:r>
            <a:r>
              <a:rPr lang="ru-RU" sz="2600" dirty="0" smtClean="0"/>
              <a:t>«Об основах охраны здоровья граждан в Российской Федерации» № 323-ФЗ от 21.11.2011г. определяет права и обязанности гражданина, отдельных групп населения в сфере охраны здоровья, гарантии реализации этих прав, полномочия и ответственность государственной власти и местного самоуправления в сфере охраны здоровья граждан, права и обязанности медицинских и фармацевтических работников.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xmlns="" val="3807859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990" y="971374"/>
            <a:ext cx="10972800" cy="88556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ФЗ «Об основах охраны здоровья граждан в Российской Федерации»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   Ст.69 </a:t>
            </a:r>
            <a:r>
              <a:rPr lang="ru-RU" dirty="0" smtClean="0"/>
              <a:t>Федерального закона «Об основах охраны здоровья граждан в Российской Федерации» определяется, что право на осуществление фармацевтической деятельности в Российской Федерации имеют: </a:t>
            </a:r>
            <a:endParaRPr lang="ru-RU" dirty="0" smtClean="0"/>
          </a:p>
          <a:p>
            <a:r>
              <a:rPr lang="ru-RU" b="1" dirty="0" smtClean="0"/>
              <a:t>1</a:t>
            </a:r>
            <a:r>
              <a:rPr lang="ru-RU" b="1" dirty="0" smtClean="0"/>
              <a:t>. </a:t>
            </a:r>
            <a:r>
              <a:rPr lang="ru-RU" dirty="0" smtClean="0"/>
              <a:t>лица, получившие фармацевтическое образование в Российской Федерации в соответствии с федеральными государственными образовательными стандартами и имеющие свидетельство об аккредитации специалиста; </a:t>
            </a:r>
            <a:endParaRPr lang="ru-RU" dirty="0" smtClean="0"/>
          </a:p>
          <a:p>
            <a:r>
              <a:rPr lang="ru-RU" b="1" dirty="0" smtClean="0"/>
              <a:t>2</a:t>
            </a:r>
            <a:r>
              <a:rPr lang="ru-RU" b="1" dirty="0" smtClean="0"/>
              <a:t>.</a:t>
            </a:r>
            <a:r>
              <a:rPr lang="ru-RU" dirty="0" smtClean="0"/>
              <a:t> лица, обладающие правом на осуществление медицинской деятельности и получившие дополнительное профессиональное образование в части розничной торговли лекарственными препаратами, при условии их работы в обособленных подразделениях (амбулаториях, фельдшерских и фельдшерско-акушерских пунктах, центрах (отделениях) общей врачебной (семейной) практики) медицинских организаций, имеющих лицензию на осуществление фармацевтической деятельности и расположенных в сельских населенных пунктах, в которых отсутствуют аптечные организации.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51821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Структура </a:t>
            </a:r>
            <a:r>
              <a:rPr lang="ru-RU" dirty="0" smtClean="0"/>
              <a:t>фармацевтического рынка.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09600" y="2757268"/>
            <a:ext cx="5425440" cy="356733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b="1" dirty="0" smtClean="0"/>
              <a:t>Фармацевтический </a:t>
            </a:r>
            <a:r>
              <a:rPr lang="ru-RU" b="1" dirty="0" smtClean="0"/>
              <a:t>рынок </a:t>
            </a:r>
            <a:r>
              <a:rPr lang="ru-RU" dirty="0" smtClean="0"/>
              <a:t>- совокупность экономических отношений, возникающих между его субъектами по поводу купли/продажи и назначения/ потребления ЛС и других товаров аптечного ассортимента.</a:t>
            </a:r>
            <a:endParaRPr lang="ru-RU" dirty="0"/>
          </a:p>
        </p:txBody>
      </p:sp>
      <p:pic>
        <p:nvPicPr>
          <p:cNvPr id="6" name="Рисунок 5" descr="таб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5208" y="2795652"/>
            <a:ext cx="5391381" cy="3591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5955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7141"/>
            <a:ext cx="10972800" cy="1143000"/>
          </a:xfrm>
        </p:spPr>
        <p:txBody>
          <a:bodyPr/>
          <a:lstStyle/>
          <a:p>
            <a:pPr algn="ctr"/>
            <a:r>
              <a:rPr lang="ru-RU" dirty="0" smtClean="0"/>
              <a:t>Структура фармацевтического рынка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 Субъекты </a:t>
            </a:r>
            <a:r>
              <a:rPr lang="ru-RU" b="1" dirty="0" smtClean="0"/>
              <a:t>фармацевтического рынка </a:t>
            </a:r>
            <a:r>
              <a:rPr lang="ru-RU" dirty="0" smtClean="0"/>
              <a:t>- это участники рынка, активные по отношению к объектам, на которые они воздействуют. </a:t>
            </a:r>
            <a:endParaRPr lang="ru-RU" dirty="0" smtClean="0"/>
          </a:p>
          <a:p>
            <a:r>
              <a:rPr lang="ru-RU" sz="3000" b="1" dirty="0" smtClean="0"/>
              <a:t>1</a:t>
            </a:r>
            <a:r>
              <a:rPr lang="ru-RU" b="1" dirty="0" smtClean="0"/>
              <a:t>) </a:t>
            </a:r>
            <a:r>
              <a:rPr lang="ru-RU" dirty="0" smtClean="0"/>
              <a:t>производство и распределение фармацевтической продукции;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Функция — </a:t>
            </a:r>
            <a:r>
              <a:rPr lang="ru-RU" dirty="0" smtClean="0"/>
              <a:t>разработка, производство лекарственных средств, реализация готовой продукции. </a:t>
            </a:r>
            <a:endParaRPr lang="ru-RU" dirty="0" smtClean="0"/>
          </a:p>
          <a:p>
            <a:r>
              <a:rPr lang="ru-RU" b="1" dirty="0" smtClean="0"/>
              <a:t>2</a:t>
            </a:r>
            <a:r>
              <a:rPr lang="ru-RU" b="1" dirty="0" smtClean="0"/>
              <a:t>) </a:t>
            </a:r>
            <a:r>
              <a:rPr lang="ru-RU" dirty="0" smtClean="0"/>
              <a:t>потребители</a:t>
            </a:r>
            <a:r>
              <a:rPr lang="ru-RU" dirty="0" smtClean="0"/>
              <a:t>;</a:t>
            </a:r>
          </a:p>
          <a:p>
            <a:r>
              <a:rPr lang="ru-RU" b="1" dirty="0" smtClean="0"/>
              <a:t>3</a:t>
            </a:r>
            <a:r>
              <a:rPr lang="ru-RU" b="1" dirty="0" smtClean="0"/>
              <a:t>) </a:t>
            </a:r>
            <a:r>
              <a:rPr lang="ru-RU" dirty="0" smtClean="0"/>
              <a:t>профессиональные общественные организации; </a:t>
            </a:r>
            <a:endParaRPr lang="ru-RU" dirty="0" smtClean="0"/>
          </a:p>
          <a:p>
            <a:r>
              <a:rPr lang="ru-RU" b="1" dirty="0" smtClean="0"/>
              <a:t>4</a:t>
            </a:r>
            <a:r>
              <a:rPr lang="ru-RU" b="1" dirty="0" smtClean="0"/>
              <a:t>) </a:t>
            </a:r>
            <a:r>
              <a:rPr lang="ru-RU" dirty="0" smtClean="0"/>
              <a:t>система подготовки кадров; </a:t>
            </a:r>
            <a:endParaRPr lang="ru-RU" dirty="0" smtClean="0"/>
          </a:p>
          <a:p>
            <a:r>
              <a:rPr lang="ru-RU" b="1" dirty="0" smtClean="0"/>
              <a:t>5</a:t>
            </a:r>
            <a:r>
              <a:rPr lang="ru-RU" b="1" dirty="0" smtClean="0"/>
              <a:t>) </a:t>
            </a:r>
            <a:r>
              <a:rPr lang="ru-RU" dirty="0" smtClean="0"/>
              <a:t>органы управления и регулирования; </a:t>
            </a:r>
            <a:endParaRPr lang="ru-RU" dirty="0" smtClean="0"/>
          </a:p>
          <a:p>
            <a:r>
              <a:rPr lang="ru-RU" b="1" dirty="0" smtClean="0"/>
              <a:t>6</a:t>
            </a:r>
            <a:r>
              <a:rPr lang="ru-RU" b="1" dirty="0" smtClean="0"/>
              <a:t>) </a:t>
            </a:r>
            <a:r>
              <a:rPr lang="ru-RU" dirty="0" smtClean="0"/>
              <a:t>фармацевтическая информация Специализированные информационно-аналитические издания, консалтинговые компании, аналитические агентства.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2716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Определения субъектов фармацевтического рынка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5194" y="1851074"/>
            <a:ext cx="10972800" cy="5281246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Производитель ЛС </a:t>
            </a:r>
            <a:r>
              <a:rPr lang="ru-RU" dirty="0" smtClean="0"/>
              <a:t>- организация, осуществляющая производство ЛС.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Организация </a:t>
            </a:r>
            <a:r>
              <a:rPr lang="ru-RU" b="1" dirty="0" smtClean="0"/>
              <a:t>оптовой торговли ЛС </a:t>
            </a:r>
            <a:r>
              <a:rPr lang="ru-RU" dirty="0" smtClean="0"/>
              <a:t>- организация, осуществляющая оптовую торговлю ЛС, их хранение и перевозку.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Аптечная </a:t>
            </a:r>
            <a:r>
              <a:rPr lang="ru-RU" b="1" dirty="0" smtClean="0"/>
              <a:t>организация </a:t>
            </a:r>
            <a:r>
              <a:rPr lang="ru-RU" dirty="0" smtClean="0"/>
              <a:t>- </a:t>
            </a:r>
            <a:r>
              <a:rPr lang="ru-RU" dirty="0" err="1" smtClean="0"/>
              <a:t>организация</a:t>
            </a:r>
            <a:r>
              <a:rPr lang="ru-RU" dirty="0" smtClean="0"/>
              <a:t>, структурное подразделение медицинской организации, осуществляющее розничную торговлю ЛП, хранение, изготовление и отпуск ЛП медицинского применения.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82061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444</TotalTime>
  <Words>909</Words>
  <Application>Microsoft Office PowerPoint</Application>
  <PresentationFormat>Произвольный</PresentationFormat>
  <Paragraphs>84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Федеральное государственное бюджетное образовательное учреждение  высшего образования «Красноярский государственный медицинский университет» имени профессора В.Ф. Войно-Ясенецкого Министерства здравоохранения  РоссийскойФередации Фармацевтический колледж</vt:lpstr>
      <vt:lpstr>План лекции</vt:lpstr>
      <vt:lpstr>Правовые основы охраны здоровья населения. </vt:lpstr>
      <vt:lpstr>Термины и определения</vt:lpstr>
      <vt:lpstr>Слайд 5</vt:lpstr>
      <vt:lpstr>ФЗ «Об основах охраны здоровья граждан в Российской Федерации» </vt:lpstr>
      <vt:lpstr>Структура фармацевтического рынка.</vt:lpstr>
      <vt:lpstr>Структура фармацевтического рынка</vt:lpstr>
      <vt:lpstr>Определения субъектов фармацевтического рынка</vt:lpstr>
      <vt:lpstr>Слайд 10</vt:lpstr>
      <vt:lpstr>Слайд 11</vt:lpstr>
      <vt:lpstr>Фармацевтическая логистика </vt:lpstr>
      <vt:lpstr>Виды логистики</vt:lpstr>
      <vt:lpstr>Государственное регулирование фармацевтического рынка</vt:lpstr>
      <vt:lpstr>Контрольные вопросы для закрепления: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Иммунопрофилактика и иммунотерапия инфекционных заболований</dc:title>
  <dc:creator>Феткулина Валентина Борисовна</dc:creator>
  <cp:lastModifiedBy>Дом</cp:lastModifiedBy>
  <cp:revision>60</cp:revision>
  <dcterms:created xsi:type="dcterms:W3CDTF">2020-09-04T04:53:43Z</dcterms:created>
  <dcterms:modified xsi:type="dcterms:W3CDTF">2020-09-04T12:00:24Z</dcterms:modified>
</cp:coreProperties>
</file>