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6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ой" initials="м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88E7E4-F9AC-41CF-A5A0-610065FAA6BF}" v="5" dt="2021-11-16T11:15:54.581"/>
    <p1510:client id="{43106697-E2EB-4750-B70D-C187B5E758A6}" v="1811" dt="2021-11-16T10:49:34.514"/>
    <p1510:client id="{58EEE3A3-BE43-4FAA-940E-0CE4D2129B99}" v="1536" dt="2021-11-16T09:02:26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6.xml" Id="rId8" /><Relationship Type="http://schemas.openxmlformats.org/officeDocument/2006/relationships/slide" Target="slides/slide11.xml" Id="rId13" /><Relationship Type="http://schemas.openxmlformats.org/officeDocument/2006/relationships/presProps" Target="presProps.xml" Id="rId18" /><Relationship Type="http://schemas.openxmlformats.org/officeDocument/2006/relationships/slide" Target="slides/slide1.xml" Id="rId3" /><Relationship Type="http://schemas.openxmlformats.org/officeDocument/2006/relationships/tableStyles" Target="tableStyles.xml" Id="rId21" /><Relationship Type="http://schemas.openxmlformats.org/officeDocument/2006/relationships/slide" Target="slides/slide5.xml" Id="rId7" /><Relationship Type="http://schemas.openxmlformats.org/officeDocument/2006/relationships/slide" Target="slides/slide10.xml" Id="rId12" /><Relationship Type="http://schemas.openxmlformats.org/officeDocument/2006/relationships/commentAuthors" Target="commentAuthors.xml" Id="rId17" /><Relationship Type="http://schemas.openxmlformats.org/officeDocument/2006/relationships/slideMaster" Target="slideMasters/slideMaster2.xml" Id="rId2" /><Relationship Type="http://schemas.openxmlformats.org/officeDocument/2006/relationships/notesMaster" Target="notesMasters/notesMaster1.xml" Id="rId16" /><Relationship Type="http://schemas.openxmlformats.org/officeDocument/2006/relationships/theme" Target="theme/theme1.xml" Id="rId20" /><Relationship Type="http://schemas.openxmlformats.org/officeDocument/2006/relationships/slideMaster" Target="slideMasters/slideMaster1.xml" Id="rId1" /><Relationship Type="http://schemas.openxmlformats.org/officeDocument/2006/relationships/slide" Target="slides/slide4.xml" Id="rId6" /><Relationship Type="http://schemas.openxmlformats.org/officeDocument/2006/relationships/slide" Target="slides/slide9.xml" Id="rId11" /><Relationship Type="http://schemas.openxmlformats.org/officeDocument/2006/relationships/slide" Target="slides/slide3.xml" Id="rId5" /><Relationship Type="http://schemas.openxmlformats.org/officeDocument/2006/relationships/slide" Target="slides/slide13.xml" Id="rId15" /><Relationship Type="http://schemas.microsoft.com/office/2015/10/relationships/revisionInfo" Target="revisionInfo.xml" Id="rId23" /><Relationship Type="http://schemas.openxmlformats.org/officeDocument/2006/relationships/slide" Target="slides/slide8.xml" Id="rId10" /><Relationship Type="http://schemas.openxmlformats.org/officeDocument/2006/relationships/viewProps" Target="viewProps.xml" Id="rId19" /><Relationship Type="http://schemas.openxmlformats.org/officeDocument/2006/relationships/slide" Target="slides/slide2.xml" Id="rId4" /><Relationship Type="http://schemas.openxmlformats.org/officeDocument/2006/relationships/slide" Target="slides/slide7.xml" Id="rId9" /><Relationship Type="http://schemas.openxmlformats.org/officeDocument/2006/relationships/slide" Target="slides/slide12.xml" Id="rId14" 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07T22:01:53.250" idx="2">
    <p:pos x="10" y="10"/>
    <p:text/>
  </p:cm>
  <p:cm authorId="1" dt="2021-02-07T22:01:53.271" idx="3">
    <p:pos x="146" y="146"/>
    <p:text/>
  </p:cm>
  <p:cm authorId="1" dt="2021-02-07T22:01:53.608" idx="4">
    <p:pos x="282" y="282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4F437-73C7-4FDF-8435-905AE5C52E31}" type="datetimeFigureOut">
              <a:rPr lang="ru-RU"/>
              <a:t>16.11.2021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3E8CC-403D-4238-A75F-168849C919C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75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21791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7549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3053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6882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1087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5504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9024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0075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7018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757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74D125-4890-4CDD-A3CD-4448E4712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6B694-428F-4A3B-811A-A7F515A65176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68797B-EBCA-4F54-ABE7-2569C791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43BE18-4E10-4108-B24A-83B147B02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EFD87-6538-44C4-B436-1F13BF507C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9167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25FDA4-6514-4558-A894-75D89CB7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8810D-EAF9-447D-9FAE-A1353E7CB3F8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2BEE2C-BB09-41B5-9668-BE7845B5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94177C-1986-4A3A-AB79-F49354CA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DC23A-927D-49F5-ACB7-0E5F21749A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357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83DE4C-18EF-4ACB-BF7E-28A97E62B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00AEC-CB52-450F-9999-87F9DAC77BB3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21F1F8-5F83-4145-9E90-8170A281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5570A6-E860-4C34-8CD1-4E646909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6A358-73ED-4BC5-85F3-B02BBDC1A1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6038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6DF011C9-A902-425E-B929-1616EABB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2AA03-EA47-4BDA-8372-B99F22F67889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7AF8F911-B445-4523-8042-138FD3CB0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4F10072-4DE1-4559-8EF2-2DCD23A8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777E2-5648-434F-BBAD-9DEC46322E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2282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99712C2C-FC32-402A-B7A7-55FBD0C55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D4E4-5B68-4AA1-AA15-8C745DC752E6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4422E036-98FE-4F00-918C-1C3FBAA9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69656FD0-3C8D-4CDE-BAD5-6DEB8EB1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F9E81-A521-415D-9E34-F2D86C0780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5697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FBF85B35-426C-4233-B6EA-FBFB0D4FE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7066-B3FD-4434-903F-B21823A92FDD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795867D0-4108-450A-A70E-3781CED4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BE946557-A4EF-437A-BA40-F69D4FFE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AE0AA-A8F6-44B4-8C51-EC97167330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2726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B7AA38E4-BB2E-46F5-9F34-E0B7E0C0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E7C26-180D-43AB-832B-45CE7408750C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B85DD2E4-2BB9-4739-9013-7B8A9969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8C7C17CC-5FE6-4478-8BDD-B408A49D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2097D-5C6C-4FC8-809B-D009C04980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6657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8C5131C3-20DA-4C13-9DD0-9B9D7BA9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44528-5443-4BE7-9688-32343935A13E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054D5B9F-CE05-49B6-9001-030CBD4DD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E94FE1A7-A2CE-4780-9301-414FC7814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F3692-D16E-42E2-825B-CAC954190F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692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1DB2C48B-76EC-40BD-B29A-9D6AA636D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3D61B-AC4D-4528-816E-8A6CC806874A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C93A0E1-0576-45DF-B173-390E8A209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B1C5A6D-E896-470C-838F-4819E11F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9A02B-9F73-4FFF-88C2-A8FBBA367F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9777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2D246D-5621-40D8-A52C-A143D1B3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A2457-E851-40C2-892A-BCEB6F3F77C3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76CE77-2E5B-42A4-9939-768EF664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C19EC1-D85C-4A50-80FA-165F1C57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2DCD2-11A7-4964-96AB-0B2C5C60A7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5636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905E7A-D68D-4292-9D67-F9CB5FBAC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DB88F-71ED-4167-8C4C-68835F4FFB27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8145F8-3B4C-4568-A4C2-F5BA4BBD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90040A-DE97-499D-8ECC-4CD2C3451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38398-FEB1-408C-82CD-BD83A312C3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903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6A464DB2-1E00-49F8-BAAF-F5B0D7B770C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A81BC2A0-3420-4AF0-8865-828BFACD97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85BEF9-0FE8-45CF-AE58-2D826DB22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C9629C-748B-4011-A058-0C69A616CFA7}" type="datetimeFigureOut">
              <a:rPr lang="ru-RU"/>
              <a:pPr>
                <a:defRPr/>
              </a:pPr>
              <a:t>16.11.2021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8B86CE-18FE-495A-B1A9-27E59D8596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DB2EC4-2C61-4720-ACBA-EF510B83D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82BDAEC-C223-42DE-952F-8D5F0355559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id="{74998761-B6A8-4A25-91D7-B27D8C049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238" y="-1558925"/>
            <a:ext cx="9144000" cy="2387600"/>
          </a:xfrm>
        </p:spPr>
        <p:txBody>
          <a:bodyPr/>
          <a:lstStyle/>
          <a:p>
            <a:pPr eaLnBrk="1" hangingPunct="1"/>
            <a:r>
              <a:rPr lang="ru-RU" altLang="ru-RU" sz="2000" dirty="0">
                <a:latin typeface="Times New Roman"/>
                <a:cs typeface="Times New Roman"/>
              </a:rPr>
              <a:t>ФГБОУ ВО КрасГМУ им. проф. В.Ф. Войно-Ясенецкого Минздрава России Кафедра лучевой диагностики ИПО</a:t>
            </a:r>
          </a:p>
        </p:txBody>
      </p:sp>
      <p:pic>
        <p:nvPicPr>
          <p:cNvPr id="3075" name="Рисунок 4">
            <a:extLst>
              <a:ext uri="{FF2B5EF4-FFF2-40B4-BE49-F238E27FC236}">
                <a16:creationId xmlns:a16="http://schemas.microsoft.com/office/drawing/2014/main" id="{321745B3-3766-42CB-AC27-1802E8FE3E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571500"/>
            <a:ext cx="22002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5">
            <a:extLst>
              <a:ext uri="{FF2B5EF4-FFF2-40B4-BE49-F238E27FC236}">
                <a16:creationId xmlns:a16="http://schemas.microsoft.com/office/drawing/2014/main" id="{CBADA9EA-A3F2-45EE-A334-096E93042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2613" y="1536700"/>
            <a:ext cx="9178925" cy="21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altLang="ru-RU" sz="3600" b="1" dirty="0">
                <a:latin typeface="Times New Roman"/>
                <a:cs typeface="Times New Roman"/>
              </a:rPr>
              <a:t>Туберкулёзный остеомиелит лучезапястного сустава, имитирующий </a:t>
            </a:r>
            <a:r>
              <a:rPr lang="ru-RU" altLang="ru-RU" sz="3600" b="1" dirty="0" err="1">
                <a:latin typeface="Times New Roman"/>
                <a:cs typeface="Times New Roman"/>
              </a:rPr>
              <a:t>моноартрит</a:t>
            </a:r>
            <a:r>
              <a:rPr lang="ru-RU" altLang="ru-RU" sz="3600" b="1" dirty="0">
                <a:latin typeface="Times New Roman"/>
                <a:cs typeface="Times New Roman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endParaRPr lang="ru-RU" altLang="ru-RU" sz="3600">
              <a:cs typeface="Calibri" panose="020F0502020204030204" pitchFamily="34" charset="0"/>
            </a:endParaRPr>
          </a:p>
        </p:txBody>
      </p:sp>
      <p:sp>
        <p:nvSpPr>
          <p:cNvPr id="3077" name="TextBox 6">
            <a:extLst>
              <a:ext uri="{FF2B5EF4-FFF2-40B4-BE49-F238E27FC236}">
                <a16:creationId xmlns:a16="http://schemas.microsoft.com/office/drawing/2014/main" id="{C3F36B92-03EC-42F6-B7CF-3DA46F9A5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8963" y="4783138"/>
            <a:ext cx="50625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ординатор кафедры лучевой диагностики ИПО Лобков Герман Павлович</a:t>
            </a:r>
          </a:p>
        </p:txBody>
      </p:sp>
      <p:sp>
        <p:nvSpPr>
          <p:cNvPr id="3078" name="TextBox 7">
            <a:extLst>
              <a:ext uri="{FF2B5EF4-FFF2-40B4-BE49-F238E27FC236}">
                <a16:creationId xmlns:a16="http://schemas.microsoft.com/office/drawing/2014/main" id="{9CAB1728-BA2B-408F-903D-1ECA9A362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269038"/>
            <a:ext cx="6137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2021 г.</a:t>
            </a:r>
          </a:p>
        </p:txBody>
      </p:sp>
      <p:pic>
        <p:nvPicPr>
          <p:cNvPr id="2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BF40F499-BF76-4AB0-A06D-B74703D3C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185" y="4596650"/>
            <a:ext cx="6281057" cy="127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8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8" y="-2190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>
                <a:latin typeface="Times New Roman"/>
                <a:cs typeface="Times New Roman"/>
              </a:rPr>
              <a:t>Заключение</a:t>
            </a:r>
            <a:endParaRPr lang="ru-RU" altLang="ru-RU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915" y="980853"/>
            <a:ext cx="10677525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>
                <a:latin typeface="Times New Roman"/>
                <a:cs typeface="Calibri"/>
              </a:rPr>
              <a:t>Несмотря на то, что легкие представляют собой наиболее часто поражаемый орган, поражение костно-суставного аппарата, также является важным проявлением заболевания. Чаще всего проявляется спондилитом или моноартритом несущих нагрузку суставов, таких как бедренный, коленный, плечевой или локтевой сустав. Туберкулез кисти и запястья является самым редким костно-суставным очагом после плеча. Как правило, он развивается медленно в течение нескольких лет. 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>
                <a:latin typeface="Times New Roman"/>
                <a:cs typeface="Calibri"/>
              </a:rPr>
              <a:t>Классические проявления включают боль, отёк и функциональные ограничения движения. Системные симптомы которые обычно сопровождают большинство случаев заражения туберкулёзом встречаются редко.</a:t>
            </a:r>
            <a:endParaRPr lang="ru-RU" altLang="ru-RU" sz="2400">
              <a:latin typeface="Times New Roman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>
                <a:latin typeface="Times New Roman"/>
                <a:cs typeface="Calibri"/>
              </a:rPr>
              <a:t>На рентгенограмме может проявляться триадой Фемистера: околосуставной остеопороз, краевые эрозии и сужение суставной щели.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>
              <a:latin typeface="Times New Roman"/>
              <a:cs typeface="Calibri"/>
            </a:endParaRPr>
          </a:p>
          <a:p>
            <a:pPr marL="0" indent="0" eaLnBrk="1" hangingPunct="1"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744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8" y="-2190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>
                <a:latin typeface="Times New Roman"/>
                <a:cs typeface="Times New Roman"/>
              </a:rPr>
              <a:t>Выводы</a:t>
            </a:r>
            <a:endParaRPr lang="ru-RU" altLang="ru-RU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915" y="980853"/>
            <a:ext cx="1067752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>
                <a:latin typeface="Times New Roman"/>
                <a:cs typeface="Calibri"/>
              </a:rPr>
              <a:t>Учитывая неспецифические клинические проявления туберкулёза костно-суставного аппарата, в заключении врачу-рентгенологу необходимо рекомендовать серологическое и микробиологическое исследование для точной постановки диагноза. </a:t>
            </a:r>
            <a:endParaRPr lang="ru-RU" sz="2400" dirty="0">
              <a:latin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>
                <a:latin typeface="Times New Roman"/>
                <a:cs typeface="Calibri"/>
              </a:rPr>
              <a:t>Костно-суставной туберкулёз следует рассматривать как дифференциальный диагноз моноартрита.</a:t>
            </a:r>
            <a:endParaRPr lang="ru-RU" altLang="ru-RU" sz="2400">
              <a:latin typeface="Times New Roman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>
                <a:latin typeface="Times New Roman"/>
                <a:cs typeface="Calibri"/>
              </a:rPr>
              <a:t>Ранняя диагностика имеет решающее значение для предотвращения деструкции суставов и пожизненного функционального нарушения</a:t>
            </a:r>
            <a:r>
              <a:rPr lang="ru-RU" sz="2400" dirty="0">
                <a:latin typeface="Times New Roman"/>
                <a:cs typeface="Calibri"/>
              </a:rPr>
              <a:t>.</a:t>
            </a:r>
            <a:endParaRPr lang="ru-RU" sz="2400" dirty="0">
              <a:latin typeface="Times New Roman"/>
              <a:cs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>
              <a:latin typeface="Times New Roman"/>
              <a:cs typeface="Calibri"/>
            </a:endParaRPr>
          </a:p>
          <a:p>
            <a:pPr marL="0" indent="0" eaLnBrk="1" hangingPunct="1"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29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8" y="-2190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>
                <a:latin typeface="Times New Roman"/>
                <a:cs typeface="Times New Roman"/>
              </a:rPr>
              <a:t>Статья</a:t>
            </a:r>
            <a:endParaRPr lang="ru-RU" altLang="ru-RU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915" y="732760"/>
            <a:ext cx="106775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>
              <a:defRPr/>
            </a:pPr>
            <a:r>
              <a:rPr lang="ru-RU" sz="2400" dirty="0">
                <a:solidFill>
                  <a:schemeClr val="accent1"/>
                </a:solidFill>
                <a:latin typeface="Times New Roman"/>
                <a:cs typeface="Calibri"/>
              </a:rPr>
              <a:t>https://www.ncbi.nlm.nih.gov/pmc/articles/PMC5847963/</a:t>
            </a:r>
            <a:endParaRPr lang="ru-RU">
              <a:solidFill>
                <a:schemeClr val="accent1"/>
              </a:solidFill>
              <a:latin typeface="Times New Roman"/>
              <a:cs typeface="Times New Roman"/>
            </a:endParaRPr>
          </a:p>
          <a:p>
            <a:pPr marL="0" indent="0">
              <a:defRPr/>
            </a:pPr>
            <a:endParaRPr lang="ru-RU" sz="2400" dirty="0">
              <a:latin typeface="Times New Roman"/>
              <a:cs typeface="Calibri"/>
            </a:endParaRPr>
          </a:p>
          <a:p>
            <a:pPr marL="0" indent="0">
              <a:buFont typeface="Arial" panose="020B0604020202020204" pitchFamily="34" charset="0"/>
              <a:defRPr/>
            </a:pPr>
            <a:r>
              <a:rPr lang="ru-RU" sz="2400">
                <a:latin typeface="Times New Roman"/>
                <a:cs typeface="Calibri"/>
              </a:rPr>
              <a:t>Maria Juliana Lopes, Inês Furtado, Mariana Brandão, Fátima Farinha</a:t>
            </a:r>
            <a:endParaRPr lang="ru-RU" altLang="ru-RU" sz="2400">
              <a:latin typeface="Times New Roman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Calibri"/>
              <a:cs typeface="Calibri"/>
            </a:endParaRPr>
          </a:p>
          <a:p>
            <a:pPr marL="0" indent="0" eaLnBrk="1" hangingPunct="1"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A9D25E61-3F60-489A-B6EA-507C955A3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4935" y="2026502"/>
            <a:ext cx="4772246" cy="459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07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C5A2F1-8742-4BD1-8894-9C83B365F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805" y="2500497"/>
            <a:ext cx="10515600" cy="1325563"/>
          </a:xfrm>
        </p:spPr>
        <p:txBody>
          <a:bodyPr/>
          <a:lstStyle/>
          <a:p>
            <a:pPr algn="ctr"/>
            <a:r>
              <a:rPr lang="ru-RU">
                <a:latin typeface="Times New Roman"/>
                <a:cs typeface="Calibri Light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3102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8" y="-2190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</a:t>
            </a: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" y="1485900"/>
            <a:ext cx="106775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/>
                <a:cs typeface="Calibri"/>
              </a:rPr>
              <a:t>Костно-суставной туберкулез является третьей по частоте локализацией туберкулеза после легких и лимфатических узлов.</a:t>
            </a:r>
            <a:endParaRPr lang="ru-RU" altLang="ru-RU" sz="2400" dirty="0">
              <a:latin typeface="Times New Roman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/>
                <a:cs typeface="Calibri"/>
              </a:rPr>
              <a:t>Туберкулез кисти и запястья - самая редкая костно-суставная локализация после плечевого сустава.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/>
                <a:cs typeface="Calibri"/>
              </a:rPr>
              <a:t>Изолированное поражение кости туберкулезной инфекцией встречается редко, а изолированное инфицирование костей запястья встречается еще реже, что часто приводит к поздней диагностике.</a:t>
            </a:r>
          </a:p>
          <a:p>
            <a:pPr marL="0" indent="0" eaLnBrk="1" hangingPunct="1"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7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8" y="-2190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latin typeface="Times New Roman"/>
                <a:cs typeface="Times New Roman"/>
              </a:rPr>
              <a:t>Описание клинического случая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" y="1485900"/>
            <a:ext cx="1067752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/>
                <a:cs typeface="Calibri"/>
              </a:rPr>
              <a:t>Женщина, 50 лет. В течение нескольких месяцев беспокоит боль при движении в левом лучезапястном суставе, прогрессирующий отёк в области левого запястья, парестезия на всех пальцах левой руки.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/>
                <a:cs typeface="Calibri"/>
              </a:rPr>
              <a:t>Анамнез жизни: Привита против бациллы </a:t>
            </a:r>
            <a:r>
              <a:rPr lang="ru-RU" sz="2400" dirty="0" err="1">
                <a:latin typeface="Times New Roman"/>
                <a:cs typeface="Calibri"/>
              </a:rPr>
              <a:t>Кальметта-Герена</a:t>
            </a:r>
            <a:r>
              <a:rPr lang="ru-RU" sz="2400" dirty="0">
                <a:latin typeface="Times New Roman"/>
                <a:cs typeface="Calibri"/>
              </a:rPr>
              <a:t>. Травмы, хирургические вмешательства, употребление наркотических веществ отрицает. Раннее туберкулез не диагностировался, контакта с больными туберкулёзом не было. 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/>
                <a:cs typeface="Times New Roman"/>
              </a:rPr>
              <a:t>В семейном анамнезе: заболевания туберкулёзом и признаков системной инфекции у родственников не отмечалось.</a:t>
            </a:r>
          </a:p>
          <a:p>
            <a:pPr marL="0" indent="0" eaLnBrk="1" hangingPunct="1"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4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8" y="-2190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latin typeface="Times New Roman"/>
                <a:cs typeface="Times New Roman"/>
              </a:rPr>
              <a:t>Описание клинического случая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" y="1485900"/>
            <a:ext cx="1067752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/>
                <a:cs typeface="Calibri"/>
              </a:rPr>
              <a:t>При физикальном обследовании:  локальная припухлость на левом запястье, болезненная при движении.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Times New Roman" panose="02020603050405020304" pitchFamily="18" charset="0"/>
              <a:cs typeface="Calibri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/>
                <a:cs typeface="Calibri"/>
              </a:rPr>
              <a:t>Серологические тесты на ревматические заболевания, гепатиты B и C, бруцеллёз, сальмонеллёз и риккетсии отрицательные.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Times New Roman" panose="02020603050405020304" pitchFamily="18" charset="0"/>
              <a:cs typeface="Calibri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/>
                <a:cs typeface="Calibri"/>
              </a:rPr>
              <a:t>На КТ грудной клетки признаков перенесённого туберкулёза лёгких </a:t>
            </a:r>
            <a:r>
              <a:rPr lang="ru-RU" sz="2400" dirty="0">
                <a:latin typeface="Times New Roman"/>
                <a:cs typeface="Times New Roman"/>
              </a:rPr>
              <a:t>не обнаружено</a:t>
            </a:r>
            <a:r>
              <a:rPr lang="ru-RU" sz="2400" dirty="0">
                <a:latin typeface="Times New Roman"/>
                <a:cs typeface="Calibri"/>
              </a:rPr>
              <a:t>.</a:t>
            </a:r>
          </a:p>
          <a:p>
            <a:pPr marL="0" indent="0" eaLnBrk="1" hangingPunct="1"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34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91" y="-176934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latin typeface="Times New Roman"/>
                <a:cs typeface="Times New Roman"/>
              </a:rPr>
              <a:t>Рентгенограмма лучезапястного сустава.</a:t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sz="3600" b="1" dirty="0">
                <a:latin typeface="Times New Roman"/>
                <a:cs typeface="Times New Roman"/>
              </a:rPr>
              <a:t>Переднезадняя (тыльная) проекция.</a:t>
            </a:r>
            <a:endParaRPr lang="ru-RU" altLang="ru-RU" sz="3600">
              <a:latin typeface="Times New Roman"/>
              <a:cs typeface="Times New Roman"/>
            </a:endParaRPr>
          </a:p>
        </p:txBody>
      </p:sp>
      <p:pic>
        <p:nvPicPr>
          <p:cNvPr id="2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54F0F92D-D6E4-450B-90CE-D29378B308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270" y="1006493"/>
            <a:ext cx="3976856" cy="58064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E8702A7-1CC1-42A6-895E-AA89892AA774}"/>
              </a:ext>
            </a:extLst>
          </p:cNvPr>
          <p:cNvSpPr txBox="1"/>
          <p:nvPr/>
        </p:nvSpPr>
        <p:spPr>
          <a:xfrm>
            <a:off x="808074" y="1862469"/>
            <a:ext cx="590638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u="sng" dirty="0">
                <a:latin typeface="Times New Roman"/>
                <a:cs typeface="Times New Roman"/>
              </a:rPr>
              <a:t>На рентгенограмме лучезапястного сустава в переднезадней проекции</a:t>
            </a:r>
            <a:r>
              <a:rPr lang="ru-RU" sz="2400" dirty="0">
                <a:latin typeface="Times New Roman"/>
                <a:cs typeface="Times New Roman"/>
              </a:rPr>
              <a:t> определяются </a:t>
            </a:r>
            <a:r>
              <a:rPr lang="ru-RU" sz="2400" err="1">
                <a:latin typeface="Times New Roman"/>
                <a:cs typeface="Times New Roman"/>
              </a:rPr>
              <a:t>остеолитические</a:t>
            </a:r>
            <a:r>
              <a:rPr lang="ru-RU" sz="2400" dirty="0">
                <a:latin typeface="Times New Roman"/>
                <a:cs typeface="Times New Roman"/>
              </a:rPr>
              <a:t> поражения на дистальном конце лучевой кости и костей запястья.</a:t>
            </a:r>
          </a:p>
        </p:txBody>
      </p:sp>
    </p:spTree>
    <p:extLst>
      <p:ext uri="{BB962C8B-B14F-4D97-AF65-F5344CB8AC3E}">
        <p14:creationId xmlns:p14="http://schemas.microsoft.com/office/powerpoint/2010/main" val="258005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91" y="-176934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>
                <a:latin typeface="Times New Roman"/>
                <a:cs typeface="Times New Roman"/>
              </a:rPr>
              <a:t>МРТ лучезапястного сустава.</a:t>
            </a:r>
            <a:endParaRPr lang="ru-RU" sz="3600" b="1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8702A7-1CC1-42A6-895E-AA89892AA774}"/>
              </a:ext>
            </a:extLst>
          </p:cNvPr>
          <p:cNvSpPr txBox="1"/>
          <p:nvPr/>
        </p:nvSpPr>
        <p:spPr>
          <a:xfrm>
            <a:off x="834655" y="1906771"/>
            <a:ext cx="4160872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u="sng" dirty="0">
                <a:latin typeface="Times New Roman"/>
                <a:ea typeface="+mn-lt"/>
                <a:cs typeface="+mn-lt"/>
              </a:rPr>
              <a:t>На МРТ лучезапястного сустава</a:t>
            </a:r>
            <a:r>
              <a:rPr lang="ru-RU" sz="2400" dirty="0">
                <a:latin typeface="Times New Roman"/>
                <a:ea typeface="+mn-lt"/>
                <a:cs typeface="+mn-lt"/>
              </a:rPr>
              <a:t> определяются эрозии в дистальной части лучевой кости, локальный отёк мягких тканей, остеолизис костей </a:t>
            </a:r>
            <a:r>
              <a:rPr lang="ru-RU" sz="2400">
                <a:latin typeface="Times New Roman"/>
                <a:ea typeface="+mn-lt"/>
                <a:cs typeface="+mn-lt"/>
              </a:rPr>
              <a:t>запястья, 4 стадия сужения суставной щели.</a:t>
            </a:r>
            <a:endParaRPr lang="ru-RU" sz="2400" dirty="0">
              <a:latin typeface="Times New Roman"/>
              <a:ea typeface="+mn-lt"/>
              <a:cs typeface="+mn-lt"/>
            </a:endParaRPr>
          </a:p>
        </p:txBody>
      </p:sp>
      <p:pic>
        <p:nvPicPr>
          <p:cNvPr id="3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7DBCD8F2-DAF3-4C0E-9599-0031E5052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349" y="1035595"/>
            <a:ext cx="6712687" cy="524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92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8" y="-2190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>
                <a:latin typeface="Times New Roman"/>
                <a:cs typeface="Times New Roman"/>
              </a:rPr>
              <a:t>Диагностика</a:t>
            </a:r>
            <a:endParaRPr lang="ru-RU" altLang="ru-RU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" y="1485900"/>
            <a:ext cx="106775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>
                <a:latin typeface="Times New Roman"/>
                <a:cs typeface="Calibri"/>
              </a:rPr>
              <a:t>Рентгенография, МРТ: признаки остеомиелита лучевой кости и костей запястья, сужение суставной щели более 60%.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>
                <a:latin typeface="Times New Roman"/>
                <a:cs typeface="Calibri"/>
              </a:rPr>
              <a:t>Гистологические исследование: обнаружены гигантоклеточные гранулёмы с эпителиоидными клетками, казеозный некроз.</a:t>
            </a:r>
            <a:endParaRPr lang="ru-RU" sz="2400" dirty="0">
              <a:latin typeface="Times New Roman"/>
              <a:cs typeface="Calibri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>
                <a:latin typeface="Times New Roman"/>
                <a:cs typeface="Calibri"/>
              </a:rPr>
              <a:t>Микробиологическое исследование: высев культуры Mycobacterium tuberculosis положительный.</a:t>
            </a:r>
          </a:p>
          <a:p>
            <a:pPr marL="0" indent="0" eaLnBrk="1" hangingPunct="1"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83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8" y="-2190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>
                <a:latin typeface="Times New Roman"/>
                <a:cs typeface="Times New Roman"/>
              </a:rPr>
              <a:t>Лечение</a:t>
            </a:r>
            <a:endParaRPr lang="ru-RU" altLang="ru-RU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" y="1485900"/>
            <a:ext cx="1067752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>
              <a:defRPr/>
            </a:pPr>
            <a:r>
              <a:rPr lang="ru-RU" sz="2400">
                <a:latin typeface="Times New Roman"/>
                <a:cs typeface="Calibri"/>
              </a:rPr>
              <a:t>Антибактериальная терапия в течение 12 месяцев:</a:t>
            </a:r>
            <a:endParaRPr lang="ru-RU">
              <a:cs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/>
              <a:cs typeface="Times New Roman"/>
            </a:endParaRPr>
          </a:p>
          <a:p>
            <a:pPr algn="ctr">
              <a:buFont typeface="Arial" panose="020B0604020202020204" pitchFamily="34" charset="0"/>
              <a:buChar char="•"/>
              <a:defRPr/>
            </a:pPr>
            <a:r>
              <a:rPr lang="ru-RU" sz="2400">
                <a:latin typeface="Times New Roman"/>
                <a:cs typeface="Calibri"/>
              </a:rPr>
              <a:t>Изониазид, рифампицин, пиразинамид и этамбутол в течение 2 месяцев </a:t>
            </a:r>
          </a:p>
          <a:p>
            <a:pPr algn="ctr"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Times New Roman"/>
              <a:cs typeface="Calibri"/>
            </a:endParaRPr>
          </a:p>
          <a:p>
            <a:pPr algn="ctr">
              <a:buFont typeface="Arial" panose="020B0604020202020204" pitchFamily="34" charset="0"/>
              <a:buChar char="•"/>
              <a:defRPr/>
            </a:pPr>
            <a:r>
              <a:rPr lang="ru-RU" sz="2400">
                <a:latin typeface="Times New Roman"/>
                <a:cs typeface="Calibri"/>
              </a:rPr>
              <a:t>Изониазид и рифампицин в течение 10 месяцев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Calibri"/>
              <a:cs typeface="Calibri"/>
            </a:endParaRPr>
          </a:p>
          <a:p>
            <a:pPr marL="0" indent="0" eaLnBrk="1" hangingPunct="1"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55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91" y="53438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latin typeface="Times New Roman"/>
                <a:cs typeface="Times New Roman"/>
              </a:rPr>
              <a:t>Рентгенограмма лучезапястного сустава.</a:t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sz="3600" b="1">
                <a:latin typeface="Times New Roman"/>
                <a:cs typeface="Times New Roman"/>
              </a:rPr>
              <a:t>Переднезадняя (тыльная) проекция.</a:t>
            </a:r>
            <a:br>
              <a:rPr lang="ru-RU" sz="3600" b="1" dirty="0">
                <a:latin typeface="Times New Roman"/>
                <a:cs typeface="Times New Roman"/>
              </a:rPr>
            </a:br>
            <a:r>
              <a:rPr lang="ru-RU" sz="3600" b="1">
                <a:latin typeface="Times New Roman"/>
                <a:cs typeface="Times New Roman"/>
              </a:rPr>
              <a:t>Контроль через 12 месяцев.</a:t>
            </a:r>
            <a:endParaRPr lang="ru-RU" altLang="ru-RU" sz="360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8702A7-1CC1-42A6-895E-AA89892AA774}"/>
              </a:ext>
            </a:extLst>
          </p:cNvPr>
          <p:cNvSpPr txBox="1"/>
          <p:nvPr/>
        </p:nvSpPr>
        <p:spPr>
          <a:xfrm>
            <a:off x="1366283" y="2181446"/>
            <a:ext cx="5906384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u="sng" dirty="0">
                <a:latin typeface="Times New Roman"/>
                <a:ea typeface="+mn-lt"/>
                <a:cs typeface="Times New Roman"/>
              </a:rPr>
              <a:t>На рентгенограмме лучезапястного сустава в переднезадней проекции</a:t>
            </a:r>
            <a:r>
              <a:rPr lang="ru-RU" sz="2400" dirty="0">
                <a:latin typeface="Times New Roman"/>
                <a:ea typeface="+mn-lt"/>
                <a:cs typeface="Times New Roman"/>
              </a:rPr>
              <a:t> определяются</a:t>
            </a:r>
            <a:r>
              <a:rPr lang="ru-RU" sz="2400">
                <a:latin typeface="Times New Roman"/>
                <a:ea typeface="+mn-lt"/>
                <a:cs typeface="+mn-lt"/>
              </a:rPr>
              <a:t> деструктивные изменения </a:t>
            </a:r>
            <a:r>
              <a:rPr lang="ru-RU" sz="2400" dirty="0">
                <a:latin typeface="Times New Roman"/>
                <a:ea typeface="+mn-lt"/>
                <a:cs typeface="+mn-lt"/>
              </a:rPr>
              <a:t>в </a:t>
            </a:r>
            <a:r>
              <a:rPr lang="ru-RU" sz="2400">
                <a:latin typeface="Times New Roman"/>
                <a:ea typeface="+mn-lt"/>
                <a:cs typeface="+mn-lt"/>
              </a:rPr>
              <a:t>дистальном отделе лучевой кости и костей </a:t>
            </a:r>
            <a:r>
              <a:rPr lang="ru-RU" sz="2400" dirty="0">
                <a:latin typeface="Times New Roman"/>
                <a:ea typeface="+mn-lt"/>
                <a:cs typeface="+mn-lt"/>
              </a:rPr>
              <a:t>запястья после 12 месяцев лечения.</a:t>
            </a:r>
            <a:endParaRPr lang="ru-RU" dirty="0">
              <a:latin typeface="Times New Roman"/>
              <a:ea typeface="+mn-lt"/>
              <a:cs typeface="+mn-lt"/>
            </a:endParaRPr>
          </a:p>
        </p:txBody>
      </p:sp>
      <p:pic>
        <p:nvPicPr>
          <p:cNvPr id="3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A810249-9710-4C6B-A331-5E268EE4EE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4574" y="1424763"/>
            <a:ext cx="3141596" cy="539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989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13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Тема Office</vt:lpstr>
      <vt:lpstr>ФГБОУ ВО КрасГМУ им. проф. В.Ф. Войно-Ясенецкого Минздрава России Кафедра лучевой диагностики ИПО</vt:lpstr>
      <vt:lpstr>Вступление</vt:lpstr>
      <vt:lpstr>Описание клинического случая</vt:lpstr>
      <vt:lpstr>Описание клинического случая</vt:lpstr>
      <vt:lpstr>Рентгенограмма лучезапястного сустава. Переднезадняя (тыльная) проекция.</vt:lpstr>
      <vt:lpstr>МРТ лучезапястного сустава.</vt:lpstr>
      <vt:lpstr>Диагностика</vt:lpstr>
      <vt:lpstr>Лечение</vt:lpstr>
      <vt:lpstr>Рентгенограмма лучезапястного сустава. Переднезадняя (тыльная) проекция. Контроль через 12 месяцев.</vt:lpstr>
      <vt:lpstr>Заключение</vt:lpstr>
      <vt:lpstr>Выводы</vt:lpstr>
      <vt:lpstr>Статья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362</cp:revision>
  <dcterms:created xsi:type="dcterms:W3CDTF">2021-11-16T08:05:59Z</dcterms:created>
  <dcterms:modified xsi:type="dcterms:W3CDTF">2021-11-16T11:16:02Z</dcterms:modified>
</cp:coreProperties>
</file>