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0" r:id="rId5"/>
    <p:sldId id="261" r:id="rId6"/>
    <p:sldId id="269" r:id="rId7"/>
    <p:sldId id="270" r:id="rId8"/>
    <p:sldId id="271" r:id="rId9"/>
    <p:sldId id="272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8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95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44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2812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6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32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46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11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58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47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9146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B8F1B-DCBA-4000-B8DF-7219611FDD55}" type="datetimeFigureOut">
              <a:rPr lang="ru-RU" smtClean="0"/>
              <a:t>05.06.2020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872C8-C675-4167-BEAB-213D92A650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11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343244"/>
            <a:ext cx="9144000" cy="2267133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Федеральное государственное бюджетное образовательное учреждение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высшего образования "Красноярский государственный медицинский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университет имени профессора В.Ф. </a:t>
            </a:r>
            <a:r>
              <a:rPr lang="ru-RU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Войно-Ясенецкого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"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Министерства здравоохранения Российской Федерации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Фармацевтический колледж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br>
              <a:rPr lang="ru-RU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3810" y="3641834"/>
            <a:ext cx="11004379" cy="3216166"/>
          </a:xfrm>
        </p:spPr>
        <p:txBody>
          <a:bodyPr>
            <a:normAutofit fontScale="92500" lnSpcReduction="20000"/>
          </a:bodyPr>
          <a:lstStyle/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: Лицензионные требования </a:t>
            </a:r>
          </a:p>
          <a:p>
            <a:pPr algn="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Выполнила: Мажипова Каныкей </a:t>
            </a:r>
            <a:r>
              <a:rPr lang="ru-RU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Бактыбековна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студентка 312 гр.</a:t>
            </a:r>
          </a:p>
          <a:p>
            <a:pPr algn="r"/>
            <a:r>
              <a:rPr lang="ru-RU" sz="26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Проверила: Казакова Елена Николаевна </a:t>
            </a:r>
          </a:p>
        </p:txBody>
      </p:sp>
    </p:spTree>
    <p:extLst>
      <p:ext uri="{BB962C8B-B14F-4D97-AF65-F5344CB8AC3E}">
        <p14:creationId xmlns:p14="http://schemas.microsoft.com/office/powerpoint/2010/main" val="149523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746" y="280663"/>
            <a:ext cx="11331767" cy="6279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41855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409903"/>
            <a:ext cx="10515600" cy="614856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лицензии указываются: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182415"/>
            <a:ext cx="10515600" cy="490723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лицензирующего органа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юр. лиц – наименование, форма собственности, юр. адрес и место нахождения предприятия, номер государственной регистрации юр. Лица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физ. лиц – ФИО, паспортные данные, местожительство, адреса места осуществления фармацевтической деятельности, номер записи о государственной регистрации индивидуального предпринимателя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деятельности, на осуществление которой выдается лицензия, с указанием работ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действия лицензии</a:t>
            </a:r>
          </a:p>
          <a:p>
            <a:pPr marL="342900" indent="-342900">
              <a:buFontTx/>
              <a:buChar char="-"/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Регистрационный номер лицензии, дата начала и окончания действия лицензии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692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5956"/>
          </a:xfrm>
        </p:spPr>
        <p:txBody>
          <a:bodyPr>
            <a:normAutofit/>
          </a:bodyPr>
          <a:lstStyle/>
          <a:p>
            <a:pPr algn="ctr"/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 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BB2C082-1052-3248-8F00-31D9F9140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0418" y="1843213"/>
            <a:ext cx="5351163" cy="43395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32391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335" y="0"/>
            <a:ext cx="10515600" cy="2409606"/>
          </a:xfrm>
        </p:spPr>
        <p:txBody>
          <a:bodyPr anchor="t">
            <a:no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  <a:tabLst>
                <a:tab pos="449580" algn="l"/>
              </a:tabLst>
            </a:pPr>
            <a:r>
              <a:rPr lang="ru-RU" sz="2800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Лицензирование</a:t>
            </a:r>
            <a:r>
              <a:rPr lang="ru-RU" sz="2800" dirty="0">
                <a:solidFill>
                  <a:srgbClr val="00000A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— это одна из форм регулирования государством предпринимательской деятельности, которое выражается в запрете осуществлять ту или иную хозяйственную деятельностью без получения на то лицензии.</a:t>
            </a:r>
            <a:br>
              <a:rPr lang="ru-RU" sz="2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D178FFD0-9415-3A48-B308-FDA83A0EF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2929715"/>
            <a:ext cx="5105400" cy="3517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72331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F01FF6-693D-1449-B3A5-470446EAD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35" y="365125"/>
            <a:ext cx="10598665" cy="3063875"/>
          </a:xfrm>
        </p:spPr>
        <p:txBody>
          <a:bodyPr>
            <a:normAutofit/>
          </a:bodyPr>
          <a:lstStyle/>
          <a:p>
            <a:pPr algn="just"/>
            <a:r>
              <a:rPr lang="ru-RU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и условия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совокупностьустановленных положениями о лицензировании конкретных видов деятельности требований и условий, выполнение которых лицензиатом обязательно при осуществлении </a:t>
            </a: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лицензируемого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вида деятельности;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E374D37-4730-E54C-8218-FC08B4585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5927" y="3165218"/>
            <a:ext cx="5460370" cy="30638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23074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681" y="0"/>
            <a:ext cx="10515600" cy="2506717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25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Лицензия на фармацевтическую деятельность</a:t>
            </a:r>
            <a:r>
              <a:rPr lang="ru-RU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</a:t>
            </a:r>
            <a:b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83" y="2506717"/>
            <a:ext cx="8219596" cy="3689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0450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220718"/>
            <a:ext cx="10515600" cy="1040523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Лицензионные требования и условия при осуществлении фармацевтической  деятельности: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1580" y="1569166"/>
            <a:ext cx="10515600" cy="462345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у соискателя лицензии (лицензиата) принадлежащих ему на праве собственности или на ином законном основании помещений, соответствующих санитарным правилам, а также оснащенных оборудованием, техническими средствами и приборами, необходимыми для осуществления лицензируемойдеятельности; 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соблюдение требований по технической 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укрепленности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оснащению средствами охранной сигнализации объектов и помещений, используемых для осуществления лицензируемойдеятельности;	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организационно-технических возможностей иматериально-технического оснащения, включая технологическое оборудование, специальные инструменты и техническую документацию, необходимых для осуществлениялицензируемой деятельности;	</a:t>
            </a:r>
          </a:p>
          <a:p>
            <a:pPr marL="457200" indent="-457200">
              <a:buAutoNum type="arabicPeriod"/>
            </a:pP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487520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0BE4A-F2C9-4F40-9E94-5253F4A6D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28" y="380186"/>
            <a:ext cx="10515600" cy="5729543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соблюдение правил хранения и обращения с лекарственными средствами с учетом их физико-химических, фармакологических,токсикологических свойств, а также с лекарственными средствами, обладающими огнеопасными и взрывоопасными свойствами;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соблюдение правил хранения, учета, изготовления, отпуска, уничтожения и использования в медицинских целях наркотических средств и психотропных веществ с учетом их физико-химических, фармакологических и токсикологических свойств;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6) соблюдение требований, предусмотренных Правилами ведения и хранения специальных журналов регистрации операций, связанных с оборотом наркотических средств и психотропных веществ, и Положением о предоставленииюридическими лицами отчетов о деятельности, связанной с оборотом наркотических средств и психотропных веществ, утвержденными постановлением Правительства РФ от 28.07.00 №577;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09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83709D-1D61-3F44-A5B8-FED0BBC38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379" y="355620"/>
            <a:ext cx="11546161" cy="5960056"/>
          </a:xfrm>
        </p:spPr>
        <p:txBody>
          <a:bodyPr>
            <a:noAutofit/>
          </a:bodyPr>
          <a:lstStyle/>
          <a:p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7) соблюдение требований по использованию оборудования и инструментов, включенных в Перечень инструментов и оборудования, находящихся под специальным контролем и используемых  для производства и изготовлениянаркотических средств, психотропных веществ, утвержденныйпостановлением Правительства РФ от 22.03.01 №221; 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8) соблюдение лицензиатом, осуществляющим оптовую Торговлю лекарственными средствами, требований ст. 29 ФЗ "О лекарственных средствах" и правил оптовой торговли лекарственными средствами;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9) соблюдение лицензиатом, осуществляющим розничную торговлю лекарственными средствами, требований ст. 32 ФЗ«О лекарственных средствах" и правил продажи лекарственных средств, утверждаемых в соответствии со ст. 26 Закона РФ"О защите прав потребителей"; 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10) соблюдение лицензиатом, осуществляющим изготовлениелекарственных средств, правил изготовления лекарственных средств, утверждаемых в соответствии со ст.17 ФЗ«О лекарственных средствах", и требований к контролю качества лекарственных средств, изготовленных в аптечных учреждениях;	</a:t>
            </a:r>
            <a:br>
              <a:rPr lang="ru-RU" sz="2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312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9EEEA6-BBDD-7649-86C7-42B8646CD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19" y="343243"/>
            <a:ext cx="11437206" cy="6123459"/>
          </a:xfrm>
        </p:spPr>
        <p:txBody>
          <a:bodyPr>
            <a:no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11) соблюдение лицензиатом требований о запрещении продажи лекарственных средств, пришедших в негодность, лекарственных средств с истекшим сроком годности,фальсифицированных лекарственных средств и лекарственных средств, являющихся незаконными копиями лекарственных средств, зарегистрированных в РФ, а также об уничтожении таких лекарственных средств в соответствии со ст.31 ФЗ"О лекарственных средствах"; 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руководители организаций оптовой торговли и аптечных учреждений, работа которых непосредственно связана с приемом, хранением, отпуском, изготовлением и уничтожениемлекарственных средств, должны иметь высшее фармацевтическоеобразование, стаж работы по специальности не менее 3 лет и сертификат специалиста;</a:t>
            </a:r>
            <a:b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13) специалисты аптечных учреждений, занятые непосредственно изготовлением, хранением, отпуском и продажей лекарственных средств, должны иметь высшее или среднее фармацевтическое образование и  сертификат специалиста; 	</a:t>
            </a:r>
            <a:br>
              <a:rPr lang="ru-RU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134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0A87A-D09A-1A47-B2A8-0159CAE8D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16" y="0"/>
            <a:ext cx="10969882" cy="5148648"/>
          </a:xfrm>
        </p:spPr>
        <p:txBody>
          <a:bodyPr>
            <a:normAutofit fontScale="90000"/>
          </a:bodyPr>
          <a:lstStyle/>
          <a:p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14) соблюдение требований, предусмотренных Правилами допуска лиц к работе с наркотическими средствами и психотропными веществами, утвержденными постановлениемПравительства РФ от 06.08.98 №892;	</a:t>
            </a: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15) специалисты организаций оптовой торговли лекарственными средствами, непосредственно осуществляющие прием, хранение и отпуск лекарственных средств, должны иметь высшее или среднее фармацевтическое  образование и сертификат специалиста;</a:t>
            </a: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16) повышение не реже одного раза в 5 лет квалификации работников, осуществляющих фармацевтическую деятельность;	</a:t>
            </a:r>
            <a:br>
              <a:rPr lang="ru-RU" sz="3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988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657</Words>
  <Application>Microsoft Office PowerPoint</Application>
  <PresentationFormat>Широкоэкранный</PresentationFormat>
  <Paragraphs>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Федеральное государственное бюджетное образовательное учреждение высшего образования "Красноярский государственный медицинский университет имени профессора В.Ф. Войно-Ясенецкого" Министерства здравоохранения Российской Федерации   Фармацевтический колледж   </vt:lpstr>
      <vt:lpstr> Лицензирование — это одна из форм регулирования государством предпринимательской деятельности, которое выражается в запрете осуществлять ту или иную хозяйственную деятельностью без получения на то лицензии. </vt:lpstr>
      <vt:lpstr>Лицензионные требования и условия - совокупностьустановленных положениями о лицензировании конкретных видов деятельности требований и условий, выполнение которых лицензиатом обязательно при осуществлении лицензируемого вида деятельности;</vt:lpstr>
      <vt:lpstr>Лицензия на фармацевтическую деятельность - документ, позволяющий оказывать услуги и выполнять работы юридическим лицам в сфере обращения лекарственных средств для медицинского и ветеринарного применения. </vt:lpstr>
      <vt:lpstr>Лицензионные требования и условия при осуществлении фармацевтической  деятельности:</vt:lpstr>
      <vt:lpstr>4) соблюдение правил хранения и обращения с лекарственными средствами с учетом их физико-химических, фармакологических,токсикологических свойств, а также с лекарственными средствами, обладающими огнеопасными и взрывоопасными свойствами;  5) соблюдение правил хранения, учета, изготовления, отпуска, уничтожения и использования в медицинских целях наркотических средств и психотропных веществ с учетом их физико-химических, фармакологических и токсикологических свойств;  6) соблюдение требований, предусмотренных Правилами ведения и хранения специальных журналов регистрации операций, связанных с оборотом наркотических средств и психотропных веществ, и Положением о предоставленииюридическими лицами отчетов о деятельности, связанной с оборотом наркотических средств и психотропных веществ, утвержденными постановлением Правительства РФ от 28.07.00 №577;  </vt:lpstr>
      <vt:lpstr>7) соблюдение требований по использованию оборудования и инструментов, включенных в Перечень инструментов и оборудования, находящихся под специальным контролем и используемых  для производства и изготовлениянаркотических средств, психотропных веществ, утвержденныйпостановлением Правительства РФ от 22.03.01 №221;  8) соблюдение лицензиатом, осуществляющим оптовую Торговлю лекарственными средствами, требований ст. 29 ФЗ "О лекарственных средствах" и правил оптовой торговли лекарственными средствами;  9) соблюдение лицензиатом, осуществляющим розничную торговлю лекарственными средствами, требований ст. 32 ФЗ«О лекарственных средствах" и правил продажи лекарственных средств, утверждаемых в соответствии со ст. 26 Закона РФ"О защите прав потребителей";  10) соблюдение лицензиатом, осуществляющим изготовлениелекарственных средств, правил изготовления лекарственных средств, утверждаемых в соответствии со ст.17 ФЗ«О лекарственных средствах", и требований к контролю качества лекарственных средств, изготовленных в аптечных учреждениях;  </vt:lpstr>
      <vt:lpstr>11) соблюдение лицензиатом требований о запрещении продажи лекарственных средств, пришедших в негодность, лекарственных средств с истекшим сроком годности,фальсифицированных лекарственных средств и лекарственных средств, являющихся незаконными копиями лекарственных средств, зарегистрированных в РФ, а также об уничтожении таких лекарственных средств в соответствии со ст.31 ФЗ"О лекарственных средствах";  12) руководители организаций оптовой торговли и аптечных учреждений, работа которых непосредственно связана с приемом, хранением, отпуском, изготовлением и уничтожениемлекарственных средств, должны иметь высшее фармацевтическоеобразование, стаж работы по специальности не менее 3 лет и сертификат специалиста; 13) специалисты аптечных учреждений, занятые непосредственно изготовлением, хранением, отпуском и продажей лекарственных средств, должны иметь высшее или среднее фармацевтическое образование и  сертификат специалиста;   </vt:lpstr>
      <vt:lpstr>14) соблюдение требований, предусмотренных Правилами допуска лиц к работе с наркотическими средствами и психотропными веществами, утвержденными постановлениемПравительства РФ от 06.08.98 №892;  15) специалисты организаций оптовой торговли лекарственными средствами, непосредственно осуществляющие прием, хранение и отпуск лекарственных средств, должны иметь высшее или среднее фармацевтическое  образование и сертификат специалиста;   16) повышение не реже одного раза в 5 лет квалификации работников, осуществляющих фармацевтическую деятельность;  </vt:lpstr>
      <vt:lpstr>Презентация PowerPoint</vt:lpstr>
      <vt:lpstr>В лицензии указываются:</vt:lpstr>
      <vt:lpstr>Спасибо за внимание 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имени профессора В.Ф. Войно-Ясенецкого» Министерства здравоохранения Российской Федерации   Фармацевтический колледж</dc:title>
  <dc:creator>Пользователь</dc:creator>
  <cp:lastModifiedBy>Каныкей Мажипова</cp:lastModifiedBy>
  <cp:revision>12</cp:revision>
  <dcterms:created xsi:type="dcterms:W3CDTF">2020-05-23T08:19:21Z</dcterms:created>
  <dcterms:modified xsi:type="dcterms:W3CDTF">2020-06-05T03:58:58Z</dcterms:modified>
</cp:coreProperties>
</file>