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sldIdLst>
    <p:sldId id="261" r:id="rId2"/>
    <p:sldId id="351" r:id="rId3"/>
    <p:sldId id="322" r:id="rId4"/>
    <p:sldId id="303" r:id="rId5"/>
    <p:sldId id="353" r:id="rId6"/>
    <p:sldId id="340" r:id="rId7"/>
    <p:sldId id="318" r:id="rId8"/>
    <p:sldId id="347" r:id="rId9"/>
    <p:sldId id="338" r:id="rId10"/>
    <p:sldId id="339" r:id="rId11"/>
    <p:sldId id="343" r:id="rId12"/>
    <p:sldId id="349" r:id="rId13"/>
    <p:sldId id="348" r:id="rId14"/>
    <p:sldId id="352" r:id="rId15"/>
  </p:sldIdLst>
  <p:sldSz cx="9144000" cy="6858000" type="screen4x3"/>
  <p:notesSz cx="6797675" cy="9926638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FF7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51" d="100"/>
          <a:sy n="51" d="100"/>
        </p:scale>
        <p:origin x="-123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Результаты защиты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ВКР, 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5285139473840734"/>
          <c:y val="1.7007895949174553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защиты ВКР</c:v>
                </c:pt>
              </c:strCache>
            </c:strRef>
          </c:tx>
          <c:dLbls>
            <c:dLbl>
              <c:idx val="0"/>
              <c:layout>
                <c:manualLayout>
                  <c:x val="-0.13831557997483987"/>
                  <c:y val="-9.8092258684294359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128374344489221"/>
                  <c:y val="1.4175478631654529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защитили ВКР на "5"</c:v>
                </c:pt>
                <c:pt idx="1">
                  <c:v>защитили ВКР на "4"</c:v>
                </c:pt>
                <c:pt idx="2">
                  <c:v>защитили ВКР на "3"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</c:v>
                </c:pt>
                <c:pt idx="1">
                  <c:v>42</c:v>
                </c:pt>
                <c:pt idx="2">
                  <c:v>5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6391382583593317"/>
          <c:y val="0.34211171259842532"/>
          <c:w val="0.32498546127104189"/>
          <c:h val="0.42629232283464635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защиты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ВКР, 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4.3324709704590514E-3"/>
          <c:y val="0.24914050196850396"/>
          <c:w val="0.55349693159256363"/>
          <c:h val="0.713718996062992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Защитили на "5"</c:v>
                </c:pt>
                <c:pt idx="1">
                  <c:v>Защитили ВКР на "4"</c:v>
                </c:pt>
                <c:pt idx="2">
                  <c:v>Защитили ВКР на "3"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74.5</c:v>
                </c:pt>
                <c:pt idx="1">
                  <c:v>21.8</c:v>
                </c:pt>
                <c:pt idx="2">
                  <c:v>3.6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2137912881294743"/>
          <c:y val="0.33972883858267716"/>
          <c:w val="0.36715946693941398"/>
          <c:h val="0.42629232283464569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Сравнительные</a:t>
            </a:r>
            <a:r>
              <a:rPr lang="ru-RU" baseline="0" dirty="0" smtClean="0"/>
              <a:t> результаты ГИА, % </a:t>
            </a:r>
            <a:endParaRPr lang="ru-RU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1.9966334977455341E-2"/>
                  <c:y val="-2.8809526834146048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6638612481212778E-2"/>
                  <c:y val="1.440476341707302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Окончили ОО</c:v>
                </c:pt>
                <c:pt idx="1">
                  <c:v>Качество</c:v>
                </c:pt>
                <c:pt idx="2">
                  <c:v>Защитили на "5"</c:v>
                </c:pt>
                <c:pt idx="3">
                  <c:v>Защитили на "4"</c:v>
                </c:pt>
                <c:pt idx="4">
                  <c:v>Защитили на "3"</c:v>
                </c:pt>
                <c:pt idx="5">
                  <c:v>Дипломы с отличием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2"/>
              <c:layout>
                <c:manualLayout>
                  <c:x val="-1.3310889984970228E-2"/>
                  <c:y val="1.152381073365842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310889984970228E-2"/>
                  <c:y val="5.7619053668292097E-3"/>
                </c:manualLayout>
              </c:layout>
              <c:showVal val="1"/>
            </c:dLbl>
            <c:dLbl>
              <c:idx val="4"/>
              <c:layout>
                <c:manualLayout>
                  <c:x val="-2.1630196225576638E-2"/>
                  <c:y val="1.1523810733658428E-2"/>
                </c:manualLayout>
              </c:layout>
              <c:showVal val="1"/>
            </c:dLbl>
            <c:dLbl>
              <c:idx val="5"/>
              <c:layout>
                <c:manualLayout>
                  <c:x val="-2.4957918721819076E-2"/>
                  <c:y val="5.7619053668292097E-3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Окончили ОО</c:v>
                </c:pt>
                <c:pt idx="1">
                  <c:v>Качество</c:v>
                </c:pt>
                <c:pt idx="2">
                  <c:v>Защитили на "5"</c:v>
                </c:pt>
                <c:pt idx="3">
                  <c:v>Защитили на "4"</c:v>
                </c:pt>
                <c:pt idx="4">
                  <c:v>Защитили на "3"</c:v>
                </c:pt>
                <c:pt idx="5">
                  <c:v>Дипломы с отличием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100</c:v>
                </c:pt>
                <c:pt idx="1">
                  <c:v>96</c:v>
                </c:pt>
                <c:pt idx="2">
                  <c:v>63.6</c:v>
                </c:pt>
                <c:pt idx="3">
                  <c:v>32.300000000000004</c:v>
                </c:pt>
                <c:pt idx="4">
                  <c:v>4.0999999999999996</c:v>
                </c:pt>
                <c:pt idx="5">
                  <c:v>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dLbls>
            <c:dLbl>
              <c:idx val="0"/>
              <c:layout>
                <c:manualLayout>
                  <c:x val="1.9966334977455341E-2"/>
                  <c:y val="-2.8809526834146048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974751233091501E-2"/>
                  <c:y val="1.15238107336584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638612481212781E-3"/>
                  <c:y val="-2.8809526834146048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6638612481212781E-3"/>
                  <c:y val="8.6428580502438141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6637302354246975E-3"/>
                  <c:y val="2.8809526834146048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Окончили ОО</c:v>
                </c:pt>
                <c:pt idx="1">
                  <c:v>Качество</c:v>
                </c:pt>
                <c:pt idx="2">
                  <c:v>Защитили на "5"</c:v>
                </c:pt>
                <c:pt idx="3">
                  <c:v>Защитили на "4"</c:v>
                </c:pt>
                <c:pt idx="4">
                  <c:v>Защитили на "3"</c:v>
                </c:pt>
                <c:pt idx="5">
                  <c:v>Дипломы с отличием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100</c:v>
                </c:pt>
                <c:pt idx="1">
                  <c:v>93.3</c:v>
                </c:pt>
                <c:pt idx="2">
                  <c:v>50.4</c:v>
                </c:pt>
                <c:pt idx="3">
                  <c:v>43</c:v>
                </c:pt>
                <c:pt idx="4" formatCode="0.00">
                  <c:v>6.6</c:v>
                </c:pt>
                <c:pt idx="5">
                  <c:v>18.5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dLbls>
            <c:dLbl>
              <c:idx val="0"/>
              <c:layout>
                <c:manualLayout>
                  <c:x val="3.1613363714304302E-2"/>
                  <c:y val="-2.8809526834146048E-3"/>
                </c:manualLayout>
              </c:layout>
              <c:showVal val="1"/>
            </c:dLbl>
            <c:dLbl>
              <c:idx val="1"/>
              <c:layout>
                <c:manualLayout>
                  <c:x val="2.329405747369789E-2"/>
                  <c:y val="-2.8809526834146048E-3"/>
                </c:manualLayout>
              </c:layout>
              <c:showVal val="1"/>
            </c:dLbl>
            <c:dLbl>
              <c:idx val="2"/>
              <c:layout>
                <c:manualLayout>
                  <c:x val="1.4974751233091501E-2"/>
                  <c:y val="-5.7619053668292097E-3"/>
                </c:manualLayout>
              </c:layout>
              <c:showVal val="1"/>
            </c:dLbl>
            <c:dLbl>
              <c:idx val="3"/>
              <c:layout>
                <c:manualLayout>
                  <c:x val="1.3310889984970228E-2"/>
                  <c:y val="2.8809526834146048E-3"/>
                </c:manualLayout>
              </c:layout>
              <c:showVal val="1"/>
            </c:dLbl>
            <c:dLbl>
              <c:idx val="4"/>
              <c:layout>
                <c:manualLayout>
                  <c:x val="1.6638612481212778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1.4974751233091501E-2"/>
                  <c:y val="2.8809526834146048E-3"/>
                </c:manualLayout>
              </c:layout>
              <c:showVal val="1"/>
            </c:dLbl>
            <c:showVal val="1"/>
          </c:dLbls>
          <c:cat>
            <c:strRef>
              <c:f>Лист1!$A$2:$A$7</c:f>
              <c:strCache>
                <c:ptCount val="6"/>
                <c:pt idx="0">
                  <c:v>Окончили ОО</c:v>
                </c:pt>
                <c:pt idx="1">
                  <c:v>Качество</c:v>
                </c:pt>
                <c:pt idx="2">
                  <c:v>Защитили на "5"</c:v>
                </c:pt>
                <c:pt idx="3">
                  <c:v>Защитили на "4"</c:v>
                </c:pt>
                <c:pt idx="4">
                  <c:v>Защитили на "3"</c:v>
                </c:pt>
                <c:pt idx="5">
                  <c:v>Дипломы с отличием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100</c:v>
                </c:pt>
                <c:pt idx="1">
                  <c:v>95</c:v>
                </c:pt>
                <c:pt idx="2">
                  <c:v>53</c:v>
                </c:pt>
                <c:pt idx="3">
                  <c:v>42</c:v>
                </c:pt>
                <c:pt idx="4">
                  <c:v>5</c:v>
                </c:pt>
                <c:pt idx="5">
                  <c:v>22</c:v>
                </c:pt>
              </c:numCache>
            </c:numRef>
          </c:val>
        </c:ser>
        <c:dLbls>
          <c:showVal val="1"/>
        </c:dLbls>
        <c:overlap val="-25"/>
        <c:axId val="105610624"/>
        <c:axId val="105632896"/>
      </c:barChart>
      <c:catAx>
        <c:axId val="105610624"/>
        <c:scaling>
          <c:orientation val="minMax"/>
        </c:scaling>
        <c:axPos val="b"/>
        <c:numFmt formatCode="General" sourceLinked="0"/>
        <c:majorTickMark val="none"/>
        <c:tickLblPos val="nextTo"/>
        <c:crossAx val="105632896"/>
        <c:crosses val="autoZero"/>
        <c:auto val="1"/>
        <c:lblAlgn val="ctr"/>
        <c:lblOffset val="100"/>
      </c:catAx>
      <c:valAx>
        <c:axId val="105632896"/>
        <c:scaling>
          <c:orientation val="minMax"/>
        </c:scaling>
        <c:delete val="1"/>
        <c:axPos val="l"/>
        <c:numFmt formatCode="General" sourceLinked="1"/>
        <c:tickLblPos val="none"/>
        <c:crossAx val="105610624"/>
        <c:crosses val="autoZero"/>
        <c:crossBetween val="between"/>
      </c:valAx>
    </c:plotArea>
    <c:legend>
      <c:legendPos val="t"/>
      <c:legendEntry>
        <c:idx val="0"/>
        <c:delete val="1"/>
      </c:legendEntry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6F0BD-EEAA-4214-8649-715EE7571444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8C8A1-C035-45EA-A960-D5F94C13C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808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8C8A1-C035-45EA-A960-D5F94C13CD6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3563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5844-C078-4321-B54C-6AE195284477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5633-5965-4926-8D93-CB1591F16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5844-C078-4321-B54C-6AE195284477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5633-5965-4926-8D93-CB1591F16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5844-C078-4321-B54C-6AE195284477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5633-5965-4926-8D93-CB1591F16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5844-C078-4321-B54C-6AE195284477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5633-5965-4926-8D93-CB1591F16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5844-C078-4321-B54C-6AE195284477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5633-5965-4926-8D93-CB1591F16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5844-C078-4321-B54C-6AE195284477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5633-5965-4926-8D93-CB1591F16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5844-C078-4321-B54C-6AE195284477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5633-5965-4926-8D93-CB1591F16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5844-C078-4321-B54C-6AE195284477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5633-5965-4926-8D93-CB1591F16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5844-C078-4321-B54C-6AE195284477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5633-5965-4926-8D93-CB1591F16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5844-C078-4321-B54C-6AE195284477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5633-5965-4926-8D93-CB1591F16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5844-C078-4321-B54C-6AE195284477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5633-5965-4926-8D93-CB1591F16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B5844-C078-4321-B54C-6AE195284477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65633-5965-4926-8D93-CB1591F16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13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2780928"/>
            <a:ext cx="692948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000" b="1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/>
              <a:t>ГОСУДАРСТВЕННАЯ ИТОГОВАЯ АТТЕСТАЦИЯ 2020г.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/>
              <a:t> специальность 33.02.01Фармация</a:t>
            </a:r>
          </a:p>
        </p:txBody>
      </p:sp>
      <p:pic>
        <p:nvPicPr>
          <p:cNvPr id="6" name="Picture 2" descr="C:\Users\agafonova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32656"/>
            <a:ext cx="1262065" cy="12620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103546"/>
            <a:ext cx="64087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ФГБОУ 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Красноярский государственный медицинский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Университет им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проф. В.Ф.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Фармацевтический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колледж</a:t>
            </a:r>
          </a:p>
        </p:txBody>
      </p:sp>
      <p:pic>
        <p:nvPicPr>
          <p:cNvPr id="9" name="Picture 4" descr="http://krasgmu.ru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1478089" cy="147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Ира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628800"/>
            <a:ext cx="2160240" cy="1733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Ира\Desktop\81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645024"/>
            <a:ext cx="1307926" cy="2301949"/>
          </a:xfrm>
          <a:prstGeom prst="rect">
            <a:avLst/>
          </a:prstGeom>
          <a:noFill/>
        </p:spPr>
      </p:pic>
      <p:pic>
        <p:nvPicPr>
          <p:cNvPr id="2051" name="Picture 3" descr="C:\Users\Ира\Desktop\81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548680"/>
            <a:ext cx="1204894" cy="2186883"/>
          </a:xfrm>
          <a:prstGeom prst="rect">
            <a:avLst/>
          </a:prstGeom>
          <a:noFill/>
        </p:spPr>
      </p:pic>
      <p:pic>
        <p:nvPicPr>
          <p:cNvPr id="2052" name="Picture 4" descr="C:\Users\Ира\Desktop\817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620688"/>
            <a:ext cx="1370402" cy="2088231"/>
          </a:xfrm>
          <a:prstGeom prst="rect">
            <a:avLst/>
          </a:prstGeom>
          <a:noFill/>
        </p:spPr>
      </p:pic>
      <p:pic>
        <p:nvPicPr>
          <p:cNvPr id="2054" name="Picture 6" descr="C:\Users\Ира\Desktop\817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548680"/>
            <a:ext cx="1469612" cy="1925192"/>
          </a:xfrm>
          <a:prstGeom prst="rect">
            <a:avLst/>
          </a:prstGeom>
          <a:noFill/>
        </p:spPr>
      </p:pic>
      <p:pic>
        <p:nvPicPr>
          <p:cNvPr id="2055" name="Picture 7" descr="C:\Users\Ира\Desktop\818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3501008"/>
            <a:ext cx="1152128" cy="2310017"/>
          </a:xfrm>
          <a:prstGeom prst="rect">
            <a:avLst/>
          </a:prstGeom>
          <a:noFill/>
        </p:spPr>
      </p:pic>
      <p:pic>
        <p:nvPicPr>
          <p:cNvPr id="2056" name="Picture 8" descr="C:\Users\Ира\Desktop\818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573016"/>
            <a:ext cx="1169878" cy="2160240"/>
          </a:xfrm>
          <a:prstGeom prst="rect">
            <a:avLst/>
          </a:prstGeom>
          <a:noFill/>
        </p:spPr>
      </p:pic>
      <p:pic>
        <p:nvPicPr>
          <p:cNvPr id="2057" name="Picture 9" descr="C:\Users\Ира\Desktop\818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5" y="3611548"/>
            <a:ext cx="1296144" cy="2307136"/>
          </a:xfrm>
          <a:prstGeom prst="rect">
            <a:avLst/>
          </a:prstGeom>
          <a:noFill/>
        </p:spPr>
      </p:pic>
      <p:pic>
        <p:nvPicPr>
          <p:cNvPr id="2058" name="Picture 10" descr="C:\Users\Ира\Desktop\8179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3686068"/>
            <a:ext cx="1224136" cy="2191203"/>
          </a:xfrm>
          <a:prstGeom prst="rect">
            <a:avLst/>
          </a:prstGeom>
          <a:noFill/>
        </p:spPr>
      </p:pic>
      <p:pic>
        <p:nvPicPr>
          <p:cNvPr id="2059" name="Picture 11" descr="C:\Users\Ира\Desktop\8178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4088" y="412550"/>
            <a:ext cx="1368152" cy="2257451"/>
          </a:xfrm>
          <a:prstGeom prst="rect">
            <a:avLst/>
          </a:prstGeom>
          <a:noFill/>
        </p:spPr>
      </p:pic>
      <p:pic>
        <p:nvPicPr>
          <p:cNvPr id="2060" name="Picture 12" descr="C:\Users\Ира\Desktop\8177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548680"/>
            <a:ext cx="1403766" cy="1944216"/>
          </a:xfrm>
          <a:prstGeom prst="rect">
            <a:avLst/>
          </a:prstGeom>
          <a:noFill/>
        </p:spPr>
      </p:pic>
      <p:pic>
        <p:nvPicPr>
          <p:cNvPr id="2061" name="Picture 13" descr="C:\Users\Ира\Desktop\8176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3573016"/>
            <a:ext cx="1259632" cy="2519264"/>
          </a:xfrm>
          <a:prstGeom prst="rect">
            <a:avLst/>
          </a:prstGeom>
          <a:noFill/>
        </p:spPr>
      </p:pic>
      <p:pic>
        <p:nvPicPr>
          <p:cNvPr id="16" name="Рисунок 15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15616" y="2060848"/>
            <a:ext cx="8640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27984" y="2276872"/>
            <a:ext cx="8640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71800" y="2132856"/>
            <a:ext cx="8640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56176" y="2132856"/>
            <a:ext cx="8640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9904" y="2276872"/>
            <a:ext cx="8640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5576" y="5373216"/>
            <a:ext cx="8640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95736" y="5229200"/>
            <a:ext cx="8640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35896" y="5013176"/>
            <a:ext cx="8640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92080" y="5229200"/>
            <a:ext cx="8640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32240" y="5229200"/>
            <a:ext cx="8640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9904" y="5301208"/>
            <a:ext cx="8640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813206384"/>
              </p:ext>
            </p:extLst>
          </p:nvPr>
        </p:nvGraphicFramePr>
        <p:xfrm>
          <a:off x="1043608" y="1052736"/>
          <a:ext cx="7632848" cy="440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1196752"/>
            <a:ext cx="712879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</a:p>
          <a:p>
            <a:pPr algn="just"/>
            <a:r>
              <a:rPr lang="x-none" sz="2400" smtClean="0">
                <a:latin typeface="Times New Roman" pitchFamily="18" charset="0"/>
                <a:cs typeface="Times New Roman" pitchFamily="18" charset="0"/>
              </a:rPr>
              <a:t>Замечания: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x-none" sz="2400" smtClean="0">
                <a:latin typeface="Times New Roman" pitchFamily="18" charset="0"/>
                <a:cs typeface="Times New Roman" pitchFamily="18" charset="0"/>
              </a:rPr>
              <a:t>Недостатки ряда ВКР носили частный характер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некоторые задачи исследования некорректно сформулированы и носили неконкретный характер;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стиль в некоторых частях ВКР не соответствовал научному стилю изложения, а также присутствовали пунктуационные, синтаксические ошибки и опечатки;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 некоторых работах излишне уделено внимание теоретической части в ущерб практической.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Отсутствуют четкие критерии по выставлению баллов в аттестационный лист за этап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нормоконтроля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5602" name="Picture 2" descr="C:\Users\Ира\Desktop\attention-19576974.jpg"/>
          <p:cNvPicPr>
            <a:picLocks noChangeAspect="1" noChangeArrowheads="1"/>
          </p:cNvPicPr>
          <p:nvPr/>
        </p:nvPicPr>
        <p:blipFill>
          <a:blip r:embed="rId2" cstate="print"/>
          <a:srcRect l="16784" t="5250" r="11883" b="8126"/>
          <a:stretch>
            <a:fillRect/>
          </a:stretch>
        </p:blipFill>
        <p:spPr bwMode="auto">
          <a:xfrm>
            <a:off x="611560" y="1700808"/>
            <a:ext cx="1224136" cy="23762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548680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Несоответствия в знаниях и умениях обучающихся не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выявлены.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Ира\Desktop\рекоменд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096344" cy="1984447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4" name="TextBox 3"/>
          <p:cNvSpPr txBox="1"/>
          <p:nvPr/>
        </p:nvSpPr>
        <p:spPr>
          <a:xfrm>
            <a:off x="1763688" y="1412776"/>
            <a:ext cx="705678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x-none" sz="2800" smtClean="0">
                <a:latin typeface="Times New Roman" pitchFamily="18" charset="0"/>
                <a:cs typeface="Times New Roman" pitchFamily="18" charset="0"/>
              </a:rPr>
              <a:t>Руководителям дипломных работ уделять внимание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понятийному аппарату дипломной работы</a:t>
            </a:r>
            <a:r>
              <a:rPr lang="x-none" sz="28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x-none" sz="2800" smtClean="0">
                <a:latin typeface="Times New Roman" pitchFamily="18" charset="0"/>
                <a:cs typeface="Times New Roman" pitchFamily="18" charset="0"/>
              </a:rPr>
              <a:t>Повысить требования к подготовке списка литературы,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соответствию в</a:t>
            </a:r>
            <a:r>
              <a:rPr lang="x-none" sz="2800" smtClean="0">
                <a:latin typeface="Times New Roman" pitchFamily="18" charset="0"/>
                <a:cs typeface="Times New Roman" pitchFamily="18" charset="0"/>
              </a:rPr>
              <a:t>нутритекстовы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x-none" sz="2800" smtClean="0">
                <a:latin typeface="Times New Roman" pitchFamily="18" charset="0"/>
                <a:cs typeface="Times New Roman" pitchFamily="18" charset="0"/>
              </a:rPr>
              <a:t> ссыл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x-none" sz="2800" smtClean="0">
                <a:latin typeface="Times New Roman" pitchFamily="18" charset="0"/>
                <a:cs typeface="Times New Roman" pitchFamily="18" charset="0"/>
              </a:rPr>
              <a:t> списку литературы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x-none" sz="28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x-none" sz="2800" smtClean="0">
                <a:latin typeface="Times New Roman" pitchFamily="18" charset="0"/>
                <a:cs typeface="Times New Roman" pitchFamily="18" charset="0"/>
              </a:rPr>
              <a:t>. В критериях оценки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ВКР и Положении 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нормоконтроле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800" smtClean="0">
                <a:latin typeface="Times New Roman" pitchFamily="18" charset="0"/>
                <a:cs typeface="Times New Roman" pitchFamily="18" charset="0"/>
              </a:rPr>
              <a:t>прописать более четкие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показатели</a:t>
            </a:r>
            <a:r>
              <a:rPr lang="x-none" sz="2800" smtClean="0">
                <a:latin typeface="Times New Roman" pitchFamily="18" charset="0"/>
                <a:cs typeface="Times New Roman" pitchFamily="18" charset="0"/>
              </a:rPr>
              <a:t> для выставления баллов за этап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«Результаты </a:t>
            </a:r>
            <a:r>
              <a:rPr lang="x-none" sz="2800" smtClean="0">
                <a:latin typeface="Times New Roman" pitchFamily="18" charset="0"/>
                <a:cs typeface="Times New Roman" pitchFamily="18" charset="0"/>
              </a:rPr>
              <a:t>нормоконтроля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x-none" sz="28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Users\Ира\Desktop\Remote Edu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6628" y="2276872"/>
            <a:ext cx="4081636" cy="40816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146562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Спасибо за внимание!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2428892" cy="1631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ЗАКОН «Об образовании в Российской Федерации»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57918" y="500042"/>
            <a:ext cx="2786082" cy="3539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  Министерства образования и науки РФ 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968 от 16.08.2013 «Об утверждении порядка проведения государственной итоговой аттестации по образовательным программам среднего профессионального образования»,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357166"/>
            <a:ext cx="3286148" cy="43704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  Министерства образования и науки Российской Федерации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74 от 31.01.2014 «О внесении изменений в Порядок проведения государственной итоговой аттестации по образовательным программам среднего профессионального образования, утвержденный приказом Министерства образования и науки Российской Федерации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4500570"/>
            <a:ext cx="5857916" cy="21544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СТАНДАРТ  ОРГАНИЗАЦИИ СТО СМК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7.1.5.01 - 16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«Управление подготовкой и проведением государственной итоговой аттестации выпускников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осваивающих основную профессиональную образовательную программу среднего профессионального  образования».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786578" y="435769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000892" y="478632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500826" y="4286256"/>
            <a:ext cx="2428860" cy="17851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государственной итоговой аттестации по специальности 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2020)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142976" y="2214554"/>
            <a:ext cx="1500198" cy="15001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ГИА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/>
          </p:cNvSpPr>
          <p:nvPr/>
        </p:nvSpPr>
        <p:spPr bwMode="auto">
          <a:xfrm>
            <a:off x="1115616" y="332656"/>
            <a:ext cx="7560840" cy="1008112"/>
          </a:xfrm>
          <a:prstGeom prst="rect">
            <a:avLst/>
          </a:prstGeom>
          <a:solidFill>
            <a:srgbClr val="00B050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 государственной итоговой аттестации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 descr="C:\Users\Ира\Desktop\52.jpg"/>
          <p:cNvPicPr>
            <a:picLocks noChangeAspect="1" noChangeArrowheads="1"/>
          </p:cNvPicPr>
          <p:nvPr/>
        </p:nvPicPr>
        <p:blipFill>
          <a:blip r:embed="rId2" cstate="print"/>
          <a:srcRect b="5442"/>
          <a:stretch>
            <a:fillRect/>
          </a:stretch>
        </p:blipFill>
        <p:spPr bwMode="auto">
          <a:xfrm>
            <a:off x="1403648" y="1520788"/>
            <a:ext cx="7056784" cy="5004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476672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Учебный план программы подготовки специалистов среднего звена по специальности 33.02.01 Фармация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http://mywishlist.ru/pic/i/wish/orig/002/194/49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2088232" cy="2656783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83568" y="4077073"/>
          <a:ext cx="8280920" cy="24688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140460"/>
                <a:gridCol w="4140460"/>
              </a:tblGrid>
              <a:tr h="23762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Подготовка выпускной квалификационной работы: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 недели, с 13.04.2020г. по 10.05.2020г</a:t>
                      </a:r>
                      <a:r>
                        <a:rPr lang="ru-RU" sz="24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(приказ от 07.04.2020г. № 114 </a:t>
                      </a:r>
                      <a:r>
                        <a:rPr lang="ru-RU" sz="1800" b="0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ф-орг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«Об изменении графика учебного процесса на 2019-2020 учебный год»)</a:t>
                      </a:r>
                      <a:r>
                        <a:rPr lang="ru-RU" sz="2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400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Защита выпускной квалификационной работы: 2 недели,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 15.06.2020г. по 27.06. 2020г.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 descr="C:\Users\Ира\Desktop\tiQISNIOgSw.jpg"/>
          <p:cNvPicPr>
            <a:picLocks noChangeAspect="1" noChangeArrowheads="1"/>
          </p:cNvPicPr>
          <p:nvPr/>
        </p:nvPicPr>
        <p:blipFill>
          <a:blip r:embed="rId3" cstate="print"/>
          <a:srcRect l="2513" t="12451" r="4413" b="3064"/>
          <a:stretch>
            <a:fillRect/>
          </a:stretch>
        </p:blipFill>
        <p:spPr bwMode="auto">
          <a:xfrm>
            <a:off x="5580112" y="1556792"/>
            <a:ext cx="3024336" cy="2392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Ира\Desktop\340fd3ac85ea07d0454c55b010205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894004" y="4477680"/>
            <a:ext cx="1885900" cy="2353444"/>
          </a:xfrm>
          <a:prstGeom prst="rect">
            <a:avLst/>
          </a:prstGeom>
          <a:noFill/>
        </p:spPr>
      </p:pic>
      <p:pic>
        <p:nvPicPr>
          <p:cNvPr id="26627" name="Picture 3" descr="C:\Users\Ира\Desktop\educational-technology-massive-open-online-course-distance-education-online-degree-education-industry.jpg"/>
          <p:cNvPicPr>
            <a:picLocks noChangeAspect="1" noChangeArrowheads="1"/>
          </p:cNvPicPr>
          <p:nvPr/>
        </p:nvPicPr>
        <p:blipFill>
          <a:blip r:embed="rId3" cstate="print"/>
          <a:srcRect b="13410"/>
          <a:stretch>
            <a:fillRect/>
          </a:stretch>
        </p:blipFill>
        <p:spPr bwMode="auto">
          <a:xfrm>
            <a:off x="827584" y="332656"/>
            <a:ext cx="2592288" cy="15121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1412776"/>
            <a:ext cx="77048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связи с введением в действие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удаленного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режима занятий с применением дистанционных методов обучения в соответствии с приказом ректора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№183осн от 23.03.2020 года «О деятельности ФГБОУ ВО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им. проф. В.Ф.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Минздрава России в условиях предупреждения новой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инфекции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-2019» организация и проведение ГИА проводились в соответствии с приказом от 07.04.2020г. № 116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ф-орг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«О внесении изменений в '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'Программу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ГИА по специальностям колледжа''».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а\Desktop\!!!!!КОРОНАВИРУС_25_06\ГИА_КОРОНА\ФОТО\20200617_081948.jpg"/>
          <p:cNvPicPr>
            <a:picLocks noChangeAspect="1" noChangeArrowheads="1"/>
          </p:cNvPicPr>
          <p:nvPr/>
        </p:nvPicPr>
        <p:blipFill>
          <a:blip r:embed="rId2" cstate="print"/>
          <a:srcRect t="17662" b="6393"/>
          <a:stretch>
            <a:fillRect/>
          </a:stretch>
        </p:blipFill>
        <p:spPr bwMode="auto">
          <a:xfrm>
            <a:off x="683568" y="3284984"/>
            <a:ext cx="5436096" cy="3096344"/>
          </a:xfrm>
          <a:prstGeom prst="rect">
            <a:avLst/>
          </a:prstGeom>
          <a:noFill/>
        </p:spPr>
      </p:pic>
      <p:pic>
        <p:nvPicPr>
          <p:cNvPr id="1027" name="Picture 3" descr="C:\Users\Ира\Desktop\!!!!!КОРОНАВИРУС_25_06\ГИА_КОРОНА\ФОТО\20200615_090633.jpg"/>
          <p:cNvPicPr>
            <a:picLocks noChangeAspect="1" noChangeArrowheads="1"/>
          </p:cNvPicPr>
          <p:nvPr/>
        </p:nvPicPr>
        <p:blipFill>
          <a:blip r:embed="rId3" cstate="print"/>
          <a:srcRect l="4725" t="16800" b="5501"/>
          <a:stretch>
            <a:fillRect/>
          </a:stretch>
        </p:blipFill>
        <p:spPr bwMode="auto">
          <a:xfrm>
            <a:off x="4788024" y="620688"/>
            <a:ext cx="4355976" cy="2664296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899592" y="421648"/>
            <a:ext cx="367240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Защита ВКР осуществлялась посредством организации видеосвязи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помощью сервис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Zoom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формате видеоконференции по заранее утвержденному графику 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 от 12.03. 2020г. № 99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ф-орг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«Об организации ГИА 2020»)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1259632" y="1397000"/>
          <a:ext cx="7128792" cy="448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3568" y="404664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Окончили Фармацевтический колледж по специальности Фармация (2020г)  100 человек, 100%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573325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СБ = 4.5 , качество = 95.0%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04664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Окончили Фармацевтический колледж по специальности Фармация 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2020г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55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(55.0%),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госбюджетной формы обучения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573325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СБ = 4.7 , качество = </a:t>
            </a:r>
            <a:r>
              <a:rPr lang="ru-RU" sz="2800" b="1" dirty="0" smtClean="0">
                <a:solidFill>
                  <a:srgbClr val="C00000"/>
                </a:solidFill>
              </a:rPr>
              <a:t>96.4%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524000" y="1397000"/>
          <a:ext cx="66484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Ира\Desktop\815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656" y="1433172"/>
            <a:ext cx="1050032" cy="1779804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924944"/>
            <a:ext cx="8640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Ира\Desktop\815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484784"/>
            <a:ext cx="1008112" cy="1895251"/>
          </a:xfrm>
          <a:prstGeom prst="rect">
            <a:avLst/>
          </a:prstGeom>
          <a:noFill/>
        </p:spPr>
      </p:pic>
      <p:pic>
        <p:nvPicPr>
          <p:cNvPr id="1028" name="Picture 4" descr="C:\Users\Ира\Desktop\816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484784"/>
            <a:ext cx="1162862" cy="1872208"/>
          </a:xfrm>
          <a:prstGeom prst="rect">
            <a:avLst/>
          </a:prstGeom>
          <a:noFill/>
        </p:spPr>
      </p:pic>
      <p:pic>
        <p:nvPicPr>
          <p:cNvPr id="1029" name="Picture 5" descr="C:\Users\Ира\Desktop\815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1484785"/>
            <a:ext cx="1152128" cy="1910372"/>
          </a:xfrm>
          <a:prstGeom prst="rect">
            <a:avLst/>
          </a:prstGeom>
          <a:noFill/>
        </p:spPr>
      </p:pic>
      <p:pic>
        <p:nvPicPr>
          <p:cNvPr id="1030" name="Picture 6" descr="C:\Users\Ира\Desktop\8166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4293096"/>
            <a:ext cx="1080119" cy="1769235"/>
          </a:xfrm>
          <a:prstGeom prst="rect">
            <a:avLst/>
          </a:prstGeom>
          <a:noFill/>
        </p:spPr>
      </p:pic>
      <p:pic>
        <p:nvPicPr>
          <p:cNvPr id="1031" name="Picture 7" descr="C:\Users\Ира\Desktop\8164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1484784"/>
            <a:ext cx="1267747" cy="1800200"/>
          </a:xfrm>
          <a:prstGeom prst="rect">
            <a:avLst/>
          </a:prstGeom>
          <a:noFill/>
        </p:spPr>
      </p:pic>
      <p:pic>
        <p:nvPicPr>
          <p:cNvPr id="1032" name="Picture 8" descr="C:\Users\Ира\Desktop\8165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56376" y="1484784"/>
            <a:ext cx="1080119" cy="1728192"/>
          </a:xfrm>
          <a:prstGeom prst="rect">
            <a:avLst/>
          </a:prstGeom>
          <a:noFill/>
        </p:spPr>
      </p:pic>
      <p:pic>
        <p:nvPicPr>
          <p:cNvPr id="18" name="Рисунок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924944"/>
            <a:ext cx="8640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852936"/>
            <a:ext cx="8640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924944"/>
            <a:ext cx="8640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852936"/>
            <a:ext cx="8640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2924944"/>
            <a:ext cx="8640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Ира\Desktop\8167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800" y="4077072"/>
            <a:ext cx="1191110" cy="1584176"/>
          </a:xfrm>
          <a:prstGeom prst="rect">
            <a:avLst/>
          </a:prstGeom>
          <a:noFill/>
        </p:spPr>
      </p:pic>
      <p:pic>
        <p:nvPicPr>
          <p:cNvPr id="17" name="Рисунок 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517232"/>
            <a:ext cx="8640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589240"/>
            <a:ext cx="8640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Ира\Desktop\8167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9992" y="4221088"/>
            <a:ext cx="1022841" cy="1800200"/>
          </a:xfrm>
          <a:prstGeom prst="rect">
            <a:avLst/>
          </a:prstGeom>
          <a:noFill/>
        </p:spPr>
      </p:pic>
      <p:pic>
        <p:nvPicPr>
          <p:cNvPr id="24" name="Рисунок 2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517232"/>
            <a:ext cx="8640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Ира\Desktop\8167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40152" y="4221088"/>
            <a:ext cx="1152128" cy="1774277"/>
          </a:xfrm>
          <a:prstGeom prst="rect">
            <a:avLst/>
          </a:prstGeom>
          <a:noFill/>
        </p:spPr>
      </p:pic>
      <p:pic>
        <p:nvPicPr>
          <p:cNvPr id="25" name="Рисунок 2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589240"/>
            <a:ext cx="8640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Ира\Desktop\8170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336" y="4221088"/>
            <a:ext cx="1224136" cy="1640343"/>
          </a:xfrm>
          <a:prstGeom prst="rect">
            <a:avLst/>
          </a:prstGeom>
          <a:noFill/>
        </p:spPr>
      </p:pic>
      <p:pic>
        <p:nvPicPr>
          <p:cNvPr id="26" name="Рисунок 2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445224"/>
            <a:ext cx="8640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755576" y="332656"/>
            <a:ext cx="81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22 студента в 2020г. по специальности 33.02.01 Фармация окончили колледж с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дипломом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19af0634a84c221864d4e2e6c205335c1ca6789"/>
</p:tagLst>
</file>

<file path=ppt/theme/theme1.xml><?xml version="1.0" encoding="utf-8"?>
<a:theme xmlns:a="http://schemas.openxmlformats.org/drawingml/2006/main" name="ПП_педсове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ПП_педсовет</Template>
  <TotalTime>1532</TotalTime>
  <Words>471</Words>
  <Application>Microsoft Office PowerPoint</Application>
  <PresentationFormat>Экран (4:3)</PresentationFormat>
  <Paragraphs>62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ПП_педсовет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Ира</cp:lastModifiedBy>
  <cp:revision>140</cp:revision>
  <cp:lastPrinted>2018-06-26T06:54:40Z</cp:lastPrinted>
  <dcterms:created xsi:type="dcterms:W3CDTF">2015-11-29T15:30:17Z</dcterms:created>
  <dcterms:modified xsi:type="dcterms:W3CDTF">2020-07-03T10:36:36Z</dcterms:modified>
</cp:coreProperties>
</file>