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93" r:id="rId4"/>
    <p:sldId id="257" r:id="rId5"/>
    <p:sldId id="287" r:id="rId6"/>
    <p:sldId id="259" r:id="rId7"/>
    <p:sldId id="260" r:id="rId8"/>
    <p:sldId id="286" r:id="rId9"/>
    <p:sldId id="261" r:id="rId10"/>
    <p:sldId id="262" r:id="rId11"/>
    <p:sldId id="263" r:id="rId12"/>
    <p:sldId id="289" r:id="rId13"/>
    <p:sldId id="264" r:id="rId14"/>
    <p:sldId id="288" r:id="rId15"/>
    <p:sldId id="266" r:id="rId16"/>
    <p:sldId id="268" r:id="rId17"/>
    <p:sldId id="269" r:id="rId18"/>
    <p:sldId id="270" r:id="rId19"/>
    <p:sldId id="291" r:id="rId20"/>
    <p:sldId id="290" r:id="rId21"/>
    <p:sldId id="292" r:id="rId22"/>
    <p:sldId id="281" r:id="rId23"/>
    <p:sldId id="294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54" autoAdjust="0"/>
  </p:normalViewPr>
  <p:slideViewPr>
    <p:cSldViewPr>
      <p:cViewPr varScale="1">
        <p:scale>
          <a:sx n="63" d="100"/>
          <a:sy n="63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санчес\Desktop\реф\OOR758B7zY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"/>
            <a:ext cx="4938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концы ран чаще тупые, могут выглядеть визуально острыми, так как формируются за счет разрыва, но никогда не имеют геометрически заостренной вершины; </a:t>
            </a:r>
            <a:endParaRPr lang="ru-RU" dirty="0" smtClean="0"/>
          </a:p>
          <a:p>
            <a:r>
              <a:rPr lang="ru-RU" dirty="0" smtClean="0"/>
              <a:t>дефект </a:t>
            </a:r>
            <a:r>
              <a:rPr lang="ru-RU" dirty="0"/>
              <a:t>в виде «минуса-ткани» образуется за счет размозжения ткани с образованием тканевого детрита (выявляется в виде кожных складок при сведении краев); </a:t>
            </a:r>
            <a:endParaRPr lang="ru-RU" dirty="0" smtClean="0"/>
          </a:p>
          <a:p>
            <a:r>
              <a:rPr lang="ru-RU" dirty="0" smtClean="0"/>
              <a:t>отслоение </a:t>
            </a:r>
            <a:r>
              <a:rPr lang="ru-RU" dirty="0"/>
              <a:t>от кости по краям раны в пределах контактной зоны в результате «отдавливающего» действия предмета; </a:t>
            </a:r>
          </a:p>
        </p:txBody>
      </p:sp>
    </p:spTree>
    <p:extLst>
      <p:ext uri="{BB962C8B-B14F-4D97-AF65-F5344CB8AC3E}">
        <p14:creationId xmlns:p14="http://schemas.microsoft.com/office/powerpoint/2010/main" val="27756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тканевые перемычки всегда определяются в области концов (могут быть и в других участках), они представляют собой крупные эластические волокна или сосуды, которые не повреждаются при раздавливании из-за большей их прочности; </a:t>
            </a:r>
            <a:endParaRPr lang="ru-RU" dirty="0" smtClean="0"/>
          </a:p>
          <a:p>
            <a:r>
              <a:rPr lang="ru-RU" dirty="0" smtClean="0"/>
              <a:t>перемычки </a:t>
            </a:r>
            <a:r>
              <a:rPr lang="ru-RU" dirty="0"/>
              <a:t>из волос - «мостик волос» в области концов. Данный признак встречается в 50 % случаев ушибленных </a:t>
            </a:r>
            <a:r>
              <a:rPr lang="ru-RU" dirty="0" smtClean="0"/>
              <a:t>ран, </a:t>
            </a:r>
            <a:r>
              <a:rPr lang="ru-RU" dirty="0"/>
              <a:t>когда волосы выходят из волосистой части головы под острым углом; </a:t>
            </a:r>
            <a:endParaRPr lang="ru-RU" dirty="0" smtClean="0"/>
          </a:p>
          <a:p>
            <a:r>
              <a:rPr lang="ru-RU" dirty="0" smtClean="0"/>
              <a:t>вывихнутые </a:t>
            </a:r>
            <a:r>
              <a:rPr lang="ru-RU" dirty="0"/>
              <a:t>луковицы волос в стенках раны; </a:t>
            </a:r>
            <a:endParaRPr lang="ru-RU" dirty="0" smtClean="0"/>
          </a:p>
          <a:p>
            <a:r>
              <a:rPr lang="ru-RU" dirty="0" smtClean="0"/>
              <a:t>дном </a:t>
            </a:r>
            <a:r>
              <a:rPr lang="ru-RU" dirty="0"/>
              <a:t>раны обычно является подлежащая костная ткань (может быть неповрежденной);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просвете </a:t>
            </a:r>
            <a:r>
              <a:rPr lang="ru-RU" dirty="0" smtClean="0"/>
              <a:t>раны </a:t>
            </a:r>
            <a:r>
              <a:rPr lang="ru-RU" dirty="0"/>
              <a:t>фрагменты травмированных мягких тканей. </a:t>
            </a:r>
          </a:p>
        </p:txBody>
      </p:sp>
    </p:spTree>
    <p:extLst>
      <p:ext uri="{BB962C8B-B14F-4D97-AF65-F5344CB8AC3E}">
        <p14:creationId xmlns:p14="http://schemas.microsoft.com/office/powerpoint/2010/main" val="42034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санчес\Desktop\mb4_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260648"/>
            <a:ext cx="3744416" cy="56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Ушибленная рана: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r>
              <a:rPr lang="ru-RU" i="1" dirty="0" smtClean="0"/>
              <a:t>1 </a:t>
            </a:r>
            <a:r>
              <a:rPr lang="ru-RU" dirty="0"/>
              <a:t>- кожа, </a:t>
            </a:r>
            <a:endParaRPr lang="ru-RU" dirty="0" smtClean="0"/>
          </a:p>
          <a:p>
            <a:r>
              <a:rPr lang="ru-RU" i="1" dirty="0" smtClean="0"/>
              <a:t>2 </a:t>
            </a:r>
            <a:r>
              <a:rPr lang="ru-RU" dirty="0"/>
              <a:t>- подкожная клетчатка, </a:t>
            </a:r>
            <a:endParaRPr lang="ru-RU" dirty="0" smtClean="0"/>
          </a:p>
          <a:p>
            <a:r>
              <a:rPr lang="ru-RU" i="1" dirty="0" smtClean="0"/>
              <a:t>3 </a:t>
            </a:r>
            <a:r>
              <a:rPr lang="ru-RU" dirty="0"/>
              <a:t>- мышечная ткань, </a:t>
            </a:r>
            <a:endParaRPr lang="ru-RU" dirty="0" smtClean="0"/>
          </a:p>
          <a:p>
            <a:r>
              <a:rPr lang="ru-RU" i="1" dirty="0" smtClean="0"/>
              <a:t>4 </a:t>
            </a:r>
            <a:r>
              <a:rPr lang="ru-RU" dirty="0"/>
              <a:t>- соединительнотканные перемычки</a:t>
            </a:r>
          </a:p>
        </p:txBody>
      </p:sp>
    </p:spTree>
    <p:extLst>
      <p:ext uri="{BB962C8B-B14F-4D97-AF65-F5344CB8AC3E}">
        <p14:creationId xmlns:p14="http://schemas.microsoft.com/office/powerpoint/2010/main" val="32341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7" t="23354" r="16034" b="39760"/>
          <a:stretch/>
        </p:blipFill>
        <p:spPr bwMode="auto">
          <a:xfrm>
            <a:off x="850283" y="2924944"/>
            <a:ext cx="7443433" cy="341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404664"/>
            <a:ext cx="8229600" cy="3458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Ушибленные раны, так же как и раны от острых предметов, могут зиять, хотя и в меньшей степени, из-за разрушения окружающих сократительных элементов кожи.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2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t="18333" r="45630" b="50412"/>
          <a:stretch/>
        </p:blipFill>
        <p:spPr bwMode="auto">
          <a:xfrm>
            <a:off x="3131839" y="1268761"/>
            <a:ext cx="6015813" cy="418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48965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случаях удара твердым тупым предметом под углом, близким к 90° к поверхности </a:t>
            </a:r>
            <a:r>
              <a:rPr lang="ru-RU" sz="2800" dirty="0" err="1"/>
              <a:t>травмирования</a:t>
            </a:r>
            <a:r>
              <a:rPr lang="ru-RU" sz="2800" dirty="0"/>
              <a:t>, групповые признаки по краям раны будут выражены в одинаковой степени: </a:t>
            </a:r>
            <a:r>
              <a:rPr lang="ru-RU" sz="2800" dirty="0" err="1"/>
              <a:t>осаднение</a:t>
            </a:r>
            <a:r>
              <a:rPr lang="ru-RU" sz="2800" dirty="0"/>
              <a:t> по краям примерно одинаковой ширины, одинаковое размозжение краев и их отслоение, отвесные </a:t>
            </a:r>
            <a:r>
              <a:rPr lang="ru-RU" sz="2800" dirty="0" smtClean="0"/>
              <a:t>стенки 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7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5" t="18333" r="22360" b="50087"/>
          <a:stretch/>
        </p:blipFill>
        <p:spPr bwMode="auto">
          <a:xfrm>
            <a:off x="5292080" y="1237312"/>
            <a:ext cx="3858160" cy="399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352" y="260648"/>
            <a:ext cx="56097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 воздействии под острым углом, кроме видоизменения формы, </a:t>
            </a:r>
            <a:r>
              <a:rPr lang="ru-RU" sz="2800" dirty="0" err="1"/>
              <a:t>осаднение</a:t>
            </a:r>
            <a:r>
              <a:rPr lang="ru-RU" sz="2800" dirty="0"/>
              <a:t> будет более выражено со стороны острого угла воздействия, здесь меньше отслоение края, но больше размозжение. Со стороны тупого угла </a:t>
            </a:r>
            <a:r>
              <a:rPr lang="ru-RU" sz="2800" dirty="0" err="1"/>
              <a:t>осаднение</a:t>
            </a:r>
            <a:r>
              <a:rPr lang="ru-RU" sz="2800" dirty="0"/>
              <a:t> и размозжение небольшие или даже могут отсутствовать, а отслоение края значительное, вплоть до скальпирования. Стенки раны не отвесные: со стороны острого угла скошенная, тупого — подрытая.</a:t>
            </a:r>
          </a:p>
        </p:txBody>
      </p:sp>
    </p:spTree>
    <p:extLst>
      <p:ext uri="{BB962C8B-B14F-4D97-AF65-F5344CB8AC3E}">
        <p14:creationId xmlns:p14="http://schemas.microsoft.com/office/powerpoint/2010/main" val="42128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Классификация </a:t>
            </a:r>
            <a:r>
              <a:rPr lang="ru-RU" sz="3100" b="1" dirty="0"/>
              <a:t>ушибленных ран в зависимости от их формы А.И. </a:t>
            </a:r>
            <a:r>
              <a:rPr lang="ru-RU" sz="3100" b="1" dirty="0" err="1"/>
              <a:t>Муханова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 Щелевидные. Такие раны имеют узкий мало изменяющийся по всей длине просвет. Концы этих ран закругленные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2. Веретенообразные. Раны имеют наибольший просвет в средней части, уменьшающийся к концам, которые визуально выглядят заостренными.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Серповидные (полулунные). У этих ран просвет наибольший также в средней части.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Зигзагообразные</a:t>
            </a:r>
          </a:p>
        </p:txBody>
      </p:sp>
    </p:spTree>
    <p:extLst>
      <p:ext uri="{BB962C8B-B14F-4D97-AF65-F5344CB8AC3E}">
        <p14:creationId xmlns:p14="http://schemas.microsoft.com/office/powerpoint/2010/main" val="7630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5. Линейные. Раны, как правило, не имеют просвета и внешне напоминают повреждения от острых предметов, так как при их формировании почти не образуется признака «минуса-ткани». 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. Лучистые (имеющие разное количество лучей): Г-образные (преобладает одна из сторон); Т-образные (преобладает одна из сторон, вторая перпендикулярна ей); У-, Х-, Н-образные с большим количеством лучей (эти раны можно обозначить как звездчатые). </a:t>
            </a:r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/>
              <a:t>. Ветвистые (древовидные). </a:t>
            </a:r>
            <a:endParaRPr lang="ru-RU" dirty="0" smtClean="0"/>
          </a:p>
          <a:p>
            <a:r>
              <a:rPr lang="ru-RU" dirty="0" smtClean="0"/>
              <a:t>8</a:t>
            </a:r>
            <a:r>
              <a:rPr lang="ru-RU" dirty="0"/>
              <a:t>. Прямоугольные. </a:t>
            </a:r>
            <a:endParaRPr lang="ru-RU" dirty="0" smtClean="0"/>
          </a:p>
          <a:p>
            <a:r>
              <a:rPr lang="ru-RU" dirty="0" smtClean="0"/>
              <a:t>9</a:t>
            </a:r>
            <a:r>
              <a:rPr lang="ru-RU" dirty="0"/>
              <a:t>. Треугольные. </a:t>
            </a:r>
            <a:endParaRPr lang="ru-RU" dirty="0" smtClean="0"/>
          </a:p>
          <a:p>
            <a:r>
              <a:rPr lang="ru-RU" dirty="0" smtClean="0"/>
              <a:t>10</a:t>
            </a:r>
            <a:r>
              <a:rPr lang="ru-RU" dirty="0"/>
              <a:t>. Трапециевидные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11. Лоскутные. </a:t>
            </a:r>
            <a:endParaRPr lang="ru-RU" dirty="0" smtClean="0"/>
          </a:p>
          <a:p>
            <a:r>
              <a:rPr lang="ru-RU" dirty="0" smtClean="0"/>
              <a:t>12</a:t>
            </a:r>
            <a:r>
              <a:rPr lang="ru-RU" dirty="0"/>
              <a:t>. Неопределенной формы. </a:t>
            </a:r>
          </a:p>
        </p:txBody>
      </p:sp>
    </p:spTree>
    <p:extLst>
      <p:ext uri="{BB962C8B-B14F-4D97-AF65-F5344CB8AC3E}">
        <p14:creationId xmlns:p14="http://schemas.microsoft.com/office/powerpoint/2010/main" val="37131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 t="22084" r="20625" b="24583"/>
          <a:stretch/>
        </p:blipFill>
        <p:spPr bwMode="auto">
          <a:xfrm>
            <a:off x="467544" y="0"/>
            <a:ext cx="8178406" cy="650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Форма ушибленной раны в зависимости от формы травмирующей поверхности тупого предмета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- от широкой плоской поверхности тупого предмета формируются раны неправильной звездчатой формы с </a:t>
            </a:r>
            <a:r>
              <a:rPr lang="ru-RU" dirty="0" err="1"/>
              <a:t>осаднением</a:t>
            </a:r>
            <a:r>
              <a:rPr lang="ru-RU" dirty="0"/>
              <a:t> вокруг;</a:t>
            </a:r>
          </a:p>
          <a:p>
            <a:r>
              <a:rPr lang="ru-RU" dirty="0"/>
              <a:t>- от ребра </a:t>
            </a:r>
            <a:r>
              <a:rPr lang="ru-RU" dirty="0" err="1"/>
              <a:t>тупогранного</a:t>
            </a:r>
            <a:r>
              <a:rPr lang="ru-RU" dirty="0"/>
              <a:t> предмета образуются раны линейной формы с </a:t>
            </a:r>
            <a:r>
              <a:rPr lang="ru-RU" dirty="0" err="1"/>
              <a:t>осадненными</a:t>
            </a:r>
            <a:r>
              <a:rPr lang="ru-RU" dirty="0"/>
              <a:t> концами;</a:t>
            </a:r>
          </a:p>
          <a:p>
            <a:r>
              <a:rPr lang="ru-RU" dirty="0"/>
              <a:t>- от вершины </a:t>
            </a:r>
            <a:r>
              <a:rPr lang="ru-RU" dirty="0" err="1"/>
              <a:t>тупогранного</a:t>
            </a:r>
            <a:r>
              <a:rPr lang="ru-RU" dirty="0"/>
              <a:t> предмета возникают раны правильной звездчатой формы с </a:t>
            </a:r>
            <a:r>
              <a:rPr lang="ru-RU" dirty="0" err="1"/>
              <a:t>осаднением</a:t>
            </a:r>
            <a:r>
              <a:rPr lang="ru-RU" dirty="0"/>
              <a:t> в центре;</a:t>
            </a:r>
          </a:p>
          <a:p>
            <a:r>
              <a:rPr lang="ru-RU" dirty="0"/>
              <a:t>- от боковой поверхности тупого предмета цилиндрической формы возникают раны линейной формы с </a:t>
            </a:r>
            <a:r>
              <a:rPr lang="ru-RU" dirty="0" err="1"/>
              <a:t>осадненными</a:t>
            </a:r>
            <a:r>
              <a:rPr lang="ru-RU" dirty="0"/>
              <a:t> краями;</a:t>
            </a:r>
          </a:p>
          <a:p>
            <a:r>
              <a:rPr lang="ru-RU" dirty="0"/>
              <a:t>- от действия сферической поверхностью тупого предмета возникают раны неправильной звездчатой формы с выраженным размозжением и </a:t>
            </a:r>
            <a:r>
              <a:rPr lang="ru-RU" dirty="0" err="1"/>
              <a:t>осаднением</a:t>
            </a:r>
            <a:r>
              <a:rPr lang="ru-RU" dirty="0"/>
              <a:t> в самом центре;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1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асанчес\Desktop\25545935_4404dbf0fcc3766995ab11cd0e4cb844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20" y="0"/>
            <a:ext cx="54504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628800"/>
            <a:ext cx="6336704" cy="4320479"/>
          </a:xfrm>
        </p:spPr>
        <p:txBody>
          <a:bodyPr>
            <a:normAutofit/>
          </a:bodyPr>
          <a:lstStyle/>
          <a:p>
            <a:r>
              <a:rPr lang="ru-RU" dirty="0" smtClean="0"/>
              <a:t>Ушибленные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раны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5589240"/>
            <a:ext cx="2610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Выполнил : Антонов А.А.</a:t>
            </a:r>
          </a:p>
        </p:txBody>
      </p:sp>
    </p:spTree>
    <p:extLst>
      <p:ext uri="{BB962C8B-B14F-4D97-AF65-F5344CB8AC3E}">
        <p14:creationId xmlns:p14="http://schemas.microsoft.com/office/powerpoint/2010/main" val="35960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831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Сасанчес\Desktop\mb4_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6"/>
            <a:ext cx="9153114" cy="683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санчес\Desktop\1378364330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0" y="0"/>
            <a:ext cx="8065680" cy="68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2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Ушибленные раны могут причинять вред здоровью различной степени. Если они поверхностные и небольших размеров, не требуют хирургической обработки, то обычно оцениваются как повреждения, не причиняющие вреда здоровью.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протяженных и глубоких ушибленных ран, требующих хирургической обработки с наложением швов, основным квалифицирующим признаком будет длительность расстройства здоровья. В зависимости от этого раны будут квалифицироваться как причинившие легкий вред или вред средней тяжести (расстройство здоровья до 21 дня или более). </a:t>
            </a:r>
          </a:p>
        </p:txBody>
      </p:sp>
    </p:spTree>
    <p:extLst>
      <p:ext uri="{BB962C8B-B14F-4D97-AF65-F5344CB8AC3E}">
        <p14:creationId xmlns:p14="http://schemas.microsoft.com/office/powerpoint/2010/main" val="16992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Судебная медицина ред. И.Ю. </a:t>
            </a:r>
            <a:r>
              <a:rPr lang="ru-RU" dirty="0" err="1" smtClean="0"/>
              <a:t>Приголкин</a:t>
            </a:r>
            <a:r>
              <a:rPr lang="ru-RU" dirty="0" smtClean="0"/>
              <a:t>  ГЭОТАР-Медиа 2014г</a:t>
            </a:r>
          </a:p>
          <a:p>
            <a:r>
              <a:rPr lang="ru-RU" dirty="0"/>
              <a:t>Акопов В.И. </a:t>
            </a:r>
            <a:r>
              <a:rPr lang="ru-RU" dirty="0" smtClean="0"/>
              <a:t>Судебно</a:t>
            </a:r>
            <a:r>
              <a:rPr lang="ru-RU" dirty="0"/>
              <a:t>-</a:t>
            </a:r>
            <a:r>
              <a:rPr lang="ru-RU" dirty="0" smtClean="0"/>
              <a:t>медицинская </a:t>
            </a:r>
            <a:r>
              <a:rPr lang="ru-RU" dirty="0"/>
              <a:t>экспертиза повреждений тупыми </a:t>
            </a:r>
            <a:r>
              <a:rPr lang="ru-RU" dirty="0" smtClean="0"/>
              <a:t>предметами. </a:t>
            </a:r>
            <a:r>
              <a:rPr lang="ru-RU" dirty="0"/>
              <a:t>М.: Медицина. </a:t>
            </a:r>
            <a:r>
              <a:rPr lang="ru-RU" dirty="0" smtClean="0"/>
              <a:t>- 1978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Судебно- Медицинская Экспертиза (Избранные вопросы) Практическое пособие/ Автор-составитель: П.П. Грицаенко. –Екатеринбург 2004.</a:t>
            </a:r>
          </a:p>
          <a:p>
            <a:r>
              <a:rPr lang="ru-RU" dirty="0" smtClean="0"/>
              <a:t>Томилин В.В. Судебная-медицина. – М., </a:t>
            </a:r>
            <a:r>
              <a:rPr lang="ru-RU" dirty="0"/>
              <a:t>2004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Попов В.Л. Судебная-медицина. –М.: </a:t>
            </a:r>
            <a:r>
              <a:rPr lang="ru-RU" dirty="0" err="1" smtClean="0"/>
              <a:t>Юристъ</a:t>
            </a:r>
            <a:r>
              <a:rPr lang="ru-RU" dirty="0" smtClean="0"/>
              <a:t>, </a:t>
            </a:r>
            <a:r>
              <a:rPr lang="ru-RU" dirty="0"/>
              <a:t>2006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Витер</a:t>
            </a:r>
            <a:r>
              <a:rPr lang="ru-RU" dirty="0" smtClean="0"/>
              <a:t> В.И. Судебная медицина в лекциях, 2007 </a:t>
            </a:r>
          </a:p>
          <a:p>
            <a:r>
              <a:rPr lang="ru-RU" dirty="0" smtClean="0"/>
              <a:t>Прозоровский В.И. </a:t>
            </a:r>
            <a:r>
              <a:rPr lang="ru-RU" smtClean="0"/>
              <a:t>Судебная медицина ,1986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18007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167"/>
            <a:ext cx="7571184" cy="4353961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9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Судебно-медицинское </a:t>
            </a:r>
            <a:r>
              <a:rPr lang="ru-RU" dirty="0" smtClean="0"/>
              <a:t>значение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Механизм </a:t>
            </a:r>
            <a:r>
              <a:rPr lang="ru-RU" dirty="0" smtClean="0"/>
              <a:t>образования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Морфологические признаки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Классификация ушибленных ран в зависимости от их формы А.И. </a:t>
            </a:r>
            <a:r>
              <a:rPr lang="ru-RU" dirty="0" err="1" smtClean="0"/>
              <a:t>Муханова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Степень тяжести вреда здоровью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Список литературы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3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Ушибленной раной называется повреждение кожи и мягких тканей, нанесенное тупым твердым предметом.</a:t>
            </a:r>
          </a:p>
          <a:p>
            <a:r>
              <a:rPr lang="ru-RU" dirty="0"/>
              <a:t>В зависимости от глубины ушибленные раны подразделяются на поверхностные (затрагивающие только кожу) и глубокие (проникающие в подкожную клетчатку и глубже). Ушибленные раны заживают с образованием рубца. </a:t>
            </a:r>
          </a:p>
        </p:txBody>
      </p:sp>
    </p:spTree>
    <p:extLst>
      <p:ext uri="{BB962C8B-B14F-4D97-AF65-F5344CB8AC3E}">
        <p14:creationId xmlns:p14="http://schemas.microsoft.com/office/powerpoint/2010/main" val="41805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Судебно-медицинское значение ушибленной раны: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smtClean="0"/>
              <a:t>1</a:t>
            </a:r>
            <a:r>
              <a:rPr lang="ru-RU" dirty="0"/>
              <a:t>) показатель факта и вида травмы;</a:t>
            </a:r>
          </a:p>
          <a:p>
            <a:r>
              <a:rPr lang="ru-RU" dirty="0"/>
              <a:t>2) показатель места приложения силы;</a:t>
            </a:r>
          </a:p>
          <a:p>
            <a:r>
              <a:rPr lang="ru-RU" dirty="0"/>
              <a:t>3) показатель формы ударяющей поверхности тупого предмета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7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</a:t>
            </a:r>
            <a:r>
              <a:rPr lang="ru-RU" dirty="0" smtClean="0"/>
              <a:t>еханизм </a:t>
            </a:r>
            <a:r>
              <a:rPr lang="ru-RU" dirty="0"/>
              <a:t>образования ушибленных ран складывается из сдавления с </a:t>
            </a:r>
            <a:r>
              <a:rPr lang="ru-RU" dirty="0" smtClean="0"/>
              <a:t>размозжением </a:t>
            </a:r>
            <a:r>
              <a:rPr lang="ru-RU" dirty="0"/>
              <a:t>с элементами смещения и растяжения с разрывом </a:t>
            </a:r>
            <a:r>
              <a:rPr lang="ru-RU" dirty="0" smtClean="0"/>
              <a:t>кожи. </a:t>
            </a:r>
            <a:r>
              <a:rPr lang="ru-RU" dirty="0"/>
              <a:t>Сдавление кожи происходит между двумя твердыми тупыми предметами: поверхностями ударяющего предмета и подлежащей кости. В месте наибольшего контакта с повреждающим предметом возникает ее разрыв от сдавления, предмет «погружается» и отдавливает приграничные участки в стороны с их </a:t>
            </a:r>
            <a:r>
              <a:rPr lang="ru-RU" dirty="0" err="1"/>
              <a:t>осаднением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05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61066" r="51371" b="9110"/>
          <a:stretch/>
        </p:blipFill>
        <p:spPr bwMode="auto">
          <a:xfrm>
            <a:off x="398019" y="1052736"/>
            <a:ext cx="874598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0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механизмы </a:t>
            </a:r>
            <a:r>
              <a:rPr lang="ru-RU" dirty="0" smtClean="0"/>
              <a:t>получения травмы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ru-RU" dirty="0" smtClean="0"/>
              <a:t>Удар </a:t>
            </a:r>
            <a:r>
              <a:rPr lang="ru-RU" dirty="0"/>
              <a:t>тяжелым тупым предметом.</a:t>
            </a:r>
          </a:p>
          <a:p>
            <a:r>
              <a:rPr lang="ru-RU" dirty="0"/>
              <a:t>Падение на твердую поверхность.</a:t>
            </a:r>
          </a:p>
          <a:p>
            <a:r>
              <a:rPr lang="ru-RU" dirty="0"/>
              <a:t>Сильное сдавление и растяжение тканей.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0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Общегрупповые</a:t>
            </a:r>
            <a:r>
              <a:rPr lang="ru-RU" dirty="0" smtClean="0"/>
              <a:t> морфологические признаки </a:t>
            </a:r>
            <a:r>
              <a:rPr lang="ru-RU" dirty="0"/>
              <a:t>ушибленных ран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неровные </a:t>
            </a:r>
            <a:r>
              <a:rPr lang="ru-RU" dirty="0"/>
              <a:t>края - из-за неодинаковой плотности повреждаемого участка кожи и неравномерности ее разрыва при раздавливании; </a:t>
            </a:r>
            <a:endParaRPr lang="ru-RU" dirty="0" smtClean="0"/>
          </a:p>
          <a:p>
            <a:r>
              <a:rPr lang="ru-RU" dirty="0" err="1" smtClean="0"/>
              <a:t>осаднение</a:t>
            </a:r>
            <a:r>
              <a:rPr lang="ru-RU" dirty="0" smtClean="0"/>
              <a:t> </a:t>
            </a:r>
            <a:r>
              <a:rPr lang="ru-RU" dirty="0"/>
              <a:t>по краям - повреждение эпидермиса при </a:t>
            </a:r>
            <a:r>
              <a:rPr lang="ru-RU" dirty="0" err="1"/>
              <a:t>отдавливании</a:t>
            </a:r>
            <a:r>
              <a:rPr lang="ru-RU" dirty="0"/>
              <a:t> краев разорвавшейся кожи от места наибольшего «погружения» предмета к периферии; </a:t>
            </a:r>
          </a:p>
        </p:txBody>
      </p:sp>
    </p:spTree>
    <p:extLst>
      <p:ext uri="{BB962C8B-B14F-4D97-AF65-F5344CB8AC3E}">
        <p14:creationId xmlns:p14="http://schemas.microsoft.com/office/powerpoint/2010/main" val="13084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884</Words>
  <Application>Microsoft Office PowerPoint</Application>
  <PresentationFormat>Экран (4:3)</PresentationFormat>
  <Paragraphs>71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Ушибленные раны </vt:lpstr>
      <vt:lpstr>План презентации</vt:lpstr>
      <vt:lpstr>Презентация PowerPoint</vt:lpstr>
      <vt:lpstr>Судебно-медицинское значение ушибленной раны: </vt:lpstr>
      <vt:lpstr>Презентация PowerPoint</vt:lpstr>
      <vt:lpstr>Презентация PowerPoint</vt:lpstr>
      <vt:lpstr>Основные механизмы получения травмы: </vt:lpstr>
      <vt:lpstr>Общегрупповые морфологические признаки ушибленных ран</vt:lpstr>
      <vt:lpstr>Презентация PowerPoint</vt:lpstr>
      <vt:lpstr>Презентация PowerPoint</vt:lpstr>
      <vt:lpstr>Ушибленная рана:  </vt:lpstr>
      <vt:lpstr>Презентация PowerPoint</vt:lpstr>
      <vt:lpstr>Презентация PowerPoint</vt:lpstr>
      <vt:lpstr>Презентация PowerPoint</vt:lpstr>
      <vt:lpstr>Классификация ушибленных ран в зависимости от их формы А.И. Муханова </vt:lpstr>
      <vt:lpstr>Презентация PowerPoint</vt:lpstr>
      <vt:lpstr>Презентация PowerPoint</vt:lpstr>
      <vt:lpstr>Форма ушибленной раны в зависимости от формы травмирующей поверхности тупого предмета</vt:lpstr>
      <vt:lpstr>Презентация PowerPoint</vt:lpstr>
      <vt:lpstr>Презентация PowerPoint</vt:lpstr>
      <vt:lpstr>Презентация PowerPoint</vt:lpstr>
      <vt:lpstr>Список литературы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Ушибленные раны </dc:title>
  <dc:creator>Сасанчес</dc:creator>
  <cp:lastModifiedBy>Сасанчес</cp:lastModifiedBy>
  <cp:revision>30</cp:revision>
  <dcterms:created xsi:type="dcterms:W3CDTF">2019-10-27T09:14:33Z</dcterms:created>
  <dcterms:modified xsi:type="dcterms:W3CDTF">2020-02-25T01:35:22Z</dcterms:modified>
</cp:coreProperties>
</file>