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1" r:id="rId4"/>
    <p:sldMasterId id="2147483714" r:id="rId5"/>
    <p:sldMasterId id="2147483726" r:id="rId6"/>
  </p:sldMasterIdLst>
  <p:notesMasterIdLst>
    <p:notesMasterId r:id="rId20"/>
  </p:notesMasterIdLst>
  <p:sldIdLst>
    <p:sldId id="269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EFC65-1910-431F-8D47-5360D2A1EAAD}" type="datetimeFigureOut">
              <a:rPr lang="ru-RU" smtClean="0"/>
              <a:t>12.09.2016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430B6-331E-4289-B822-9C17FBA468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1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9AC9780-9456-48CE-82AD-1713AC6F5F55}" type="slidenum">
              <a:rPr lang="ru-RU" sz="12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sz="120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z="900" i="1" smtClean="0">
                <a:cs typeface="Times New Roman" pitchFamily="18" charset="0"/>
              </a:rPr>
              <a:t>Реализация </a:t>
            </a:r>
            <a:r>
              <a:rPr lang="ru-RU" sz="900" i="1" u="sng" smtClean="0">
                <a:solidFill>
                  <a:srgbClr val="FF0000"/>
                </a:solidFill>
                <a:cs typeface="Times New Roman" pitchFamily="18" charset="0"/>
              </a:rPr>
              <a:t>компетентностного подхода </a:t>
            </a:r>
            <a:r>
              <a:rPr lang="ru-RU" sz="900" i="1" smtClean="0">
                <a:cs typeface="Times New Roman" pitchFamily="18" charset="0"/>
              </a:rPr>
              <a:t>должна предусматривать широкое использование в учебном процессе активных и интерактивных форм проведения занятий</a:t>
            </a:r>
            <a:br>
              <a:rPr lang="ru-RU" sz="900" i="1" smtClean="0">
                <a:cs typeface="Times New Roman" pitchFamily="18" charset="0"/>
              </a:rPr>
            </a:br>
            <a:r>
              <a:rPr lang="ru-RU" sz="900" i="1" smtClean="0"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компьютерных симуляций,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деловых и ролевых игр,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разбор конкретных ситуаций,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психологические 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иные тренинги в сочетании с внеаудиторной работой</a:t>
            </a:r>
            <a:r>
              <a:rPr lang="ru-RU" sz="1400" i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</a:pPr>
            <a:endParaRPr lang="ru-RU" sz="900" i="1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z="700" b="1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52EE0DD-A240-4001-937F-4D5365E7B828}" type="slidenum">
              <a:rPr lang="ru-RU" sz="1200" smtClean="0">
                <a:solidFill>
                  <a:srgbClr val="000000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sz="12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212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212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480EC3-CDDC-437A-9DF4-50C568F3212C}" type="slidenum">
              <a:rPr lang="ru-RU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4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5E8DF-4CBC-4522-B2C2-73E040C54FF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6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F9FD0-A91F-46B7-9831-1A52BF0F75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06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95D31-8261-4AF1-83D7-ABBA756AE9C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94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81616-F20A-4CAD-96C4-2CDCE2A9952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7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20D3-59AE-4312-8F7D-47878A5855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41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F6ABB-57C4-4A40-AAF9-5948028AFD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27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520E-BDD7-48E1-8438-1C4AEC16BE28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AA2AC-2882-4E26-947B-A463BE672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8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82246-9598-4090-AB7A-0D1E26F73152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DCF03-A37A-43F6-997B-FAC844970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05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42B6-ADED-47CA-99CD-414C7D254097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AC6B8-0E61-4054-B877-EE699C587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88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B590A-DF14-481B-800E-54B865FC4C18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69CB-666C-43D6-BA76-208959679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23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E392D-9C34-4FA4-90F2-DD9E0E34AB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3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96AF0-4298-4D95-8BB9-94254E80E976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344E-5C6E-4E9A-B759-20CB04B8D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79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7DFF-6DC9-409B-9F7B-BC19F5428CBC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5967B-EFA5-4C68-BD35-C3E7AD011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29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7F1BC-4B78-450E-A68E-6B5AF92A590B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0D54-B046-4044-9806-48DC01E29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72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BDB77-DAEB-4D24-993C-2332C7D991AD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5E67E-35ED-41AB-8DC1-6B8C771BA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91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51BBC-ACC0-41BA-9597-9C2FD05F8C84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49720-08E7-4E5F-8D96-FB0F34E01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96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CD0D9-4C22-4E5F-9A6F-21F9AF0BAA4A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7AA5-311E-4B85-9ABD-D4691EAF7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9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FE550-6712-4C86-A475-C0C80616B883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0C80F-E6ED-4D7B-9889-A1DF184AD3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8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4213" y="981075"/>
            <a:ext cx="7772400" cy="109538"/>
          </a:xfrm>
          <a:custGeom>
            <a:avLst/>
            <a:gdLst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E15FEF8-CF72-417A-ACA2-232F3B1AB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91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1DF053-EF24-4A83-BCD9-B613DBD72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41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7685C2-DD1A-42EF-982F-8C69B5373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3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BD5CE-B92B-4354-86F7-746CC12FE0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24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BCAB1DC-05A4-4A52-9B10-C6F777480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23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3BB4BE5-2492-4556-8803-F883DA525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3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239A5B-1F78-450E-BC08-208B72C972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7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BDB17D8-CFF2-4786-9281-F0931D082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30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0A61F0-1462-44EC-BE6D-A074E3062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80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512982-EE12-45AF-A867-C410F5867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19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259162-CD14-4D6A-8609-6327DECD1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76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E84AB1-5EC7-4087-918E-CF3F6BF0B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411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C84C560-7D94-47F1-A201-2B0105AA2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068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6C285-394E-4A0A-9768-3405B650A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81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B7031-3E55-4CC2-943B-5D1DB8B91BD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09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CDFD-C11F-46EC-8791-B1E88FA4F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E9945-9C3B-4144-8C9D-A1842EB87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A3C1-18A9-4911-9523-866CFA73F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3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59CE0-1F34-4B65-AD18-0143E8AE8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8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E92C9-2638-43D3-B66F-4C9BFA682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98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E7295-C404-427A-9404-0A5CAA071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207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A8516-D734-4436-B2CF-AB171BE7F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927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309C9-910F-49A0-B242-7FCBD6398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02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5F4B-D956-49C1-AD7F-EFA132A63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83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5865-B319-4E2F-9B20-B6DEDF393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8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72B7A-A36F-4E72-93D0-FADE2F634E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35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080E-C950-4D80-B3CA-4D0EB89D24A9}" type="datetime1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80F34-9025-4104-A1BC-17F0FCA70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73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BCF1BF-6020-441F-8EA5-7F8D3BD2C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15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809C6F-50C3-4155-8FEF-FED6564D33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76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927CF9-CC35-4E20-B07F-C1FE8ABD6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02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F9D5FE8-41CA-46A3-B08E-FC2D4865A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63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2007DB-04AE-4F79-9856-933ABE4CD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30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EAECB4-1F09-4D3F-9B7C-F5C3454F8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99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CBC539-5276-4F6E-9325-76EFE8C5E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195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B08E4D8-EE93-4D13-97A0-828D8F9E8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85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E91B64-C8D8-4D1A-B496-74597285B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9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94A46-55DB-4C48-A88A-C2C08D8B5D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67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51FCA83-3AD7-495F-A6FD-F82537989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2DFDAA2-3557-4C6E-9E7E-01A02EAAA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697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80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07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86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95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80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67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76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49413-2930-4BE9-AE55-2A9A23BE51C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28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02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02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5F7D8-6C4A-4780-811E-F9B328E2AA78}" type="datetimeFigureOut">
              <a:rPr lang="ru-RU" smtClean="0">
                <a:solidFill>
                  <a:srgbClr val="465E9C"/>
                </a:solidFill>
              </a:rPr>
              <a:pPr/>
              <a:t>12.09.2016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F8D5-56D5-4C0F-B218-DAB060B4443C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6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8DC2-5DD2-4B1E-AE4B-0CD26F8BE38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5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74AB-BB81-49DB-8D3C-4A4E9AF9A2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ru-RU" sz="2400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2020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2020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2020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736B38-17F8-4395-BBD0-A1C0DC123279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4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4CFBDE-D40B-4E06-BA4A-11782460D812}" type="datetimeFigureOut">
              <a:rPr lang="ru-RU"/>
              <a:pPr>
                <a:defRPr/>
              </a:pPr>
              <a:t>12.09.2016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EC57E5-CE80-4B05-AD51-986E0DA768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3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574675" y="981075"/>
            <a:ext cx="7958138" cy="109538"/>
          </a:xfrm>
          <a:custGeom>
            <a:avLst/>
            <a:gdLst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8013" y="6669088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Verdan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F795C3-BD75-4CF0-AFA9-2659E5AC1C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89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5E080E-C950-4D80-B3CA-4D0EB89D24A9}" type="datetime1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12.09.2016</a:t>
            </a:fld>
            <a:endParaRPr lang="ru-RU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17F53D-B976-4EFB-AD36-53A1A341F81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7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68561-7AE1-4F3D-AA64-CD7DA8917CB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62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4923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4923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fld id="{AC726DF7-C467-461F-81E9-1FD3D39D24F9}" type="datetimeFigureOut">
              <a:rPr lang="en-US" smtClean="0">
                <a:solidFill>
                  <a:srgbClr val="E3DED1">
                    <a:shade val="50000"/>
                  </a:srgbClr>
                </a:solidFill>
                <a:latin typeface="Arial" charset="0"/>
              </a:rPr>
              <a:pPr defTabSz="894709"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9/12/2016</a:t>
            </a:fld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894709" fontAlgn="base">
              <a:spcBef>
                <a:spcPct val="0"/>
              </a:spcBef>
              <a:spcAft>
                <a:spcPct val="0"/>
              </a:spcAft>
              <a:defRPr/>
            </a:pPr>
            <a:fld id="{ABAC1427-63B6-42C5-8EE3-22BF2AF5483D}" type="slidenum">
              <a:rPr lang="en-US" smtClean="0">
                <a:solidFill>
                  <a:srgbClr val="E3DED1">
                    <a:shade val="50000"/>
                  </a:srgbClr>
                </a:solidFill>
                <a:latin typeface="Arial" charset="0"/>
              </a:rPr>
              <a:pPr defTabSz="89470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3DED1">
                  <a:shade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28684"/>
            <a:ext cx="7109261" cy="120248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Красноярский государственный медицинский университет им. профессора  В.Ф. </a:t>
            </a:r>
            <a:r>
              <a:rPr lang="ru-RU" sz="3200" b="1" dirty="0" err="1">
                <a:latin typeface="Monotype Corsiva" panose="03010101010201010101" pitchFamily="66" charset="0"/>
                <a:cs typeface="Times New Roman" panose="02020603050405020304" pitchFamily="18" charset="0"/>
              </a:rPr>
              <a:t>Войно-Ясенецкого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852936"/>
            <a:ext cx="6196405" cy="3243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История  кафедры детских болезней с курсом последипломного образования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-243408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-243408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0" y="-243409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конференция\Рисунок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09" y="-253085"/>
            <a:ext cx="2287761" cy="22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9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2484438" y="2276475"/>
            <a:ext cx="3959225" cy="1584325"/>
          </a:xfrm>
          <a:prstGeom prst="ellipse">
            <a:avLst/>
          </a:prstGeom>
          <a:solidFill>
            <a:srgbClr val="00CC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Инновационные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sz="2400" b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ru-RU" sz="2400" b="1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методы обучения</a:t>
            </a:r>
            <a:endParaRPr lang="en-GB" sz="2400" b="1" smtClean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8915" name="AutoShape 3"/>
          <p:cNvSpPr>
            <a:spLocks noChangeArrowheads="1"/>
          </p:cNvSpPr>
          <p:nvPr/>
        </p:nvSpPr>
        <p:spPr bwMode="auto">
          <a:xfrm>
            <a:off x="4067175" y="765175"/>
            <a:ext cx="433388" cy="1368425"/>
          </a:xfrm>
          <a:prstGeom prst="upArrow">
            <a:avLst>
              <a:gd name="adj1" fmla="val 50000"/>
              <a:gd name="adj2" fmla="val 78938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2708275"/>
            <a:ext cx="2484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  <a:latin typeface="Arial" charset="0"/>
              </a:rPr>
              <a:t>Role-playing game </a:t>
            </a:r>
            <a:endParaRPr lang="en-GB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0" y="5661025"/>
            <a:ext cx="35639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lnSpc>
                <a:spcPct val="70000"/>
              </a:lnSpc>
              <a:spcBef>
                <a:spcPts val="1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ahoma" pitchFamily="34" charset="0"/>
              <a:buNone/>
            </a:pPr>
            <a:r>
              <a:rPr lang="en-US" b="1" smtClean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ru-RU" b="1" smtClean="0">
                <a:solidFill>
                  <a:srgbClr val="000000"/>
                </a:solidFill>
                <a:latin typeface="Arial" charset="0"/>
              </a:rPr>
              <a:t>ketch show</a:t>
            </a:r>
            <a:endParaRPr lang="en-US" b="1" smtClean="0">
              <a:solidFill>
                <a:srgbClr val="000000"/>
              </a:solidFill>
              <a:latin typeface="Arial" charset="0"/>
            </a:endParaRPr>
          </a:p>
          <a:p>
            <a:pPr algn="ctr" eaLnBrk="1" fontAlgn="base" hangingPunct="1">
              <a:lnSpc>
                <a:spcPct val="70000"/>
              </a:lnSpc>
              <a:spcBef>
                <a:spcPts val="1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ahoma" pitchFamily="34" charset="0"/>
              <a:buNone/>
            </a:pPr>
            <a:r>
              <a:rPr lang="ru-RU" b="1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b="1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«Поймем друг друга»</a:t>
            </a:r>
            <a:endParaRPr lang="en-GB" sz="2000" b="1" smtClean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472113" y="5300663"/>
            <a:ext cx="1836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ts val="1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ahoma" pitchFamily="34" charset="0"/>
              <a:buNone/>
            </a:pPr>
            <a:r>
              <a:rPr lang="ru-RU" sz="2400" b="1" smtClean="0">
                <a:solidFill>
                  <a:srgbClr val="000000"/>
                </a:solidFill>
                <a:latin typeface="Arial" charset="0"/>
              </a:rPr>
              <a:t>Сoaching</a:t>
            </a:r>
            <a:endParaRPr lang="en-GB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732588" y="2349500"/>
            <a:ext cx="2160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ahoma" pitchFamily="34" charset="0"/>
              <a:buNone/>
            </a:pPr>
            <a:r>
              <a:rPr lang="en-US" sz="2400" b="1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IT-</a:t>
            </a:r>
            <a:r>
              <a:rPr lang="ru-RU" sz="2400" b="1" smtClean="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rPr>
              <a:t>программы</a:t>
            </a:r>
            <a:endParaRPr lang="en-GB" sz="2400" b="1" smtClean="0">
              <a:solidFill>
                <a:srgbClr val="000000"/>
              </a:solidFill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2555875" y="333375"/>
            <a:ext cx="36004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400" b="1">
                <a:solidFill>
                  <a:srgbClr val="000000"/>
                </a:solidFill>
              </a:rPr>
              <a:t>Case-study</a:t>
            </a:r>
            <a:r>
              <a:rPr lang="en-GB" sz="2400" b="1">
                <a:solidFill>
                  <a:srgbClr val="000000"/>
                </a:solidFill>
              </a:rPr>
              <a:t> </a:t>
            </a:r>
            <a:endParaRPr lang="en-GB" sz="24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Lucida Sans Unicode" pitchFamily="34" charset="0"/>
            </a:endParaRP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rot="-8760000">
            <a:off x="3203575" y="3716338"/>
            <a:ext cx="398463" cy="1873250"/>
          </a:xfrm>
          <a:prstGeom prst="upArrow">
            <a:avLst>
              <a:gd name="adj1" fmla="val 50000"/>
              <a:gd name="adj2" fmla="val 117530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 rot="8100000">
            <a:off x="6138863" y="3519488"/>
            <a:ext cx="438150" cy="2087562"/>
          </a:xfrm>
          <a:prstGeom prst="upArrow">
            <a:avLst>
              <a:gd name="adj1" fmla="val 50000"/>
              <a:gd name="adj2" fmla="val 119112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8923" name="AutoShape 11"/>
          <p:cNvSpPr>
            <a:spLocks noChangeArrowheads="1"/>
          </p:cNvSpPr>
          <p:nvPr/>
        </p:nvSpPr>
        <p:spPr bwMode="auto">
          <a:xfrm>
            <a:off x="5148263" y="1700213"/>
            <a:ext cx="2376487" cy="504825"/>
          </a:xfrm>
          <a:prstGeom prst="curvedDownArrow">
            <a:avLst>
              <a:gd name="adj1" fmla="val 91536"/>
              <a:gd name="adj2" fmla="val 187430"/>
              <a:gd name="adj3" fmla="val 33333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8924" name="AutoShape 12"/>
          <p:cNvSpPr>
            <a:spLocks noChangeArrowheads="1"/>
          </p:cNvSpPr>
          <p:nvPr/>
        </p:nvSpPr>
        <p:spPr bwMode="auto">
          <a:xfrm rot="10440000">
            <a:off x="611188" y="1851025"/>
            <a:ext cx="2444750" cy="503238"/>
          </a:xfrm>
          <a:prstGeom prst="curvedUpArrow">
            <a:avLst>
              <a:gd name="adj1" fmla="val 94462"/>
              <a:gd name="adj2" fmla="val 193422"/>
              <a:gd name="adj3" fmla="val 66667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16938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21717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0"/>
            <a:ext cx="20732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192087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892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373688"/>
            <a:ext cx="1703388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373688"/>
            <a:ext cx="10414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Oval 20"/>
          <p:cNvSpPr>
            <a:spLocks noChangeArrowheads="1"/>
          </p:cNvSpPr>
          <p:nvPr/>
        </p:nvSpPr>
        <p:spPr bwMode="auto">
          <a:xfrm>
            <a:off x="3276600" y="115888"/>
            <a:ext cx="2160588" cy="10795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913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686800" cy="6858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3400" smtClean="0"/>
              <a:t> 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Метод </a:t>
            </a:r>
            <a:r>
              <a:rPr lang="ru-RU" sz="2000" b="1" smtClean="0">
                <a:solidFill>
                  <a:srgbClr val="FF0000"/>
                </a:solidFill>
              </a:rPr>
              <a:t>«</a:t>
            </a:r>
            <a:r>
              <a:rPr lang="en-US" sz="2000" b="1" smtClean="0">
                <a:solidFill>
                  <a:srgbClr val="FF0000"/>
                </a:solidFill>
                <a:latin typeface="Arial" charset="0"/>
              </a:rPr>
              <a:t>case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2000" b="1" smtClean="0">
                <a:solidFill>
                  <a:srgbClr val="FF0000"/>
                </a:solidFill>
                <a:latin typeface="Arial" charset="0"/>
              </a:rPr>
              <a:t>study</a:t>
            </a:r>
            <a:r>
              <a:rPr lang="ru-RU" sz="2000" b="1" smtClean="0">
                <a:solidFill>
                  <a:srgbClr val="FF0000"/>
                </a:solidFill>
              </a:rPr>
              <a:t>»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 в процессе преподавания дисциплины </a:t>
            </a:r>
            <a:r>
              <a:rPr lang="ru-RU" sz="2000" b="1" smtClean="0">
                <a:solidFill>
                  <a:srgbClr val="FF0000"/>
                </a:solidFill>
              </a:rPr>
              <a:t>«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детские болезни</a:t>
            </a:r>
            <a:r>
              <a:rPr lang="ru-RU" sz="2000" b="1" smtClean="0">
                <a:solidFill>
                  <a:srgbClr val="FF0000"/>
                </a:solidFill>
              </a:rPr>
              <a:t>»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 на кафедре </a:t>
            </a:r>
            <a:r>
              <a:rPr lang="ru-RU" sz="2000" b="1" smtClean="0">
                <a:solidFill>
                  <a:srgbClr val="FF0000"/>
                </a:solidFill>
              </a:rPr>
              <a:t>«</a:t>
            </a:r>
            <a:r>
              <a:rPr lang="ru-RU" sz="2000" b="1" smtClean="0">
                <a:solidFill>
                  <a:srgbClr val="FF0000"/>
                </a:solidFill>
                <a:latin typeface="Arial" charset="0"/>
              </a:rPr>
              <a:t>Детских болезней с курсом ПО</a:t>
            </a:r>
            <a:r>
              <a:rPr lang="ru-RU" sz="2000" b="1" smtClean="0">
                <a:solidFill>
                  <a:srgbClr val="FF0000"/>
                </a:solidFill>
              </a:rPr>
              <a:t>»</a:t>
            </a:r>
            <a:endParaRPr lang="ru-RU" sz="2000" b="1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981075"/>
            <a:ext cx="8229600" cy="10668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4163" indent="-284163">
              <a:lnSpc>
                <a:spcPct val="80000"/>
              </a:lnSpc>
            </a:pPr>
            <a:r>
              <a:rPr lang="ru-RU" sz="1100" smtClean="0"/>
              <a:t>студенты анализируют клинические ситуации (case), возникающие в реальной практической деятельности;</a:t>
            </a:r>
          </a:p>
          <a:p>
            <a:pPr marL="284163" indent="-284163">
              <a:lnSpc>
                <a:spcPct val="80000"/>
              </a:lnSpc>
            </a:pPr>
            <a:r>
              <a:rPr lang="ru-RU" sz="1100" smtClean="0"/>
              <a:t>отрабатывают  алгоритмы их решения; </a:t>
            </a:r>
          </a:p>
          <a:p>
            <a:pPr marL="284163" indent="-284163">
              <a:lnSpc>
                <a:spcPct val="80000"/>
              </a:lnSpc>
            </a:pPr>
            <a:r>
              <a:rPr lang="ru-RU" sz="1100" smtClean="0"/>
              <a:t>оценивают свои действия; 	</a:t>
            </a:r>
          </a:p>
          <a:p>
            <a:pPr marL="284163" indent="-284163">
              <a:lnSpc>
                <a:spcPct val="80000"/>
              </a:lnSpc>
            </a:pPr>
            <a:r>
              <a:rPr lang="ru-RU" sz="1100" smtClean="0"/>
              <a:t>выбирают лучшее в контексте поставленной проблемы.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04800" y="1828800"/>
            <a:ext cx="838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smtClean="0">
                <a:solidFill>
                  <a:srgbClr val="000000"/>
                </a:solidFill>
                <a:latin typeface="Arial" charset="0"/>
              </a:rPr>
              <a:t>Внедрение «</a:t>
            </a: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case</a:t>
            </a:r>
            <a:r>
              <a:rPr lang="ru-RU" sz="1600" b="1" i="1" smtClean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600" b="1" i="1" smtClean="0">
                <a:solidFill>
                  <a:srgbClr val="000000"/>
                </a:solidFill>
                <a:latin typeface="Arial" charset="0"/>
              </a:rPr>
              <a:t>study</a:t>
            </a:r>
            <a:r>
              <a:rPr lang="ru-RU" sz="1600" b="1" i="1" smtClean="0">
                <a:solidFill>
                  <a:srgbClr val="000000"/>
                </a:solidFill>
                <a:latin typeface="Arial" charset="0"/>
              </a:rPr>
              <a:t>» и использование роботов-манекенов позволяет студентам добиться более точного, уверенного и правильного действия в стрессовой и незнакомой клинической ситуации.</a:t>
            </a:r>
          </a:p>
        </p:txBody>
      </p:sp>
      <p:pic>
        <p:nvPicPr>
          <p:cNvPr id="39941" name="Picture 5" descr="F:\ГАК 2009 фото педиатры\DSC081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0574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C:\Users\Vladimir Chikunov\Desktop\робот-манекен\P1070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19400"/>
            <a:ext cx="2038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2" descr="F:\ГАК 2009 фото педиатры\DSC081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62400"/>
            <a:ext cx="18367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Picture 2" descr="F:\ГАК 2009 фото педиатры\DSC081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18399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5" name="Заголовок 1"/>
          <p:cNvSpPr>
            <a:spLocks/>
          </p:cNvSpPr>
          <p:nvPr/>
        </p:nvSpPr>
        <p:spPr bwMode="auto">
          <a:xfrm>
            <a:off x="381000" y="4191000"/>
            <a:ext cx="198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smtClean="0">
                <a:solidFill>
                  <a:srgbClr val="000000"/>
                </a:solidFill>
                <a:cs typeface="Arial" charset="0"/>
              </a:rPr>
              <a:t>Ситуация </a:t>
            </a:r>
            <a:r>
              <a:rPr lang="en-US" sz="800" smtClean="0">
                <a:solidFill>
                  <a:srgbClr val="000000"/>
                </a:solidFill>
                <a:cs typeface="Arial" charset="0"/>
              </a:rPr>
              <a:t>(case)</a:t>
            </a:r>
            <a:r>
              <a:rPr lang="ru-RU" sz="80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ru-RU" sz="800" smtClean="0">
                <a:solidFill>
                  <a:srgbClr val="000000"/>
                </a:solidFill>
                <a:latin typeface="Arial" charset="0"/>
                <a:cs typeface="Arial" charset="0"/>
              </a:rPr>
              <a:t>«</a:t>
            </a:r>
            <a:r>
              <a:rPr lang="ru-RU" sz="800" smtClean="0">
                <a:solidFill>
                  <a:srgbClr val="000000"/>
                </a:solidFill>
                <a:cs typeface="Arial" charset="0"/>
              </a:rPr>
              <a:t>Осмотр </a:t>
            </a:r>
            <a:br>
              <a:rPr lang="ru-RU" sz="800" smtClean="0">
                <a:solidFill>
                  <a:srgbClr val="000000"/>
                </a:solidFill>
                <a:cs typeface="Arial" charset="0"/>
              </a:rPr>
            </a:br>
            <a:r>
              <a:rPr lang="ru-RU" sz="800" smtClean="0">
                <a:solidFill>
                  <a:srgbClr val="000000"/>
                </a:solidFill>
                <a:cs typeface="Arial" charset="0"/>
              </a:rPr>
              <a:t>новорожденного в приемном отделении</a:t>
            </a:r>
            <a:r>
              <a:rPr lang="ru-RU" sz="800" smtClean="0">
                <a:solidFill>
                  <a:srgbClr val="000000"/>
                </a:solidFill>
                <a:latin typeface="Arial" charset="0"/>
                <a:cs typeface="Arial" charset="0"/>
              </a:rPr>
              <a:t>»</a:t>
            </a:r>
            <a:endParaRPr lang="ru-RU" sz="8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6629400" y="4191000"/>
            <a:ext cx="2209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smtClean="0">
                <a:solidFill>
                  <a:srgbClr val="000000"/>
                </a:solidFill>
                <a:latin typeface="Arial" charset="0"/>
              </a:rPr>
              <a:t>Ситуация </a:t>
            </a:r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(case)</a:t>
            </a:r>
            <a:r>
              <a:rPr lang="ru-RU" sz="1000" smtClean="0">
                <a:solidFill>
                  <a:srgbClr val="000000"/>
                </a:solidFill>
                <a:latin typeface="Arial" charset="0"/>
              </a:rPr>
              <a:t>: «Измерение пульса и артериального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smtClean="0">
                <a:solidFill>
                  <a:srgbClr val="000000"/>
                </a:solidFill>
                <a:latin typeface="Arial" charset="0"/>
              </a:rPr>
              <a:t>давления»</a:t>
            </a:r>
          </a:p>
        </p:txBody>
      </p:sp>
      <p:sp>
        <p:nvSpPr>
          <p:cNvPr id="39947" name="Заголовок 1"/>
          <p:cNvSpPr>
            <a:spLocks/>
          </p:cNvSpPr>
          <p:nvPr/>
        </p:nvSpPr>
        <p:spPr bwMode="auto">
          <a:xfrm>
            <a:off x="152400" y="5715000"/>
            <a:ext cx="2133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smtClean="0">
                <a:solidFill>
                  <a:srgbClr val="000000"/>
                </a:solidFill>
                <a:cs typeface="Arial" charset="0"/>
              </a:rPr>
              <a:t>Ситуация </a:t>
            </a:r>
            <a:r>
              <a:rPr lang="en-US" sz="800" smtClean="0">
                <a:solidFill>
                  <a:srgbClr val="000000"/>
                </a:solidFill>
                <a:cs typeface="Arial" charset="0"/>
              </a:rPr>
              <a:t>(case)</a:t>
            </a:r>
            <a:r>
              <a:rPr lang="ru-RU" sz="800" smtClean="0">
                <a:solidFill>
                  <a:srgbClr val="000000"/>
                </a:solidFill>
                <a:cs typeface="Arial" charset="0"/>
              </a:rPr>
              <a:t>:</a:t>
            </a:r>
            <a:br>
              <a:rPr lang="ru-RU" sz="800" smtClean="0">
                <a:solidFill>
                  <a:srgbClr val="000000"/>
                </a:solidFill>
                <a:cs typeface="Arial" charset="0"/>
              </a:rPr>
            </a:br>
            <a:r>
              <a:rPr lang="ru-RU" sz="8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800" smtClean="0">
                <a:solidFill>
                  <a:srgbClr val="000000"/>
                </a:solidFill>
                <a:latin typeface="Arial" charset="0"/>
                <a:cs typeface="Arial" charset="0"/>
              </a:rPr>
              <a:t>«</a:t>
            </a:r>
            <a:r>
              <a:rPr lang="ru-RU" sz="800" smtClean="0">
                <a:solidFill>
                  <a:srgbClr val="000000"/>
                </a:solidFill>
                <a:cs typeface="Arial" charset="0"/>
              </a:rPr>
              <a:t>Оказание реанимационных </a:t>
            </a:r>
            <a:br>
              <a:rPr lang="ru-RU" sz="800" smtClean="0">
                <a:solidFill>
                  <a:srgbClr val="000000"/>
                </a:solidFill>
                <a:cs typeface="Arial" charset="0"/>
              </a:rPr>
            </a:br>
            <a:r>
              <a:rPr lang="ru-RU" sz="800" smtClean="0">
                <a:solidFill>
                  <a:srgbClr val="000000"/>
                </a:solidFill>
                <a:cs typeface="Arial" charset="0"/>
              </a:rPr>
              <a:t>мероприятий недоношенному</a:t>
            </a:r>
            <a:br>
              <a:rPr lang="ru-RU" sz="800" smtClean="0">
                <a:solidFill>
                  <a:srgbClr val="000000"/>
                </a:solidFill>
                <a:cs typeface="Arial" charset="0"/>
              </a:rPr>
            </a:br>
            <a:r>
              <a:rPr lang="ru-RU" sz="800" smtClean="0">
                <a:solidFill>
                  <a:srgbClr val="000000"/>
                </a:solidFill>
                <a:cs typeface="Arial" charset="0"/>
              </a:rPr>
              <a:t> новорожденному</a:t>
            </a:r>
            <a:r>
              <a:rPr lang="ru-RU" sz="800" smtClean="0">
                <a:solidFill>
                  <a:srgbClr val="000000"/>
                </a:solidFill>
                <a:latin typeface="Arial" charset="0"/>
                <a:cs typeface="Arial" charset="0"/>
              </a:rPr>
              <a:t>»</a:t>
            </a:r>
            <a:endParaRPr lang="ru-RU" sz="800" smtClean="0">
              <a:solidFill>
                <a:srgbClr val="000000"/>
              </a:solidFill>
            </a:endParaRPr>
          </a:p>
        </p:txBody>
      </p:sp>
      <p:sp>
        <p:nvSpPr>
          <p:cNvPr id="39948" name="Заголовок 1"/>
          <p:cNvSpPr>
            <a:spLocks/>
          </p:cNvSpPr>
          <p:nvPr/>
        </p:nvSpPr>
        <p:spPr bwMode="auto">
          <a:xfrm>
            <a:off x="6705600" y="5791200"/>
            <a:ext cx="2438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" smtClean="0">
                <a:solidFill>
                  <a:srgbClr val="000000"/>
                </a:solidFill>
                <a:cs typeface="Arial" charset="0"/>
              </a:rPr>
              <a:t>Ситуация </a:t>
            </a:r>
            <a:r>
              <a:rPr lang="en-US" sz="800" smtClean="0">
                <a:solidFill>
                  <a:srgbClr val="000000"/>
                </a:solidFill>
                <a:cs typeface="Arial" charset="0"/>
              </a:rPr>
              <a:t>(case)</a:t>
            </a:r>
            <a:r>
              <a:rPr lang="ru-RU" sz="800" smtClean="0">
                <a:solidFill>
                  <a:srgbClr val="000000"/>
                </a:solidFill>
                <a:cs typeface="Arial" charset="0"/>
              </a:rPr>
              <a:t>: «Оказание помощи подростку при внезапной остановке дыхания</a:t>
            </a:r>
            <a:r>
              <a:rPr lang="ru-RU" sz="800" smtClean="0">
                <a:solidFill>
                  <a:srgbClr val="000000"/>
                </a:solidFill>
                <a:latin typeface="Arial" charset="0"/>
                <a:cs typeface="Arial" charset="0"/>
              </a:rPr>
              <a:t>»</a:t>
            </a:r>
            <a:endParaRPr lang="ru-RU" sz="8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ru-RU" smtClean="0"/>
          </a:p>
        </p:txBody>
      </p:sp>
      <p:pic>
        <p:nvPicPr>
          <p:cNvPr id="40963" name="Picture 2" descr="C:\Users\Vladimir Chikunov\Pictures\фантомы\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8"/>
            <a:ext cx="442753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356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C:\Users\Vladimir Chikunov\Pictures\Призентация Baby\IMG_14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865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C:\Users\Vladimir Chikunov\Pictures\Призентация Baby\IMG_14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17913"/>
            <a:ext cx="48593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5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00"/>
                </a:solidFill>
                <a:latin typeface="Tahoma" pitchFamily="34" charset="0"/>
              </a:rPr>
              <a:t>Благодарю за внимание!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1341438"/>
            <a:ext cx="5410200" cy="5257800"/>
          </a:xfrm>
        </p:spPr>
        <p:txBody>
          <a:bodyPr/>
          <a:lstStyle/>
          <a:p>
            <a:pPr indent="0" algn="r">
              <a:buFontTx/>
              <a:buNone/>
            </a:pPr>
            <a:r>
              <a:rPr lang="ru-RU" sz="2800" b="1" i="1" smtClean="0">
                <a:solidFill>
                  <a:srgbClr val="16165D"/>
                </a:solidFill>
                <a:cs typeface="Times New Roman" pitchFamily="18" charset="0"/>
              </a:rPr>
              <a:t>«Быть счастливым счастьем</a:t>
            </a:r>
            <a:endParaRPr lang="ru-RU" sz="2800" i="1" smtClean="0">
              <a:solidFill>
                <a:srgbClr val="16165D"/>
              </a:solidFill>
              <a:cs typeface="Times New Roman" pitchFamily="18" charset="0"/>
            </a:endParaRPr>
          </a:p>
          <a:p>
            <a:pPr indent="0" algn="r">
              <a:buFontTx/>
              <a:buNone/>
            </a:pPr>
            <a:r>
              <a:rPr lang="ru-RU" sz="2800" b="1" i="1" smtClean="0">
                <a:solidFill>
                  <a:srgbClr val="16165D"/>
                </a:solidFill>
                <a:cs typeface="Times New Roman" pitchFamily="18" charset="0"/>
              </a:rPr>
              <a:t>других – вот настоящее</a:t>
            </a:r>
            <a:endParaRPr lang="ru-RU" sz="2800" i="1" smtClean="0">
              <a:solidFill>
                <a:srgbClr val="16165D"/>
              </a:solidFill>
              <a:cs typeface="Times New Roman" pitchFamily="18" charset="0"/>
            </a:endParaRPr>
          </a:p>
          <a:p>
            <a:pPr indent="0" algn="r">
              <a:buFontTx/>
              <a:buNone/>
            </a:pPr>
            <a:r>
              <a:rPr lang="ru-RU" sz="2800" b="1" i="1" smtClean="0">
                <a:solidFill>
                  <a:srgbClr val="16165D"/>
                </a:solidFill>
                <a:cs typeface="Times New Roman" pitchFamily="18" charset="0"/>
              </a:rPr>
              <a:t>счастье и земной идеал </a:t>
            </a:r>
            <a:endParaRPr lang="ru-RU" sz="2800" i="1" smtClean="0">
              <a:solidFill>
                <a:srgbClr val="16165D"/>
              </a:solidFill>
              <a:cs typeface="Times New Roman" pitchFamily="18" charset="0"/>
            </a:endParaRPr>
          </a:p>
          <a:p>
            <a:pPr indent="0" algn="r">
              <a:buFontTx/>
              <a:buNone/>
            </a:pPr>
            <a:r>
              <a:rPr lang="ru-RU" sz="2800" b="1" i="1" smtClean="0">
                <a:solidFill>
                  <a:srgbClr val="16165D"/>
                </a:solidFill>
                <a:cs typeface="Times New Roman" pitchFamily="18" charset="0"/>
              </a:rPr>
              <a:t>жизни всякого, кто избирает</a:t>
            </a:r>
            <a:endParaRPr lang="ru-RU" sz="2800" i="1" smtClean="0">
              <a:solidFill>
                <a:srgbClr val="16165D"/>
              </a:solidFill>
              <a:cs typeface="Times New Roman" pitchFamily="18" charset="0"/>
            </a:endParaRPr>
          </a:p>
          <a:p>
            <a:pPr indent="0" algn="r">
              <a:buFontTx/>
              <a:buNone/>
            </a:pPr>
            <a:r>
              <a:rPr lang="ru-RU" sz="2800" b="1" i="1" smtClean="0">
                <a:solidFill>
                  <a:srgbClr val="16165D"/>
                </a:solidFill>
                <a:cs typeface="Times New Roman" pitchFamily="18" charset="0"/>
              </a:rPr>
              <a:t>врачебную профессию»</a:t>
            </a:r>
          </a:p>
          <a:p>
            <a:pPr indent="0" algn="r">
              <a:buFontTx/>
              <a:buNone/>
            </a:pPr>
            <a:endParaRPr lang="ru-RU" sz="2800" i="1" smtClean="0">
              <a:solidFill>
                <a:srgbClr val="16165D"/>
              </a:solidFill>
              <a:cs typeface="Times New Roman" pitchFamily="18" charset="0"/>
            </a:endParaRPr>
          </a:p>
          <a:p>
            <a:pPr indent="0" algn="r">
              <a:buFontTx/>
              <a:buNone/>
            </a:pPr>
            <a:r>
              <a:rPr lang="ru-RU" sz="2800" smtClean="0">
                <a:cs typeface="Times New Roman" pitchFamily="18" charset="0"/>
              </a:rPr>
              <a:t> </a:t>
            </a:r>
            <a:r>
              <a:rPr lang="ru-RU" sz="2800" i="1" smtClean="0">
                <a:solidFill>
                  <a:srgbClr val="16165D"/>
                </a:solidFill>
                <a:cs typeface="Times New Roman" pitchFamily="18" charset="0"/>
              </a:rPr>
              <a:t>Николай Иванович Пирогов</a:t>
            </a:r>
          </a:p>
          <a:p>
            <a:pPr indent="0" algn="r">
              <a:buFontTx/>
              <a:buNone/>
            </a:pPr>
            <a:r>
              <a:rPr lang="ru-RU" sz="2800" smtClean="0">
                <a:cs typeface="Times New Roman" pitchFamily="18" charset="0"/>
              </a:rPr>
              <a:t> </a:t>
            </a:r>
          </a:p>
          <a:p>
            <a:pPr indent="0" eaLnBrk="1" hangingPunct="1">
              <a:buFontTx/>
              <a:buNone/>
            </a:pPr>
            <a:endParaRPr lang="ru-RU" sz="2800" b="1" smtClean="0">
              <a:solidFill>
                <a:srgbClr val="000066"/>
              </a:solidFill>
              <a:latin typeface="Tahoma" pitchFamily="34" charset="0"/>
              <a:cs typeface="Times New Roman" pitchFamily="18" charset="0"/>
            </a:endParaRP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381000" y="1295400"/>
          <a:ext cx="31242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Фотография Photo Editor" r:id="rId3" imgW="2266667" imgH="3228571" progId="MSPhotoEd.3">
                  <p:embed/>
                </p:oleObj>
              </mc:Choice>
              <mc:Fallback>
                <p:oleObj name="Фотография Photo Editor" r:id="rId3" imgW="2266667" imgH="3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31242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17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1223962"/>
          </a:xfrm>
        </p:spPr>
        <p:txBody>
          <a:bodyPr/>
          <a:lstStyle/>
          <a:p>
            <a:pPr eaLnBrk="1" hangingPunct="1"/>
            <a:r>
              <a:rPr lang="ru-RU" sz="2400" smtClean="0"/>
              <a:t>На базе 100-коечной детской городской больницы по улице Песочной Ленинского района г. Красноярска 29 сентября 1966 г. была создана кафедра госпитальной педиатрии.</a:t>
            </a:r>
          </a:p>
        </p:txBody>
      </p:sp>
      <p:graphicFrame>
        <p:nvGraphicFramePr>
          <p:cNvPr id="471043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323850" y="1341438"/>
          <a:ext cx="8351838" cy="536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Фотография Photo Editor" r:id="rId3" imgW="25600000" imgH="17371429" progId="MSPhotoEd.3">
                  <p:embed/>
                </p:oleObj>
              </mc:Choice>
              <mc:Fallback>
                <p:oleObj name="Фотография Photo Editor" r:id="rId3" imgW="25600000" imgH="17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341438"/>
                        <a:ext cx="8351838" cy="536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0264653"/>
      </p:ext>
    </p:extLst>
  </p:cSld>
  <p:clrMapOvr>
    <a:masterClrMapping/>
  </p:clrMapOvr>
  <p:transition/>
  <p:timing>
    <p:tnLst>
      <p:par>
        <p:cTn id="1" dur="indefinite" restart="never" nodeType="tmRoot"/>
      </p:par>
    </p:tnLst>
    <p:bldLst>
      <p:bldP spid="4710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476250"/>
            <a:ext cx="4032250" cy="6381750"/>
          </a:xfrm>
        </p:spPr>
        <p:txBody>
          <a:bodyPr/>
          <a:lstStyle/>
          <a:p>
            <a:pPr eaLnBrk="1" hangingPunct="1"/>
            <a:r>
              <a:rPr lang="ru-RU" sz="2400" smtClean="0"/>
              <a:t>Возглавил её доцент Константин Владимирович Орехов, направленный на работу в медицинский институт г. Красноярска в 1964 г. после окончания аспирантуры и защиты кандидатской диссертации на кафедре детских болезней педиатрического факультета 2-го Московского медицинского института. </a:t>
            </a:r>
          </a:p>
        </p:txBody>
      </p:sp>
      <p:pic>
        <p:nvPicPr>
          <p:cNvPr id="31747" name="Picture 12" descr="Орехов_1 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04813"/>
            <a:ext cx="3746500" cy="5656262"/>
          </a:xfrm>
        </p:spPr>
      </p:pic>
    </p:spTree>
    <p:extLst>
      <p:ext uri="{BB962C8B-B14F-4D97-AF65-F5344CB8AC3E}">
        <p14:creationId xmlns:p14="http://schemas.microsoft.com/office/powerpoint/2010/main" val="12922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971550" y="2017713"/>
            <a:ext cx="8172450" cy="4435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Задачами кафедр, созданных на педиатрическом факультете в 1958г., были подготовка специалистов, обладающих фундаментальными знаниями и высоким уровнем культуры. На этих же кафедрах необходимо было решать задачи подготовки научно-педагогических кадров через ординатуру, аспирантуру, докторантуру для дальнейшего развития факультета через создание общепризнанных научных школ и развития педагогических новаций. Для этой цели были использованы центральные ВУЗы и потенциал самого Красноярского государственного медицинского института.</a:t>
            </a:r>
          </a:p>
        </p:txBody>
      </p:sp>
    </p:spTree>
    <p:extLst>
      <p:ext uri="{BB962C8B-B14F-4D97-AF65-F5344CB8AC3E}">
        <p14:creationId xmlns:p14="http://schemas.microsoft.com/office/powerpoint/2010/main" val="224758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693150" cy="839788"/>
          </a:xfrm>
        </p:spPr>
        <p:txBody>
          <a:bodyPr/>
          <a:lstStyle/>
          <a:p>
            <a:pPr eaLnBrk="1" hangingPunct="1"/>
            <a:r>
              <a:rPr lang="ru-RU" sz="2400" smtClean="0"/>
              <a:t>Совместная работа с практическим здравоохранением явилась блестящей школой подготовки педиатров.</a:t>
            </a:r>
          </a:p>
        </p:txBody>
      </p:sp>
      <p:pic>
        <p:nvPicPr>
          <p:cNvPr id="33795" name="Picture 4" descr="Конференция-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1341438"/>
            <a:ext cx="7775575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1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smtClean="0"/>
              <a:t>Коллектив кафедры госпитальной педиатрии обучал студентов 5 и 6 курсов по программам клинической и поликлинической педиатрии.</a:t>
            </a:r>
            <a:r>
              <a:rPr lang="ru-RU" sz="4000" smtClean="0"/>
              <a:t> </a:t>
            </a:r>
          </a:p>
        </p:txBody>
      </p:sp>
      <p:pic>
        <p:nvPicPr>
          <p:cNvPr id="34819" name="Picture 4" descr="Конференция-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17750"/>
            <a:ext cx="5616575" cy="3694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724525" y="2017713"/>
            <a:ext cx="32305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Первыми ординаторами на кафедре были Р.А.Авдеева,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    С.М. Степанова-Полилей, Э.Ф.Старых, первыми аспирантами – Н.Ф.Денисенко, С.И. Устинова, А.А.Шик. </a:t>
            </a:r>
          </a:p>
        </p:txBody>
      </p:sp>
    </p:spTree>
    <p:extLst>
      <p:ext uri="{BB962C8B-B14F-4D97-AF65-F5344CB8AC3E}">
        <p14:creationId xmlns:p14="http://schemas.microsoft.com/office/powerpoint/2010/main" val="72577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42988" y="0"/>
            <a:ext cx="8101012" cy="19812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ru-RU" sz="2400" smtClean="0"/>
              <a:t>Кафедра сохраняет лучшие свои традиции – грамотный творческий коллектив. Основой учебного процесса является успешная клиническая работа всего коллектива, совершенствование педагогического мастерства.</a:t>
            </a:r>
          </a:p>
        </p:txBody>
      </p:sp>
      <p:pic>
        <p:nvPicPr>
          <p:cNvPr id="35843" name="Picture 4" descr="коллектив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38300"/>
            <a:ext cx="7559675" cy="521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26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Arial" charset="0"/>
                <a:cs typeface="Arial" charset="0"/>
              </a:rPr>
              <a:t>Кафедра детских болезней</a:t>
            </a:r>
            <a:br>
              <a:rPr lang="ru-RU" sz="3600" b="1" smtClean="0">
                <a:latin typeface="Arial" charset="0"/>
                <a:cs typeface="Arial" charset="0"/>
              </a:rPr>
            </a:br>
            <a:r>
              <a:rPr lang="ru-RU" sz="3600" b="1" smtClean="0">
                <a:latin typeface="Arial" charset="0"/>
                <a:cs typeface="Arial" charset="0"/>
              </a:rPr>
              <a:t> с курсом ПО</a:t>
            </a:r>
          </a:p>
        </p:txBody>
      </p:sp>
      <p:pic>
        <p:nvPicPr>
          <p:cNvPr id="36867" name="Picture 2" descr="Ильенкова 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73238"/>
            <a:ext cx="2519362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Авдее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13144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Прокопце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765175"/>
            <a:ext cx="13684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Шитьковск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1319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D:\Фото кафедра\183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581525"/>
            <a:ext cx="14398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2" descr="C:\Users\Vladimir Chikunov\Desktop\Владимир-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652963"/>
            <a:ext cx="1736725" cy="1905000"/>
          </a:xfrm>
          <a:noFill/>
        </p:spPr>
      </p:pic>
      <p:pic>
        <p:nvPicPr>
          <p:cNvPr id="36873" name="Picture 4" descr="D:\Фото кафедра\1177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52963"/>
            <a:ext cx="143986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3" descr="F:\ВОСПИТАНИЕ\к НГ кафедра\каф фото\15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73238"/>
            <a:ext cx="1366837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7" descr="http://www.krasgmu.ru/../src/users/1509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65625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5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836613"/>
            <a:ext cx="8353425" cy="2438400"/>
          </a:xfrm>
        </p:spPr>
        <p:txBody>
          <a:bodyPr/>
          <a:lstStyle/>
          <a:p>
            <a:r>
              <a:rPr lang="ru-RU" sz="2800" b="1" i="1" smtClean="0">
                <a:latin typeface="Arial" charset="0"/>
                <a:cs typeface="Times New Roman" pitchFamily="18" charset="0"/>
              </a:rPr>
              <a:t>Реализация </a:t>
            </a:r>
            <a:r>
              <a:rPr lang="ru-RU" sz="2800" b="1" i="1" u="sng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компетентностного подхода </a:t>
            </a:r>
            <a:r>
              <a:rPr lang="ru-RU" sz="2800" b="1" i="1" smtClean="0">
                <a:latin typeface="Arial" charset="0"/>
                <a:cs typeface="Times New Roman" pitchFamily="18" charset="0"/>
              </a:rPr>
              <a:t>должна предусматривать широкое использование в учебном процессе активных и интерактивных форм проведения занятий</a:t>
            </a:r>
            <a:br>
              <a:rPr lang="ru-RU" sz="2800" b="1" i="1" smtClean="0">
                <a:latin typeface="Arial" charset="0"/>
                <a:cs typeface="Times New Roman" pitchFamily="18" charset="0"/>
              </a:rPr>
            </a:br>
            <a:endParaRPr lang="ru-RU" sz="2800" b="1" i="1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63600" y="2997200"/>
            <a:ext cx="8280400" cy="33575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500" b="1" i="1" smtClean="0">
                <a:latin typeface="Times New Roman" pitchFamily="18" charset="0"/>
                <a:cs typeface="Times New Roman" pitchFamily="18" charset="0"/>
              </a:rPr>
              <a:t>компьютерных симуляций,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500" b="1" i="1" smtClean="0">
                <a:latin typeface="Times New Roman" pitchFamily="18" charset="0"/>
                <a:cs typeface="Times New Roman" pitchFamily="18" charset="0"/>
              </a:rPr>
              <a:t>деловых и ролевых игр,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500" b="1" i="1" smtClean="0">
                <a:latin typeface="Times New Roman" pitchFamily="18" charset="0"/>
                <a:cs typeface="Times New Roman" pitchFamily="18" charset="0"/>
              </a:rPr>
              <a:t>разбор конкретных ситуаций,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500" b="1" i="1" smtClean="0">
                <a:latin typeface="Times New Roman" pitchFamily="18" charset="0"/>
                <a:cs typeface="Times New Roman" pitchFamily="18" charset="0"/>
              </a:rPr>
              <a:t>психологические 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500" b="1" i="1" smtClean="0">
                <a:latin typeface="Times New Roman" pitchFamily="18" charset="0"/>
                <a:cs typeface="Times New Roman" pitchFamily="18" charset="0"/>
              </a:rPr>
              <a:t>иные тренинги в сочетании с внеаудиторной работой</a:t>
            </a:r>
            <a:r>
              <a:rPr lang="ru-RU" sz="2500" i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100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Вуз обязан ознакомить обучающихся с их правами и обязанностями при формировании ООП,</a:t>
            </a:r>
            <a:r>
              <a:rPr lang="ru-RU" sz="2100" i="1" smtClean="0">
                <a:latin typeface="Times New Roman" pitchFamily="18" charset="0"/>
                <a:cs typeface="Times New Roman" pitchFamily="18" charset="0"/>
              </a:rPr>
              <a:t> разъяснить, что избранные обучающимися дисциплины (модули, курсы) становятся для них обязательными.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100" i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sz="3400" smtClean="0"/>
          </a:p>
        </p:txBody>
      </p:sp>
    </p:spTree>
    <p:extLst>
      <p:ext uri="{BB962C8B-B14F-4D97-AF65-F5344CB8AC3E}">
        <p14:creationId xmlns:p14="http://schemas.microsoft.com/office/powerpoint/2010/main" val="3998457163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469</Words>
  <Application>Microsoft Office PowerPoint</Application>
  <PresentationFormat>Экран (4:3)</PresentationFormat>
  <Paragraphs>54</Paragraphs>
  <Slides>13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Палитра</vt:lpstr>
      <vt:lpstr>1_Тема Office</vt:lpstr>
      <vt:lpstr>Профиль</vt:lpstr>
      <vt:lpstr>2_Оформление по умолчанию</vt:lpstr>
      <vt:lpstr>1_Оформление по умолчанию</vt:lpstr>
      <vt:lpstr>Кнопка</vt:lpstr>
      <vt:lpstr>Фотография Photo Editor</vt:lpstr>
      <vt:lpstr>Красноярский государственный медицинский университет им. профессора  В.Ф. Войно-Ясенецкого</vt:lpstr>
      <vt:lpstr>На базе 100-коечной детской городской больницы по улице Песочной Ленинского района г. Красноярска 29 сентября 1966 г. была создана кафедра госпитальной педиатрии.</vt:lpstr>
      <vt:lpstr>Презентация PowerPoint</vt:lpstr>
      <vt:lpstr>Презентация PowerPoint</vt:lpstr>
      <vt:lpstr>Совместная работа с практическим здравоохранением явилась блестящей школой подготовки педиатров.</vt:lpstr>
      <vt:lpstr>Коллектив кафедры госпитальной педиатрии обучал студентов 5 и 6 курсов по программам клинической и поликлинической педиатрии. </vt:lpstr>
      <vt:lpstr>Презентация PowerPoint</vt:lpstr>
      <vt:lpstr>Кафедра детских болезней  с курсом ПО</vt:lpstr>
      <vt:lpstr>Реализация компетентностного подхода должна предусматривать широкое использование в учебном процессе активных и интерактивных форм проведения занятий </vt:lpstr>
      <vt:lpstr>Презентация PowerPoint</vt:lpstr>
      <vt:lpstr> Метод «case-study» в процессе преподавания дисциплины «детские болезни» на кафедре «Детских болезней с курсом ПО»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Красноярский государственный медицинский университет им. профессора  В.Ф. Войно-Ясенецкого</dc:title>
  <dc:creator>tech</dc:creator>
  <cp:lastModifiedBy>tech</cp:lastModifiedBy>
  <cp:revision>3</cp:revision>
  <dcterms:created xsi:type="dcterms:W3CDTF">2016-09-12T03:09:18Z</dcterms:created>
  <dcterms:modified xsi:type="dcterms:W3CDTF">2016-09-12T03:29:14Z</dcterms:modified>
</cp:coreProperties>
</file>