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33488-7989-C077-A1DA-702BFBF1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F80261-3D77-DF17-2E12-06D7F4291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C065D-6361-626E-A6C9-7D9871C2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1E738-FFA4-5A23-7A1D-89F5AEB7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3538A-6154-8788-98C5-02532BAB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7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453B-3D40-3461-01C1-5D10E89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ABFA3A-AEC7-5076-3668-60A7C253C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E3C94-E7F6-5318-9238-2D0ED123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B92E0-9386-3397-BF7B-11DB127A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6D8D8-F66A-2A0B-C361-93834C18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D8743B-A0FA-374F-FC85-E121871F5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4EFA86-3888-4C24-06E7-771F44C69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BD6F4-891D-7EED-5323-898070BE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9398A-B2D2-9DEA-91D9-742C3BD3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04391-AF8D-9C7C-B17C-19F8D88E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27389-7143-8AB1-3A4D-A568C2F8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D63B9-7E62-0DBB-7EB6-0225191B2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CD640-04FD-FCF4-43EA-8236512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57ED9-A10B-80D6-C9CD-9BAD44AD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1891-9D80-E377-5F2A-0E3815A6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92E92-52A1-093C-6475-18928215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A7383-2374-12E1-EA3E-9DBE9156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91140-7C81-2CD2-C28A-7626E7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5FFEF-0096-33C1-F104-F202C428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8131E-19D8-3D28-EEBD-C7B45C40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5A351-1AF4-8269-E059-DB2622CB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28E60-75C7-DF57-8511-F78E3C2C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74AE5-C537-317A-D5EE-8EC9AC379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03030-30C4-9CB0-9D66-70906295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DB393-77C3-3F22-1879-30350B9C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E12C7-F23D-D713-593F-59F0F913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31567-1C47-FC76-A282-A404BB22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D9351-2B50-1CB8-BC77-4AE923DB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D9A1E-2FA8-09A2-C95C-E763A6B65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0BF6D7-9993-2A91-465D-68FF0C21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4EC4DF-5E07-AC71-1C5A-7C4F79AF3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C94610-45A8-B204-6FE6-A29E3522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32ECE-85D1-C35A-79D8-C141D1B1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609285-DE0F-A20C-A8FB-402E709B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F92DA-4766-6A31-D26C-1DA0FC0A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3A74CE-8519-EA2C-6CA8-C91C1FDF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5D3811-70A5-E3EB-93E0-4B315888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244D99-7B62-4CDC-87EB-85DFC396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34E480-39F9-C6B6-D40A-E7368288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FA468-C02B-77F7-6F1C-6B64C274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9FAFA0-8AF7-D79D-BC9D-2CC8A75D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7E8DF-6812-8F22-E03C-547B2859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4B43-2460-7C35-CF0E-275F9B46D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12B5D1-F9D7-5BEF-AB73-2E886D88F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16AD3-A09A-343A-1235-3B247DB0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76BCA-3AE9-D679-4E39-23524BA1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1DFA-DCCD-8BB4-F7D7-F4F9B56A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E8AD6-6FCE-C060-C167-9E3AA8F5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25D00A-82D0-6A4C-E39A-C7D786E56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B083B5-0F18-F948-0E5E-12BC47D5A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755762-20E0-1B5A-DCBA-07EAF3B2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4FAF3-5E68-263F-058D-82A0F168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E669FE-B9E8-5051-A6C7-A51954FD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1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88CBA-9688-CBB9-6EBD-D5F0D47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935D8-5B3B-920E-7F2B-FC6574E9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6645F-C0AE-C1FA-8105-CFAF2947E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6D7C-5CE4-4C49-85A3-76C239BFBD2C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72932-E5D6-F18E-6315-A16BD1A48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3562D-2DD1-4082-2EF2-537353D4D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9BF2-47C5-7646-925D-97A85DF0B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9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E286E4-186C-7CE6-16F8-CCC9C410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79" y="1825625"/>
            <a:ext cx="11600873" cy="48969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Тема презентации : </a:t>
            </a:r>
          </a:p>
          <a:p>
            <a:pPr marL="0" indent="0" algn="ctr">
              <a:buNone/>
            </a:pPr>
            <a:r>
              <a:rPr lang="en-US" b="1"/>
              <a:t>“</a:t>
            </a:r>
            <a:r>
              <a:rPr lang="en-US" sz="3600" b="1"/>
              <a:t>Домашнняя аптека</a:t>
            </a:r>
            <a:r>
              <a:rPr lang="en-US" b="1"/>
              <a:t>”</a:t>
            </a:r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r">
              <a:buNone/>
            </a:pPr>
            <a:r>
              <a:rPr lang="en-US" b="1"/>
              <a:t>                                        Выполнил студент 1 курса отеделении –Фармация</a:t>
            </a:r>
          </a:p>
          <a:p>
            <a:pPr marL="0" indent="0" algn="r">
              <a:buNone/>
            </a:pPr>
            <a:r>
              <a:rPr lang="en-US" b="1"/>
              <a:t>Оюн Саглана </a:t>
            </a:r>
            <a:endParaRPr lang="ru-RU" b="1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55A68C-CD76-6BD7-4075-D68E5F23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30" y="135467"/>
            <a:ext cx="10677237" cy="1564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ru-RU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Красноярского государственного медицинского университета </a:t>
            </a:r>
            <a:br>
              <a:rPr lang="ru-RU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им. проф. В.Ф.Войно-Ясенецкого</a:t>
            </a:r>
          </a:p>
        </p:txBody>
      </p:sp>
    </p:spTree>
    <p:extLst>
      <p:ext uri="{BB962C8B-B14F-4D97-AF65-F5344CB8AC3E}">
        <p14:creationId xmlns:p14="http://schemas.microsoft.com/office/powerpoint/2010/main" val="12045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676BB-6A34-05F7-347C-1EE542AF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02" y="678871"/>
            <a:ext cx="5738861" cy="102062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+mn-lt"/>
              </a:rPr>
              <a:t>Дентагуттал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ED999-DF50-34CC-E2A2-6E54733049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8" b="14768"/>
          <a:stretch/>
        </p:blipFill>
        <p:spPr>
          <a:xfrm>
            <a:off x="6538913" y="1699491"/>
            <a:ext cx="5086350" cy="483985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349CA57-303F-91FC-6C82-7BF8ABC6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770" y="1859588"/>
            <a:ext cx="5603394" cy="4541212"/>
          </a:xfrm>
        </p:spPr>
        <p:txBody>
          <a:bodyPr>
            <a:normAutofit/>
          </a:bodyPr>
          <a:lstStyle/>
          <a:p>
            <a:r>
              <a:rPr lang="ru-RU" sz="2800" dirty="0"/>
              <a:t>Капли зубные </a:t>
            </a:r>
          </a:p>
          <a:p>
            <a:r>
              <a:rPr lang="ru-RU" sz="2800" dirty="0"/>
              <a:t>Условия хранения : хранить в защищенном от света месте при  температуре  не выше 20°С</a:t>
            </a:r>
          </a:p>
          <a:p>
            <a:r>
              <a:rPr lang="ru-RU" sz="2800" dirty="0"/>
              <a:t>Срок годности: 27.05.2025</a:t>
            </a:r>
          </a:p>
        </p:txBody>
      </p:sp>
    </p:spTree>
    <p:extLst>
      <p:ext uri="{BB962C8B-B14F-4D97-AF65-F5344CB8AC3E}">
        <p14:creationId xmlns:p14="http://schemas.microsoft.com/office/powerpoint/2010/main" val="235752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44CAF-0261-BBA3-690A-CEAF812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254"/>
            <a:ext cx="3932237" cy="87514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Новокаин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BE180-C879-B359-22A6-D2F14CEC37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b="6157"/>
          <a:stretch/>
        </p:blipFill>
        <p:spPr>
          <a:xfrm>
            <a:off x="6991350" y="2057400"/>
            <a:ext cx="5040313" cy="40717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7691E40-B890-334F-4C16-897DFD6DB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53" y="2057399"/>
            <a:ext cx="6563974" cy="4518891"/>
          </a:xfrm>
        </p:spPr>
        <p:txBody>
          <a:bodyPr>
            <a:normAutofit/>
          </a:bodyPr>
          <a:lstStyle/>
          <a:p>
            <a:r>
              <a:rPr lang="ru-RU" sz="2800" dirty="0"/>
              <a:t>Раствор для инъекций</a:t>
            </a:r>
          </a:p>
          <a:p>
            <a:r>
              <a:rPr lang="ru-RU" sz="2800" dirty="0"/>
              <a:t>Условия хранения :</a:t>
            </a:r>
          </a:p>
          <a:p>
            <a:r>
              <a:rPr lang="ru-RU" sz="2800" dirty="0"/>
              <a:t>хранить при температуре не выше 25 °С</a:t>
            </a:r>
          </a:p>
          <a:p>
            <a:r>
              <a:rPr lang="ru-RU" sz="2800" dirty="0"/>
              <a:t>Срок годности: .07.10.2026</a:t>
            </a:r>
          </a:p>
        </p:txBody>
      </p:sp>
    </p:spTree>
    <p:extLst>
      <p:ext uri="{BB962C8B-B14F-4D97-AF65-F5344CB8AC3E}">
        <p14:creationId xmlns:p14="http://schemas.microsoft.com/office/powerpoint/2010/main" val="291088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86AB7-B697-3CE9-221C-BBC5F93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367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Панкретин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090BCE-FCDF-E31C-CB15-AA84950B9D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7178675" y="1484313"/>
            <a:ext cx="4878388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B478489-1BD7-02BE-04E9-A12F8BAB4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467" y="1440873"/>
            <a:ext cx="6896485" cy="4959927"/>
          </a:xfrm>
        </p:spPr>
        <p:txBody>
          <a:bodyPr anchor="t">
            <a:normAutofit/>
          </a:bodyPr>
          <a:lstStyle/>
          <a:p>
            <a:pPr algn="just"/>
            <a:r>
              <a:rPr lang="ru-RU" sz="2800" dirty="0"/>
              <a:t>Таблетки кишечнорастворимые, покрытые пленочной оболочкой</a:t>
            </a:r>
          </a:p>
          <a:p>
            <a:pPr algn="just"/>
            <a:r>
              <a:rPr lang="ru-RU" sz="2800" dirty="0"/>
              <a:t>Условия хранения: при температуре не выше 25 °C, в оригинальной упаковке</a:t>
            </a:r>
          </a:p>
          <a:p>
            <a:pPr algn="just"/>
            <a:r>
              <a:rPr lang="ru-RU" sz="2800" dirty="0"/>
              <a:t>Срок годности: 26.07.2025</a:t>
            </a:r>
          </a:p>
        </p:txBody>
      </p:sp>
    </p:spTree>
    <p:extLst>
      <p:ext uri="{BB962C8B-B14F-4D97-AF65-F5344CB8AC3E}">
        <p14:creationId xmlns:p14="http://schemas.microsoft.com/office/powerpoint/2010/main" val="105556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0470F-309F-F4C8-37BB-198CEEB1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30" y="659098"/>
            <a:ext cx="3932237" cy="1106824"/>
          </a:xfrm>
        </p:spPr>
        <p:txBody>
          <a:bodyPr/>
          <a:lstStyle/>
          <a:p>
            <a:r>
              <a:rPr lang="ru-RU" sz="3600" b="1" dirty="0">
                <a:latin typeface="+mn-lt"/>
              </a:rPr>
              <a:t>Кетотифен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456DF-251A-B8A8-88D3-F788F35B7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7825"/>
          <a:stretch/>
        </p:blipFill>
        <p:spPr>
          <a:xfrm>
            <a:off x="6945168" y="659098"/>
            <a:ext cx="4783138" cy="52398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F3AE7D8-6DC6-08B8-0070-1E9CEC490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230" y="1896533"/>
            <a:ext cx="5842628" cy="4302369"/>
          </a:xfrm>
        </p:spPr>
        <p:txBody>
          <a:bodyPr>
            <a:normAutofit/>
          </a:bodyPr>
          <a:lstStyle/>
          <a:p>
            <a:r>
              <a:rPr lang="ru-RU" sz="2800" dirty="0"/>
              <a:t>Таблетки противоаллергические</a:t>
            </a: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Nunito Sans" panose="02000000000000000000" pitchFamily="2" charset="0"/>
              </a:rPr>
              <a:t>Условия хранения: </a:t>
            </a:r>
            <a:r>
              <a:rPr lang="ru-RU" sz="2800" dirty="0">
                <a:solidFill>
                  <a:srgbClr val="333333"/>
                </a:solidFill>
                <a:latin typeface="Nunito Sans" panose="02000000000000000000" pitchFamily="2" charset="0"/>
              </a:rPr>
              <a:t>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Nunito Sans" panose="02000000000000000000" pitchFamily="2" charset="0"/>
              </a:rPr>
              <a:t> сухом, защищенном от света месте при температуре не выше 25   °С.</a:t>
            </a:r>
          </a:p>
          <a:p>
            <a:r>
              <a:rPr lang="ru-RU" sz="2800" dirty="0">
                <a:solidFill>
                  <a:srgbClr val="333333"/>
                </a:solidFill>
                <a:latin typeface="Nunito Sans" panose="02000000000000000000" pitchFamily="2" charset="0"/>
              </a:rPr>
              <a:t>Срок годности : 14.04.2025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1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793B5-D07D-BB32-BD16-7299D1D6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367048" cy="175952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Цефекон</a:t>
            </a:r>
            <a:r>
              <a:rPr lang="ru-RU" b="1" dirty="0"/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2ACB8A-4B24-F648-AA4B-BF771D8134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8367"/>
          <a:stretch/>
        </p:blipFill>
        <p:spPr>
          <a:xfrm>
            <a:off x="6524624" y="1719263"/>
            <a:ext cx="4827588" cy="41497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81E13A-DC2B-FA19-983E-060611B1B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078" y="2316018"/>
            <a:ext cx="6483927" cy="3811588"/>
          </a:xfrm>
        </p:spPr>
        <p:txBody>
          <a:bodyPr>
            <a:normAutofit/>
          </a:bodyPr>
          <a:lstStyle/>
          <a:p>
            <a:r>
              <a:rPr lang="ru-RU" sz="2800" dirty="0"/>
              <a:t>Суппозитории ректальные для детей</a:t>
            </a:r>
          </a:p>
          <a:p>
            <a:r>
              <a:rPr lang="ru-RU" sz="2800" dirty="0"/>
              <a:t>Условия хранения :сухом месте, при температуре не выше 20 °C.</a:t>
            </a:r>
          </a:p>
          <a:p>
            <a:r>
              <a:rPr lang="ru-RU" sz="2800" dirty="0"/>
              <a:t>Срок годности: 23.11.2026</a:t>
            </a:r>
          </a:p>
        </p:txBody>
      </p:sp>
    </p:spTree>
    <p:extLst>
      <p:ext uri="{BB962C8B-B14F-4D97-AF65-F5344CB8AC3E}">
        <p14:creationId xmlns:p14="http://schemas.microsoft.com/office/powerpoint/2010/main" val="58296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0B467-E60D-FF87-F53C-36B43DE5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18273" cy="1476279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Аскорбиновая кислота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DCFB9-6993-4C81-4017-DE96872BAC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7"/>
          <a:stretch/>
        </p:blipFill>
        <p:spPr>
          <a:xfrm>
            <a:off x="8078788" y="987425"/>
            <a:ext cx="3276600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7C2952B-9DA4-F293-19CE-A8B4BC21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13836" cy="3811588"/>
          </a:xfrm>
        </p:spPr>
        <p:txBody>
          <a:bodyPr>
            <a:normAutofit/>
          </a:bodyPr>
          <a:lstStyle/>
          <a:p>
            <a:r>
              <a:rPr lang="ru-RU" sz="2800" dirty="0"/>
              <a:t>Драже</a:t>
            </a:r>
          </a:p>
          <a:p>
            <a:r>
              <a:rPr lang="ru-RU" sz="2800" dirty="0"/>
              <a:t>Условия хранения : </a:t>
            </a:r>
            <a:r>
              <a:rPr lang="ru-RU" sz="2800" dirty="0">
                <a:solidFill>
                  <a:srgbClr val="333333"/>
                </a:solidFill>
              </a:rPr>
              <a:t>в</a:t>
            </a:r>
            <a:r>
              <a:rPr lang="ru-RU" sz="2800" b="0" i="0" dirty="0">
                <a:solidFill>
                  <a:srgbClr val="333333"/>
                </a:solidFill>
                <a:effectLst/>
              </a:rPr>
              <a:t> защищенном от света месте при температуре от 15 до 25 °С.</a:t>
            </a:r>
          </a:p>
          <a:p>
            <a:r>
              <a:rPr lang="ru-RU" sz="2800" dirty="0">
                <a:solidFill>
                  <a:srgbClr val="333333"/>
                </a:solidFill>
              </a:rPr>
              <a:t>Срок годности : 01.12.2025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614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C5FA1-7311-BF55-F93B-A8CE6D6A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7467"/>
          </a:xfrm>
        </p:spPr>
        <p:txBody>
          <a:bodyPr/>
          <a:lstStyle/>
          <a:p>
            <a:r>
              <a:rPr lang="ru-RU" sz="3600" b="1" dirty="0">
                <a:latin typeface="+mn-lt"/>
              </a:rPr>
              <a:t>Лоперамид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06DD9F-6E87-9F8D-967F-C075EF54A3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3600"/>
          <a:stretch/>
        </p:blipFill>
        <p:spPr>
          <a:xfrm>
            <a:off x="6465888" y="987425"/>
            <a:ext cx="4889500" cy="52689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965556F-72E9-D30A-2448-64802BA3C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7176"/>
            <a:ext cx="5625667" cy="4873625"/>
          </a:xfrm>
        </p:spPr>
        <p:txBody>
          <a:bodyPr>
            <a:normAutofit/>
          </a:bodyPr>
          <a:lstStyle/>
          <a:p>
            <a:r>
              <a:rPr lang="ru-RU" sz="2800" dirty="0"/>
              <a:t>Таблетки  противодиарейные</a:t>
            </a:r>
          </a:p>
          <a:p>
            <a:r>
              <a:rPr lang="ru-RU" sz="2800" dirty="0"/>
              <a:t>Условия хранения:</a:t>
            </a:r>
            <a:r>
              <a:rPr lang="ru-RU" sz="2800" dirty="0">
                <a:solidFill>
                  <a:srgbClr val="333333"/>
                </a:solidFill>
              </a:rPr>
              <a:t> в</a:t>
            </a:r>
            <a:r>
              <a:rPr lang="ru-RU" sz="2800" b="0" i="0" dirty="0">
                <a:solidFill>
                  <a:srgbClr val="333333"/>
                </a:solidFill>
                <a:effectLst/>
              </a:rPr>
              <a:t> защищенном от света месте, при температуре не выше 25 °</a:t>
            </a:r>
            <a:r>
              <a:rPr lang="af-ZA" sz="2800" b="0" i="0" dirty="0">
                <a:solidFill>
                  <a:srgbClr val="333333"/>
                </a:solidFill>
                <a:effectLst/>
              </a:rPr>
              <a:t>C.</a:t>
            </a:r>
            <a:endParaRPr lang="ru-RU" sz="2800" b="0" i="0" dirty="0">
              <a:solidFill>
                <a:srgbClr val="333333"/>
              </a:solidFill>
              <a:effectLst/>
            </a:endParaRPr>
          </a:p>
          <a:p>
            <a:r>
              <a:rPr lang="ru-RU" sz="2800" dirty="0">
                <a:solidFill>
                  <a:srgbClr val="333333"/>
                </a:solidFill>
              </a:rPr>
              <a:t>Срок годности: 11.10.2026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599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5E97C-55DB-91DE-30B7-52581D6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96115" cy="103293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Бромкегсин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5C6212-7853-5FE7-D0FD-9F658FD35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656" y="1656388"/>
            <a:ext cx="6028266" cy="4212600"/>
          </a:xfrm>
        </p:spPr>
        <p:txBody>
          <a:bodyPr>
            <a:normAutofit/>
          </a:bodyPr>
          <a:lstStyle/>
          <a:p>
            <a:r>
              <a:rPr lang="ru-RU" sz="2800" dirty="0"/>
              <a:t>Таблетки от кашля </a:t>
            </a:r>
          </a:p>
          <a:p>
            <a:r>
              <a:rPr lang="ru-RU" sz="2800" dirty="0"/>
              <a:t>Условия хранения : хранить в сухом защищенном от света месте, при температуре не ниже 15 °С </a:t>
            </a:r>
          </a:p>
          <a:p>
            <a:r>
              <a:rPr lang="ru-RU" sz="2800" dirty="0"/>
              <a:t>Срок годности: 23.08.2024</a:t>
            </a:r>
          </a:p>
          <a:p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13E29-8874-32A1-D1C9-CCE9D922EE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7093527" y="1711806"/>
            <a:ext cx="4704387" cy="4157182"/>
          </a:xfrm>
        </p:spPr>
      </p:pic>
    </p:spTree>
    <p:extLst>
      <p:ext uri="{BB962C8B-B14F-4D97-AF65-F5344CB8AC3E}">
        <p14:creationId xmlns:p14="http://schemas.microsoft.com/office/powerpoint/2010/main" val="106900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7DFCA-1648-8CC4-6E7D-01D1E19D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775873" cy="7989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Вывод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9F3A7-4601-1684-BD57-338912C22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279" y="1490133"/>
            <a:ext cx="10701866" cy="4910667"/>
          </a:xfrm>
        </p:spPr>
        <p:txBody>
          <a:bodyPr>
            <a:normAutofit/>
          </a:bodyPr>
          <a:lstStyle/>
          <a:p>
            <a:r>
              <a:rPr lang="ru-RU" sz="2800" dirty="0"/>
              <a:t>После изучения правила хранения лекарственных препаратов я научилась  как правильно  хранить  ЛП и ЛС . Я проверила срок годности и условия хранения лекарств в моей аптечке , нарушений не обнаружилось.Мне удалось узнать последствия нарушения  хранении ЛП и как избежать их порчи</a:t>
            </a:r>
          </a:p>
        </p:txBody>
      </p:sp>
    </p:spTree>
    <p:extLst>
      <p:ext uri="{BB962C8B-B14F-4D97-AF65-F5344CB8AC3E}">
        <p14:creationId xmlns:p14="http://schemas.microsoft.com/office/powerpoint/2010/main" val="289301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32726-0D70-62BD-CC6E-C47F0EDE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1" y="203826"/>
            <a:ext cx="9144000" cy="990744"/>
          </a:xfrm>
        </p:spPr>
        <p:txBody>
          <a:bodyPr>
            <a:normAutofit/>
          </a:bodyPr>
          <a:lstStyle/>
          <a:p>
            <a:r>
              <a:rPr lang="en-US" sz="3600" b="1">
                <a:latin typeface="+mn-lt"/>
              </a:rPr>
              <a:t>Цель</a:t>
            </a:r>
            <a:endParaRPr lang="ru-RU" sz="3600" b="1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46862-3418-4E88-A649-B15B999AC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42" y="1342351"/>
            <a:ext cx="11440776" cy="56033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/>
              <a:t>Изучить домашнюю аптеку , обобщить знания организации деятельности аптеки</a:t>
            </a:r>
            <a:endParaRPr lang="ru-RU" sz="2800" i="1"/>
          </a:p>
        </p:txBody>
      </p:sp>
    </p:spTree>
    <p:extLst>
      <p:ext uri="{BB962C8B-B14F-4D97-AF65-F5344CB8AC3E}">
        <p14:creationId xmlns:p14="http://schemas.microsoft.com/office/powerpoint/2010/main" val="391867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3860B-0D8E-E99D-82AE-0E0B77BB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+mn-lt"/>
              </a:rPr>
              <a:t>План</a:t>
            </a:r>
            <a:r>
              <a:rPr lang="en-US"/>
              <a:t> 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CA3C8-0C0C-E11F-D444-76A67B3A9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Изучить правило хранение лекарственных средств в своей аптечке.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Посмотреть последствия при неправльном хранении лекарств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Написать закон, регламентирующий правило хранения лекарственных средств.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Алгоритм действий когда вышел срок годности ЛП и ЛС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8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65386-2A1E-DCB4-D2D6-03CEFC53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>
                <a:latin typeface="+mn-lt"/>
              </a:rPr>
              <a:t>Последствия при неправильном хранении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CECD2-A4D6-B1C4-BDB3-BB060D6C3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/>
              <a:t>Лекарственные препараты теряют свои  полезные свойства </a:t>
            </a:r>
          </a:p>
        </p:txBody>
      </p:sp>
    </p:spTree>
    <p:extLst>
      <p:ext uri="{BB962C8B-B14F-4D97-AF65-F5344CB8AC3E}">
        <p14:creationId xmlns:p14="http://schemas.microsoft.com/office/powerpoint/2010/main" val="133306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2DA77-A7B6-ED1A-5944-3DFFCB7C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latin typeface="+mn-lt"/>
              </a:rPr>
              <a:t>Закон</a:t>
            </a:r>
            <a:r>
              <a:rPr lang="ru-RU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A5B95-0CE2-4D56-3506-666B3ECC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11822545" cy="5032375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МИНИСТЕРСТВО ЗДРАВООХРАНЕНИЯ И СОЦИАЛЬНОГО РАЗВИТИЯ РОССИЙСКОЙ ФЕДЕРАЦИИ</a:t>
            </a:r>
          </a:p>
          <a:p>
            <a:pPr marL="0" indent="0" fontAlgn="base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ПРИКАЗ</a:t>
            </a:r>
            <a:b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</a:br>
            <a: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от 23 августа 2010 г. </a:t>
            </a:r>
            <a:r>
              <a:rPr lang="af-ZA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N 706</a:t>
            </a:r>
            <a: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н</a:t>
            </a:r>
          </a:p>
          <a:p>
            <a:pPr marL="0" indent="0" fontAlgn="base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PT Serif" panose="02000000000000000000" pitchFamily="2" charset="0"/>
              </a:rPr>
              <a:t>ОБ УТВЕРЖДЕНИИ ПРАВИЛ ХРАНЕНИЯ ЛЕКАРСТВЕННЫХ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8465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760CA-15DA-E120-FA17-BE16A4D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82"/>
            <a:ext cx="10515600" cy="911321"/>
          </a:xfrm>
        </p:spPr>
        <p:txBody>
          <a:bodyPr/>
          <a:lstStyle/>
          <a:p>
            <a:pPr algn="ctr"/>
            <a:r>
              <a:rPr lang="ru-RU" sz="3600" b="1">
                <a:latin typeface="+mn-lt"/>
              </a:rPr>
              <a:t>Алгоритм</a:t>
            </a:r>
            <a:r>
              <a:rPr lang="ru-RU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13302-4BFA-946C-1992-6A9E4F1B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57" y="1268460"/>
            <a:ext cx="11182158" cy="5441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1.Инвентаризация
2.Актирование. 
3.Сепарация. Отобранные для списания лекарственные средства уже нельзя хранить вместе с доброкачественными. Их нужно перенести в специальную «зону карантина» – отдельное выделенное место (п. 12 Приказа № 706 н </a:t>
            </a:r>
          </a:p>
        </p:txBody>
      </p:sp>
    </p:spTree>
    <p:extLst>
      <p:ext uri="{BB962C8B-B14F-4D97-AF65-F5344CB8AC3E}">
        <p14:creationId xmlns:p14="http://schemas.microsoft.com/office/powerpoint/2010/main" val="27676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C51C4C-0D91-F5D3-7174-39782C50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03" y="566498"/>
            <a:ext cx="10701097" cy="5610466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Утилизировать ЛС нужно в установленном Инструкцией порядке, определенном для каждого типа уничтожаемых лекарственных средств:
1. жидкие лекарства необходимо сильно развести водой (не менее, чем 1:100) и вылить в канализационные стоки;
2. таблетки, которые растворяются в воде, требуется растереть в порошок, который также растворяют в воде и выливают;
3. мази и нерастворимые лекарственные формы нужно сжечь;
4. обломки ампул, коробки, </a:t>
            </a:r>
            <a:r>
              <a:rPr lang="ru-RU" err="1"/>
              <a:t>конвалюты</a:t>
            </a:r>
            <a:r>
              <a:rPr lang="ru-RU"/>
              <a:t>, флаконы и др. утилизируются как бытовой мусор (выбрасываются)</a:t>
            </a:r>
          </a:p>
        </p:txBody>
      </p:sp>
    </p:spTree>
    <p:extLst>
      <p:ext uri="{BB962C8B-B14F-4D97-AF65-F5344CB8AC3E}">
        <p14:creationId xmlns:p14="http://schemas.microsoft.com/office/powerpoint/2010/main" val="106000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F5E7A-AC68-FB73-443F-C9FAC03B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5988"/>
          </a:xfrm>
        </p:spPr>
        <p:txBody>
          <a:bodyPr>
            <a:normAutofit/>
          </a:bodyPr>
          <a:lstStyle/>
          <a:p>
            <a:pPr algn="ctr"/>
            <a:r>
              <a:rPr lang="ru-RU" sz="4000" b="1" baseline="30000">
                <a:latin typeface="+mn-lt"/>
              </a:rPr>
              <a:t>Русвиск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813F08-0095-C90A-F588-3BA61A9490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3941"/>
          <a:stretch/>
        </p:blipFill>
        <p:spPr>
          <a:xfrm>
            <a:off x="7998787" y="1453188"/>
            <a:ext cx="3932237" cy="268470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26917FC-ED95-BA70-E7D1-FA6C894F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868" y="1453188"/>
            <a:ext cx="7155102" cy="5196994"/>
          </a:xfrm>
        </p:spPr>
        <p:txBody>
          <a:bodyPr>
            <a:normAutofit lnSpcReduction="10000"/>
          </a:bodyPr>
          <a:lstStyle/>
          <a:p>
            <a:r>
              <a:rPr lang="ru-RU" sz="2800" b="1"/>
              <a:t>ВЯЗКОЭЛАСТИЧНЫЙ ЭНДОПРОТЕЗ
СИНОВИАЛЬНОЙ жидкости</a:t>
            </a:r>
          </a:p>
          <a:p>
            <a:r>
              <a:rPr lang="ru-RU" sz="2800"/>
              <a:t>Условия хранения:
Хранить при температуре от +5 °С до +25°С
Допускается транспортировка при температурном
режиме от +2°С до 25°С.
Только для однократного применения.
Предохранять от солнечного света,
Не замораживать.
Срок годности: до 30.11.2024 г</a:t>
            </a:r>
          </a:p>
        </p:txBody>
      </p:sp>
    </p:spTree>
    <p:extLst>
      <p:ext uri="{BB962C8B-B14F-4D97-AF65-F5344CB8AC3E}">
        <p14:creationId xmlns:p14="http://schemas.microsoft.com/office/powerpoint/2010/main" val="94215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332F8-8465-AF13-142A-514A6BCA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22224" cy="1193030"/>
          </a:xfrm>
        </p:spPr>
        <p:txBody>
          <a:bodyPr>
            <a:normAutofit/>
          </a:bodyPr>
          <a:lstStyle/>
          <a:p>
            <a:r>
              <a:rPr lang="ru-RU" sz="3600" b="1">
                <a:latin typeface="+mn-lt"/>
              </a:rPr>
              <a:t>Нурофен для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3DBFB-607A-BA41-714E-A1480EC6AC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606"/>
          <a:stretch/>
        </p:blipFill>
        <p:spPr>
          <a:xfrm>
            <a:off x="7536873" y="1404698"/>
            <a:ext cx="4199466" cy="43834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0438028-479A-8213-BF7E-3CE5E5FE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661" y="2057399"/>
            <a:ext cx="6736387" cy="4494261"/>
          </a:xfrm>
        </p:spPr>
        <p:txBody>
          <a:bodyPr/>
          <a:lstStyle/>
          <a:p>
            <a:r>
              <a:rPr lang="ru-RU" sz="2800" b="1" i="0" cap="all" dirty="0">
                <a:solidFill>
                  <a:srgbClr val="243045"/>
                </a:solidFill>
                <a:effectLst/>
              </a:rPr>
              <a:t>СУСПЕНЗИЯ АПЕЛЬСИНОВАЯ </a:t>
            </a:r>
            <a:r>
              <a:rPr lang="ru-RU" sz="2800" b="0" i="0" dirty="0">
                <a:solidFill>
                  <a:srgbClr val="243045"/>
                </a:solidFill>
                <a:effectLst/>
              </a:rPr>
              <a:t>жаропонижающее средство</a:t>
            </a:r>
            <a:endParaRPr lang="ru-RU" sz="2800" b="1" i="0" cap="all" dirty="0">
              <a:solidFill>
                <a:srgbClr val="243045"/>
              </a:solidFill>
              <a:effectLst/>
            </a:endParaRPr>
          </a:p>
          <a:p>
            <a:r>
              <a:rPr lang="ru-RU" sz="2800" dirty="0"/>
              <a:t>Хранить в сухом месте при температуре не выше 25 °С.</a:t>
            </a:r>
          </a:p>
          <a:p>
            <a:r>
              <a:rPr lang="ru-RU" sz="2800" dirty="0"/>
              <a:t>Срок годности : до 02.09.2024</a:t>
            </a:r>
            <a:r>
              <a:rPr lang="ru-RU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611450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Фармацевтический колледж Красноярского государственного медицинского университета  им. проф. В.Ф.Войно-Ясенецкого</vt:lpstr>
      <vt:lpstr>Цель</vt:lpstr>
      <vt:lpstr>План </vt:lpstr>
      <vt:lpstr>Последствия при неправильном хранении</vt:lpstr>
      <vt:lpstr>Закон </vt:lpstr>
      <vt:lpstr>Алгоритм </vt:lpstr>
      <vt:lpstr>Презентация PowerPoint</vt:lpstr>
      <vt:lpstr>Русвиск</vt:lpstr>
      <vt:lpstr>Нурофен для детей</vt:lpstr>
      <vt:lpstr>Дентагуттал</vt:lpstr>
      <vt:lpstr>Новокаин</vt:lpstr>
      <vt:lpstr>Панкретин</vt:lpstr>
      <vt:lpstr>Кетотифен </vt:lpstr>
      <vt:lpstr>Цефекон  </vt:lpstr>
      <vt:lpstr>Аскорбиновая кислота</vt:lpstr>
      <vt:lpstr>Лоперамид </vt:lpstr>
      <vt:lpstr>Бромкегсин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Фармацевтический колледж Красноярского государственного медицинского университета  им. проф. В.Ф.Войно-Ясенецкого</dc:title>
  <dc:creator>ounsaglana96@gmail.com</dc:creator>
  <cp:lastModifiedBy>ounsaglana96@gmail.com</cp:lastModifiedBy>
  <cp:revision>8</cp:revision>
  <dcterms:created xsi:type="dcterms:W3CDTF">2023-12-10T21:37:43Z</dcterms:created>
  <dcterms:modified xsi:type="dcterms:W3CDTF">2023-12-11T02:52:53Z</dcterms:modified>
</cp:coreProperties>
</file>