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5" r:id="rId3"/>
    <p:sldId id="327" r:id="rId4"/>
    <p:sldId id="277" r:id="rId5"/>
    <p:sldId id="283" r:id="rId6"/>
    <p:sldId id="287" r:id="rId7"/>
    <p:sldId id="328" r:id="rId8"/>
    <p:sldId id="288" r:id="rId9"/>
    <p:sldId id="284" r:id="rId10"/>
    <p:sldId id="286" r:id="rId11"/>
    <p:sldId id="276" r:id="rId12"/>
    <p:sldId id="293" r:id="rId13"/>
    <p:sldId id="291" r:id="rId14"/>
    <p:sldId id="292" r:id="rId15"/>
    <p:sldId id="297" r:id="rId16"/>
    <p:sldId id="298" r:id="rId17"/>
    <p:sldId id="278" r:id="rId18"/>
    <p:sldId id="300" r:id="rId19"/>
    <p:sldId id="303" r:id="rId20"/>
    <p:sldId id="305" r:id="rId21"/>
    <p:sldId id="307" r:id="rId22"/>
    <p:sldId id="306" r:id="rId23"/>
    <p:sldId id="304" r:id="rId24"/>
    <p:sldId id="310" r:id="rId25"/>
    <p:sldId id="308" r:id="rId26"/>
    <p:sldId id="309" r:id="rId27"/>
    <p:sldId id="311" r:id="rId28"/>
    <p:sldId id="312" r:id="rId29"/>
    <p:sldId id="329" r:id="rId30"/>
    <p:sldId id="330" r:id="rId31"/>
    <p:sldId id="282" r:id="rId32"/>
    <p:sldId id="316" r:id="rId33"/>
    <p:sldId id="318" r:id="rId34"/>
    <p:sldId id="317" r:id="rId35"/>
    <p:sldId id="322" r:id="rId36"/>
    <p:sldId id="324" r:id="rId37"/>
    <p:sldId id="323" r:id="rId38"/>
    <p:sldId id="325" r:id="rId39"/>
    <p:sldId id="279" r:id="rId40"/>
    <p:sldId id="264" r:id="rId41"/>
    <p:sldId id="26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67" autoAdjust="0"/>
    <p:restoredTop sz="88968" autoAdjust="0"/>
  </p:normalViewPr>
  <p:slideViewPr>
    <p:cSldViewPr>
      <p:cViewPr>
        <p:scale>
          <a:sx n="100" d="100"/>
          <a:sy n="100" d="100"/>
        </p:scale>
        <p:origin x="-194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8E306-1FD7-4590-82E5-5D5E1FBAB81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82F3-5E7D-477D-8A30-972E14C50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4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0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Мужчина, 37 лет. (a) На рентгенограмме в прямой проекции патологии не обнаружено.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1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Мужчина, 37 лет. (b) В аксиальной плоскости продолговатая тень между диафизами третьей и четвертой пястных костей (стрелка). </a:t>
            </a:r>
          </a:p>
          <a:p>
            <a:r>
              <a:rPr lang="ru-RU" dirty="0" smtClean="0"/>
              <a:t>(с)Во фронтальной плоскости образование с  пористой структурой, с содержанием газа в порах (круг).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40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Мужчина, 37 лет. В аксиальной (d) и  сагиттальной (е) плоскостях  слабо визуализируется ИТ (белые стрелки в </a:t>
            </a:r>
            <a:r>
              <a:rPr lang="en-US" sz="1200" dirty="0" smtClean="0"/>
              <a:t>d</a:t>
            </a:r>
            <a:r>
              <a:rPr lang="ru-RU" sz="1200" dirty="0" smtClean="0"/>
              <a:t>, черная стрелка в </a:t>
            </a:r>
            <a:r>
              <a:rPr lang="en-US" sz="1200" dirty="0" smtClean="0"/>
              <a:t>e</a:t>
            </a:r>
            <a:r>
              <a:rPr lang="ru-RU" sz="1200" dirty="0" smtClean="0"/>
              <a:t>), но хорошо видна вторичная костная  эрозия (белая стрелка в </a:t>
            </a:r>
            <a:r>
              <a:rPr lang="en-US" sz="1200" dirty="0" smtClean="0"/>
              <a:t>e</a:t>
            </a:r>
            <a:r>
              <a:rPr lang="ru-RU" sz="1200" dirty="0" smtClean="0"/>
              <a:t>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30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/>
              <a:t>(b) На аксиальном Т2-ВИ линейная неанатомическая структура низкой интенсивности (черная стрелка), прилегающая к краю пястной кости и межкостной мышце. Также отмечается небольшая неравномерность кортикального слоя и отек костного мозга в диафизе четвертой пястной кости (белая стрелка). </a:t>
            </a:r>
          </a:p>
          <a:p>
            <a:pPr algn="just"/>
            <a:r>
              <a:rPr lang="ru-RU" sz="1200" dirty="0" smtClean="0"/>
              <a:t>(с) </a:t>
            </a:r>
            <a:r>
              <a:rPr lang="ru-RU" sz="1200" dirty="0" err="1" smtClean="0"/>
              <a:t>Гиперэхогенное</a:t>
            </a:r>
            <a:r>
              <a:rPr lang="ru-RU" sz="1200" dirty="0" smtClean="0"/>
              <a:t> образование (стрелки) и </a:t>
            </a:r>
            <a:r>
              <a:rPr lang="ru-RU" sz="1200" dirty="0" err="1" smtClean="0"/>
              <a:t>гипоэхогенные</a:t>
            </a:r>
            <a:r>
              <a:rPr lang="ru-RU" sz="1200" dirty="0" smtClean="0"/>
              <a:t> воспалительные изменения вокруг него (наконечники стрелок).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0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Мужчина 18 лет. (а) Образование в мягких тканях на дистальной части голени (круг). </a:t>
            </a:r>
          </a:p>
          <a:p>
            <a:r>
              <a:rPr lang="ru-RU" dirty="0" smtClean="0"/>
              <a:t>(b) На аксиальном Т2-ВИ с </a:t>
            </a:r>
            <a:r>
              <a:rPr lang="ru-RU" dirty="0" err="1" smtClean="0"/>
              <a:t>жироподавлением</a:t>
            </a:r>
            <a:r>
              <a:rPr lang="ru-RU" dirty="0" smtClean="0"/>
              <a:t> фиброзная ткань низкой интенсивности (белые стрелки) и жидкость (черные стрелки). (с) На аксиальном Т1-ВИ с контрастом и </a:t>
            </a:r>
            <a:r>
              <a:rPr lang="ru-RU" dirty="0" err="1" smtClean="0"/>
              <a:t>жироподавлением</a:t>
            </a:r>
            <a:r>
              <a:rPr lang="ru-RU" dirty="0" smtClean="0"/>
              <a:t> гранулема (наконечники стрелок) с периферическим усилением в </a:t>
            </a:r>
            <a:r>
              <a:rPr lang="ru-RU" dirty="0" err="1" smtClean="0"/>
              <a:t>подкожножировой</a:t>
            </a:r>
            <a:r>
              <a:rPr lang="ru-RU" dirty="0" smtClean="0"/>
              <a:t> ткани в </a:t>
            </a:r>
            <a:r>
              <a:rPr lang="ru-RU" dirty="0" err="1" smtClean="0"/>
              <a:t>претибиальной</a:t>
            </a:r>
            <a:r>
              <a:rPr lang="ru-RU" dirty="0" smtClean="0"/>
              <a:t> области.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33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Мужчина 18 лет. (d, e) Линейная </a:t>
            </a:r>
            <a:r>
              <a:rPr lang="ru-RU" sz="1200" dirty="0" err="1" smtClean="0"/>
              <a:t>гиперэхогенная</a:t>
            </a:r>
            <a:r>
              <a:rPr lang="ru-RU" sz="1200" dirty="0" smtClean="0"/>
              <a:t> структура (стрелка) с акустической тенью, подозрительная на деревянную щепку, окруженная </a:t>
            </a:r>
            <a:r>
              <a:rPr lang="ru-RU" sz="1200" dirty="0" err="1" smtClean="0"/>
              <a:t>гипоэхогенным</a:t>
            </a:r>
            <a:r>
              <a:rPr lang="ru-RU" sz="1200" dirty="0" smtClean="0"/>
              <a:t> ореолом (наконечники стрелок), представляющим собой гранулематозную ткань.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17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Мужчина 42 года. (а) На аксиальном Т2-ВИ с </a:t>
            </a:r>
            <a:r>
              <a:rPr lang="ru-RU" dirty="0" err="1" smtClean="0"/>
              <a:t>жироподавлением</a:t>
            </a:r>
            <a:r>
              <a:rPr lang="ru-RU" dirty="0" smtClean="0"/>
              <a:t> точечное образование в пределах пяточного сухожилия (стрелка). </a:t>
            </a:r>
          </a:p>
          <a:p>
            <a:r>
              <a:rPr lang="ru-RU" dirty="0" smtClean="0"/>
              <a:t>(b, c) Линейная </a:t>
            </a:r>
            <a:r>
              <a:rPr lang="ru-RU" dirty="0" err="1" smtClean="0"/>
              <a:t>гиперэхогенная</a:t>
            </a:r>
            <a:r>
              <a:rPr lang="ru-RU" dirty="0" smtClean="0"/>
              <a:t> структура (наконечник стрелки) с  акустическим затенением и не типичной </a:t>
            </a:r>
            <a:r>
              <a:rPr lang="ru-RU" dirty="0" err="1" smtClean="0"/>
              <a:t>эхогенностью</a:t>
            </a:r>
            <a:r>
              <a:rPr lang="ru-RU" dirty="0" smtClean="0"/>
              <a:t> соседних сухожильных волокон (стрелка).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49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Женщина 37 лет. (а, в)  На аксиальном Т2-ВИ с </a:t>
            </a:r>
            <a:r>
              <a:rPr lang="ru-RU" dirty="0" err="1" smtClean="0"/>
              <a:t>жироподавлением</a:t>
            </a:r>
            <a:r>
              <a:rPr lang="ru-RU" dirty="0" smtClean="0"/>
              <a:t> и  (с)  фронтальном Т1-ВИ с </a:t>
            </a:r>
            <a:r>
              <a:rPr lang="ru-RU" dirty="0" err="1" smtClean="0"/>
              <a:t>жироподавлением</a:t>
            </a:r>
            <a:r>
              <a:rPr lang="ru-RU" dirty="0" smtClean="0"/>
              <a:t> и контрастным усилением диффузный отек мышечной и </a:t>
            </a:r>
            <a:r>
              <a:rPr lang="ru-RU" dirty="0" err="1" smtClean="0"/>
              <a:t>подкожножировой</a:t>
            </a:r>
            <a:r>
              <a:rPr lang="ru-RU" dirty="0" smtClean="0"/>
              <a:t> тканей под выступом тенора, длинным сгибателем большого пальца и прилегающими межкостными мышцами (* на рисунке).</a:t>
            </a:r>
          </a:p>
          <a:p>
            <a:r>
              <a:rPr lang="ru-RU" dirty="0" smtClean="0"/>
              <a:t>Очаг воспаления сообщается со  свищевым ходом (стрелка в б), который распространяется поверхностно на кожу в </a:t>
            </a:r>
            <a:r>
              <a:rPr lang="ru-RU" dirty="0" err="1" smtClean="0"/>
              <a:t>пальмарной</a:t>
            </a:r>
            <a:r>
              <a:rPr lang="ru-RU" dirty="0" smtClean="0"/>
              <a:t> области. Внутри определяется тонкое линейное инородное тело (стрелка b).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13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слайду</a:t>
            </a:r>
            <a:r>
              <a:rPr lang="ru-RU" baseline="0" dirty="0" smtClean="0"/>
              <a:t> 13.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Мужчина 64 лет. На фронтальном Т1-ВИ (a), фронтальном Т1-ВИ с контрастным усилением и </a:t>
            </a:r>
            <a:r>
              <a:rPr lang="ru-RU" sz="1200" dirty="0" err="1" smtClean="0"/>
              <a:t>жироподавлением</a:t>
            </a:r>
            <a:r>
              <a:rPr lang="ru-RU" sz="1200" dirty="0" smtClean="0"/>
              <a:t> (b), и аксиальном (c) внутрикостный абсцесс в проксимальном </a:t>
            </a:r>
            <a:r>
              <a:rPr lang="ru-RU" sz="1200" dirty="0" err="1" smtClean="0"/>
              <a:t>метадиафизе</a:t>
            </a:r>
            <a:r>
              <a:rPr lang="ru-RU" sz="1200" dirty="0" smtClean="0"/>
              <a:t> второй плюсневой кости с периферической высокой интенсивностью (стрелка в а) и воспалительными изменениями окружающих мягких тканей (наконечник стрелки). Обращает на себя внимание  небольшая линейная структура низкой интенсивности внутри абсцесса (стрелка с).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98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слайду 11,  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Мужчина 64 лет. На рентгенограмме (d) и КТ-изображении во фронтальной плоскости (e) хроническая склеротическая реакция вокруг абсцесса, разрыв коры и линейное </a:t>
            </a:r>
            <a:r>
              <a:rPr lang="ru-RU" sz="1200" dirty="0" err="1" smtClean="0"/>
              <a:t>гиперденсное</a:t>
            </a:r>
            <a:r>
              <a:rPr lang="ru-RU" sz="1200" dirty="0" smtClean="0"/>
              <a:t> образование (стрелка), подозрительное на </a:t>
            </a:r>
            <a:r>
              <a:rPr lang="ru-RU" sz="1200" dirty="0" err="1" smtClean="0"/>
              <a:t>кальцифицированный</a:t>
            </a:r>
            <a:r>
              <a:rPr lang="ru-RU" sz="1200" dirty="0" smtClean="0"/>
              <a:t> шип.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7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/>
              <a:t>Мужчина, 26 лет. (а) На аксиальном Т1-ВИ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тонкая, линейная структура в третьей дорсальной межкостной мышце (стрелка). Аксиальное (б) и сагиттальное (с) Т1-ВИ с  </a:t>
            </a:r>
            <a:r>
              <a:rPr lang="ru-RU" sz="1200" dirty="0" err="1" smtClean="0"/>
              <a:t>жироподавлением</a:t>
            </a:r>
            <a:r>
              <a:rPr lang="ru-RU" sz="1200" dirty="0" smtClean="0"/>
              <a:t> и контрастом лучше очерчивают линейную визуализацию в третьей дорсальной межкостной мышце (стрелка) с периферическим усилением, связанным с воспалительной реакцией. 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03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/>
              <a:t>Состав: карбонат кальция, тонким эпителиальным слоем. </a:t>
            </a:r>
          </a:p>
          <a:p>
            <a:pPr algn="just"/>
            <a:r>
              <a:rPr lang="ru-RU" sz="1200" dirty="0" smtClean="0"/>
              <a:t>Шипы хрупкие, могут сломаться внутри раны, что затрудняет их удаление.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10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Женщина, 31 год.  (a, b): На аксиальном (a) и фронтальном (b) Т2-ВИ тонкое линейное образование (стрелка) в дистальных волокнах заднего большеберцового сухожилия. </a:t>
            </a:r>
          </a:p>
          <a:p>
            <a:r>
              <a:rPr lang="ru-RU" dirty="0" smtClean="0"/>
              <a:t>(с) На рентгенограмме в боковой проекции линейное образование (стрелка) на медиальной стороне среднего отдела стопы.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27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распространенный тип биологических ИТ - личинки насекомых, чаще все встречается </a:t>
            </a:r>
            <a:r>
              <a:rPr lang="en-US" dirty="0" err="1" smtClean="0"/>
              <a:t>Dermatobia</a:t>
            </a:r>
            <a:r>
              <a:rPr lang="en-US" dirty="0" smtClean="0"/>
              <a:t> </a:t>
            </a:r>
            <a:r>
              <a:rPr lang="en-US" dirty="0" err="1" smtClean="0"/>
              <a:t>hominis</a:t>
            </a:r>
            <a:r>
              <a:rPr lang="ru-RU" dirty="0" smtClean="0"/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Личинки имеют вытянутую цилиндрическую форму с концентрическими кольцами размером 1,5-3,0 см.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Травма выглядит как кожный узелок, напоминающий фурункул, который обычно сопровождается дренированием жидкости. Примерно в 20% случаев в одном очаге присутствует более одной личинки.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07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Мужчина, 65 лет. (a) Вытянутое, </a:t>
            </a:r>
            <a:r>
              <a:rPr lang="ru-RU" dirty="0" err="1" smtClean="0"/>
              <a:t>гиперэхогенное</a:t>
            </a:r>
            <a:r>
              <a:rPr lang="ru-RU" dirty="0" smtClean="0"/>
              <a:t> образование с </a:t>
            </a:r>
            <a:r>
              <a:rPr lang="ru-RU" dirty="0" err="1" smtClean="0"/>
              <a:t>гипоэхогенным</a:t>
            </a:r>
            <a:r>
              <a:rPr lang="ru-RU" dirty="0" smtClean="0"/>
              <a:t> ореолом (стрелка) в подкожной области с видимым сообщением с поверхностью кожи (наконечник стрелки), что соответствует паразитической личинке </a:t>
            </a:r>
            <a:r>
              <a:rPr lang="ru-RU" dirty="0" err="1" smtClean="0"/>
              <a:t>Dermatobia</a:t>
            </a:r>
            <a:r>
              <a:rPr lang="ru-RU" dirty="0" smtClean="0"/>
              <a:t> </a:t>
            </a:r>
            <a:r>
              <a:rPr lang="ru-RU" dirty="0" err="1" smtClean="0"/>
              <a:t>hominis</a:t>
            </a:r>
            <a:r>
              <a:rPr lang="ru-RU" dirty="0" smtClean="0"/>
              <a:t>. </a:t>
            </a:r>
          </a:p>
          <a:p>
            <a:r>
              <a:rPr lang="ru-RU" dirty="0" smtClean="0"/>
              <a:t>(b) Повышенная периферическая </a:t>
            </a:r>
            <a:r>
              <a:rPr lang="ru-RU" dirty="0" err="1" smtClean="0"/>
              <a:t>васкуляризация</a:t>
            </a:r>
            <a:r>
              <a:rPr lang="ru-RU" dirty="0" smtClean="0"/>
              <a:t> (стрелка).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49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 6 лет. (a) На фронтальном  Т1-ВИ  с </a:t>
            </a:r>
            <a:r>
              <a:rPr lang="ru-RU" dirty="0" err="1" smtClean="0"/>
              <a:t>жироподавлением</a:t>
            </a:r>
            <a:r>
              <a:rPr lang="ru-RU" dirty="0" smtClean="0"/>
              <a:t>  и с контрастом, и (b) аксиальном Т1-ВИ вытянутое узловое образование в подкожной области (стрелка) с неоднородной структурой (стрелка), жировыми компонентами и выраженным окружающим отеком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76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(с) На фронтальной КТ-реконструкции образование с двумя аэрированными трубчатыми структурами (наконечники стрелок), (дыхательные пути).</a:t>
            </a:r>
          </a:p>
          <a:p>
            <a:r>
              <a:rPr lang="ru-RU" dirty="0" smtClean="0"/>
              <a:t>(d) Лечение: ограничение поступления воздуха к паразиту путем блокирования кожного отверстия с погружением в воду. </a:t>
            </a:r>
          </a:p>
          <a:p>
            <a:r>
              <a:rPr lang="ru-RU" dirty="0" smtClean="0"/>
              <a:t>(e) Паразитическая личинка </a:t>
            </a:r>
            <a:r>
              <a:rPr lang="ru-RU" dirty="0" err="1" smtClean="0"/>
              <a:t>Dermatobia</a:t>
            </a:r>
            <a:r>
              <a:rPr lang="ru-RU" dirty="0" smtClean="0"/>
              <a:t> </a:t>
            </a:r>
            <a:r>
              <a:rPr lang="ru-RU" dirty="0" err="1" smtClean="0"/>
              <a:t>hominis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7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слайду 12</a:t>
            </a:r>
          </a:p>
          <a:p>
            <a:r>
              <a:rPr lang="ru-RU" dirty="0" smtClean="0"/>
              <a:t>ИТ из стекла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Мужчина 45 лет. (a, b) На эхограммах образование неправильной формы с акустической тенью (стрелка), связанное со свищевым ходом, сообщающееся с поверхностью кожи (наконечник стрелки). (b) в режиме ЦДК выраженная периферическая </a:t>
            </a:r>
            <a:r>
              <a:rPr lang="ru-RU" sz="1200" dirty="0" err="1" smtClean="0"/>
              <a:t>васкуляризация</a:t>
            </a:r>
            <a:r>
              <a:rPr lang="ru-RU" sz="120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4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/>
              <a:t>(с) На фронтальном Т2-ВИ с </a:t>
            </a:r>
            <a:r>
              <a:rPr lang="ru-RU" sz="1200" dirty="0" err="1" smtClean="0"/>
              <a:t>жироподавлением</a:t>
            </a:r>
            <a:r>
              <a:rPr lang="ru-RU" sz="1200" dirty="0" smtClean="0"/>
              <a:t>  небольшое ИТ низкой интенсивности (стрелка) между сухожилиями сгибателей и приводящей мышцей с ореолом повышенной интенсивности, что соответствует гранулематозной реакции. (d) На фронтальном Т1-ВИ, с контрастом и </a:t>
            </a:r>
            <a:r>
              <a:rPr lang="ru-RU" sz="1200" dirty="0" err="1" smtClean="0"/>
              <a:t>жироподавлением</a:t>
            </a:r>
            <a:r>
              <a:rPr lang="ru-RU" sz="1200" dirty="0" smtClean="0"/>
              <a:t> небольшое просветление с периферическим усилением, сообщающееся с кожей через свищевой ход (наконечники стрелок). 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8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/>
              <a:t>Женщина 52 года.  На Т2-ВИ с </a:t>
            </a:r>
            <a:r>
              <a:rPr lang="ru-RU" sz="1200" dirty="0" err="1" smtClean="0"/>
              <a:t>жироподавлением</a:t>
            </a:r>
            <a:r>
              <a:rPr lang="ru-RU" sz="1200" dirty="0" smtClean="0"/>
              <a:t> во фронтальной (a) и аксиальной (б) плоскостях очаг низкой интенсивности (осколок стекла) (стрелка) и реактивный мышечный отек в области  </a:t>
            </a:r>
            <a:r>
              <a:rPr lang="en-US" sz="1200" dirty="0" smtClean="0"/>
              <a:t>m. </a:t>
            </a:r>
            <a:r>
              <a:rPr lang="ru-RU" sz="1200" dirty="0" err="1" smtClean="0"/>
              <a:t>abductor</a:t>
            </a:r>
            <a:r>
              <a:rPr lang="ru-RU" sz="1200" dirty="0" smtClean="0"/>
              <a:t> </a:t>
            </a:r>
            <a:r>
              <a:rPr lang="ru-RU" sz="1200" dirty="0" err="1" smtClean="0"/>
              <a:t>pollicis</a:t>
            </a:r>
            <a:r>
              <a:rPr lang="ru-RU" sz="1200" dirty="0" smtClean="0"/>
              <a:t> </a:t>
            </a:r>
            <a:r>
              <a:rPr lang="ru-RU" sz="1200" dirty="0" err="1" smtClean="0"/>
              <a:t>brevis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2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err="1" smtClean="0"/>
              <a:t>гиперэхогенная</a:t>
            </a:r>
            <a:r>
              <a:rPr lang="ru-RU" sz="1200" dirty="0" smtClean="0"/>
              <a:t> линейная структура (белая стрелка) с реверберацией (черная стрелка). (d) Отсутствие </a:t>
            </a:r>
            <a:r>
              <a:rPr lang="ru-RU" sz="1200" dirty="0" err="1" smtClean="0"/>
              <a:t>васкуляризации</a:t>
            </a:r>
            <a:r>
              <a:rPr lang="ru-RU" sz="1200" dirty="0" smtClean="0"/>
              <a:t> в режиме ЦДК.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7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3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/>
              <a:t>Мужчина 37. (a) На Т2-ВИ во фронтальной плоскости артефакт цветения (стрелки), обычно связанный с металлическим материалом, в межмышечном пространстве: между  </a:t>
            </a:r>
            <a:r>
              <a:rPr lang="en-US" sz="1200" dirty="0" smtClean="0"/>
              <a:t>m. </a:t>
            </a:r>
            <a:r>
              <a:rPr lang="ru-RU" sz="1200" dirty="0" err="1" smtClean="0"/>
              <a:t>adductor</a:t>
            </a:r>
            <a:r>
              <a:rPr lang="ru-RU" sz="1200" dirty="0" smtClean="0"/>
              <a:t> </a:t>
            </a:r>
            <a:r>
              <a:rPr lang="ru-RU" sz="1200" dirty="0" err="1" smtClean="0"/>
              <a:t>magnus</a:t>
            </a:r>
            <a:r>
              <a:rPr lang="ru-RU" sz="1200" dirty="0" smtClean="0"/>
              <a:t> и полуперепончатой мышцей, что затрудняет оценку источника артефакта.</a:t>
            </a:r>
          </a:p>
          <a:p>
            <a:pPr algn="just"/>
            <a:r>
              <a:rPr lang="ru-RU" sz="1200" dirty="0" smtClean="0"/>
              <a:t>(b, c) Аксиальные КТ-изображения помогают подтвердить подозрение на наличие металлического объекта (наконечник стрелки).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20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Мужчина, 45 лет. (а) На аксиальном КТ-снимке пуля (белая стрелка) в передней локтевой впадине с артефактами. </a:t>
            </a:r>
          </a:p>
          <a:p>
            <a:r>
              <a:rPr lang="ru-RU" dirty="0" smtClean="0"/>
              <a:t>(b) На КТ-снимке видно, как синовиальная выстилка имеет </a:t>
            </a:r>
            <a:r>
              <a:rPr lang="ru-RU" dirty="0" err="1" smtClean="0"/>
              <a:t>гиператтенуирующий</a:t>
            </a:r>
            <a:r>
              <a:rPr lang="ru-RU" dirty="0" smtClean="0"/>
              <a:t> контур, связанный с отложением свинца в синовиальной мембране (стрелки), известным как </a:t>
            </a:r>
            <a:r>
              <a:rPr lang="ru-RU" dirty="0" err="1" smtClean="0"/>
              <a:t>плюмбограмма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82F3-5E7D-477D-8A30-972E14C5009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9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ubs.rsna.org/doi/10.1148/rg.202020006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МУЛЬТИМОДАЛЬНАЯ ВИЗУАЛИЗАЦИЯ ИНОРОДНЫХ ТЕЛ: НОВЫЙ ВЗГЛЯД НА СТАРЫЕ ПРОБЛЕМЫ (</a:t>
            </a:r>
            <a:r>
              <a:rPr lang="ru-RU" sz="3600" b="1" smtClean="0"/>
              <a:t>часть 2)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5796136" cy="174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1403350" y="250825"/>
            <a:ext cx="6913563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latin typeface="+mn-lt"/>
                <a:cs typeface="+mn-cs"/>
              </a:rPr>
              <a:t>ФГБОУ ВО </a:t>
            </a:r>
            <a:r>
              <a:rPr lang="ru-RU" kern="0" dirty="0" err="1">
                <a:solidFill>
                  <a:prstClr val="black"/>
                </a:solidFill>
                <a:latin typeface="+mn-lt"/>
                <a:cs typeface="+mn-cs"/>
              </a:rPr>
              <a:t>КрасГМУ</a:t>
            </a:r>
            <a:r>
              <a:rPr lang="ru-RU" kern="0" dirty="0">
                <a:solidFill>
                  <a:prstClr val="black"/>
                </a:solidFill>
                <a:latin typeface="+mn-lt"/>
                <a:cs typeface="+mn-cs"/>
              </a:rPr>
              <a:t> им. проф. В.Ф. Войно-Ясенецкого Минздрава РФ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6" name="Picture 2" descr="ФГБОУ ВО КрасГМУ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08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60241" y="5675624"/>
            <a:ext cx="8712200" cy="93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000" smtClean="0"/>
              <a:t>Выполнила: ординатор 1 года специальности 31.08.09 Рентгенология</a:t>
            </a:r>
          </a:p>
          <a:p>
            <a:pPr algn="l">
              <a:defRPr/>
            </a:pPr>
            <a:r>
              <a:rPr lang="ru-RU" sz="2000" smtClean="0">
                <a:solidFill>
                  <a:schemeClr val="tx1"/>
                </a:solidFill>
              </a:rPr>
              <a:t>Соломатова Елена Сергеевна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95513" y="660400"/>
            <a:ext cx="489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</a:rPr>
              <a:t>Кафедра лучевой диагностики ИПО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8010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3639" y="404664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УЗИ </a:t>
            </a:r>
            <a:r>
              <a:rPr lang="ru-RU" sz="3600" dirty="0"/>
              <a:t>с ЦДК</a:t>
            </a:r>
            <a:br>
              <a:rPr lang="ru-RU" sz="3600" dirty="0"/>
            </a:br>
            <a:r>
              <a:rPr lang="ru-RU" sz="3600" dirty="0"/>
              <a:t>Стеклянный осколок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8" b="35557"/>
          <a:stretch/>
        </p:blipFill>
        <p:spPr bwMode="auto">
          <a:xfrm>
            <a:off x="243557" y="1989486"/>
            <a:ext cx="4563261" cy="342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605883" y="2019971"/>
            <a:ext cx="4572000" cy="342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5445224"/>
            <a:ext cx="2938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Отсутствие </a:t>
            </a:r>
            <a:r>
              <a:rPr lang="ru-RU" dirty="0" err="1"/>
              <a:t>васкуляризации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507" y="530672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Линейное образование </a:t>
            </a:r>
            <a:r>
              <a:rPr lang="ru-RU" dirty="0"/>
              <a:t>с реверберацией </a:t>
            </a:r>
          </a:p>
        </p:txBody>
      </p:sp>
    </p:spTree>
    <p:extLst>
      <p:ext uri="{BB962C8B-B14F-4D97-AF65-F5344CB8AC3E}">
        <p14:creationId xmlns:p14="http://schemas.microsoft.com/office/powerpoint/2010/main" val="425261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МЕТАЛЛ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4525963"/>
          </a:xfrm>
        </p:spPr>
        <p:txBody>
          <a:bodyPr>
            <a:noAutofit/>
          </a:bodyPr>
          <a:lstStyle/>
          <a:p>
            <a:pPr algn="just"/>
            <a:r>
              <a:rPr lang="ru-RU" sz="2700" dirty="0"/>
              <a:t>Чаще всего металл диагностируется при огнестрельных ранах. </a:t>
            </a:r>
            <a:endParaRPr lang="ru-RU" sz="2700" dirty="0" smtClean="0"/>
          </a:p>
          <a:p>
            <a:pPr algn="just"/>
            <a:endParaRPr lang="ru-RU" sz="2700" dirty="0" smtClean="0"/>
          </a:p>
          <a:p>
            <a:pPr algn="just"/>
            <a:r>
              <a:rPr lang="ru-RU" sz="2700" dirty="0" smtClean="0"/>
              <a:t>Рентгенография: высококонтрастное образование, хорошо дифференцируются форма и размер.</a:t>
            </a:r>
          </a:p>
          <a:p>
            <a:pPr algn="just"/>
            <a:endParaRPr lang="ru-RU" sz="2700" dirty="0" smtClean="0"/>
          </a:p>
          <a:p>
            <a:pPr algn="just"/>
            <a:r>
              <a:rPr lang="ru-RU" sz="2700" dirty="0" smtClean="0"/>
              <a:t>КТ: </a:t>
            </a:r>
            <a:r>
              <a:rPr lang="ru-RU" sz="2700" dirty="0" err="1" smtClean="0"/>
              <a:t>гиперинтенсивные</a:t>
            </a:r>
            <a:r>
              <a:rPr lang="ru-RU" sz="2700" dirty="0" smtClean="0"/>
              <a:t> образования </a:t>
            </a:r>
            <a:r>
              <a:rPr lang="ru-RU" sz="2700" dirty="0"/>
              <a:t>независимо </a:t>
            </a:r>
            <a:r>
              <a:rPr lang="ru-RU" sz="2700" dirty="0" smtClean="0"/>
              <a:t>от </a:t>
            </a:r>
            <a:r>
              <a:rPr lang="ru-RU" sz="2700" dirty="0"/>
              <a:t>их глубины, обычно </a:t>
            </a:r>
            <a:r>
              <a:rPr lang="ru-RU" sz="2700" dirty="0" smtClean="0"/>
              <a:t>с артефактами </a:t>
            </a:r>
            <a:r>
              <a:rPr lang="ru-RU" sz="2700" dirty="0"/>
              <a:t>в виде </a:t>
            </a:r>
            <a:r>
              <a:rPr lang="ru-RU" sz="2700" dirty="0" smtClean="0"/>
              <a:t>полос</a:t>
            </a:r>
            <a:r>
              <a:rPr lang="ru-RU" sz="2700" dirty="0"/>
              <a:t>. </a:t>
            </a:r>
            <a:r>
              <a:rPr lang="ru-RU" sz="2700" dirty="0" smtClean="0"/>
              <a:t>Почти </a:t>
            </a:r>
            <a:r>
              <a:rPr lang="ru-RU" sz="2700" dirty="0"/>
              <a:t>все металлы имеют высокую плотность 3000-30000 HU, исключение - алюминий, который имеет низкий атомный номер и низкую плотность (700-800 HU). </a:t>
            </a:r>
            <a:endParaRPr lang="ru-RU" sz="2700" dirty="0" smtClean="0"/>
          </a:p>
        </p:txBody>
      </p:sp>
    </p:spTree>
    <p:extLst>
      <p:ext uri="{BB962C8B-B14F-4D97-AF65-F5344CB8AC3E}">
        <p14:creationId xmlns:p14="http://schemas.microsoft.com/office/powerpoint/2010/main" val="26829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МЕТАЛЛ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525963"/>
          </a:xfrm>
        </p:spPr>
        <p:txBody>
          <a:bodyPr>
            <a:noAutofit/>
          </a:bodyPr>
          <a:lstStyle/>
          <a:p>
            <a:pPr algn="just"/>
            <a:r>
              <a:rPr lang="ru-RU" sz="2600" dirty="0"/>
              <a:t>УЗИ: </a:t>
            </a:r>
            <a:r>
              <a:rPr lang="ru-RU" sz="2600" dirty="0" err="1"/>
              <a:t>гиперэхогенное</a:t>
            </a:r>
            <a:r>
              <a:rPr lang="ru-RU" sz="2600" dirty="0"/>
              <a:t> образование </a:t>
            </a:r>
            <a:r>
              <a:rPr lang="ru-RU" sz="2600" dirty="0" smtClean="0"/>
              <a:t>с акустической </a:t>
            </a:r>
            <a:r>
              <a:rPr lang="ru-RU" sz="2600" dirty="0"/>
              <a:t>тенью или  реверберацией. </a:t>
            </a:r>
            <a:endParaRPr lang="ru-RU" sz="2600" dirty="0" smtClean="0"/>
          </a:p>
          <a:p>
            <a:pPr algn="just"/>
            <a:endParaRPr lang="ru-RU" sz="2600" dirty="0"/>
          </a:p>
          <a:p>
            <a:pPr algn="just"/>
            <a:r>
              <a:rPr lang="ru-RU" sz="2600" dirty="0"/>
              <a:t>МРТ: очаги низкой интенсивности с артефактами, затеняющие соседние структуры</a:t>
            </a:r>
            <a:r>
              <a:rPr lang="ru-RU" sz="2600" dirty="0" smtClean="0"/>
              <a:t>.</a:t>
            </a:r>
          </a:p>
          <a:p>
            <a:pPr algn="just"/>
            <a:endParaRPr lang="ru-RU" sz="2600" dirty="0"/>
          </a:p>
          <a:p>
            <a:pPr algn="just"/>
            <a:r>
              <a:rPr lang="ru-RU" sz="2600" dirty="0" smtClean="0"/>
              <a:t>Некоторые металлические объекты</a:t>
            </a:r>
            <a:r>
              <a:rPr lang="ru-RU" sz="2600" dirty="0"/>
              <a:t> </a:t>
            </a:r>
            <a:r>
              <a:rPr lang="ru-RU" sz="2600" dirty="0" smtClean="0"/>
              <a:t>обладают магнитными свойствами и могут </a:t>
            </a:r>
            <a:r>
              <a:rPr lang="ru-RU" sz="2600" dirty="0"/>
              <a:t>перемещаться при воздействии </a:t>
            </a:r>
            <a:r>
              <a:rPr lang="ru-RU" sz="2600" dirty="0" smtClean="0"/>
              <a:t>сильных магнитных полей. </a:t>
            </a:r>
          </a:p>
          <a:p>
            <a:pPr marL="0" indent="0" algn="just">
              <a:buNone/>
            </a:pPr>
            <a:endParaRPr lang="ru-RU" sz="2600" dirty="0"/>
          </a:p>
          <a:p>
            <a:pPr algn="just"/>
            <a:r>
              <a:rPr lang="ru-RU" sz="2600" dirty="0"/>
              <a:t>Е</a:t>
            </a:r>
            <a:r>
              <a:rPr lang="ru-RU" sz="2600" dirty="0" smtClean="0"/>
              <a:t>сли состав металлического объекта неизвестен, то </a:t>
            </a:r>
            <a:r>
              <a:rPr lang="ru-RU" sz="2600" dirty="0"/>
              <a:t>следует избегать МРТ, особенно если ИТ находится вблизи </a:t>
            </a:r>
            <a:r>
              <a:rPr lang="ru-RU" sz="2600" dirty="0" smtClean="0"/>
              <a:t>важных анатомических структур.</a:t>
            </a:r>
            <a:endParaRPr lang="ru-RU" sz="2600" dirty="0"/>
          </a:p>
          <a:p>
            <a:pPr algn="just"/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409174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6" y="908720"/>
            <a:ext cx="848814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6428235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МРТ, КТ бедра</a:t>
            </a:r>
            <a:br>
              <a:rPr lang="ru-RU" sz="3200" dirty="0" smtClean="0"/>
            </a:br>
            <a:r>
              <a:rPr lang="ru-RU" sz="3200" dirty="0" err="1" smtClean="0"/>
              <a:t>Гиперинтенсивное</a:t>
            </a:r>
            <a:r>
              <a:rPr lang="ru-RU" sz="3200" dirty="0" smtClean="0"/>
              <a:t> образование (металл)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216971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Т2-ВИ, фронтальная плоскость. Артефакт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5473738"/>
            <a:ext cx="407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КТ-изображения, аксиальная плоскость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721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2" y="1700808"/>
            <a:ext cx="7128792" cy="404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404664"/>
            <a:ext cx="871296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КТ локтевого сустава в аксиальной плоскости</a:t>
            </a:r>
            <a:br>
              <a:rPr lang="ru-RU" sz="3200" dirty="0" smtClean="0"/>
            </a:br>
            <a:r>
              <a:rPr lang="ru-RU" sz="3200" dirty="0" smtClean="0"/>
              <a:t>Свинцовая пуля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805264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тложение </a:t>
            </a:r>
            <a:r>
              <a:rPr lang="ru-RU" dirty="0"/>
              <a:t>свинца в синовиальной мембране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532" y="5805263"/>
            <a:ext cx="3632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Гиперинтенсивное</a:t>
            </a:r>
            <a:r>
              <a:rPr lang="ru-RU" dirty="0" smtClean="0"/>
              <a:t> образование с </a:t>
            </a:r>
            <a:r>
              <a:rPr lang="ru-RU" dirty="0"/>
              <a:t>артефактами</a:t>
            </a:r>
          </a:p>
        </p:txBody>
      </p:sp>
    </p:spTree>
    <p:extLst>
      <p:ext uri="{BB962C8B-B14F-4D97-AF65-F5344CB8AC3E}">
        <p14:creationId xmlns:p14="http://schemas.microsoft.com/office/powerpoint/2010/main" val="28818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Большинство пластиковых объектов имеют низкую плотность (</a:t>
            </a:r>
            <a:r>
              <a:rPr lang="ru-RU" dirty="0" smtClean="0"/>
              <a:t>10-20 HU), </a:t>
            </a:r>
            <a:r>
              <a:rPr lang="ru-RU" dirty="0"/>
              <a:t>слабо различимы </a:t>
            </a:r>
            <a:r>
              <a:rPr lang="ru-RU" dirty="0" smtClean="0"/>
              <a:t>при рентгенографии</a:t>
            </a:r>
            <a:r>
              <a:rPr lang="ru-RU" dirty="0"/>
              <a:t> </a:t>
            </a:r>
            <a:r>
              <a:rPr lang="ru-RU" dirty="0" smtClean="0"/>
              <a:t>и КТ.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Пластик лучше визуализируется, </a:t>
            </a:r>
            <a:r>
              <a:rPr lang="ru-RU" dirty="0"/>
              <a:t>если </a:t>
            </a:r>
            <a:r>
              <a:rPr lang="ru-RU" dirty="0" smtClean="0"/>
              <a:t>он окружен </a:t>
            </a:r>
            <a:r>
              <a:rPr lang="ru-RU" dirty="0"/>
              <a:t>воздухом или </a:t>
            </a:r>
            <a:r>
              <a:rPr lang="ru-RU" dirty="0" smtClean="0"/>
              <a:t>находится </a:t>
            </a:r>
            <a:r>
              <a:rPr lang="ru-RU" dirty="0"/>
              <a:t>в областях с меньшей толщиной мягких </a:t>
            </a:r>
            <a:r>
              <a:rPr lang="ru-RU" dirty="0" smtClean="0"/>
              <a:t>тканей</a:t>
            </a:r>
            <a:r>
              <a:rPr lang="ru-RU" dirty="0"/>
              <a:t> </a:t>
            </a:r>
            <a:r>
              <a:rPr lang="ru-RU" dirty="0" smtClean="0"/>
              <a:t>(конечности).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Использование </a:t>
            </a:r>
            <a:r>
              <a:rPr lang="ru-RU" dirty="0" err="1" smtClean="0"/>
              <a:t>мягкотканных</a:t>
            </a:r>
            <a:r>
              <a:rPr lang="ru-RU" dirty="0" smtClean="0"/>
              <a:t> режимов при КТ позволяет диагностировать </a:t>
            </a:r>
            <a:r>
              <a:rPr lang="ru-RU" dirty="0"/>
              <a:t>пластиковые </a:t>
            </a:r>
            <a:r>
              <a:rPr lang="ru-RU" dirty="0" smtClean="0"/>
              <a:t>ИТ.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4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УЗИ: на </a:t>
            </a:r>
            <a:r>
              <a:rPr lang="ru-RU" dirty="0"/>
              <a:t>глубине до </a:t>
            </a:r>
            <a:r>
              <a:rPr lang="ru-RU" dirty="0" smtClean="0"/>
              <a:t>4 см</a:t>
            </a:r>
            <a:r>
              <a:rPr lang="ru-RU" dirty="0"/>
              <a:t> </a:t>
            </a:r>
            <a:r>
              <a:rPr lang="ru-RU" dirty="0" smtClean="0"/>
              <a:t>возможно диагностировать фрагменты </a:t>
            </a:r>
            <a:r>
              <a:rPr lang="ru-RU" dirty="0"/>
              <a:t>пластика размером до 2 </a:t>
            </a:r>
            <a:r>
              <a:rPr lang="ru-RU" dirty="0" smtClean="0"/>
              <a:t>мм</a:t>
            </a:r>
            <a:r>
              <a:rPr lang="ru-RU" dirty="0"/>
              <a:t> </a:t>
            </a:r>
            <a:r>
              <a:rPr lang="ru-RU" dirty="0" smtClean="0"/>
              <a:t>в виде </a:t>
            </a:r>
            <a:r>
              <a:rPr lang="ru-RU" dirty="0" err="1" smtClean="0"/>
              <a:t>гиперэхогенных</a:t>
            </a:r>
            <a:r>
              <a:rPr lang="ru-RU" dirty="0" smtClean="0"/>
              <a:t> образований </a:t>
            </a:r>
            <a:r>
              <a:rPr lang="ru-RU" dirty="0"/>
              <a:t>с </a:t>
            </a:r>
            <a:r>
              <a:rPr lang="ru-RU" dirty="0" smtClean="0"/>
              <a:t>акустической тенью.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МРТ эффективна для </a:t>
            </a:r>
            <a:r>
              <a:rPr lang="ru-RU" dirty="0" smtClean="0"/>
              <a:t>диагностики осложнений.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Пластмассы  не стимулируют выраженный иммунный ответ, но их физические и химические свойства приводят к инкапсуляции ИТ. Основным осложнением является  инфекция.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914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ДЕРЕВО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Р</a:t>
            </a:r>
            <a:r>
              <a:rPr lang="ru-RU" dirty="0" smtClean="0"/>
              <a:t>аны с деревянными инородными телами локализованы в области конечностей.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Колючки, шипы, </a:t>
            </a:r>
            <a:r>
              <a:rPr lang="ru-RU" dirty="0"/>
              <a:t>деревянные щепки </a:t>
            </a:r>
            <a:r>
              <a:rPr lang="ru-RU" dirty="0" smtClean="0"/>
              <a:t>обычно </a:t>
            </a:r>
            <a:r>
              <a:rPr lang="ru-RU" dirty="0"/>
              <a:t>пропускаются </a:t>
            </a:r>
            <a:r>
              <a:rPr lang="ru-RU" dirty="0" smtClean="0"/>
              <a:t>при рентгенографии.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Рентгенография: эрозия кости, </a:t>
            </a:r>
            <a:r>
              <a:rPr lang="ru-RU" dirty="0" err="1"/>
              <a:t>периостальная</a:t>
            </a:r>
            <a:r>
              <a:rPr lang="ru-RU" dirty="0"/>
              <a:t> </a:t>
            </a:r>
            <a:r>
              <a:rPr lang="ru-RU" dirty="0" smtClean="0"/>
              <a:t>реакция, гранулематозные </a:t>
            </a:r>
            <a:r>
              <a:rPr lang="ru-RU" dirty="0" err="1"/>
              <a:t>псевдотуморы</a:t>
            </a:r>
            <a:r>
              <a:rPr lang="ru-RU" dirty="0"/>
              <a:t> мягких </a:t>
            </a:r>
            <a:r>
              <a:rPr lang="ru-RU" dirty="0" smtClean="0"/>
              <a:t>тканей.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КТ</a:t>
            </a:r>
            <a:r>
              <a:rPr lang="ru-RU" dirty="0" smtClean="0"/>
              <a:t>: объекты цилиндрической формы </a:t>
            </a:r>
            <a:r>
              <a:rPr lang="ru-RU" dirty="0"/>
              <a:t>с длинной осью и небольшим диаметром. </a:t>
            </a:r>
            <a:r>
              <a:rPr lang="ru-RU" dirty="0" smtClean="0"/>
              <a:t>Сухая </a:t>
            </a:r>
            <a:r>
              <a:rPr lang="ru-RU" dirty="0"/>
              <a:t>древесина имеет высокое содержание воздуха и может имитировать скопление газа. Со временем древесина впитывает кровь и экссудат, которые увеличивают ее </a:t>
            </a:r>
            <a:r>
              <a:rPr lang="ru-RU" dirty="0" err="1"/>
              <a:t>рентгеноконтрастность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8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ДЕРЕВО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УЗИ: первоначально объекты </a:t>
            </a:r>
            <a:r>
              <a:rPr lang="ru-RU" dirty="0" err="1" smtClean="0"/>
              <a:t>гиперэхогенны</a:t>
            </a:r>
            <a:r>
              <a:rPr lang="ru-RU" dirty="0" smtClean="0"/>
              <a:t>, но </a:t>
            </a:r>
            <a:r>
              <a:rPr lang="ru-RU" dirty="0"/>
              <a:t>постепенно становятся </a:t>
            </a:r>
            <a:r>
              <a:rPr lang="ru-RU" dirty="0" err="1" smtClean="0"/>
              <a:t>гипоэхогенными</a:t>
            </a:r>
            <a:r>
              <a:rPr lang="ru-RU" dirty="0"/>
              <a:t> из-за </a:t>
            </a:r>
            <a:r>
              <a:rPr lang="ru-RU" dirty="0" smtClean="0"/>
              <a:t>деградации </a:t>
            </a:r>
            <a:r>
              <a:rPr lang="ru-RU" dirty="0"/>
              <a:t>и </a:t>
            </a:r>
            <a:r>
              <a:rPr lang="ru-RU" dirty="0" smtClean="0"/>
              <a:t>резорбции.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Имеют акустическую тень, </a:t>
            </a:r>
            <a:r>
              <a:rPr lang="ru-RU" dirty="0"/>
              <a:t>что может отличать их от внутренних </a:t>
            </a:r>
            <a:r>
              <a:rPr lang="ru-RU" dirty="0" smtClean="0"/>
              <a:t>структур (газ, фасция, </a:t>
            </a:r>
            <a:r>
              <a:rPr lang="ru-RU" dirty="0"/>
              <a:t>рубцовая </a:t>
            </a:r>
            <a:r>
              <a:rPr lang="ru-RU" dirty="0" smtClean="0"/>
              <a:t>ткань).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Гранулематозная </a:t>
            </a:r>
            <a:r>
              <a:rPr lang="ru-RU" dirty="0" smtClean="0"/>
              <a:t>ткань представлена </a:t>
            </a:r>
            <a:r>
              <a:rPr lang="ru-RU" dirty="0" err="1"/>
              <a:t>гипоэхогенным</a:t>
            </a:r>
            <a:r>
              <a:rPr lang="ru-RU" dirty="0"/>
              <a:t> ореолом </a:t>
            </a:r>
            <a:r>
              <a:rPr lang="ru-RU" dirty="0" smtClean="0"/>
              <a:t>с </a:t>
            </a:r>
            <a:r>
              <a:rPr lang="ru-RU" dirty="0" err="1" smtClean="0"/>
              <a:t>гиперваскуляризацией</a:t>
            </a:r>
            <a:r>
              <a:rPr lang="ru-RU" dirty="0"/>
              <a:t>, что повышает ее </a:t>
            </a:r>
            <a:r>
              <a:rPr lang="ru-RU" dirty="0" smtClean="0"/>
              <a:t>заметность.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5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ДЕРЕВО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525963"/>
          </a:xfrm>
        </p:spPr>
        <p:txBody>
          <a:bodyPr>
            <a:noAutofit/>
          </a:bodyPr>
          <a:lstStyle/>
          <a:p>
            <a:pPr algn="just"/>
            <a:r>
              <a:rPr lang="ru-RU" sz="2700" dirty="0" smtClean="0"/>
              <a:t>МРТ: образование низкой </a:t>
            </a:r>
            <a:r>
              <a:rPr lang="ru-RU" sz="2700" dirty="0"/>
              <a:t>интенсивности на Т1 и </a:t>
            </a:r>
            <a:r>
              <a:rPr lang="ru-RU" sz="2700" dirty="0" smtClean="0"/>
              <a:t>Т2-ВИ.  Воспалительные изменения диагностируются при контрастном усилении.</a:t>
            </a:r>
          </a:p>
          <a:p>
            <a:pPr marL="0" indent="0" algn="just">
              <a:buNone/>
            </a:pPr>
            <a:r>
              <a:rPr lang="ru-RU" sz="2700" dirty="0" smtClean="0"/>
              <a:t> </a:t>
            </a:r>
          </a:p>
          <a:p>
            <a:pPr algn="just"/>
            <a:r>
              <a:rPr lang="ru-RU" sz="2700" dirty="0" smtClean="0"/>
              <a:t>Деревянные  инородные тела </a:t>
            </a:r>
            <a:r>
              <a:rPr lang="ru-RU" sz="2700" dirty="0"/>
              <a:t>не вызывают </a:t>
            </a:r>
            <a:r>
              <a:rPr lang="ru-RU" sz="2700" dirty="0" smtClean="0"/>
              <a:t>артефактов, </a:t>
            </a:r>
            <a:r>
              <a:rPr lang="ru-RU" sz="2700" dirty="0"/>
              <a:t>если нет локального </a:t>
            </a:r>
            <a:r>
              <a:rPr lang="ru-RU" sz="2700" dirty="0" smtClean="0"/>
              <a:t>скопления газа, который может </a:t>
            </a:r>
            <a:r>
              <a:rPr lang="ru-RU" sz="2700" dirty="0"/>
              <a:t>быть ошибочно </a:t>
            </a:r>
            <a:r>
              <a:rPr lang="ru-RU" sz="2700" dirty="0" smtClean="0"/>
              <a:t>принят </a:t>
            </a:r>
            <a:r>
              <a:rPr lang="ru-RU" sz="2700" dirty="0"/>
              <a:t>за фиброзные или коллагеновые структуры </a:t>
            </a:r>
            <a:r>
              <a:rPr lang="ru-RU" sz="2700" dirty="0" smtClean="0"/>
              <a:t>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8554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ТИПЫ ИНОРОДНЫХ ТЕЛ И ИХ ДИАГНОСТИЧЕСКИЕ ПРИЗНАКИ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1" y="1556792"/>
            <a:ext cx="3824235" cy="51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Рентгенография кисти</a:t>
            </a:r>
            <a:br>
              <a:rPr lang="ru-RU" sz="2800" dirty="0" smtClean="0"/>
            </a:br>
            <a:r>
              <a:rPr lang="ru-RU" sz="2800" dirty="0" smtClean="0"/>
              <a:t>Норма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46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6"/>
          <a:stretch/>
        </p:blipFill>
        <p:spPr bwMode="auto">
          <a:xfrm>
            <a:off x="107504" y="1484783"/>
            <a:ext cx="8928992" cy="399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82352" y="476672"/>
            <a:ext cx="8651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КТ кисти</a:t>
            </a:r>
          </a:p>
          <a:p>
            <a:r>
              <a:rPr lang="ru-RU" sz="3200" dirty="0" smtClean="0"/>
              <a:t>Инородное тело из дерева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404574"/>
            <a:ext cx="277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ксиальная плоскость.</a:t>
            </a:r>
          </a:p>
          <a:p>
            <a:pPr algn="ctr"/>
            <a:r>
              <a:rPr lang="ru-RU" dirty="0" smtClean="0"/>
              <a:t>Линейное образование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5477316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Фронтальная плоскость.</a:t>
            </a:r>
          </a:p>
          <a:p>
            <a:pPr algn="ctr"/>
            <a:r>
              <a:rPr lang="ru-RU" dirty="0" smtClean="0"/>
              <a:t>Образование </a:t>
            </a:r>
            <a:r>
              <a:rPr lang="ru-RU" dirty="0"/>
              <a:t>с  пористой </a:t>
            </a:r>
            <a:r>
              <a:rPr lang="ru-RU" dirty="0" smtClean="0"/>
              <a:t>структурой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3"/>
          <a:stretch/>
        </p:blipFill>
        <p:spPr bwMode="auto">
          <a:xfrm>
            <a:off x="138206" y="1619672"/>
            <a:ext cx="8976154" cy="2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282352" y="476672"/>
            <a:ext cx="8651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КТ кисти</a:t>
            </a:r>
          </a:p>
          <a:p>
            <a:r>
              <a:rPr lang="ru-RU" sz="3200" dirty="0"/>
              <a:t>Инородное тело из дерева</a:t>
            </a:r>
          </a:p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221088"/>
            <a:ext cx="241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Аксиальная плоскость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50296" y="4082588"/>
            <a:ext cx="281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Сагиттальная плоскость.</a:t>
            </a:r>
          </a:p>
          <a:p>
            <a:pPr algn="ctr"/>
            <a:r>
              <a:rPr lang="ru-RU" dirty="0" smtClean="0"/>
              <a:t>Вторичная костная эрозия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3" y="1268760"/>
            <a:ext cx="4680520" cy="530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1700808"/>
            <a:ext cx="3059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О</a:t>
            </a:r>
            <a:r>
              <a:rPr lang="ru-RU" sz="2200" dirty="0" smtClean="0"/>
              <a:t>чаговое просветление </a:t>
            </a:r>
            <a:r>
              <a:rPr lang="ru-RU" sz="2200" dirty="0"/>
              <a:t>на локтевой стороне </a:t>
            </a:r>
            <a:r>
              <a:rPr lang="ru-RU" sz="2200" dirty="0" smtClean="0"/>
              <a:t>четвертой пястной.</a:t>
            </a:r>
            <a:endParaRPr lang="ru-RU" sz="2200" dirty="0"/>
          </a:p>
        </p:txBody>
      </p:sp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xfrm>
            <a:off x="307038" y="188640"/>
            <a:ext cx="85072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Рентгенография кисти в прямой проекции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079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6"/>
          <a:stretch/>
        </p:blipFill>
        <p:spPr bwMode="auto">
          <a:xfrm>
            <a:off x="215516" y="1700807"/>
            <a:ext cx="8662563" cy="252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26775" y="421139"/>
            <a:ext cx="8651304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МРТ, УЗИ кисти</a:t>
            </a:r>
          </a:p>
          <a:p>
            <a:r>
              <a:rPr lang="ru-RU" sz="3200" dirty="0"/>
              <a:t>Инородное тело из дерева</a:t>
            </a:r>
          </a:p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22839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Т2-ВИ, аксиальная плоскость.</a:t>
            </a:r>
          </a:p>
          <a:p>
            <a:pPr algn="ctr"/>
            <a:r>
              <a:rPr lang="ru-RU" dirty="0" smtClean="0"/>
              <a:t> ИТ и отек костного мозга </a:t>
            </a:r>
            <a:r>
              <a:rPr lang="ru-RU" dirty="0"/>
              <a:t>в диафизе четвертой пястной кости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4262801"/>
            <a:ext cx="341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Гиперэхогенное</a:t>
            </a:r>
            <a:r>
              <a:rPr lang="ru-RU" dirty="0"/>
              <a:t> образование 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гипоэхогенные</a:t>
            </a:r>
            <a:r>
              <a:rPr lang="ru-RU" dirty="0"/>
              <a:t> воспалительные изменения вокруг </a:t>
            </a:r>
            <a:r>
              <a:rPr lang="ru-RU" dirty="0" smtClean="0"/>
              <a:t>него.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0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9"/>
          <a:stretch/>
        </p:blipFill>
        <p:spPr bwMode="auto">
          <a:xfrm>
            <a:off x="179512" y="1475656"/>
            <a:ext cx="8780835" cy="371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82352" y="332656"/>
            <a:ext cx="8651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Рентгенография, МРТ голени</a:t>
            </a:r>
          </a:p>
          <a:p>
            <a:r>
              <a:rPr lang="ru-RU" sz="3200" dirty="0"/>
              <a:t>Инородное тело из дерева</a:t>
            </a:r>
          </a:p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5195435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Т2-ВИ с </a:t>
            </a:r>
            <a:r>
              <a:rPr lang="ru-RU" dirty="0" err="1" smtClean="0"/>
              <a:t>жироподавлением</a:t>
            </a:r>
            <a:r>
              <a:rPr lang="ru-RU" dirty="0" smtClean="0"/>
              <a:t>, аксиальная плоскость.</a:t>
            </a:r>
          </a:p>
          <a:p>
            <a:pPr algn="ctr"/>
            <a:r>
              <a:rPr lang="ru-RU" dirty="0" smtClean="0"/>
              <a:t>Фиброзная ткань и жидкость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5195435"/>
            <a:ext cx="2921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Т1-ВИ с </a:t>
            </a:r>
            <a:r>
              <a:rPr lang="ru-RU" dirty="0" err="1" smtClean="0"/>
              <a:t>жироподавлением</a:t>
            </a:r>
            <a:r>
              <a:rPr lang="ru-RU" dirty="0" smtClean="0"/>
              <a:t> и контрастом, аксиальная плоскость. Гранулема.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224696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Образование в мягких тканях </a:t>
            </a:r>
            <a:r>
              <a:rPr lang="ru-RU" dirty="0" smtClean="0"/>
              <a:t>дистальной </a:t>
            </a:r>
            <a:r>
              <a:rPr lang="ru-RU" dirty="0"/>
              <a:t>части голени </a:t>
            </a:r>
          </a:p>
        </p:txBody>
      </p:sp>
    </p:spTree>
    <p:extLst>
      <p:ext uri="{BB962C8B-B14F-4D97-AF65-F5344CB8AC3E}">
        <p14:creationId xmlns:p14="http://schemas.microsoft.com/office/powerpoint/2010/main" val="25936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55050"/>
          <a:stretch/>
        </p:blipFill>
        <p:spPr bwMode="auto">
          <a:xfrm>
            <a:off x="73029" y="1514654"/>
            <a:ext cx="8963467" cy="313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 txBox="1">
            <a:spLocks noGrp="1"/>
          </p:cNvSpPr>
          <p:nvPr>
            <p:ph type="title"/>
          </p:nvPr>
        </p:nvSpPr>
        <p:spPr>
          <a:xfrm>
            <a:off x="334599" y="260648"/>
            <a:ext cx="843528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УЗИ голени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Инородное тело из </a:t>
            </a:r>
            <a:r>
              <a:rPr lang="ru-RU" sz="3200" dirty="0" smtClean="0"/>
              <a:t>дерева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653047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/>
              <a:t>Гиперэхогенное</a:t>
            </a:r>
            <a:r>
              <a:rPr lang="ru-RU" sz="2200" dirty="0" smtClean="0"/>
              <a:t> образование с </a:t>
            </a:r>
            <a:r>
              <a:rPr lang="ru-RU" sz="2200" dirty="0"/>
              <a:t>акустической </a:t>
            </a:r>
            <a:r>
              <a:rPr lang="ru-RU" sz="2200" dirty="0" smtClean="0"/>
              <a:t>тенью, окруженное </a:t>
            </a:r>
            <a:r>
              <a:rPr lang="ru-RU" sz="2200" dirty="0" err="1" smtClean="0"/>
              <a:t>гипоэхогенным</a:t>
            </a:r>
            <a:r>
              <a:rPr lang="ru-RU" sz="2200" dirty="0" smtClean="0"/>
              <a:t> ореолом.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628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30938" cy="392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1350" y="620688"/>
            <a:ext cx="649232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МРТ, </a:t>
            </a:r>
            <a:r>
              <a:rPr lang="ru-RU" sz="3600" dirty="0"/>
              <a:t>УЗИ стопы</a:t>
            </a:r>
            <a:br>
              <a:rPr lang="ru-RU" sz="3600" dirty="0"/>
            </a:br>
            <a:r>
              <a:rPr lang="ru-RU" sz="3600" dirty="0"/>
              <a:t>Инородное тело из дерева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Гиперэхогенное</a:t>
            </a:r>
            <a:r>
              <a:rPr lang="ru-RU" dirty="0"/>
              <a:t> образование с акустической тенью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747210"/>
            <a:ext cx="28087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Т2-ВИ с </a:t>
            </a:r>
            <a:r>
              <a:rPr lang="ru-RU" dirty="0" err="1" smtClean="0"/>
              <a:t>жироподавлением</a:t>
            </a:r>
            <a:r>
              <a:rPr lang="ru-RU" dirty="0" smtClean="0"/>
              <a:t>, аксиальная плоскость. </a:t>
            </a:r>
            <a:r>
              <a:rPr lang="ru-RU" dirty="0"/>
              <a:t>точечное образование в пределах пяточного сухожилия </a:t>
            </a:r>
          </a:p>
        </p:txBody>
      </p:sp>
    </p:spTree>
    <p:extLst>
      <p:ext uri="{BB962C8B-B14F-4D97-AF65-F5344CB8AC3E}">
        <p14:creationId xmlns:p14="http://schemas.microsoft.com/office/powerpoint/2010/main" val="5038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1143000"/>
          </a:xfrm>
        </p:spPr>
        <p:txBody>
          <a:bodyPr>
            <a:noAutofit/>
          </a:bodyPr>
          <a:lstStyle/>
          <a:p>
            <a:r>
              <a:rPr lang="ru-RU" sz="3000" dirty="0" smtClean="0"/>
              <a:t>МРТ кисти</a:t>
            </a:r>
            <a:br>
              <a:rPr lang="ru-RU" sz="3000" dirty="0" smtClean="0"/>
            </a:br>
            <a:r>
              <a:rPr lang="ru-RU" sz="3000" dirty="0"/>
              <a:t>Линейное образование, диффузный отек мышечной и </a:t>
            </a:r>
            <a:r>
              <a:rPr lang="ru-RU" sz="3000" dirty="0" err="1"/>
              <a:t>подкожножировой</a:t>
            </a:r>
            <a:r>
              <a:rPr lang="ru-RU" sz="3000" dirty="0"/>
              <a:t> </a:t>
            </a:r>
            <a:r>
              <a:rPr lang="ru-RU" sz="3000" dirty="0" smtClean="0"/>
              <a:t>тканей, свищевой ход</a:t>
            </a:r>
            <a:endParaRPr lang="ru-RU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82"/>
          <a:stretch/>
        </p:blipFill>
        <p:spPr bwMode="auto">
          <a:xfrm>
            <a:off x="538461" y="1646847"/>
            <a:ext cx="3384376" cy="412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8"/>
          <a:stretch/>
        </p:blipFill>
        <p:spPr bwMode="auto">
          <a:xfrm>
            <a:off x="5083242" y="1689650"/>
            <a:ext cx="3017150" cy="40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760" y="5799747"/>
            <a:ext cx="395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Т2-ВИ с </a:t>
            </a:r>
            <a:r>
              <a:rPr lang="ru-RU" dirty="0" err="1" smtClean="0"/>
              <a:t>жироподавлением</a:t>
            </a:r>
            <a:r>
              <a:rPr lang="ru-RU" dirty="0" smtClean="0"/>
              <a:t>, аксиальная плоскость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94529" y="5661248"/>
            <a:ext cx="3794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Т1-ВИ с </a:t>
            </a:r>
            <a:r>
              <a:rPr lang="ru-RU" dirty="0" err="1"/>
              <a:t>жироподавлением</a:t>
            </a:r>
            <a:r>
              <a:rPr lang="ru-RU" dirty="0"/>
              <a:t> и контрастным </a:t>
            </a:r>
            <a:r>
              <a:rPr lang="ru-RU" dirty="0" smtClean="0"/>
              <a:t>усилением, фронтальная плоскость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6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2" r="62663"/>
          <a:stretch/>
        </p:blipFill>
        <p:spPr bwMode="auto">
          <a:xfrm>
            <a:off x="6495829" y="2011535"/>
            <a:ext cx="2520280" cy="283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8" b="57216"/>
          <a:stretch/>
        </p:blipFill>
        <p:spPr bwMode="auto">
          <a:xfrm>
            <a:off x="-39233" y="1988840"/>
            <a:ext cx="6698538" cy="275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МРТ стопы</a:t>
            </a:r>
            <a:br>
              <a:rPr lang="ru-RU" dirty="0" smtClean="0"/>
            </a:br>
            <a:r>
              <a:rPr lang="ru-RU" dirty="0" smtClean="0"/>
              <a:t>Внутрикостный абсцесс, внутри которого расположен терновый шип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2783" y="4914866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Т1-ВИ, фронтальная плоскость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837921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Т1-ВИ, фронтальная плоскость, с </a:t>
            </a:r>
            <a:r>
              <a:rPr lang="ru-RU" sz="1400" dirty="0" err="1" smtClean="0"/>
              <a:t>жироподавлением</a:t>
            </a:r>
            <a:r>
              <a:rPr lang="ru-RU" sz="1400" dirty="0" smtClean="0"/>
              <a:t> и контрастным усилением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39845" y="4945643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Т1-ВИ, аксиальная плоскость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569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500915"/>
              </p:ext>
            </p:extLst>
          </p:nvPr>
        </p:nvGraphicFramePr>
        <p:xfrm>
          <a:off x="107504" y="1340768"/>
          <a:ext cx="8928992" cy="47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/>
                <a:gridCol w="1116124"/>
                <a:gridCol w="1116124"/>
                <a:gridCol w="1116124"/>
                <a:gridCol w="1116124"/>
                <a:gridCol w="1116124"/>
                <a:gridCol w="1116124"/>
                <a:gridCol w="1116124"/>
              </a:tblGrid>
              <a:tr h="451895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Параметры</a:t>
                      </a:r>
                      <a:r>
                        <a:rPr lang="ru-RU" sz="1200" baseline="0" dirty="0" smtClean="0"/>
                        <a:t> визуализации</a:t>
                      </a:r>
                      <a:endParaRPr lang="ru-RU" sz="1200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Виды инородных тел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Металл 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Стекло 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Дерево 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Пластик 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Камни 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Иглы морских ежей 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Личинки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106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Контрастность </a:t>
                      </a:r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Рентгенконтрастный</a:t>
                      </a:r>
                      <a:endParaRPr lang="ru-RU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Рентгеннегативный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Рентгенконтрастный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Рентгеннегативный</a:t>
                      </a:r>
                      <a:endParaRPr lang="ru-RU" sz="1200" dirty="0"/>
                    </a:p>
                  </a:txBody>
                  <a:tcPr/>
                </a:tc>
              </a:tr>
              <a:tr h="4581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&gt;3000 HU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кроме </a:t>
                      </a:r>
                      <a:r>
                        <a:rPr lang="ru-RU" sz="1200" dirty="0" err="1" smtClean="0"/>
                        <a:t>аллюминия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500-1900 </a:t>
                      </a:r>
                      <a:r>
                        <a:rPr lang="en-US" sz="1200" dirty="0" smtClean="0"/>
                        <a:t>HU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50-80 </a:t>
                      </a:r>
                      <a:r>
                        <a:rPr lang="en-US" sz="1200" dirty="0" smtClean="0"/>
                        <a:t>HU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10-20 </a:t>
                      </a:r>
                      <a:r>
                        <a:rPr lang="en-US" sz="1200" dirty="0" smtClean="0"/>
                        <a:t>HU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</a:t>
                      </a:r>
                      <a:r>
                        <a:rPr lang="ru-RU" sz="1200" dirty="0" smtClean="0"/>
                        <a:t>15</a:t>
                      </a:r>
                      <a:r>
                        <a:rPr lang="en-US" sz="1200" dirty="0" smtClean="0"/>
                        <a:t>00 HU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Так</a:t>
                      </a:r>
                      <a:r>
                        <a:rPr lang="ru-RU" sz="1200" baseline="0" dirty="0" smtClean="0"/>
                        <a:t> же, как и кальций, но из-за резорбции интенсивность снижается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Широкий уровень окна позволяет обнаружить дыхательные пути</a:t>
                      </a:r>
                      <a:endParaRPr lang="ru-RU" sz="1200" dirty="0"/>
                    </a:p>
                  </a:txBody>
                  <a:tcPr/>
                </a:tc>
              </a:tr>
              <a:tr h="4581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УЗИ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Гиперэхогенное</a:t>
                      </a:r>
                      <a:r>
                        <a:rPr lang="ru-RU" sz="1200" dirty="0" smtClean="0"/>
                        <a:t> образование с  реверберацией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/>
                        <a:t>Гиперэхогенное</a:t>
                      </a:r>
                      <a:r>
                        <a:rPr lang="ru-RU" sz="1100" dirty="0" smtClean="0"/>
                        <a:t> образование</a:t>
                      </a:r>
                      <a:r>
                        <a:rPr lang="en-US" sz="1100" baseline="0" dirty="0" smtClean="0"/>
                        <a:t> c</a:t>
                      </a:r>
                      <a:r>
                        <a:rPr lang="ru-RU" sz="1100" baseline="0" dirty="0" smtClean="0"/>
                        <a:t> акустической тенью, реверберация за счет содержания газа.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Гиперэхогенное</a:t>
                      </a:r>
                      <a:r>
                        <a:rPr lang="ru-RU" sz="1200" dirty="0" smtClean="0"/>
                        <a:t> образование с  реверберацией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Гиперэхогенное</a:t>
                      </a:r>
                      <a:r>
                        <a:rPr lang="ru-RU" sz="1200" dirty="0" smtClean="0"/>
                        <a:t> образование с</a:t>
                      </a:r>
                      <a:r>
                        <a:rPr lang="ru-RU" sz="1200" baseline="0" dirty="0" smtClean="0"/>
                        <a:t> акустической тенью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Тонкая </a:t>
                      </a:r>
                      <a:r>
                        <a:rPr lang="ru-RU" sz="1200" dirty="0" err="1" smtClean="0"/>
                        <a:t>гиперэхогенная</a:t>
                      </a:r>
                      <a:r>
                        <a:rPr lang="ru-RU" sz="1200" dirty="0" smtClean="0"/>
                        <a:t> линия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Поиск движения личинки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581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Артефакт </a:t>
                      </a:r>
                      <a:endParaRPr lang="ru-RU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Низкая</a:t>
                      </a:r>
                      <a:r>
                        <a:rPr lang="ru-RU" sz="1200" baseline="0" dirty="0" smtClean="0"/>
                        <a:t> интенсивность на Т1 и Т2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Воспалительный процесс в мягких тканях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КРАТКАЯ ХАРАКТЕРИСТИКА ДИАГНОСТИКИ ИНОРОДНЫХ ТЕЛ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3611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1" t="43584"/>
          <a:stretch/>
        </p:blipFill>
        <p:spPr bwMode="auto">
          <a:xfrm>
            <a:off x="1547664" y="2348880"/>
            <a:ext cx="6336704" cy="416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62068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Рентгенография, КТ стопы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Хроническая склеротическая реакция </a:t>
            </a:r>
            <a:r>
              <a:rPr lang="ru-RU" dirty="0"/>
              <a:t>вокруг абсцесса</a:t>
            </a:r>
          </a:p>
        </p:txBody>
      </p:sp>
    </p:spTree>
    <p:extLst>
      <p:ext uri="{BB962C8B-B14F-4D97-AF65-F5344CB8AC3E}">
        <p14:creationId xmlns:p14="http://schemas.microsoft.com/office/powerpoint/2010/main" val="5436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КАМНИ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/>
              <a:t>Обычно диагностируются в ранах после </a:t>
            </a:r>
            <a:r>
              <a:rPr lang="ru-RU" sz="2600" dirty="0" err="1" smtClean="0"/>
              <a:t>дорожнотранспортных</a:t>
            </a:r>
            <a:r>
              <a:rPr lang="ru-RU" sz="2600" dirty="0" smtClean="0"/>
              <a:t> происшествий.</a:t>
            </a:r>
          </a:p>
          <a:p>
            <a:pPr algn="just"/>
            <a:endParaRPr lang="ru-RU" sz="2600" dirty="0" smtClean="0"/>
          </a:p>
          <a:p>
            <a:pPr algn="just"/>
            <a:r>
              <a:rPr lang="ru-RU" sz="2600" dirty="0"/>
              <a:t>Р</a:t>
            </a:r>
            <a:r>
              <a:rPr lang="ru-RU" sz="2600" dirty="0" smtClean="0"/>
              <a:t>азличаются по составу и имеют широкий диапазон рентгенологической плотности от 1500 до 3000 </a:t>
            </a:r>
            <a:r>
              <a:rPr lang="en-US" sz="2600" dirty="0" smtClean="0"/>
              <a:t>HU</a:t>
            </a:r>
            <a:r>
              <a:rPr lang="ru-RU" sz="2600" dirty="0"/>
              <a:t>. </a:t>
            </a:r>
            <a:endParaRPr lang="ru-RU" sz="2600" dirty="0" smtClean="0"/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КТ и рентгенография: неправильная форма, </a:t>
            </a:r>
            <a:r>
              <a:rPr lang="ru-RU" sz="2600" dirty="0"/>
              <a:t>иногда </a:t>
            </a:r>
            <a:r>
              <a:rPr lang="ru-RU" sz="2600" dirty="0" smtClean="0"/>
              <a:t>ошибочно принимаются </a:t>
            </a:r>
            <a:r>
              <a:rPr lang="ru-RU" sz="2600" dirty="0"/>
              <a:t>за </a:t>
            </a:r>
            <a:r>
              <a:rPr lang="ru-RU" sz="2600" dirty="0" err="1" smtClean="0"/>
              <a:t>кальцинаты</a:t>
            </a:r>
            <a:r>
              <a:rPr lang="ru-RU" sz="2600" dirty="0" smtClean="0"/>
              <a:t> </a:t>
            </a:r>
            <a:r>
              <a:rPr lang="ru-RU" sz="2600" dirty="0"/>
              <a:t>или костные </a:t>
            </a:r>
            <a:r>
              <a:rPr lang="ru-RU" sz="2600" dirty="0" smtClean="0"/>
              <a:t>фрагменты.</a:t>
            </a:r>
          </a:p>
          <a:p>
            <a:pPr algn="just"/>
            <a:endParaRPr lang="ru-RU" sz="2600" dirty="0"/>
          </a:p>
          <a:p>
            <a:pPr algn="just"/>
            <a:r>
              <a:rPr lang="ru-RU" sz="2600" dirty="0"/>
              <a:t>УЗИ: имеют вид </a:t>
            </a:r>
            <a:r>
              <a:rPr lang="ru-RU" sz="2600" dirty="0" err="1"/>
              <a:t>гиперэхогенного</a:t>
            </a:r>
            <a:r>
              <a:rPr lang="ru-RU" sz="2600" dirty="0"/>
              <a:t> образования </a:t>
            </a:r>
            <a:r>
              <a:rPr lang="ru-RU" sz="2600" dirty="0" smtClean="0"/>
              <a:t>с </a:t>
            </a:r>
            <a:r>
              <a:rPr lang="ru-RU" sz="2600" dirty="0"/>
              <a:t>акустической тенью (фрагменты до 2 мм).</a:t>
            </a:r>
          </a:p>
          <a:p>
            <a:pPr algn="just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443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Визуализируются при рентгенографии, но некоторые могут быть слишком тонкими и не заметными.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КТ - поиск глубоко залегающих объектов.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УЗИ: тонкие </a:t>
            </a:r>
            <a:r>
              <a:rPr lang="ru-RU" dirty="0" err="1" smtClean="0"/>
              <a:t>эхогенные</a:t>
            </a:r>
            <a:r>
              <a:rPr lang="ru-RU" dirty="0" smtClean="0"/>
              <a:t> линии, окруженные </a:t>
            </a:r>
            <a:r>
              <a:rPr lang="ru-RU" dirty="0" err="1" smtClean="0"/>
              <a:t>гипоэхогенной</a:t>
            </a:r>
            <a:r>
              <a:rPr lang="ru-RU" dirty="0" smtClean="0"/>
              <a:t> тканью (воспалительная реакция).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МРТ: диагностика </a:t>
            </a:r>
            <a:r>
              <a:rPr lang="ru-RU" dirty="0"/>
              <a:t>осложнений (гранулема, инфекция, </a:t>
            </a:r>
            <a:r>
              <a:rPr lang="ru-RU" dirty="0" smtClean="0"/>
              <a:t>артрит и </a:t>
            </a:r>
            <a:r>
              <a:rPr lang="ru-RU" dirty="0" err="1" smtClean="0"/>
              <a:t>теносиновит</a:t>
            </a:r>
            <a:r>
              <a:rPr lang="ru-RU" dirty="0" smtClean="0"/>
              <a:t>), которые возникают при запущенных травмах.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ШИПЫ МОРСКОГО ЕЖА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291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8" y="1689431"/>
            <a:ext cx="9036496" cy="39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554" y="47667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МРТ, рентгенография стопы</a:t>
            </a:r>
            <a:br>
              <a:rPr lang="ru-RU" sz="4000" dirty="0" smtClean="0"/>
            </a:br>
            <a:r>
              <a:rPr lang="ru-RU" sz="4000" dirty="0" smtClean="0"/>
              <a:t>Линейное образование (шип морского ежа)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623803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Т2-ВИ, аксиальная и фронтальная плоскости.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5762302"/>
            <a:ext cx="1984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Боковая проекция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23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/>
              <a:t>Рентгенонегативны</a:t>
            </a:r>
            <a:r>
              <a:rPr lang="ru-RU" dirty="0" smtClean="0"/>
              <a:t>, диагностируются при КТ как линейные структуры со средней </a:t>
            </a:r>
            <a:r>
              <a:rPr lang="ru-RU" dirty="0"/>
              <a:t>плотностью 60 </a:t>
            </a:r>
            <a:r>
              <a:rPr lang="ru-RU" dirty="0" smtClean="0"/>
              <a:t>HU.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УЗИ: две параллельные </a:t>
            </a:r>
            <a:r>
              <a:rPr lang="ru-RU" dirty="0"/>
              <a:t>линейные </a:t>
            </a:r>
            <a:r>
              <a:rPr lang="ru-RU" dirty="0" err="1"/>
              <a:t>гиперэхогенные</a:t>
            </a:r>
            <a:r>
              <a:rPr lang="ru-RU" dirty="0"/>
              <a:t> </a:t>
            </a:r>
            <a:r>
              <a:rPr lang="ru-RU" dirty="0" smtClean="0"/>
              <a:t>структуры, более </a:t>
            </a:r>
            <a:r>
              <a:rPr lang="ru-RU" dirty="0"/>
              <a:t>поверхностная стенка </a:t>
            </a:r>
            <a:r>
              <a:rPr lang="ru-RU" dirty="0" smtClean="0"/>
              <a:t>не заслоняет </a:t>
            </a:r>
            <a:r>
              <a:rPr lang="ru-RU" dirty="0"/>
              <a:t>эхосигнал более </a:t>
            </a:r>
            <a:r>
              <a:rPr lang="ru-RU" dirty="0" smtClean="0"/>
              <a:t>глубокой.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МРТ: линейные </a:t>
            </a:r>
            <a:r>
              <a:rPr lang="ru-RU" dirty="0"/>
              <a:t>структуры </a:t>
            </a:r>
            <a:r>
              <a:rPr lang="ru-RU" dirty="0" smtClean="0"/>
              <a:t> </a:t>
            </a:r>
            <a:r>
              <a:rPr lang="ru-RU" dirty="0"/>
              <a:t>низкой интенсивности, обычно затемнены периферическим </a:t>
            </a:r>
            <a:r>
              <a:rPr lang="ru-RU" dirty="0" smtClean="0"/>
              <a:t>воспалением,  </a:t>
            </a:r>
            <a:r>
              <a:rPr lang="ru-RU" dirty="0"/>
              <a:t>лучше </a:t>
            </a:r>
            <a:r>
              <a:rPr lang="ru-RU" dirty="0" smtClean="0"/>
              <a:t>всего </a:t>
            </a:r>
            <a:r>
              <a:rPr lang="ru-RU" dirty="0"/>
              <a:t>очерчены на </a:t>
            </a:r>
            <a:r>
              <a:rPr lang="ru-RU" dirty="0" smtClean="0"/>
              <a:t>Т1-ВИ.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ИГЛЫ ДИКОБРАЗА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09580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85313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6000" dirty="0" smtClean="0"/>
              <a:t>Рентгенография </a:t>
            </a:r>
            <a:r>
              <a:rPr lang="ru-RU" sz="6000" dirty="0"/>
              <a:t>и КТ: линейные </a:t>
            </a:r>
            <a:r>
              <a:rPr lang="ru-RU" sz="6000" dirty="0" smtClean="0"/>
              <a:t>параллельные структуры, которые </a:t>
            </a:r>
            <a:r>
              <a:rPr lang="ru-RU" sz="6000" dirty="0"/>
              <a:t>соответствуют вентиляционным трубкам. </a:t>
            </a:r>
            <a:r>
              <a:rPr lang="ru-RU" sz="6000" dirty="0" smtClean="0"/>
              <a:t>В области  </a:t>
            </a:r>
            <a:r>
              <a:rPr lang="ru-RU" sz="6000" dirty="0"/>
              <a:t>передней части могут быть выявлены </a:t>
            </a:r>
            <a:r>
              <a:rPr lang="ru-RU" sz="6000" dirty="0" err="1" smtClean="0"/>
              <a:t>микрокальцинаты</a:t>
            </a:r>
            <a:r>
              <a:rPr lang="ru-RU" sz="6000" dirty="0" smtClean="0"/>
              <a:t>, связанные </a:t>
            </a:r>
            <a:r>
              <a:rPr lang="ru-RU" sz="6000" dirty="0"/>
              <a:t>с ротовой и глоточной </a:t>
            </a:r>
            <a:r>
              <a:rPr lang="ru-RU" sz="6000" dirty="0" smtClean="0"/>
              <a:t>частями, </a:t>
            </a:r>
            <a:r>
              <a:rPr lang="ru-RU" sz="6000" dirty="0"/>
              <a:t>ротовыми </a:t>
            </a:r>
            <a:r>
              <a:rPr lang="ru-RU" sz="6000" dirty="0" smtClean="0"/>
              <a:t>крючками.</a:t>
            </a:r>
          </a:p>
          <a:p>
            <a:pPr algn="just"/>
            <a:endParaRPr lang="ru-RU" sz="6000" dirty="0" smtClean="0"/>
          </a:p>
          <a:p>
            <a:pPr algn="just"/>
            <a:r>
              <a:rPr lang="ru-RU" sz="6000" dirty="0" smtClean="0"/>
              <a:t>УЗИ: </a:t>
            </a:r>
            <a:r>
              <a:rPr lang="ru-RU" sz="6000" dirty="0" err="1" smtClean="0"/>
              <a:t>гиперэхогенное</a:t>
            </a:r>
            <a:r>
              <a:rPr lang="ru-RU" sz="6000" dirty="0" smtClean="0"/>
              <a:t> образование </a:t>
            </a:r>
            <a:r>
              <a:rPr lang="ru-RU" sz="6000" dirty="0"/>
              <a:t>с </a:t>
            </a:r>
            <a:r>
              <a:rPr lang="ru-RU" sz="6000" dirty="0" smtClean="0"/>
              <a:t> акустической тенью (личинка), </a:t>
            </a:r>
            <a:r>
              <a:rPr lang="ru-RU" sz="6000" dirty="0" err="1"/>
              <a:t>гипоэхогенный</a:t>
            </a:r>
            <a:r>
              <a:rPr lang="ru-RU" sz="6000" dirty="0"/>
              <a:t> </a:t>
            </a:r>
            <a:r>
              <a:rPr lang="ru-RU" sz="6000" dirty="0" smtClean="0"/>
              <a:t>ореол с </a:t>
            </a:r>
            <a:r>
              <a:rPr lang="ru-RU" sz="6000" dirty="0" err="1" smtClean="0"/>
              <a:t>гиперваскуляризацией</a:t>
            </a:r>
            <a:r>
              <a:rPr lang="ru-RU" sz="6000" dirty="0" smtClean="0"/>
              <a:t> </a:t>
            </a:r>
            <a:r>
              <a:rPr lang="ru-RU" sz="6000" dirty="0"/>
              <a:t>при </a:t>
            </a:r>
            <a:r>
              <a:rPr lang="ru-RU" sz="6000" dirty="0" smtClean="0"/>
              <a:t>ЦДК </a:t>
            </a:r>
            <a:r>
              <a:rPr lang="ru-RU" sz="6000" dirty="0"/>
              <a:t>(</a:t>
            </a:r>
            <a:r>
              <a:rPr lang="ru-RU" sz="6000" dirty="0" smtClean="0"/>
              <a:t>воспалительная реакция). Движение личинки - окончательный признак </a:t>
            </a:r>
            <a:r>
              <a:rPr lang="ru-RU" sz="6000" dirty="0"/>
              <a:t>для постановки диагноза, </a:t>
            </a:r>
            <a:r>
              <a:rPr lang="ru-RU" sz="6000" dirty="0" smtClean="0"/>
              <a:t> движение </a:t>
            </a:r>
            <a:r>
              <a:rPr lang="ru-RU" sz="6000" dirty="0"/>
              <a:t>происходит не всегда, </a:t>
            </a:r>
            <a:r>
              <a:rPr lang="ru-RU" sz="6000" dirty="0" smtClean="0"/>
              <a:t>т.к. </a:t>
            </a:r>
            <a:r>
              <a:rPr lang="ru-RU" sz="6000" dirty="0"/>
              <a:t>личинка может быть </a:t>
            </a:r>
            <a:r>
              <a:rPr lang="ru-RU" sz="6000" dirty="0" smtClean="0"/>
              <a:t>мертвой.</a:t>
            </a:r>
          </a:p>
          <a:p>
            <a:pPr algn="just"/>
            <a:endParaRPr lang="ru-RU" sz="6000" dirty="0"/>
          </a:p>
          <a:p>
            <a:pPr algn="just"/>
            <a:r>
              <a:rPr lang="ru-RU" sz="6000" dirty="0"/>
              <a:t>МРТ: </a:t>
            </a:r>
            <a:r>
              <a:rPr lang="ru-RU" sz="6000" dirty="0" err="1"/>
              <a:t>овоидное</a:t>
            </a:r>
            <a:r>
              <a:rPr lang="ru-RU" sz="6000" dirty="0"/>
              <a:t> вытянутое сегментированное образование, </a:t>
            </a:r>
            <a:r>
              <a:rPr lang="ru-RU" sz="6000" dirty="0" smtClean="0"/>
              <a:t>окружающее </a:t>
            </a:r>
            <a:r>
              <a:rPr lang="ru-RU" sz="6000" dirty="0"/>
              <a:t>измененные ткани и типичное отверстие на поверхности кожи</a:t>
            </a:r>
            <a:r>
              <a:rPr lang="ru-RU" sz="6000" dirty="0" smtClean="0"/>
              <a:t>.</a:t>
            </a:r>
          </a:p>
          <a:p>
            <a:pPr algn="just"/>
            <a:endParaRPr lang="ru-RU" sz="4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ЛИЧИНКИ НАСЕКОМЫХ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59984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3"/>
            <a:ext cx="9170021" cy="290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228" y="4709175"/>
            <a:ext cx="4040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Вытянутое, </a:t>
            </a:r>
            <a:r>
              <a:rPr lang="ru-RU" sz="2000" dirty="0" err="1"/>
              <a:t>гиперэхогенное</a:t>
            </a:r>
            <a:r>
              <a:rPr lang="ru-RU" sz="2000" dirty="0"/>
              <a:t> </a:t>
            </a:r>
            <a:r>
              <a:rPr lang="ru-RU" sz="2000" dirty="0" smtClean="0"/>
              <a:t>образование </a:t>
            </a:r>
            <a:r>
              <a:rPr lang="ru-RU" sz="2000" dirty="0"/>
              <a:t>с </a:t>
            </a:r>
            <a:r>
              <a:rPr lang="ru-RU" sz="2000" dirty="0" err="1"/>
              <a:t>гипоэхогенным</a:t>
            </a:r>
            <a:r>
              <a:rPr lang="ru-RU" sz="2000" dirty="0"/>
              <a:t> </a:t>
            </a:r>
            <a:r>
              <a:rPr lang="ru-RU" sz="2000" dirty="0" smtClean="0"/>
              <a:t>ореолом </a:t>
            </a:r>
            <a:r>
              <a:rPr lang="ru-RU" sz="2000" dirty="0"/>
              <a:t>в подкожной </a:t>
            </a:r>
            <a:r>
              <a:rPr lang="ru-RU" sz="2000" dirty="0" smtClean="0"/>
              <a:t>области, сообщение </a:t>
            </a:r>
            <a:r>
              <a:rPr lang="ru-RU" sz="2000" dirty="0"/>
              <a:t>с поверхностью </a:t>
            </a:r>
            <a:r>
              <a:rPr lang="ru-RU" sz="2000" dirty="0" smtClean="0"/>
              <a:t>кожи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/>
              <a:t>УЗИ с ЦДК</a:t>
            </a:r>
            <a:br>
              <a:rPr lang="ru-RU" sz="3200" dirty="0"/>
            </a:br>
            <a:r>
              <a:rPr lang="ru-RU" sz="3200" dirty="0"/>
              <a:t>Личинка </a:t>
            </a:r>
            <a:r>
              <a:rPr lang="ru-RU" sz="3200" dirty="0" err="1"/>
              <a:t>dermatobia</a:t>
            </a:r>
            <a:r>
              <a:rPr lang="ru-RU" sz="3200" dirty="0"/>
              <a:t> </a:t>
            </a:r>
            <a:r>
              <a:rPr lang="ru-RU" sz="3200" dirty="0" err="1"/>
              <a:t>hominis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509120"/>
            <a:ext cx="3877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Периферическая </a:t>
            </a:r>
            <a:r>
              <a:rPr lang="ru-RU" sz="2000" dirty="0" err="1"/>
              <a:t>васкуляризация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0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3" y="1531692"/>
            <a:ext cx="3224491" cy="393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80" y="1614018"/>
            <a:ext cx="3927832" cy="381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5619437"/>
            <a:ext cx="3960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Т1-ВИ, аксиальная плоскость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МРТ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Личинка </a:t>
            </a:r>
            <a:r>
              <a:rPr lang="ru-RU" sz="3200" dirty="0" err="1"/>
              <a:t>dermatobia</a:t>
            </a:r>
            <a:r>
              <a:rPr lang="ru-RU" sz="3200" dirty="0"/>
              <a:t> </a:t>
            </a:r>
            <a:r>
              <a:rPr lang="ru-RU" sz="3200" dirty="0" err="1"/>
              <a:t>hominis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6350" y="5373216"/>
            <a:ext cx="3510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Т1-ВИ  с </a:t>
            </a:r>
            <a:r>
              <a:rPr lang="ru-RU" sz="2000" dirty="0" err="1"/>
              <a:t>жироподавлением</a:t>
            </a:r>
            <a:r>
              <a:rPr lang="ru-RU" sz="2000" dirty="0"/>
              <a:t>  и с контрастом, фронтальная плоскость </a:t>
            </a:r>
          </a:p>
        </p:txBody>
      </p:sp>
    </p:spTree>
    <p:extLst>
      <p:ext uri="{BB962C8B-B14F-4D97-AF65-F5344CB8AC3E}">
        <p14:creationId xmlns:p14="http://schemas.microsoft.com/office/powerpoint/2010/main" val="6382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" t="51800" r="222" b="101"/>
          <a:stretch/>
        </p:blipFill>
        <p:spPr bwMode="auto">
          <a:xfrm>
            <a:off x="3491880" y="2153399"/>
            <a:ext cx="5467149" cy="236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7" y="1844824"/>
            <a:ext cx="3312367" cy="29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4664"/>
            <a:ext cx="9108504" cy="70609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КТ кисти</a:t>
            </a:r>
            <a:br>
              <a:rPr lang="ru-RU" sz="3200" dirty="0" smtClean="0"/>
            </a:br>
            <a:r>
              <a:rPr lang="ru-RU" sz="3200" dirty="0"/>
              <a:t>Личинка </a:t>
            </a:r>
            <a:r>
              <a:rPr lang="ru-RU" sz="3200" dirty="0" err="1"/>
              <a:t>dermatobia</a:t>
            </a:r>
            <a:r>
              <a:rPr lang="ru-RU" sz="3200" dirty="0"/>
              <a:t> </a:t>
            </a:r>
            <a:r>
              <a:rPr lang="ru-RU" sz="3200" dirty="0" err="1" smtClean="0"/>
              <a:t>hominis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671" y="4941168"/>
            <a:ext cx="3097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Фронтальная плоскость. Образование </a:t>
            </a:r>
            <a:r>
              <a:rPr lang="ru-RU" dirty="0"/>
              <a:t>с двумя аэрированными трубчатыми структурами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802668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Ограничение </a:t>
            </a:r>
            <a:r>
              <a:rPr lang="ru-RU" dirty="0"/>
              <a:t>поступления воздуха к паразиту путем блокирования кожного отверстия с погружением в воду</a:t>
            </a:r>
          </a:p>
        </p:txBody>
      </p:sp>
    </p:spTree>
    <p:extLst>
      <p:ext uri="{BB962C8B-B14F-4D97-AF65-F5344CB8AC3E}">
        <p14:creationId xmlns:p14="http://schemas.microsoft.com/office/powerpoint/2010/main" val="10060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ИНОРОДНЫЕ ТЕЛА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В</a:t>
            </a:r>
            <a:r>
              <a:rPr lang="ru-RU" dirty="0" smtClean="0"/>
              <a:t> организме могут быть обнаружены хирургические предметы (</a:t>
            </a:r>
            <a:r>
              <a:rPr lang="ru-RU" dirty="0" err="1" smtClean="0"/>
              <a:t>гемостатические</a:t>
            </a:r>
            <a:r>
              <a:rPr lang="ru-RU" dirty="0" smtClean="0"/>
              <a:t> губки, шовный материал, марля, металлическая фурнитура), которые были оставлены намеренно или случайно.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Результаты эстетических процедур (филлеры, нити, </a:t>
            </a:r>
            <a:r>
              <a:rPr lang="ru-RU" dirty="0" err="1" smtClean="0"/>
              <a:t>импланты</a:t>
            </a:r>
            <a:r>
              <a:rPr lang="ru-RU" dirty="0" smtClean="0"/>
              <a:t>) являются инородными телами и могут вызывать тканевые реакции.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Стеклянные осколки составляют 9-24%  от всех диагностируемых ИТ.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Рентгенография – метод первой линии.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Осколки размером 2 мм и более выявляются в 100% случаев, 1 мм – в 82.7%, 0.5 мм – в 61.3% случаев.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2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pubs.rsna.org/doi/10.1148/rg.2020200061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6275163" cy="188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781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5400" smtClean="0"/>
              <a:t>Благодарю за внимание!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СТЕКЛО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КТ:  многоугольная форма, легко идентифицируется в коридоре от </a:t>
            </a:r>
            <a:r>
              <a:rPr lang="ru-RU" dirty="0"/>
              <a:t>500 до </a:t>
            </a:r>
            <a:r>
              <a:rPr lang="ru-RU" dirty="0" smtClean="0"/>
              <a:t>1900 HU </a:t>
            </a:r>
            <a:r>
              <a:rPr lang="ru-RU" dirty="0"/>
              <a:t>(в среднем 1800 HU</a:t>
            </a:r>
            <a:r>
              <a:rPr lang="ru-RU" dirty="0" smtClean="0"/>
              <a:t>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УЗИ: </a:t>
            </a:r>
            <a:r>
              <a:rPr lang="ru-RU" dirty="0" err="1" smtClean="0"/>
              <a:t>гиперэхогенное</a:t>
            </a:r>
            <a:r>
              <a:rPr lang="ru-RU" dirty="0" smtClean="0"/>
              <a:t> образование с реверберацией </a:t>
            </a:r>
            <a:r>
              <a:rPr lang="ru-RU" dirty="0"/>
              <a:t>из-за его гладкой плоской поверхности. </a:t>
            </a:r>
            <a:r>
              <a:rPr lang="ru-RU" dirty="0" smtClean="0"/>
              <a:t>С </a:t>
            </a:r>
            <a:r>
              <a:rPr lang="ru-RU" dirty="0"/>
              <a:t>увеличением глубины </a:t>
            </a:r>
            <a:r>
              <a:rPr lang="ru-RU" dirty="0" smtClean="0"/>
              <a:t>расположения </a:t>
            </a:r>
            <a:r>
              <a:rPr lang="ru-RU" dirty="0"/>
              <a:t>видимость снижается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МРТ: образование многоугольной формы с угловатыми краями низкой интенсивности при Т1 и Т2</a:t>
            </a:r>
            <a:r>
              <a:rPr lang="ru-RU" dirty="0"/>
              <a:t>. </a:t>
            </a:r>
            <a:r>
              <a:rPr lang="ru-RU" dirty="0" smtClean="0"/>
              <a:t>Усиление </a:t>
            </a:r>
            <a:r>
              <a:rPr lang="ru-RU" dirty="0"/>
              <a:t>окружающей гранулематозной </a:t>
            </a:r>
            <a:r>
              <a:rPr lang="ru-RU" dirty="0" smtClean="0"/>
              <a:t>ткани при </a:t>
            </a:r>
            <a:r>
              <a:rPr lang="ru-RU" dirty="0" err="1" smtClean="0"/>
              <a:t>жироподавлении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91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79" y="2918737"/>
            <a:ext cx="1440160" cy="37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53462"/>
          <a:stretch/>
        </p:blipFill>
        <p:spPr bwMode="auto">
          <a:xfrm>
            <a:off x="4644008" y="1916832"/>
            <a:ext cx="4252589" cy="22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71194" y="404664"/>
            <a:ext cx="966840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МРТ кисти</a:t>
            </a:r>
            <a:br>
              <a:rPr lang="ru-RU" sz="3200" dirty="0" smtClean="0"/>
            </a:br>
            <a:r>
              <a:rPr lang="ru-RU" sz="3200" dirty="0"/>
              <a:t>Л</a:t>
            </a:r>
            <a:r>
              <a:rPr lang="ru-RU" sz="3200" dirty="0" smtClean="0"/>
              <a:t>инейное образование (стеклянный осколок) с периферическим воспалением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13512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Т1-ВИ, аксиальная плоскость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79512" y="2857288"/>
            <a:ext cx="4392487" cy="232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49332" y="4192822"/>
            <a:ext cx="24402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Т1-ВИ </a:t>
            </a:r>
            <a:r>
              <a:rPr lang="ru-RU" dirty="0"/>
              <a:t>с  </a:t>
            </a:r>
            <a:r>
              <a:rPr lang="ru-RU" dirty="0" err="1"/>
              <a:t>жироподавлением</a:t>
            </a:r>
            <a:r>
              <a:rPr lang="ru-RU" dirty="0"/>
              <a:t> и </a:t>
            </a:r>
            <a:r>
              <a:rPr lang="ru-RU" dirty="0" smtClean="0"/>
              <a:t>контрастом, аксиальная и </a:t>
            </a:r>
            <a:r>
              <a:rPr lang="ru-RU" dirty="0" err="1" smtClean="0"/>
              <a:t>сагитальная</a:t>
            </a:r>
            <a:r>
              <a:rPr lang="ru-RU" dirty="0" smtClean="0"/>
              <a:t> плоскости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6"/>
          <a:stretch/>
        </p:blipFill>
        <p:spPr bwMode="auto">
          <a:xfrm>
            <a:off x="281033" y="1412487"/>
            <a:ext cx="8689437" cy="36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15060"/>
            <a:ext cx="9036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/>
              <a:t>УЗИ с ЦДК</a:t>
            </a:r>
          </a:p>
          <a:p>
            <a:pPr algn="ctr"/>
            <a:r>
              <a:rPr lang="ru-RU" sz="3400" dirty="0" smtClean="0"/>
              <a:t>Стеклянный осколок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025462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Образование неправильной формы с акустической тенью, связанное со свищевым ходом, сообщающееся с поверхностью кожи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4274" y="5218128"/>
            <a:ext cx="3493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/>
              <a:t>Периферическая </a:t>
            </a:r>
            <a:r>
              <a:rPr lang="ru-RU" dirty="0" err="1"/>
              <a:t>васкуляризация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7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5"/>
          <a:stretch/>
        </p:blipFill>
        <p:spPr bwMode="auto">
          <a:xfrm>
            <a:off x="143508" y="1988840"/>
            <a:ext cx="8856983" cy="32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/>
              <a:t>МРТ стопы</a:t>
            </a:r>
          </a:p>
          <a:p>
            <a:pPr algn="ctr"/>
            <a:r>
              <a:rPr lang="ru-RU" sz="3400" dirty="0"/>
              <a:t>Стеклянный </a:t>
            </a:r>
            <a:r>
              <a:rPr lang="ru-RU" sz="3400" dirty="0" smtClean="0"/>
              <a:t>осколок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308189"/>
            <a:ext cx="323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Т2-ВИ, фронтальная плоскость.</a:t>
            </a:r>
          </a:p>
          <a:p>
            <a:pPr algn="ctr"/>
            <a:r>
              <a:rPr lang="ru-RU" dirty="0"/>
              <a:t>Гранулематозная реакция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1" y="5013176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Т1-ВИ с </a:t>
            </a:r>
            <a:r>
              <a:rPr lang="ru-RU" dirty="0" err="1" smtClean="0"/>
              <a:t>жироподавлением</a:t>
            </a:r>
            <a:r>
              <a:rPr lang="ru-RU" dirty="0" smtClean="0"/>
              <a:t> и контрастом, фронтальная плоскость.</a:t>
            </a:r>
          </a:p>
          <a:p>
            <a:pPr algn="ctr"/>
            <a:r>
              <a:rPr lang="ru-RU" dirty="0" smtClean="0"/>
              <a:t>Свищевой </a:t>
            </a:r>
            <a:r>
              <a:rPr lang="ru-RU" dirty="0"/>
              <a:t>ход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32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r="1735"/>
          <a:stretch/>
        </p:blipFill>
        <p:spPr bwMode="auto">
          <a:xfrm>
            <a:off x="539552" y="2096274"/>
            <a:ext cx="2664296" cy="454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" b="71116"/>
          <a:stretch/>
        </p:blipFill>
        <p:spPr bwMode="auto">
          <a:xfrm>
            <a:off x="3824064" y="2102559"/>
            <a:ext cx="4492352" cy="267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МРТ кисти</a:t>
            </a:r>
            <a:br>
              <a:rPr lang="ru-RU" sz="3600" dirty="0" smtClean="0"/>
            </a:br>
            <a:r>
              <a:rPr lang="ru-RU" sz="3600" dirty="0" smtClean="0"/>
              <a:t>Стеклянный осколок и реактивный мышечный отек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4240" y="53029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Т2-ВИ с </a:t>
            </a:r>
            <a:r>
              <a:rPr lang="ru-RU" dirty="0" err="1" smtClean="0"/>
              <a:t>жироподавлением</a:t>
            </a:r>
            <a:r>
              <a:rPr lang="ru-RU" dirty="0" smtClean="0"/>
              <a:t>,  фронтальная </a:t>
            </a:r>
            <a:r>
              <a:rPr lang="ru-RU" dirty="0"/>
              <a:t>и </a:t>
            </a:r>
            <a:r>
              <a:rPr lang="ru-RU" dirty="0" smtClean="0"/>
              <a:t>аксиальная плоскость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20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2453</Words>
  <Application>Microsoft Office PowerPoint</Application>
  <PresentationFormat>Экран (4:3)</PresentationFormat>
  <Paragraphs>276</Paragraphs>
  <Slides>41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МУЛЬТИМОДАЛЬНАЯ ВИЗУАЛИЗАЦИЯ ИНОРОДНЫХ ТЕЛ: НОВЫЙ ВЗГЛЯД НА СТАРЫЕ ПРОБЛЕМЫ (часть 2)</vt:lpstr>
      <vt:lpstr>ТИПЫ ИНОРОДНЫХ ТЕЛ И ИХ ДИАГНОСТИЧЕСКИЕ ПРИЗНАКИ</vt:lpstr>
      <vt:lpstr>КРАТКАЯ ХАРАКТЕРИСТИКА ДИАГНОСТИКИ ИНОРОДНЫХ ТЕЛ</vt:lpstr>
      <vt:lpstr>СТЕКЛО</vt:lpstr>
      <vt:lpstr>СТЕКЛО</vt:lpstr>
      <vt:lpstr>МРТ кисти Линейное образование (стеклянный осколок) с периферическим воспалением</vt:lpstr>
      <vt:lpstr>Презентация PowerPoint</vt:lpstr>
      <vt:lpstr>Презентация PowerPoint</vt:lpstr>
      <vt:lpstr>МРТ кисти Стеклянный осколок и реактивный мышечный отек</vt:lpstr>
      <vt:lpstr>УЗИ с ЦДК Стеклянный осколок</vt:lpstr>
      <vt:lpstr>МЕТАЛЛ</vt:lpstr>
      <vt:lpstr>МЕТАЛЛ</vt:lpstr>
      <vt:lpstr>МРТ, КТ бедра Гиперинтенсивное образование (металл)</vt:lpstr>
      <vt:lpstr>КТ локтевого сустава в аксиальной плоскости Свинцовая пуля </vt:lpstr>
      <vt:lpstr>ПЛАСТИК</vt:lpstr>
      <vt:lpstr>ПЛАСТИК</vt:lpstr>
      <vt:lpstr>ДЕРЕВО</vt:lpstr>
      <vt:lpstr>ДЕРЕВО</vt:lpstr>
      <vt:lpstr>ДЕРЕВО </vt:lpstr>
      <vt:lpstr>Рентгенография кисти Норма</vt:lpstr>
      <vt:lpstr>Презентация PowerPoint</vt:lpstr>
      <vt:lpstr>Презентация PowerPoint</vt:lpstr>
      <vt:lpstr>Рентгенография кисти в прямой проекции</vt:lpstr>
      <vt:lpstr>Презентация PowerPoint</vt:lpstr>
      <vt:lpstr>Презентация PowerPoint</vt:lpstr>
      <vt:lpstr>УЗИ голени Инородное тело из дерева</vt:lpstr>
      <vt:lpstr>МРТ, УЗИ стопы Инородное тело из дерева</vt:lpstr>
      <vt:lpstr>МРТ кисти Линейное образование, диффузный отек мышечной и подкожножировой тканей, свищевой ход</vt:lpstr>
      <vt:lpstr> МРТ стопы Внутрикостный абсцесс, внутри которого расположен терновый шип</vt:lpstr>
      <vt:lpstr>Рентгенография, КТ стопы Хроническая склеротическая реакция вокруг абсцесса</vt:lpstr>
      <vt:lpstr>КАМНИ</vt:lpstr>
      <vt:lpstr>ШИПЫ МОРСКОГО ЕЖА</vt:lpstr>
      <vt:lpstr>МРТ, рентгенография стопы Линейное образование (шип морского ежа) </vt:lpstr>
      <vt:lpstr>ИГЛЫ ДИКОБРАЗА</vt:lpstr>
      <vt:lpstr>ЛИЧИНКИ НАСЕКОМЫХ</vt:lpstr>
      <vt:lpstr>УЗИ с ЦДК Личинка dermatobia hominis</vt:lpstr>
      <vt:lpstr>МРТ Личинка dermatobia hominis</vt:lpstr>
      <vt:lpstr>КТ кисти Личинка dermatobia hominis</vt:lpstr>
      <vt:lpstr>ДРУГИЕ ИНОРОДНЫЕ ТЕЛА</vt:lpstr>
      <vt:lpstr>ИСТОЧНИК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МУЛЬТИМОДАЛЬНАЯ ВИЗУАЛИЗАЦИЯ ИНОРОДНЫХ ТЕЛ: НОВЫЙ ВЗГЛЯД НА СТАРЫЕ ПРОБЛЕМЫ</dc:title>
  <dc:creator>Лена</dc:creator>
  <cp:lastModifiedBy>Пользователь Windows</cp:lastModifiedBy>
  <cp:revision>137</cp:revision>
  <dcterms:created xsi:type="dcterms:W3CDTF">2022-01-14T05:10:01Z</dcterms:created>
  <dcterms:modified xsi:type="dcterms:W3CDTF">2022-05-31T18:07:52Z</dcterms:modified>
</cp:coreProperties>
</file>