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6" r:id="rId31"/>
    <p:sldId id="294" r:id="rId32"/>
    <p:sldId id="295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9AB2D61-ED46-4D0B-BD42-44266DC62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0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7E495-CDA8-48E0-BA0A-45273F25AA6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95000"/>
              </a:lnSpc>
              <a:buClrTx/>
              <a:buFontTx/>
              <a:buNone/>
            </a:pPr>
            <a:fld id="{73C6F8FE-8D8B-46E7-8B2C-530F2108B981}" type="slidenum">
              <a:rPr lang="ru-RU" altLang="ru-RU" sz="1400">
                <a:latin typeface="Times New Roman" panose="02020603050405020304" pitchFamily="18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95000"/>
              </a:lnSpc>
              <a:buClrTx/>
              <a:buFontTx/>
              <a:buNone/>
            </a:pPr>
            <a:fld id="{1BE43B6E-877D-4C74-B276-8969D5F8A372}" type="slidenum">
              <a:rPr lang="ru-RU" altLang="ru-RU" sz="1400">
                <a:latin typeface="Times New Roman" panose="02020603050405020304" pitchFamily="18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3A2021-1121-452F-AC68-47B0B2069DE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783EB0-9CD3-494F-83E6-490FCB69E88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191D9-735F-4C77-9EB4-38197FE0053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CC6458-A7F5-4C4A-869E-6301962E6652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AB9C92-1B2C-427F-AD43-A2015F23CFE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A5B756-0226-4D7F-AD93-A523762F2E9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08AF48-9CBD-4F75-83B9-141330941D9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294F5-2386-4E03-8A6E-8829CF9D73C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33DB3-3E00-4E3D-A9AC-B2F37B19963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4A9B58-1C23-4783-8635-7F21B5631D9C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AD63F0-55B4-49BC-A45A-7C82CE1CF4FE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8C8E9A-0E3A-4F59-B081-A88EA1202F6E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E3358-6264-48E4-B5ED-2182F4ED1B0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D007E-44DD-4BE4-8DF3-FC45A294355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014C25-977A-4DA9-8D29-D0E105BF3753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79AFBA-FA27-44A1-AD46-D0F4B53DE722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6A2E6-52EC-4A87-825E-DBEFEC461DA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037D2-A92D-4A31-8E7E-F77BC60AC7C2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BB72F3-9E9B-4E4E-86C0-D6C760A323DE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D0068A-5874-44E2-A6DE-9DC7B49A2E20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46F5B-8CEF-4A4B-9DA4-26240195B70F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94B8BB-5019-45A7-9E7C-DC53A22C9F64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D9264-471E-4A4A-98C3-CEAD5741979C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49BEB4-C015-4E0E-A2A5-D681AA6F363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C387B-2D3F-4826-BE88-DB15EBB7BD49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5A8D91-9950-4E06-BB08-857FF9453CEC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CFA19-8AA3-4EDB-A851-57F34D83CA8F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68B75-F5AB-41E6-B550-A7430CCCB77E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CB1F6F-47F6-4433-8674-E6F32E39BE96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F6117-5BAB-43AD-B887-94E655050CB4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F46BA2-7AE6-4173-B545-4CFC755EF0F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F31697-66BA-4F31-909D-CCD69D9F917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BA8CF5-E6A7-452B-8D43-93C7E8A35FC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03B75-6237-45F0-943A-8A9D551E811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0A05B-06CF-44A4-9AF3-8D6934405C0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E23F98-E4ED-46A0-B182-F8E610B863A5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33696-311B-46F1-8169-A26E6E9B79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2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D3BC4D-50A6-4791-BED9-1D7B0878C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30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1604963"/>
            <a:ext cx="2052637" cy="4510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8688" cy="4510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ADC4BD-EA26-45EA-92D8-BA8E9C757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94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F7049-3DCC-4FD7-93FD-6815BF3CA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45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F595FE-035B-495A-ABE3-1B659D290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64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CF3D0B-28FD-4C9A-8B79-BEAF7BC9D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25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9663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9263" y="1600200"/>
            <a:ext cx="3649662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75C377-D538-450E-BA66-4C4367E0FB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76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1F4AEC-4A01-4BF3-9317-12E9B5FB2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5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D079DE-3561-4489-B62C-B41A20CF2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85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5527F8-5A37-44BA-8AE0-355BA34F9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5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A55CC0-4294-4C3E-9516-87971EAAC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29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CD7F8-5B9C-4348-8425-3612A966C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33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AF285-77A2-4049-AA47-D5474908F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973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1ED5CE-1E7D-44B0-A218-35183682B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01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46788" y="274638"/>
            <a:ext cx="1862137" cy="6183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7188" cy="6183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205888-9576-4210-93B2-0DD4EC10D5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55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B6E76E-30FA-45F1-90CF-BFEA8595D2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25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0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4510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DCF75E-7407-4A6D-9C2E-08D257102B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C71061-8555-4F8E-9B87-4BA7EA586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83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946679-8ABE-4539-A61E-0F5C8C5A9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80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801592-9456-4F16-94ED-FD61A14A4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94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B500F4-5628-4509-913A-CC496C671C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26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04F487-4382-4980-839F-7868FFC60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0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flat">
            <a:solidFill>
              <a:srgbClr val="FEC2AE">
                <a:alpha val="9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124200"/>
            <a:ext cx="61563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70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 rot="5400000">
            <a:off x="7092951" y="4181475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2AE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ED9CD">
              <a:alpha val="3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90600" y="0"/>
            <a:ext cx="180975" cy="6858000"/>
          </a:xfrm>
          <a:prstGeom prst="rect">
            <a:avLst/>
          </a:prstGeom>
          <a:solidFill>
            <a:srgbClr val="FED9C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EEDE8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 cap="flat">
            <a:solidFill>
              <a:srgbClr val="FEC2AE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 cap="flat">
            <a:solidFill>
              <a:srgbClr val="FEEDE8">
                <a:alpha val="8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 cap="flat">
            <a:solidFill>
              <a:srgbClr val="FEC2AE">
                <a:alpha val="81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2AE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1090613" y="5500688"/>
            <a:ext cx="136525" cy="1365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593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7B95437-A7C6-4B9C-86CF-80C3F24561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flat">
            <a:solidFill>
              <a:srgbClr val="FEC2AE">
                <a:alpha val="9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517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517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1995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93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E0D52A9F-82C3-4797-9FA9-7A4056FB8B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5400000">
            <a:off x="7005638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#&#1057;&#1090;&#1088;&#1072;&#1085;&#1080;&#1094;&#1072; 12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7650" y="2447925"/>
            <a:ext cx="87518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180000">
            <a:off x="6700838" y="3478213"/>
            <a:ext cx="2112962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17550" y="4464050"/>
            <a:ext cx="79946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48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Практическое занятие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для студентов </a:t>
            </a:r>
            <a:r>
              <a:rPr lang="ru-RU" altLang="ru-RU" sz="2800" dirty="0" smtClean="0">
                <a:latin typeface="Calibri" panose="020F0502020204030204" pitchFamily="34" charset="0"/>
              </a:rPr>
              <a:t>Лечебного 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latin typeface="Calibri" panose="020F0502020204030204" pitchFamily="34" charset="0"/>
              </a:rPr>
              <a:t>Факультета </a:t>
            </a:r>
            <a:r>
              <a:rPr lang="ru-RU" altLang="ru-RU" sz="2800" dirty="0" smtClean="0">
                <a:latin typeface="Calibri" panose="020F0502020204030204" pitchFamily="34" charset="0"/>
              </a:rPr>
              <a:t>2 </a:t>
            </a:r>
            <a:r>
              <a:rPr lang="ru-RU" altLang="ru-RU" sz="2800" dirty="0">
                <a:latin typeface="Calibri" panose="020F0502020204030204" pitchFamily="34" charset="0"/>
              </a:rPr>
              <a:t>курс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latin typeface="Calibri" panose="020F0502020204030204" pitchFamily="34" charset="0"/>
            </a:endParaRP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latin typeface="Calibri" panose="020F0502020204030204" pitchFamily="34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</a:rPr>
              <a:t>доцент  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/>
              <a:t>Кафедра педагогики и психологии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/>
              <a:t> с курсом ПО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27025"/>
            <a:ext cx="229076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03463" y="2160588"/>
            <a:ext cx="6840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 болезнь. Внутренняя картина здоровья/болезни у детей</a:t>
            </a: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60363" y="266700"/>
            <a:ext cx="8532812" cy="6284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личностных реакций на заболевание: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66"/>
                </a:solidFill>
                <a:latin typeface="Times New Roman" panose="02020603050405020304" pitchFamily="18" charset="0"/>
              </a:rPr>
              <a:t>Нормонозогнозия</a:t>
            </a:r>
            <a:r>
              <a:rPr lang="ru-RU" altLang="ru-RU" sz="2800">
                <a:latin typeface="Times New Roman" panose="02020603050405020304" pitchFamily="18" charset="0"/>
              </a:rPr>
              <a:t> </a:t>
            </a:r>
            <a:r>
              <a:rPr lang="ru-RU" altLang="ru-RU" sz="2800" i="1">
                <a:latin typeface="Times New Roman" panose="02020603050405020304" pitchFamily="18" charset="0"/>
              </a:rPr>
              <a:t>(адекватная реакция). </a:t>
            </a:r>
            <a:r>
              <a:rPr lang="ru-RU" altLang="ru-RU" sz="2800">
                <a:latin typeface="Times New Roman" panose="02020603050405020304" pitchFamily="18" charset="0"/>
              </a:rPr>
              <a:t>Больные правильно оценивают свое состояние здоровья и перспективы. Их мнение совпадает с мнением врача.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33"/>
                </a:solidFill>
                <a:latin typeface="Times New Roman" panose="02020603050405020304" pitchFamily="18" charset="0"/>
              </a:rPr>
              <a:t>Гипернозогнозия</a:t>
            </a:r>
            <a:r>
              <a:rPr lang="ru-RU" altLang="ru-RU" sz="2800" i="1">
                <a:latin typeface="Times New Roman" panose="02020603050405020304" pitchFamily="18" charset="0"/>
              </a:rPr>
              <a:t> (паника). </a:t>
            </a:r>
            <a:r>
              <a:rPr lang="ru-RU" altLang="ru-RU" sz="2800">
                <a:latin typeface="Times New Roman" panose="02020603050405020304" pitchFamily="18" charset="0"/>
              </a:rPr>
              <a:t>Больные склонны преувеличивать значимость отдельных симптомов и своего заболевания в целом.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Гипонозогнозия</a:t>
            </a:r>
            <a:r>
              <a:rPr lang="ru-RU" altLang="ru-RU" sz="2800" i="1">
                <a:latin typeface="Times New Roman" panose="02020603050405020304" pitchFamily="18" charset="0"/>
              </a:rPr>
              <a:t> (отрицание болезни). </a:t>
            </a:r>
            <a:r>
              <a:rPr lang="ru-RU" altLang="ru-RU" sz="2800">
                <a:latin typeface="Times New Roman" panose="02020603050405020304" pitchFamily="18" charset="0"/>
              </a:rPr>
              <a:t>Больные склонны недооценивать тяжесть своего состояния.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Диснозогнозия.</a:t>
            </a:r>
            <a:r>
              <a:rPr lang="ru-RU" altLang="ru-RU" sz="2800">
                <a:latin typeface="Times New Roman" panose="02020603050405020304" pitchFamily="18" charset="0"/>
              </a:rPr>
              <a:t> Искаженное восприятие своего заболевания с элементами гипер- и гипонозогнозии.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Анозогнозия.</a:t>
            </a:r>
            <a:r>
              <a:rPr lang="ru-RU" altLang="ru-RU" sz="2800">
                <a:latin typeface="Times New Roman" panose="02020603050405020304" pitchFamily="18" charset="0"/>
              </a:rPr>
              <a:t> Полное отрицание болезни как таковой. (Алкоголизм, онкология).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87338" y="1152525"/>
            <a:ext cx="8424862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Аггравация</a:t>
            </a:r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преувеличение признаков имеющегося заболевания и субъективных жалоб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Симуляция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это притворство, при помощи которого стремяться создать впечатление  о наличие болезни и ее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Диссимуляция 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это скрывание болезни и ее             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7E0021"/>
                </a:solidFill>
                <a:latin typeface="Times New Roman" panose="02020603050405020304" pitchFamily="18" charset="0"/>
              </a:rPr>
              <a:t>Нозофилия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 (буквально «любовь к болезни») — стремление сохранить свой недуг или заболеть, потому что это якобы нужно.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5900" y="431800"/>
            <a:ext cx="8234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личностных реакций на заболевание: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31800" y="936625"/>
            <a:ext cx="82804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indent="547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На основании ВКБ у больного создается модель заболевания, т.е. представление о ее этиопатогенезе, клинике, лечении и прогнозе, которая определяет «масштаб переживаний».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Масштаб переживаний болезни определяет ту или иную реакцию на болезнь.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</a:rPr>
              <a:t>Задача врача</a:t>
            </a:r>
            <a:r>
              <a:rPr lang="ru-RU" altLang="ru-RU" sz="2800" b="1" i="1">
                <a:solidFill>
                  <a:srgbClr val="7E0021"/>
                </a:solidFill>
              </a:rPr>
              <a:t> — коррекция модели болезни, коррекция «масштаба переживаний», определение группы риска.</a:t>
            </a:r>
            <a:r>
              <a:rPr lang="ru-RU" altLang="ru-RU" sz="1000" b="1" i="1">
                <a:solidFill>
                  <a:srgbClr val="7E0021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b="1" i="1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7122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4963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6407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240088" y="215900"/>
            <a:ext cx="56165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ВКБ в детском возрасте редуцирована: преобладают чувственный и эмоциональный компоненты. 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43338"/>
            <a:ext cx="3924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8113"/>
            <a:ext cx="31686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0013" y="3743325"/>
            <a:ext cx="4760912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1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</a:rPr>
              <a:t>ВКБ формируется с 6 месяцев.</a:t>
            </a:r>
          </a:p>
          <a:p>
            <a:pPr algn="ctr" hangingPunct="1">
              <a:lnSpc>
                <a:spcPct val="100000"/>
              </a:lnSpc>
              <a:spcBef>
                <a:spcPts val="31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ru-RU" altLang="ru-RU" sz="2800" b="1" i="1">
                <a:latin typeface="Times New Roman" panose="02020603050405020304" pitchFamily="18" charset="0"/>
              </a:rPr>
              <a:t>В раннем возрасте болезнь воспринимается как   ограничение активности.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2238" y="2441575"/>
            <a:ext cx="87328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solidFill>
                  <a:srgbClr val="006699"/>
                </a:solidFill>
                <a:latin typeface="Times New Roman" panose="02020603050405020304" pitchFamily="18" charset="0"/>
              </a:rPr>
              <a:t>У ребенка с хроническим заболеванием ВКБ становится одним из механизмов формирования Личности.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5900" y="53975"/>
            <a:ext cx="84963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детьми </a:t>
            </a:r>
            <a:r>
              <a:rPr lang="ru-RU" altLang="ru-RU" sz="2600" b="1">
                <a:solidFill>
                  <a:srgbClr val="000066"/>
                </a:solidFill>
              </a:rPr>
              <a:t>(7-11 лет)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0363" y="557213"/>
            <a:ext cx="8351837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такое болезнь?</a:t>
            </a:r>
          </a:p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600"/>
              <a:t>Описание болевых ощущений в основном касается отдельного органа и имеет глагольную форму: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74875"/>
            <a:ext cx="4021138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35488" y="1770063"/>
            <a:ext cx="467995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«колет», «стреляет», «ноет», «сжимает» и т.д.; редко упоминаются сила и продолжительность боли; болезнь не влияет на отношения с друзьями и близкими людьми; не знают возможных причин болезни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6263" y="5149850"/>
            <a:ext cx="820737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поможет выздороветь?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«Не знаю»; врач; лекарства; «после лечения я буду полностью здоров»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5900" y="21590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подростками </a:t>
            </a:r>
            <a:r>
              <a:rPr lang="ru-RU" altLang="ru-RU" sz="2600" b="1">
                <a:solidFill>
                  <a:srgbClr val="000066"/>
                </a:solidFill>
              </a:rPr>
              <a:t>(12-15 лет)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392613" y="3959225"/>
            <a:ext cx="482441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поможет выздороветь?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Соблюдение предписаний врача; лекарства; помощь близких; «</a:t>
            </a:r>
            <a:r>
              <a:rPr lang="ru-RU" altLang="ru-RU" sz="2600" i="1"/>
              <a:t>не верю, что после лечения я буду полностью здоров</a:t>
            </a:r>
            <a:r>
              <a:rPr lang="ru-RU" altLang="ru-RU" sz="2600"/>
              <a:t>».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48150"/>
            <a:ext cx="3455988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0363" y="815975"/>
            <a:ext cx="87122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такое болезнь?</a:t>
            </a:r>
          </a:p>
          <a:p>
            <a:pPr indent="285750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u="sng"/>
              <a:t>Описывают боль</a:t>
            </a:r>
            <a:r>
              <a:rPr lang="ru-RU" altLang="ru-RU" sz="2600"/>
              <a:t> через эмоции и сравнения; эмоции: грусть, тоска, жалость к себе, сожаление; переоценивают тяжесть заболевания; </a:t>
            </a:r>
            <a:r>
              <a:rPr lang="ru-RU" altLang="ru-RU" sz="2600" u="sng"/>
              <a:t>болезнь не влияет на отношения </a:t>
            </a:r>
            <a:r>
              <a:rPr lang="ru-RU" altLang="ru-RU" sz="2600"/>
              <a:t>с друзьями и близкими, НО болезнь-остановка жизни; </a:t>
            </a:r>
            <a:r>
              <a:rPr lang="ru-RU" altLang="ru-RU" sz="2600" u="sng"/>
              <a:t>главные причины</a:t>
            </a:r>
            <a:r>
              <a:rPr lang="ru-RU" altLang="ru-RU" sz="2600"/>
              <a:t> возникновения болезни: неправильное питание и поведение.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5900" y="215900"/>
            <a:ext cx="8496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юношами </a:t>
            </a:r>
            <a:r>
              <a:rPr lang="ru-RU" altLang="ru-RU" sz="2600" b="1">
                <a:solidFill>
                  <a:srgbClr val="000066"/>
                </a:solidFill>
              </a:rPr>
              <a:t>(16-18 лет)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0188" y="733425"/>
            <a:ext cx="8913812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508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Что такое болезнь</a:t>
            </a:r>
            <a:r>
              <a:rPr lang="ru-RU" altLang="ru-RU" sz="2800" b="1"/>
              <a:t>?:</a:t>
            </a:r>
            <a:r>
              <a:rPr lang="ru-RU" altLang="ru-RU" sz="2600" b="1"/>
              <a:t> </a:t>
            </a:r>
            <a:r>
              <a:rPr lang="ru-RU" altLang="ru-RU" sz="2600"/>
              <a:t>«Эмоциональные» ответы почти отсутствуют, описания становятся четкими, определенными, с использованием медицинских терминов, с указанием на интенсивность и длительность ощущений; болезнь «не вызывает никаких чувств»; болезнь не влияет на отношения с друзьями и близкими людьми; главные причины возникновения болезни: неправильное питание и поведение, наследственность, «нервные переживания»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Что поможет выздороветь</a:t>
            </a:r>
            <a:r>
              <a:rPr lang="ru-RU" altLang="ru-RU" sz="2800" b="1"/>
              <a:t>?</a:t>
            </a:r>
            <a:r>
              <a:rPr lang="ru-RU" altLang="ru-RU" sz="2600" b="1"/>
              <a:t>: </a:t>
            </a:r>
            <a:r>
              <a:rPr lang="ru-RU" altLang="ru-RU" sz="2600"/>
              <a:t>Сотрудничество с врачом; «надежда и упорство»; организация здорового образа жизни; избегание нервных перегрузок; профилактика болезни; «после лечения я буду стараться поддерживать здоровье»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60375" y="533400"/>
            <a:ext cx="82804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/>
              <a:t> Занятие:</a:t>
            </a:r>
            <a:r>
              <a:rPr lang="ru-RU" altLang="ru-RU" sz="2400" dirty="0"/>
              <a:t> комбинированное.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 dirty="0"/>
              <a:t> Методы обучения:</a:t>
            </a:r>
            <a:r>
              <a:rPr lang="ru-RU" altLang="ru-RU" sz="2400" dirty="0"/>
              <a:t> метод проблемного изложения, исследовательский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b="1" dirty="0"/>
              <a:t>Значение темы:</a:t>
            </a:r>
            <a:r>
              <a:rPr lang="ru-RU" altLang="ru-RU" sz="2400" dirty="0"/>
              <a:t> Профессиональные достижения </a:t>
            </a:r>
            <a:r>
              <a:rPr lang="ru-RU" altLang="ru-RU" sz="2400" dirty="0" smtClean="0"/>
              <a:t>врача </a:t>
            </a:r>
            <a:r>
              <a:rPr lang="ru-RU" altLang="ru-RU" sz="2400" dirty="0"/>
              <a:t>будут во многом определены пониманием психологических особенностей больного ребенка. Понимание влияния </a:t>
            </a:r>
            <a:r>
              <a:rPr lang="ru-RU" altLang="ru-RU" sz="2400" dirty="0" err="1"/>
              <a:t>родительско</a:t>
            </a:r>
            <a:r>
              <a:rPr lang="ru-RU" altLang="ru-RU" sz="2400" dirty="0"/>
              <a:t>-детских отношений на отношение ребенка к своему здоровью позволит врачу более грамотно выстраивать как процесс лечения, так и профилактики. На занятии отрабатываются практические умения по эффективному взаимодействию врача и родителей болеющего ребенка, врача и пациента в зависимости от его возрастных особенностей</a:t>
            </a:r>
            <a:r>
              <a:rPr lang="ru-RU" altLang="ru-RU" sz="1000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55000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600" b="1">
                <a:latin typeface="Times New Roman" panose="02020603050405020304" pitchFamily="18" charset="0"/>
              </a:rPr>
              <a:t>                        </a:t>
            </a:r>
            <a:r>
              <a:rPr lang="ru-RU" altLang="ru-RU" sz="28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реакции на болезнь: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 активной жизненной позиции больного к лечению и обследованию говорят о </a:t>
            </a:r>
            <a:r>
              <a:rPr lang="ru-RU" altLang="ru-RU" sz="2600" b="1">
                <a:latin typeface="Times New Roman" panose="02020603050405020304" pitchFamily="18" charset="0"/>
              </a:rPr>
              <a:t>стенической реакции </a:t>
            </a:r>
            <a:r>
              <a:rPr lang="ru-RU" altLang="ru-RU" sz="2600">
                <a:latin typeface="Times New Roman" panose="02020603050405020304" pitchFamily="18" charset="0"/>
              </a:rPr>
              <a:t>на болезнь. Есть, однако, и негативная сторона этого типа поведения, так как больной может быть слабо способным к выполнению необходимых ограничений стереотипа жизни, накладываемых заболеванием.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 </a:t>
            </a:r>
            <a:r>
              <a:rPr lang="ru-RU" altLang="ru-RU" sz="2600" b="1">
                <a:latin typeface="Times New Roman" panose="02020603050405020304" pitchFamily="18" charset="0"/>
              </a:rPr>
              <a:t>астенической реакции </a:t>
            </a:r>
            <a:r>
              <a:rPr lang="ru-RU" altLang="ru-RU" sz="2600">
                <a:latin typeface="Times New Roman" panose="02020603050405020304" pitchFamily="18" charset="0"/>
              </a:rPr>
              <a:t>на заболевание у больных имеется наклонность к пессимизму и мнительности, но они относительно легче, чем больные со стенической реакцией, психологически приспосабливаются к заболеванию.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 </a:t>
            </a:r>
            <a:r>
              <a:rPr lang="ru-RU" altLang="ru-RU" sz="2600" b="1">
                <a:latin typeface="Times New Roman" panose="02020603050405020304" pitchFamily="18" charset="0"/>
              </a:rPr>
              <a:t>рациональном типе реакции </a:t>
            </a:r>
            <a:r>
              <a:rPr lang="ru-RU" altLang="ru-RU" sz="2600">
                <a:latin typeface="Times New Roman" panose="02020603050405020304" pitchFamily="18" charset="0"/>
              </a:rPr>
              <a:t>имеет место реальная оценка ситуации и рациональный уход от фрустрации.                                                </a:t>
            </a:r>
            <a:r>
              <a:rPr lang="ru-RU" altLang="ru-RU" sz="2600">
                <a:solidFill>
                  <a:srgbClr val="7E0021"/>
                </a:solidFill>
                <a:latin typeface="Times New Roman" panose="02020603050405020304" pitchFamily="18" charset="0"/>
              </a:rPr>
              <a:t> Видео 2м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720725"/>
            <a:ext cx="79200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312738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 dirty="0">
                <a:latin typeface="Times New Roman" panose="02020603050405020304" pitchFamily="18" charset="0"/>
              </a:rPr>
              <a:t>Детский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ВКБ воспринимается как мешающий, ненужный факт – ограничение активности.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На формирование ВКБ оказывает влияние еще и врач.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 dirty="0">
                <a:latin typeface="Times New Roman" panose="02020603050405020304" pitchFamily="18" charset="0"/>
              </a:rPr>
              <a:t>Младший школьный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Ограничение собственной активности и общения.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 dirty="0">
                <a:latin typeface="Times New Roman" panose="02020603050405020304" pitchFamily="18" charset="0"/>
              </a:rPr>
              <a:t>Подростковый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Больными себя подростки признавать не хотят. Болезнь, как остановка жизни.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463" y="269875"/>
            <a:ext cx="8640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Возрастные особенности внутренней картины болезни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5900" y="4319588"/>
            <a:ext cx="8496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/>
              <a:t>Заболевания в</a:t>
            </a:r>
            <a:r>
              <a:rPr lang="ru-RU" altLang="ru-RU" sz="2000" b="1"/>
              <a:t> пожилом возрасте</a:t>
            </a:r>
            <a:r>
              <a:rPr lang="ru-RU" altLang="ru-RU" sz="2000"/>
              <a:t> переносятся физически тяжелее и на длительное время ухудшают общее самочувствие больных. С возрастом к человеку приходит целая гамма возрастных психологических феноменов: возмущение против старости, существенная трансформация личностных реакций и жизненного стереотипа. Появляется неуверенность, пессимизм, обидчивость, страх перед одиночеством, беспомощностью, снижается интерес к новому.</a:t>
            </a:r>
          </a:p>
        </p:txBody>
      </p:sp>
    </p:spTree>
    <p:extLst>
      <p:ext uri="{BB962C8B-B14F-4D97-AF65-F5344CB8AC3E}">
        <p14:creationId xmlns:p14="http://schemas.microsoft.com/office/powerpoint/2010/main" val="87856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1"/>
          <p:cNvSpPr>
            <a:spLocks noChangeArrowheads="1" noChangeShapeType="1" noTextEdit="1"/>
          </p:cNvSpPr>
          <p:nvPr/>
        </p:nvSpPr>
        <p:spPr bwMode="auto">
          <a:xfrm>
            <a:off x="431800" y="133350"/>
            <a:ext cx="8532813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3366FF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отношения к болезни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1152525"/>
            <a:ext cx="2376487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Первый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(не происходит фиксации на внутренних переживаниях, приспособление к факту болезни)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68425" y="4264025"/>
            <a:ext cx="20526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Гармонический тип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39863" y="5200650"/>
            <a:ext cx="21955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Эргопатический тип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68425" y="5975350"/>
            <a:ext cx="2374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Анозогнозический тип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27425" y="1871663"/>
            <a:ext cx="2879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Второй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интрапсихическая направленность)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78588" y="1871663"/>
            <a:ext cx="26654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Третий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интерпсихическая направленность</a:t>
            </a: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392613" y="3328988"/>
            <a:ext cx="1800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Тревожный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08513" y="4032250"/>
            <a:ext cx="158273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Ипохондрический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752975" y="4832350"/>
            <a:ext cx="16557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Неврастенически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79950" y="5559425"/>
            <a:ext cx="16208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Меланхолический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608513" y="6264275"/>
            <a:ext cx="19081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Апатический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272338" y="3417888"/>
            <a:ext cx="1800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Сенситивный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911975" y="3968750"/>
            <a:ext cx="22320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Эгоцентрический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983413" y="4641850"/>
            <a:ext cx="21240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Паранойяльный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048500" y="5437188"/>
            <a:ext cx="2016125" cy="398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Дисфорический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103688" y="952500"/>
            <a:ext cx="47529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Психическая дезадаптация в связи с заболеванием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800100" y="3854450"/>
            <a:ext cx="741363" cy="2830513"/>
            <a:chOff x="504" y="2428"/>
            <a:chExt cx="467" cy="1783"/>
          </a:xfrm>
        </p:grpSpPr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H="1">
              <a:off x="503" y="2565"/>
              <a:ext cx="46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512" y="2565"/>
              <a:ext cx="0" cy="16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512" y="4212"/>
              <a:ext cx="18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512" y="3601"/>
              <a:ext cx="20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512" y="3085"/>
              <a:ext cx="11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972" y="2428"/>
              <a:ext cx="0" cy="1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1223963" y="549275"/>
            <a:ext cx="6034087" cy="525463"/>
            <a:chOff x="771" y="346"/>
            <a:chExt cx="3801" cy="331"/>
          </a:xfrm>
        </p:grpSpPr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2995" y="346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771" y="504"/>
              <a:ext cx="379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771" y="504"/>
              <a:ext cx="0" cy="17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4573" y="504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5651500" y="1592263"/>
            <a:ext cx="2146300" cy="346075"/>
            <a:chOff x="3560" y="1003"/>
            <a:chExt cx="1352" cy="218"/>
          </a:xfrm>
        </p:grpSpPr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3560" y="1094"/>
              <a:ext cx="13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169" y="1003"/>
              <a:ext cx="0" cy="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3560" y="1094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4913" y="1094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4149725" y="2927350"/>
            <a:ext cx="382588" cy="3694113"/>
            <a:chOff x="2614" y="1844"/>
            <a:chExt cx="241" cy="2327"/>
          </a:xfrm>
        </p:grpSpPr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2751" y="1844"/>
              <a:ext cx="0" cy="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 flipH="1">
              <a:off x="2613" y="1934"/>
              <a:ext cx="13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2621" y="1934"/>
              <a:ext cx="0" cy="22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621" y="4172"/>
              <a:ext cx="23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621" y="3674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2621" y="3175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2621" y="2750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V="1">
              <a:off x="2621" y="2304"/>
              <a:ext cx="189" cy="1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6800850" y="3263900"/>
            <a:ext cx="669925" cy="2867025"/>
            <a:chOff x="4284" y="2056"/>
            <a:chExt cx="422" cy="1806"/>
          </a:xfrm>
        </p:grpSpPr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4707" y="2056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 flipH="1">
              <a:off x="4283" y="2192"/>
              <a:ext cx="42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23" name="Group 47"/>
            <p:cNvGrpSpPr>
              <a:grpSpLocks/>
            </p:cNvGrpSpPr>
            <p:nvPr/>
          </p:nvGrpSpPr>
          <p:grpSpPr bwMode="auto">
            <a:xfrm>
              <a:off x="4292" y="2192"/>
              <a:ext cx="208" cy="1670"/>
              <a:chOff x="4292" y="2192"/>
              <a:chExt cx="208" cy="1670"/>
            </a:xfrm>
          </p:grpSpPr>
          <p:sp>
            <p:nvSpPr>
              <p:cNvPr id="24624" name="Line 48"/>
              <p:cNvSpPr>
                <a:spLocks noChangeShapeType="1"/>
              </p:cNvSpPr>
              <p:nvPr/>
            </p:nvSpPr>
            <p:spPr bwMode="auto">
              <a:xfrm>
                <a:off x="4292" y="2192"/>
                <a:ext cx="0" cy="166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4292" y="3863"/>
                <a:ext cx="20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6" name="Line 50"/>
              <p:cNvSpPr>
                <a:spLocks noChangeShapeType="1"/>
              </p:cNvSpPr>
              <p:nvPr/>
            </p:nvSpPr>
            <p:spPr bwMode="auto">
              <a:xfrm>
                <a:off x="4292" y="3341"/>
                <a:ext cx="20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7" name="Line 51"/>
              <p:cNvSpPr>
                <a:spLocks noChangeShapeType="1"/>
              </p:cNvSpPr>
              <p:nvPr/>
            </p:nvSpPr>
            <p:spPr bwMode="auto">
              <a:xfrm>
                <a:off x="4292" y="2826"/>
                <a:ext cx="164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>
                <a:off x="4292" y="2329"/>
                <a:ext cx="164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629" name="Text Box 5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20038" y="6461125"/>
            <a:ext cx="12239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CCFF"/>
                </a:solidFill>
                <a:latin typeface="Times New Roman" panose="02020603050405020304" pitchFamily="18" charset="0"/>
                <a:hlinkClick r:id="rId4"/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3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326438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58763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Pct val="70000"/>
              <a:buFontTx/>
              <a:buNone/>
            </a:pPr>
            <a:r>
              <a:rPr lang="ru-RU" altLang="ru-RU" sz="2800" b="1" i="1">
                <a:solidFill>
                  <a:srgbClr val="C5000B"/>
                </a:solidFill>
                <a:latin typeface="Times New Roman" panose="02020603050405020304" pitchFamily="18" charset="0"/>
              </a:rPr>
              <a:t>Тип отношения к болезни (Личко А.Е.)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1. Гармоничный (Г)</a:t>
            </a:r>
            <a:r>
              <a:rPr lang="ru-RU" altLang="ru-RU" sz="2700">
                <a:latin typeface="Times New Roman" panose="02020603050405020304" pitchFamily="18" charset="0"/>
              </a:rPr>
              <a:t> (реалистичный, взвешенный). Оценка своего состояния без склонности преувеличивать его тяжесть, но и без недооценки тяжести болезни. Стремление во всем активно содействовать успеху лечения. Стремление облегчить близким тяготы ухода за собой.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2. Эргопатический (Р)</a:t>
            </a:r>
            <a:r>
              <a:rPr lang="ru-RU" altLang="ru-RU" sz="2700">
                <a:latin typeface="Times New Roman" panose="02020603050405020304" pitchFamily="18" charset="0"/>
              </a:rPr>
              <a:t> (стенический). «Уход от болезни в работу». Характерно сверхответственное, подчас одержимое, стеничное отношение к работе, которое в ряде случаев выражено еще в большей степени, чем до болезни. Избирательное отношение к обследованию и лечению.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7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60363" y="287338"/>
            <a:ext cx="835183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9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3. Анозогнозический (З)</a:t>
            </a:r>
            <a:r>
              <a:rPr lang="ru-RU" altLang="ru-RU" sz="2700">
                <a:latin typeface="Times New Roman" panose="02020603050405020304" pitchFamily="18" charset="0"/>
              </a:rPr>
              <a:t> (эйфорический). Активнее отбрасывание мысли о болезни, о возможных ее последствиях, вплоть до отрицания очевидного. Отчетливые тенденции рассматривать симптомы болезни как проявления «несерьезных» заболеваний. Характерен отказ от врачебного обследования и лечения, желание «разобраться самому» и «обойтись своими средствами», надежда на то, что «само все обойдется».</a:t>
            </a:r>
            <a:r>
              <a:rPr lang="ru-RU" altLang="ru-RU" sz="2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7338" y="3887788"/>
            <a:ext cx="8807450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9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4. Тревожный (Т)</a:t>
            </a:r>
            <a:r>
              <a:rPr lang="ru-RU" altLang="ru-RU" sz="2700">
                <a:latin typeface="Times New Roman" panose="02020603050405020304" pitchFamily="18" charset="0"/>
              </a:rPr>
              <a:t> (тревожно-депрессивный и обсессивно-фобический). Непрерывное беспокойство и мнительность в отношении неблагоприятного течения болезни, возможных осложнений неэффективности и даже опасности лечения. Поиск новых способов лечения, жажда дополнительной информации о болезни и методах лечения, поиск «авторитетов», частая смена лечащего врача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87338" y="260350"/>
            <a:ext cx="8326437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5. Ипохондрический (И).</a:t>
            </a:r>
            <a:r>
              <a:rPr lang="ru-RU" altLang="ru-RU" sz="2800">
                <a:latin typeface="Times New Roman" panose="02020603050405020304" pitchFamily="18" charset="0"/>
              </a:rPr>
              <a:t> Чрезмерное сосредоточение на субъективных болезненных и иных неприятных ощущениях. Стремление постоянно рассказывать о них врачам, медперсоналу и окружающим. Преувеличение действительных и выискивание несуществующих болезней и страданий.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6. Неврастенический (Н).</a:t>
            </a:r>
            <a:r>
              <a:rPr lang="ru-RU" altLang="ru-RU" sz="2800">
                <a:latin typeface="Times New Roman" panose="02020603050405020304" pitchFamily="18" charset="0"/>
              </a:rPr>
              <a:t> Поведение по типу «раздражительной слабости». Вспышки раздражения, особенно при болях, при неприятных ощущениях, при неудачах лечения. Раздражение нередко изливается на первого попавшегося и завершается раскаянием и угрызениями совести. Неумение и нежелание терпеть болевые ощущения.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65150" y="387350"/>
            <a:ext cx="814705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7. Меланхолический (М)</a:t>
            </a:r>
            <a:r>
              <a:rPr lang="ru-RU" altLang="ru-RU" sz="2700" i="1">
                <a:latin typeface="Times New Roman" panose="02020603050405020304" pitchFamily="18" charset="0"/>
              </a:rPr>
              <a:t> </a:t>
            </a:r>
            <a:r>
              <a:rPr lang="ru-RU" altLang="ru-RU" sz="2700">
                <a:latin typeface="Times New Roman" panose="02020603050405020304" pitchFamily="18" charset="0"/>
              </a:rPr>
              <a:t>(витально-тоскливый). Сверхудрученность болезнью, неверие в выздоровление, в возможное улучшение, в эффект лечения. Активные депрессивные высказывания вплоть до суицидных мыслей. Пессимистический взгляд на все вокруг.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8. Апатический (А).</a:t>
            </a:r>
            <a:r>
              <a:rPr lang="ru-RU" altLang="ru-RU" sz="2700" i="1">
                <a:latin typeface="Times New Roman" panose="02020603050405020304" pitchFamily="18" charset="0"/>
              </a:rPr>
              <a:t> </a:t>
            </a:r>
            <a:r>
              <a:rPr lang="ru-RU" altLang="ru-RU" sz="2700">
                <a:latin typeface="Times New Roman" panose="02020603050405020304" pitchFamily="18" charset="0"/>
              </a:rPr>
              <a:t>Полное безразличие к своей судьбе, к исходу болезни, к результатам лечения. Пассивное подчинение процедурам и лечению при настойчивом побуждении со стороны. Утрата интереса к жизни, ко всему, что ранее волновало. Вялость и апатия в поведении, деятельности и межличностных отношениях.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31800" y="273050"/>
            <a:ext cx="871220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5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99"/>
                </a:solidFill>
                <a:latin typeface="Times New Roman" panose="02020603050405020304" pitchFamily="18" charset="0"/>
              </a:rPr>
              <a:t>9. Сенситивный (С).</a:t>
            </a:r>
            <a:r>
              <a:rPr lang="ru-RU" altLang="ru-RU" sz="2600">
                <a:latin typeface="Times New Roman" panose="02020603050405020304" pitchFamily="18" charset="0"/>
              </a:rPr>
              <a:t> Чрезмерная ранимость, уязвимость, озабоченность возможными неблагоприятными впечатлениями, которые могут произвести на окружающих сведения о болезни. Опасения, что окружающие станут жалеть, считать неполноценным, пренебрежительно или с опаской относиться, распускать сплетни и неблагоприятные слухи о причине и природе болезни и даже избегать общения с больным</a:t>
            </a:r>
            <a:r>
              <a:rPr lang="ru-RU" altLang="ru-RU" sz="23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87338" y="3600450"/>
            <a:ext cx="8856662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5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99"/>
                </a:solidFill>
                <a:latin typeface="Times New Roman" panose="02020603050405020304" pitchFamily="18" charset="0"/>
              </a:rPr>
              <a:t>10. Эгоцентрический (Э)</a:t>
            </a:r>
            <a:r>
              <a:rPr lang="ru-RU" altLang="ru-RU" sz="2600">
                <a:latin typeface="Times New Roman" panose="02020603050405020304" pitchFamily="18" charset="0"/>
              </a:rPr>
              <a:t> (истероидный). «Принятие» болезни и поиски выгод в связи с болезнью. Выставление напоказ близким и окружающим своих страданий и переживаний с целью вызвать сочувствие и полностью завладеть их вниманием. Требование исключительной заботы о себе в ущерб другим делам и заботам, полное невнимание к близким. Разговоры окружающих быстро переводятся «на себя»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360363"/>
            <a:ext cx="818356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latin typeface="Times New Roman" panose="02020603050405020304" pitchFamily="18" charset="0"/>
              </a:rPr>
              <a:t>11. Паранойяльный (П).</a:t>
            </a:r>
            <a:r>
              <a:rPr lang="ru-RU" altLang="ru-RU" sz="2600">
                <a:latin typeface="Times New Roman" panose="02020603050405020304" pitchFamily="18" charset="0"/>
              </a:rPr>
              <a:t> Уверенность, что болезнь - результат внешних причин, чьего-то злого умысла. Крайняя подозрительность и настороженность к разговорам о себе, к лекарствам и процедурам. Стремление приписывать возможные осложнения или побочные действия лекарств халатности или злому умыслу врачей и персонала.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latin typeface="Times New Roman" panose="02020603050405020304" pitchFamily="18" charset="0"/>
              </a:rPr>
              <a:t>12. Дисфорический (Д)</a:t>
            </a:r>
            <a:r>
              <a:rPr lang="ru-RU" altLang="ru-RU" sz="2600">
                <a:latin typeface="Times New Roman" panose="02020603050405020304" pitchFamily="18" charset="0"/>
              </a:rPr>
              <a:t> (агрессивный). Доминирует гневливо-мрачное, озлобленное настроение, постоянный угрюмый и недовольный вид. Зависть и ненависть к здоровым, включая родных и близких. Вспышки озлобленности со склонностью винить в своей болезни других. Требование особого внимания к себе и подозрительность к процедурам и лечению</a:t>
            </a:r>
            <a:r>
              <a:rPr lang="ru-RU" altLang="ru-RU" sz="240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dirty="0"/>
              <a:t>Ситуационная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29613" cy="4857750"/>
          </a:xfrm>
        </p:spPr>
        <p:txBody>
          <a:bodyPr/>
          <a:lstStyle/>
          <a:p>
            <a:r>
              <a:rPr lang="ru-RU" sz="2800" dirty="0"/>
              <a:t>Больная Д., 42 года, с диагнозом ИБС, стенокардия. Несмотря на частые приступы, продолжает работать. Характерно сверхответственное, одержимое отношение к работе, выраженное в еще большей степени, чем до начала болезни. Избирательно относится к обследованию и лечению, стремится во что бы то ни стало сохранить свой профессиональный статус и возможность продолжения трудовой деятельности. Определите тип отношения к болезни у данной больной?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ru-RU" smtClean="0"/>
              <a:t>9.3.17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18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7338"/>
            <a:ext cx="9017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Ситуационная задача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07" y="844781"/>
            <a:ext cx="8319606" cy="5261198"/>
          </a:xfrm>
        </p:spPr>
        <p:txBody>
          <a:bodyPr/>
          <a:lstStyle/>
          <a:p>
            <a:r>
              <a:rPr lang="ru-RU" sz="2800" dirty="0" smtClean="0"/>
              <a:t>Больная </a:t>
            </a:r>
            <a:r>
              <a:rPr lang="ru-RU" sz="2800" dirty="0"/>
              <a:t>Т., 45 лет, находится на стационарном лечении по поводу язвенной болезни желудка. Очень мнительна. Постоянно сомневается в правильности поставленного диагноза, в грамотности назначенного лечения. Читает много специальной литературы, проявляет выраженный интерес к результатам анализов и обследований. Требует все новых и новых консультаций. Беспокоится из-за возможных осложнений. Считает, что у нее рак желудка. Тревожна, подавлена.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10" y="5981283"/>
            <a:ext cx="7920880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1. Определите тип отношения к болезни у данной больной.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2. Дайте его характеристику.</a:t>
            </a:r>
          </a:p>
        </p:txBody>
      </p:sp>
    </p:spTree>
    <p:extLst>
      <p:ext uri="{BB962C8B-B14F-4D97-AF65-F5344CB8AC3E}">
        <p14:creationId xmlns:p14="http://schemas.microsoft.com/office/powerpoint/2010/main" val="3234781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Тревожно-мнительный тип, </a:t>
            </a:r>
            <a:r>
              <a:rPr lang="ru-RU" sz="3600" dirty="0" err="1"/>
              <a:t>фобический</a:t>
            </a:r>
            <a:r>
              <a:rPr lang="ru-RU" sz="3600" dirty="0"/>
              <a:t> вариант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ru-RU" smtClean="0"/>
              <a:t>9.3.17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446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47700" y="431800"/>
            <a:ext cx="80645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Схема описания  исследования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1. Что исследовано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2. Каким методом</a:t>
            </a:r>
            <a:r>
              <a:rPr lang="ru-RU" altLang="ru-RU" sz="2800"/>
              <a:t>: правильное/полное название, кем разработано, в каком году, особенности применения, инструкция.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3. Представление результата</a:t>
            </a:r>
            <a:r>
              <a:rPr lang="ru-RU" altLang="ru-RU" sz="2800"/>
              <a:t> </a:t>
            </a:r>
            <a:r>
              <a:rPr lang="ru-RU" altLang="ru-RU" sz="2600"/>
              <a:t>(запись полученных результатов, чаще в виде протокола).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4. Анализ результата</a:t>
            </a:r>
            <a:r>
              <a:rPr lang="ru-RU" altLang="ru-RU" sz="2800"/>
              <a:t>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5. Выводы</a:t>
            </a:r>
            <a:r>
              <a:rPr lang="ru-RU" altLang="ru-RU" sz="2800"/>
              <a:t> (заключение): норма/среднее, выше/ниже среднего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6. Рекомендации</a:t>
            </a:r>
            <a:r>
              <a:rPr lang="ru-RU" altLang="ru-RU" sz="2800"/>
              <a:t> - обычно там где что-то не в рамках Нормы.</a:t>
            </a:r>
          </a:p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76263" y="1368425"/>
            <a:ext cx="7523162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463" y="214313"/>
            <a:ext cx="63738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400"/>
              <a:t>1. Тип отношения к болезни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5900" y="677863"/>
            <a:ext cx="8999538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33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2. Методика ТОБОЛ (тип отношения к болезни) - клиническая тестовая методика, направленная на диагностику типа отношения к болезни.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Была сконструирована в  институте им. В.М.Бехтерева как модель мышления клинического психолога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В основе методики типология отношений к болезни, предложенная А.Е.Личко и Н.Я.Ивановым (1980). Методика позволяет диагностировать  12 типов отношения: </a:t>
            </a:r>
            <a:r>
              <a:rPr lang="ru-RU" altLang="ru-RU" sz="2200"/>
              <a:t>сенситивный, тревожный, ипохондрический, меланхолический, апатический, неврастенический, эгоцентрический, паранойяльный, анозогнозический, дисфорический, эргопатический и гармоничный.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Отличительной особенностью теста, является необычная структура: он состоит из списков утверждений (12 блоков), в каждом из которых респонденту необходимо выбрать 1 или 2.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31800" y="376238"/>
            <a:ext cx="8423275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Процедура проведения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Испытуемому предъявляется бланк с 12 группами утверждений, от 10 до 16 утвержденй в каждой. В каждой группе он должен выбрать одно или максимум два утверждения, которые наиболее полно описывают его состояние.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Если ни одно из утверждений не подходит, нужно выбрать последнее «Ни одно утверждение мне не подходит».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Все ответы фиксируются в тетради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Время заполнения не ограничено.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60363" y="144463"/>
            <a:ext cx="76327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/>
              <a:t>3. Представление результата</a:t>
            </a:r>
            <a:r>
              <a:rPr lang="ru-RU" altLang="ru-RU" sz="2600"/>
              <a:t>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47700"/>
            <a:ext cx="79914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39738" y="1376363"/>
            <a:ext cx="848836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Задание письменно в тетради: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/>
              <a:t>В процессе тестирования сформулировать вопросы которые необходимо задать больному во время сбора анамнеза для выяснения типа отношения к болезни, выделения  группы риска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08063" y="215900"/>
            <a:ext cx="74882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4. Анализ результата</a:t>
            </a:r>
            <a:r>
              <a:rPr lang="ru-RU" altLang="ru-RU" sz="280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84053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76263" y="5400675"/>
            <a:ext cx="8207375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тревожный тип отношения к болезни (Т)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31800"/>
            <a:ext cx="80645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87338" y="5472113"/>
            <a:ext cx="8351837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смешанный тип отношения к болезни (ТН).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0363"/>
            <a:ext cx="80645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8625" y="4895850"/>
            <a:ext cx="828357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диффузный тип отношения к болезни (Д)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016125"/>
            <a:ext cx="3024188" cy="172878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C5000B"/>
                </a:solidFill>
              </a:rPr>
              <a:t>Спасибо </a:t>
            </a:r>
            <a:br>
              <a:rPr lang="ru-RU" altLang="ru-RU" sz="4000">
                <a:solidFill>
                  <a:srgbClr val="C5000B"/>
                </a:solidFill>
              </a:rPr>
            </a:br>
            <a:r>
              <a:rPr lang="ru-RU" altLang="ru-RU" sz="4000">
                <a:solidFill>
                  <a:srgbClr val="C5000B"/>
                </a:solidFill>
              </a:rPr>
              <a:t>      за </a:t>
            </a:r>
            <a:br>
              <a:rPr lang="ru-RU" altLang="ru-RU" sz="4000">
                <a:solidFill>
                  <a:srgbClr val="C5000B"/>
                </a:solidFill>
              </a:rPr>
            </a:br>
            <a:r>
              <a:rPr lang="ru-RU" altLang="ru-RU" sz="4000">
                <a:solidFill>
                  <a:srgbClr val="C5000B"/>
                </a:solidFill>
              </a:rPr>
              <a:t>внимание!</a:t>
            </a:r>
            <a:r>
              <a:rPr lang="ru-RU" altLang="ru-RU" sz="4000">
                <a:solidFill>
                  <a:srgbClr val="575F6D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31800" y="506413"/>
            <a:ext cx="8280400" cy="5973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Виды патогенного влияния соматической болезни на психику человека</a:t>
            </a:r>
          </a:p>
          <a:p>
            <a:pPr marL="677863" indent="-373063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700" b="1" i="1">
                <a:solidFill>
                  <a:srgbClr val="C5000B"/>
                </a:solidFill>
              </a:rPr>
              <a:t>Соматогенное</a:t>
            </a:r>
            <a:r>
              <a:rPr lang="ru-RU" altLang="ru-RU" sz="2700">
                <a:solidFill>
                  <a:srgbClr val="C5000B"/>
                </a:solidFill>
              </a:rPr>
              <a:t> </a:t>
            </a:r>
            <a:r>
              <a:rPr lang="ru-RU" altLang="ru-RU" sz="2600"/>
              <a:t>влияние болезни на психику связано с непосредственным воздействием на ЦНС соматических вредностей (нарушение гемодинамики или интоксикация и т.д.) и самих интенсивных болевых ощущений. </a:t>
            </a:r>
          </a:p>
          <a:p>
            <a:pPr marL="677863" indent="-373063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700" b="1" i="1">
                <a:solidFill>
                  <a:srgbClr val="C5000B"/>
                </a:solidFill>
              </a:rPr>
              <a:t>Психогенное</a:t>
            </a:r>
            <a:r>
              <a:rPr lang="ru-RU" altLang="ru-RU" sz="2800" b="1" i="1">
                <a:solidFill>
                  <a:srgbClr val="C5000B"/>
                </a:solidFill>
              </a:rPr>
              <a:t> </a:t>
            </a:r>
            <a:r>
              <a:rPr lang="ru-RU" altLang="ru-RU" sz="2600"/>
              <a:t>влияние болезни на психику  человека в форме  психологической реакции личности на сам факт заболевания и его последствия, имеющиеся при болезни астению, болезненные ощущения и нарушения общего самочувствия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5900" y="431800"/>
            <a:ext cx="8640763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Премедицинский этап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начинается с проявления первых, едва заметных признаков заболевания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перемены жизненного стиля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наступает при установлении нетрудоспособности или при госпитализации больного. 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активной адаптации</a:t>
            </a:r>
            <a:r>
              <a:rPr lang="ru-RU" altLang="ru-RU" sz="2600" b="1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включает в себя приспособление и адаптация больного к факту болезни и больничной среде.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психической декомпенсации</a:t>
            </a:r>
            <a:r>
              <a:rPr lang="ru-RU" altLang="ru-RU" sz="2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сопровождается отрицательными ощущениями и утратой веры в лечение и медицинский персонал.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пассивной адаптации и капитуляции</a:t>
            </a:r>
            <a:r>
              <a:rPr lang="ru-RU" altLang="ru-RU" sz="2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характеризуется появлением равнодушия и угрюмости, примирения с болезнью</a:t>
            </a:r>
            <a:r>
              <a:rPr lang="ru-RU" altLang="ru-RU" sz="23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ru-RU" altLang="ru-RU" sz="25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500">
                <a:solidFill>
                  <a:srgbClr val="000066"/>
                </a:solidFill>
                <a:latin typeface="Times New Roman" panose="02020603050405020304" pitchFamily="18" charset="0"/>
              </a:rPr>
              <a:t>Поиск выгоды.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39863" y="0"/>
            <a:ext cx="74882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6600"/>
                </a:solidFill>
                <a:latin typeface="Times New Roman" panose="02020603050405020304" pitchFamily="18" charset="0"/>
              </a:rPr>
              <a:t>Переживание болезни во времени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2205038"/>
            <a:ext cx="8207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1938" indent="-261938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800" b="1">
                <a:latin typeface="Times New Roman" panose="02020603050405020304" pitchFamily="18" charset="0"/>
              </a:rPr>
              <a:t>Внутренняя картина болезни (ВКБ,</a:t>
            </a:r>
            <a:r>
              <a:rPr lang="ru-RU" altLang="ru-RU" sz="2600" b="1">
                <a:latin typeface="Times New Roman" panose="02020603050405020304" pitchFamily="18" charset="0"/>
              </a:rPr>
              <a:t> Лурия АР)</a:t>
            </a:r>
            <a:r>
              <a:rPr lang="ru-RU" altLang="ru-RU" sz="2800">
                <a:latin typeface="Times New Roman" panose="02020603050405020304" pitchFamily="18" charset="0"/>
              </a:rPr>
              <a:t> – это все то, что испытывает и переживает больной, всю массу его ощущений, его общее самочувствие, самонаблюдение, его представление о своей болезни, о ее причинах.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08513"/>
            <a:ext cx="36004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5888"/>
            <a:ext cx="27717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722813"/>
            <a:ext cx="2663825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15888"/>
            <a:ext cx="25558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5763" y="431800"/>
            <a:ext cx="8399462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58763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Pct val="70000"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Характеристика ВКБ</a:t>
            </a:r>
            <a:r>
              <a:rPr lang="ru-RU" altLang="ru-RU" sz="3200" b="1">
                <a:latin typeface="Times New Roman" panose="02020603050405020304" pitchFamily="18" charset="0"/>
              </a:rPr>
              <a:t>: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Это психологическое явление (а не биологическое),    поэтому врачи ее видеть не могут.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Вторичность – это производное от самой болезни.</a:t>
            </a:r>
          </a:p>
          <a:p>
            <a:pPr marL="201613" indent="-187325" hangingPunct="1">
              <a:lnSpc>
                <a:spcPct val="100000"/>
              </a:lnSpc>
              <a:spcBef>
                <a:spcPts val="38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Динамичность – зависит от тяжести, возраста</a:t>
            </a:r>
          </a:p>
          <a:p>
            <a:pPr marL="215900" indent="-201613" hangingPunct="1">
              <a:lnSpc>
                <a:spcPct val="100000"/>
              </a:lnSpc>
              <a:spcBef>
                <a:spcPts val="38"/>
              </a:spcBef>
              <a:spcAft>
                <a:spcPts val="288"/>
              </a:spcAft>
              <a:buClrTx/>
              <a:buSzPct val="82000"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больного, длительности.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Это продукт творчества Больного, направленного на познание себя.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Оказывает влияние на формирование Личности, ВКБ обуславливает личностные изменения больного и влияет на динамику выздоровления.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60363" y="217488"/>
            <a:ext cx="8712200" cy="645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C5000B"/>
                </a:solidFill>
              </a:rPr>
              <a:t>Структура внутренней картины болезни (ВКБ):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</a:rPr>
              <a:t>Сензитивный</a:t>
            </a:r>
            <a:r>
              <a:rPr lang="ru-RU" altLang="ru-RU" sz="2200" b="1">
                <a:solidFill>
                  <a:srgbClr val="000099"/>
                </a:solidFill>
              </a:rPr>
              <a:t> </a:t>
            </a:r>
            <a:r>
              <a:rPr lang="ru-RU" altLang="ru-RU" sz="2200"/>
              <a:t>(болевая сторона болезни) – совокупность болезненных ощущений больного;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</a:rPr>
              <a:t>Эмоциональный</a:t>
            </a:r>
            <a:r>
              <a:rPr lang="ru-RU" altLang="ru-RU" sz="2400">
                <a:solidFill>
                  <a:srgbClr val="000099"/>
                </a:solidFill>
              </a:rPr>
              <a:t> </a:t>
            </a:r>
            <a:r>
              <a:rPr lang="ru-RU" altLang="ru-RU" sz="2200"/>
              <a:t>– переживания болезни и всей ситуации, связанной с ней (страх, тревога, надежда и т.д.).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330099"/>
                </a:solidFill>
              </a:rPr>
              <a:t>Поведенческий</a:t>
            </a:r>
            <a:r>
              <a:rPr lang="ru-RU" altLang="ru-RU" sz="2300">
                <a:solidFill>
                  <a:srgbClr val="330099"/>
                </a:solidFill>
              </a:rPr>
              <a:t> </a:t>
            </a:r>
            <a:r>
              <a:rPr lang="ru-RU" altLang="ru-RU" sz="2300"/>
              <a:t>(мотивационный уровень) – волевая сторона болезни, связана с определенным отношением больного к своему заболеванию, необходимостью изменения поведения и привычного образа жизни, актуализацией деятельности по возвращению и сохранению здоровья.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CC"/>
                </a:solidFill>
              </a:rPr>
              <a:t>Когнитивный</a:t>
            </a:r>
            <a:r>
              <a:rPr lang="ru-RU" altLang="ru-RU" sz="2200"/>
              <a:t> </a:t>
            </a:r>
            <a:r>
              <a:rPr lang="ru-RU" altLang="ru-RU" sz="2300"/>
              <a:t>(интеллектуальная сторона болезни) - рационально-информационный уровень, связаный с представлениями и знаниями больного о его заболевании, размышлениями о его причинах и последствиях – знания о болезни, ее осознание, понимание роли болезни и ее влияния на жизненное функционирование, предполагаемые причины и последствия.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34463</TotalTime>
  <Words>1680</Words>
  <Application>Microsoft Office PowerPoint</Application>
  <PresentationFormat>Экран (4:3)</PresentationFormat>
  <Paragraphs>186</Paragraphs>
  <Slides>40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Microsoft YaHei</vt:lpstr>
      <vt:lpstr>Arial</vt:lpstr>
      <vt:lpstr>Calibri</vt:lpstr>
      <vt:lpstr>Century Schoolbook</vt:lpstr>
      <vt:lpstr>Lucida Sans Unicode</vt:lpstr>
      <vt:lpstr>Times New Roman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Ситуационная задача</vt:lpstr>
      <vt:lpstr>Ситуационная задача </vt:lpstr>
      <vt:lpstr>Тревожно-мнительный тип, фобический вариант.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     за 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7</cp:revision>
  <cp:lastPrinted>1601-01-01T00:00:00Z</cp:lastPrinted>
  <dcterms:created xsi:type="dcterms:W3CDTF">1601-01-01T00:00:00Z</dcterms:created>
  <dcterms:modified xsi:type="dcterms:W3CDTF">2022-08-31T14:47:26Z</dcterms:modified>
</cp:coreProperties>
</file>