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71" r:id="rId3"/>
    <p:sldId id="372" r:id="rId4"/>
    <p:sldId id="373" r:id="rId5"/>
    <p:sldId id="359" r:id="rId6"/>
    <p:sldId id="367" r:id="rId7"/>
    <p:sldId id="362" r:id="rId8"/>
    <p:sldId id="363" r:id="rId9"/>
    <p:sldId id="368" r:id="rId10"/>
    <p:sldId id="369" r:id="rId11"/>
    <p:sldId id="375" r:id="rId12"/>
    <p:sldId id="374" r:id="rId13"/>
    <p:sldId id="376" r:id="rId14"/>
    <p:sldId id="384" r:id="rId15"/>
    <p:sldId id="377" r:id="rId16"/>
    <p:sldId id="378" r:id="rId17"/>
    <p:sldId id="382" r:id="rId18"/>
    <p:sldId id="383" r:id="rId19"/>
    <p:sldId id="385" r:id="rId20"/>
    <p:sldId id="379" r:id="rId21"/>
    <p:sldId id="380" r:id="rId22"/>
    <p:sldId id="381" r:id="rId23"/>
    <p:sldId id="296" r:id="rId2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909"/>
    <a:srgbClr val="FB0F25"/>
    <a:srgbClr val="F01A1A"/>
    <a:srgbClr val="B80C0C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1" autoAdjust="0"/>
    <p:restoredTop sz="94660"/>
  </p:normalViewPr>
  <p:slideViewPr>
    <p:cSldViewPr>
      <p:cViewPr varScale="1">
        <p:scale>
          <a:sx n="110" d="100"/>
          <a:sy n="110" d="100"/>
        </p:scale>
        <p:origin x="13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9D5A83-2A03-46E7-9793-4C7DFDE5C53A}" type="doc">
      <dgm:prSet loTypeId="urn:microsoft.com/office/officeart/2005/8/layout/arrow6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07F4B14-7467-4330-9C0D-A6C5F0627E14}">
      <dgm:prSet phldrT="[Текст]"/>
      <dgm:spPr/>
      <dgm:t>
        <a:bodyPr/>
        <a:lstStyle/>
        <a:p>
          <a:r>
            <a:rPr lang="ru-RU" dirty="0" smtClean="0"/>
            <a:t>Работа с задолжниками ФФМО</a:t>
          </a:r>
          <a:endParaRPr lang="ru-RU" dirty="0"/>
        </a:p>
      </dgm:t>
    </dgm:pt>
    <dgm:pt modelId="{2306A16B-A48A-4A05-B26D-75564E4A46E2}" type="parTrans" cxnId="{279F22ED-94BE-4A13-9892-9DAB46E1600E}">
      <dgm:prSet/>
      <dgm:spPr/>
      <dgm:t>
        <a:bodyPr/>
        <a:lstStyle/>
        <a:p>
          <a:endParaRPr lang="ru-RU"/>
        </a:p>
      </dgm:t>
    </dgm:pt>
    <dgm:pt modelId="{39076B2A-380A-44A0-BC71-5491D152EA3F}" type="sibTrans" cxnId="{279F22ED-94BE-4A13-9892-9DAB46E1600E}">
      <dgm:prSet/>
      <dgm:spPr/>
      <dgm:t>
        <a:bodyPr/>
        <a:lstStyle/>
        <a:p>
          <a:endParaRPr lang="ru-RU"/>
        </a:p>
      </dgm:t>
    </dgm:pt>
    <dgm:pt modelId="{F69DB174-8D74-4F51-BBDB-11E575125A16}">
      <dgm:prSet phldrT="[Текст]"/>
      <dgm:spPr/>
      <dgm:t>
        <a:bodyPr/>
        <a:lstStyle/>
        <a:p>
          <a:r>
            <a:rPr lang="ru-RU" dirty="0" smtClean="0"/>
            <a:t>Интеллектуальные игры</a:t>
          </a:r>
          <a:endParaRPr lang="ru-RU" dirty="0"/>
        </a:p>
      </dgm:t>
    </dgm:pt>
    <dgm:pt modelId="{107A6C4E-06EF-4DF8-B03B-19F4E34A25C2}" type="parTrans" cxnId="{F1303C38-1119-4420-B448-04CA218CF29E}">
      <dgm:prSet/>
      <dgm:spPr/>
      <dgm:t>
        <a:bodyPr/>
        <a:lstStyle/>
        <a:p>
          <a:endParaRPr lang="ru-RU"/>
        </a:p>
      </dgm:t>
    </dgm:pt>
    <dgm:pt modelId="{817A90D2-124A-47E7-9955-C0282E26679F}" type="sibTrans" cxnId="{F1303C38-1119-4420-B448-04CA218CF29E}">
      <dgm:prSet/>
      <dgm:spPr/>
      <dgm:t>
        <a:bodyPr/>
        <a:lstStyle/>
        <a:p>
          <a:endParaRPr lang="ru-RU"/>
        </a:p>
      </dgm:t>
    </dgm:pt>
    <dgm:pt modelId="{A75C35BB-C915-401F-8098-8F7FA65960B0}" type="pres">
      <dgm:prSet presAssocID="{239D5A83-2A03-46E7-9793-4C7DFDE5C53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4CE3EC-F4D3-418E-93CC-C06713D87225}" type="pres">
      <dgm:prSet presAssocID="{239D5A83-2A03-46E7-9793-4C7DFDE5C53A}" presName="ribbon" presStyleLbl="node1" presStyleIdx="0" presStyleCnt="1" custLinFactY="100000" custLinFactNeighborX="-4703" custLinFactNeighborY="112362"/>
      <dgm:spPr/>
      <dgm:t>
        <a:bodyPr/>
        <a:lstStyle/>
        <a:p>
          <a:endParaRPr lang="ru-RU"/>
        </a:p>
      </dgm:t>
    </dgm:pt>
    <dgm:pt modelId="{D93ADCAF-C0E2-4AF0-827C-6DF7E39D9FB7}" type="pres">
      <dgm:prSet presAssocID="{239D5A83-2A03-46E7-9793-4C7DFDE5C53A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420F3-3DC3-4E09-B704-88A3B77D5E6F}" type="pres">
      <dgm:prSet presAssocID="{239D5A83-2A03-46E7-9793-4C7DFDE5C53A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9F22ED-94BE-4A13-9892-9DAB46E1600E}" srcId="{239D5A83-2A03-46E7-9793-4C7DFDE5C53A}" destId="{207F4B14-7467-4330-9C0D-A6C5F0627E14}" srcOrd="0" destOrd="0" parTransId="{2306A16B-A48A-4A05-B26D-75564E4A46E2}" sibTransId="{39076B2A-380A-44A0-BC71-5491D152EA3F}"/>
    <dgm:cxn modelId="{F1303C38-1119-4420-B448-04CA218CF29E}" srcId="{239D5A83-2A03-46E7-9793-4C7DFDE5C53A}" destId="{F69DB174-8D74-4F51-BBDB-11E575125A16}" srcOrd="1" destOrd="0" parTransId="{107A6C4E-06EF-4DF8-B03B-19F4E34A25C2}" sibTransId="{817A90D2-124A-47E7-9955-C0282E26679F}"/>
    <dgm:cxn modelId="{B084E7C1-7FD3-4C56-822C-33B7228ACC21}" type="presOf" srcId="{239D5A83-2A03-46E7-9793-4C7DFDE5C53A}" destId="{A75C35BB-C915-401F-8098-8F7FA65960B0}" srcOrd="0" destOrd="0" presId="urn:microsoft.com/office/officeart/2005/8/layout/arrow6"/>
    <dgm:cxn modelId="{1580E541-6A64-48A1-8BED-0596CD71DD55}" type="presOf" srcId="{F69DB174-8D74-4F51-BBDB-11E575125A16}" destId="{A5A420F3-3DC3-4E09-B704-88A3B77D5E6F}" srcOrd="0" destOrd="0" presId="urn:microsoft.com/office/officeart/2005/8/layout/arrow6"/>
    <dgm:cxn modelId="{FFA5D925-AA79-4EA7-AF1B-7A50CAA0DE58}" type="presOf" srcId="{207F4B14-7467-4330-9C0D-A6C5F0627E14}" destId="{D93ADCAF-C0E2-4AF0-827C-6DF7E39D9FB7}" srcOrd="0" destOrd="0" presId="urn:microsoft.com/office/officeart/2005/8/layout/arrow6"/>
    <dgm:cxn modelId="{3B9E3E59-E42D-4AE7-81D1-99A375BBD46C}" type="presParOf" srcId="{A75C35BB-C915-401F-8098-8F7FA65960B0}" destId="{6B4CE3EC-F4D3-418E-93CC-C06713D87225}" srcOrd="0" destOrd="0" presId="urn:microsoft.com/office/officeart/2005/8/layout/arrow6"/>
    <dgm:cxn modelId="{2AB33AB2-ADC2-4301-9DA7-C2F955AB726E}" type="presParOf" srcId="{A75C35BB-C915-401F-8098-8F7FA65960B0}" destId="{D93ADCAF-C0E2-4AF0-827C-6DF7E39D9FB7}" srcOrd="1" destOrd="0" presId="urn:microsoft.com/office/officeart/2005/8/layout/arrow6"/>
    <dgm:cxn modelId="{07A1A614-0769-43C2-AB6A-FC7F5A5069AB}" type="presParOf" srcId="{A75C35BB-C915-401F-8098-8F7FA65960B0}" destId="{A5A420F3-3DC3-4E09-B704-88A3B77D5E6F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9D5A83-2A03-46E7-9793-4C7DFDE5C53A}" type="doc">
      <dgm:prSet loTypeId="urn:microsoft.com/office/officeart/2005/8/layout/arrow6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07F4B14-7467-4330-9C0D-A6C5F0627E14}">
      <dgm:prSet phldrT="[Текст]"/>
      <dgm:spPr/>
      <dgm:t>
        <a:bodyPr/>
        <a:lstStyle/>
        <a:p>
          <a:r>
            <a:rPr lang="ru-RU" dirty="0" smtClean="0"/>
            <a:t>Кухня петровских времен</a:t>
          </a:r>
          <a:endParaRPr lang="ru-RU" dirty="0"/>
        </a:p>
      </dgm:t>
    </dgm:pt>
    <dgm:pt modelId="{2306A16B-A48A-4A05-B26D-75564E4A46E2}" type="parTrans" cxnId="{279F22ED-94BE-4A13-9892-9DAB46E1600E}">
      <dgm:prSet/>
      <dgm:spPr/>
      <dgm:t>
        <a:bodyPr/>
        <a:lstStyle/>
        <a:p>
          <a:endParaRPr lang="ru-RU"/>
        </a:p>
      </dgm:t>
    </dgm:pt>
    <dgm:pt modelId="{39076B2A-380A-44A0-BC71-5491D152EA3F}" type="sibTrans" cxnId="{279F22ED-94BE-4A13-9892-9DAB46E1600E}">
      <dgm:prSet/>
      <dgm:spPr/>
      <dgm:t>
        <a:bodyPr/>
        <a:lstStyle/>
        <a:p>
          <a:endParaRPr lang="ru-RU"/>
        </a:p>
      </dgm:t>
    </dgm:pt>
    <dgm:pt modelId="{F69DB174-8D74-4F51-BBDB-11E575125A16}">
      <dgm:prSet phldrT="[Текст]"/>
      <dgm:spPr/>
      <dgm:t>
        <a:bodyPr/>
        <a:lstStyle/>
        <a:p>
          <a:r>
            <a:rPr lang="ru-RU" dirty="0" smtClean="0"/>
            <a:t>Олимпиада по микробиологии</a:t>
          </a:r>
          <a:endParaRPr lang="ru-RU" dirty="0"/>
        </a:p>
      </dgm:t>
    </dgm:pt>
    <dgm:pt modelId="{107A6C4E-06EF-4DF8-B03B-19F4E34A25C2}" type="parTrans" cxnId="{F1303C38-1119-4420-B448-04CA218CF29E}">
      <dgm:prSet/>
      <dgm:spPr/>
      <dgm:t>
        <a:bodyPr/>
        <a:lstStyle/>
        <a:p>
          <a:endParaRPr lang="ru-RU"/>
        </a:p>
      </dgm:t>
    </dgm:pt>
    <dgm:pt modelId="{817A90D2-124A-47E7-9955-C0282E26679F}" type="sibTrans" cxnId="{F1303C38-1119-4420-B448-04CA218CF29E}">
      <dgm:prSet/>
      <dgm:spPr/>
      <dgm:t>
        <a:bodyPr/>
        <a:lstStyle/>
        <a:p>
          <a:endParaRPr lang="ru-RU"/>
        </a:p>
      </dgm:t>
    </dgm:pt>
    <dgm:pt modelId="{A75C35BB-C915-401F-8098-8F7FA65960B0}" type="pres">
      <dgm:prSet presAssocID="{239D5A83-2A03-46E7-9793-4C7DFDE5C53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4CE3EC-F4D3-418E-93CC-C06713D87225}" type="pres">
      <dgm:prSet presAssocID="{239D5A83-2A03-46E7-9793-4C7DFDE5C53A}" presName="ribbon" presStyleLbl="node1" presStyleIdx="0" presStyleCnt="1" custLinFactY="-17742" custLinFactNeighborX="1386" custLinFactNeighborY="-100000"/>
      <dgm:spPr/>
      <dgm:t>
        <a:bodyPr/>
        <a:lstStyle/>
        <a:p>
          <a:endParaRPr lang="ru-RU"/>
        </a:p>
      </dgm:t>
    </dgm:pt>
    <dgm:pt modelId="{D93ADCAF-C0E2-4AF0-827C-6DF7E39D9FB7}" type="pres">
      <dgm:prSet presAssocID="{239D5A83-2A03-46E7-9793-4C7DFDE5C53A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420F3-3DC3-4E09-B704-88A3B77D5E6F}" type="pres">
      <dgm:prSet presAssocID="{239D5A83-2A03-46E7-9793-4C7DFDE5C53A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9F22ED-94BE-4A13-9892-9DAB46E1600E}" srcId="{239D5A83-2A03-46E7-9793-4C7DFDE5C53A}" destId="{207F4B14-7467-4330-9C0D-A6C5F0627E14}" srcOrd="0" destOrd="0" parTransId="{2306A16B-A48A-4A05-B26D-75564E4A46E2}" sibTransId="{39076B2A-380A-44A0-BC71-5491D152EA3F}"/>
    <dgm:cxn modelId="{F1303C38-1119-4420-B448-04CA218CF29E}" srcId="{239D5A83-2A03-46E7-9793-4C7DFDE5C53A}" destId="{F69DB174-8D74-4F51-BBDB-11E575125A16}" srcOrd="1" destOrd="0" parTransId="{107A6C4E-06EF-4DF8-B03B-19F4E34A25C2}" sibTransId="{817A90D2-124A-47E7-9955-C0282E26679F}"/>
    <dgm:cxn modelId="{AE239D07-ED06-411A-9920-401D7F09F5CA}" type="presOf" srcId="{239D5A83-2A03-46E7-9793-4C7DFDE5C53A}" destId="{A75C35BB-C915-401F-8098-8F7FA65960B0}" srcOrd="0" destOrd="0" presId="urn:microsoft.com/office/officeart/2005/8/layout/arrow6"/>
    <dgm:cxn modelId="{346F9AC8-65B6-44BA-BFBA-2B9817780B2D}" type="presOf" srcId="{F69DB174-8D74-4F51-BBDB-11E575125A16}" destId="{A5A420F3-3DC3-4E09-B704-88A3B77D5E6F}" srcOrd="0" destOrd="0" presId="urn:microsoft.com/office/officeart/2005/8/layout/arrow6"/>
    <dgm:cxn modelId="{711B360F-01E5-490E-B0D9-5CD16BE56033}" type="presOf" srcId="{207F4B14-7467-4330-9C0D-A6C5F0627E14}" destId="{D93ADCAF-C0E2-4AF0-827C-6DF7E39D9FB7}" srcOrd="0" destOrd="0" presId="urn:microsoft.com/office/officeart/2005/8/layout/arrow6"/>
    <dgm:cxn modelId="{28451AC5-FC76-4460-8119-7DCD034D8063}" type="presParOf" srcId="{A75C35BB-C915-401F-8098-8F7FA65960B0}" destId="{6B4CE3EC-F4D3-418E-93CC-C06713D87225}" srcOrd="0" destOrd="0" presId="urn:microsoft.com/office/officeart/2005/8/layout/arrow6"/>
    <dgm:cxn modelId="{9078CED9-CEC2-4033-B151-58B5AB4FD06F}" type="presParOf" srcId="{A75C35BB-C915-401F-8098-8F7FA65960B0}" destId="{D93ADCAF-C0E2-4AF0-827C-6DF7E39D9FB7}" srcOrd="1" destOrd="0" presId="urn:microsoft.com/office/officeart/2005/8/layout/arrow6"/>
    <dgm:cxn modelId="{8579327D-0BA5-4FF8-AFA0-0238BA09307A}" type="presParOf" srcId="{A75C35BB-C915-401F-8098-8F7FA65960B0}" destId="{A5A420F3-3DC3-4E09-B704-88A3B77D5E6F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9D5A83-2A03-46E7-9793-4C7DFDE5C53A}" type="doc">
      <dgm:prSet loTypeId="urn:microsoft.com/office/officeart/2005/8/layout/arrow6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07F4B14-7467-4330-9C0D-A6C5F0627E14}">
      <dgm:prSet phldrT="[Текст]"/>
      <dgm:spPr/>
      <dgm:t>
        <a:bodyPr/>
        <a:lstStyle/>
        <a:p>
          <a:r>
            <a:rPr lang="ru-RU" dirty="0" smtClean="0"/>
            <a:t>Занятие посвящённое Екатерине </a:t>
          </a:r>
          <a:r>
            <a:rPr lang="en-US" dirty="0" smtClean="0"/>
            <a:t>II</a:t>
          </a:r>
          <a:endParaRPr lang="ru-RU" dirty="0"/>
        </a:p>
      </dgm:t>
    </dgm:pt>
    <dgm:pt modelId="{2306A16B-A48A-4A05-B26D-75564E4A46E2}" type="parTrans" cxnId="{279F22ED-94BE-4A13-9892-9DAB46E1600E}">
      <dgm:prSet/>
      <dgm:spPr/>
      <dgm:t>
        <a:bodyPr/>
        <a:lstStyle/>
        <a:p>
          <a:endParaRPr lang="ru-RU"/>
        </a:p>
      </dgm:t>
    </dgm:pt>
    <dgm:pt modelId="{39076B2A-380A-44A0-BC71-5491D152EA3F}" type="sibTrans" cxnId="{279F22ED-94BE-4A13-9892-9DAB46E1600E}">
      <dgm:prSet/>
      <dgm:spPr/>
      <dgm:t>
        <a:bodyPr/>
        <a:lstStyle/>
        <a:p>
          <a:endParaRPr lang="ru-RU"/>
        </a:p>
      </dgm:t>
    </dgm:pt>
    <dgm:pt modelId="{F69DB174-8D74-4F51-BBDB-11E575125A16}">
      <dgm:prSet phldrT="[Текст]"/>
      <dgm:spPr/>
      <dgm:t>
        <a:bodyPr/>
        <a:lstStyle/>
        <a:p>
          <a:r>
            <a:rPr lang="ru-RU" dirty="0" smtClean="0"/>
            <a:t>Конференция по анатомии и гистологии</a:t>
          </a:r>
          <a:endParaRPr lang="ru-RU" dirty="0"/>
        </a:p>
      </dgm:t>
    </dgm:pt>
    <dgm:pt modelId="{107A6C4E-06EF-4DF8-B03B-19F4E34A25C2}" type="parTrans" cxnId="{F1303C38-1119-4420-B448-04CA218CF29E}">
      <dgm:prSet/>
      <dgm:spPr/>
      <dgm:t>
        <a:bodyPr/>
        <a:lstStyle/>
        <a:p>
          <a:endParaRPr lang="ru-RU"/>
        </a:p>
      </dgm:t>
    </dgm:pt>
    <dgm:pt modelId="{817A90D2-124A-47E7-9955-C0282E26679F}" type="sibTrans" cxnId="{F1303C38-1119-4420-B448-04CA218CF29E}">
      <dgm:prSet/>
      <dgm:spPr/>
      <dgm:t>
        <a:bodyPr/>
        <a:lstStyle/>
        <a:p>
          <a:endParaRPr lang="ru-RU"/>
        </a:p>
      </dgm:t>
    </dgm:pt>
    <dgm:pt modelId="{A75C35BB-C915-401F-8098-8F7FA65960B0}" type="pres">
      <dgm:prSet presAssocID="{239D5A83-2A03-46E7-9793-4C7DFDE5C53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4CE3EC-F4D3-418E-93CC-C06713D87225}" type="pres">
      <dgm:prSet presAssocID="{239D5A83-2A03-46E7-9793-4C7DFDE5C53A}" presName="ribbon" presStyleLbl="node1" presStyleIdx="0" presStyleCnt="1" custLinFactNeighborX="-303" custLinFactNeighborY="-14362"/>
      <dgm:spPr/>
      <dgm:t>
        <a:bodyPr/>
        <a:lstStyle/>
        <a:p>
          <a:endParaRPr lang="ru-RU"/>
        </a:p>
      </dgm:t>
    </dgm:pt>
    <dgm:pt modelId="{D93ADCAF-C0E2-4AF0-827C-6DF7E39D9FB7}" type="pres">
      <dgm:prSet presAssocID="{239D5A83-2A03-46E7-9793-4C7DFDE5C53A}" presName="leftArrowText" presStyleLbl="node1" presStyleIdx="0" presStyleCnt="1" custLinFactX="9094" custLinFactNeighborX="100000" custLinFactNeighborY="277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420F3-3DC3-4E09-B704-88A3B77D5E6F}" type="pres">
      <dgm:prSet presAssocID="{239D5A83-2A03-46E7-9793-4C7DFDE5C53A}" presName="rightArrowText" presStyleLbl="node1" presStyleIdx="0" presStyleCnt="1" custLinFactNeighborX="-99227" custLinFactNeighborY="-266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915836-B6B1-4C34-B6A8-6508750C139E}" type="presOf" srcId="{239D5A83-2A03-46E7-9793-4C7DFDE5C53A}" destId="{A75C35BB-C915-401F-8098-8F7FA65960B0}" srcOrd="0" destOrd="0" presId="urn:microsoft.com/office/officeart/2005/8/layout/arrow6"/>
    <dgm:cxn modelId="{366A9AF6-8145-4A3F-83F6-F4D5A486B473}" type="presOf" srcId="{F69DB174-8D74-4F51-BBDB-11E575125A16}" destId="{A5A420F3-3DC3-4E09-B704-88A3B77D5E6F}" srcOrd="0" destOrd="0" presId="urn:microsoft.com/office/officeart/2005/8/layout/arrow6"/>
    <dgm:cxn modelId="{279F22ED-94BE-4A13-9892-9DAB46E1600E}" srcId="{239D5A83-2A03-46E7-9793-4C7DFDE5C53A}" destId="{207F4B14-7467-4330-9C0D-A6C5F0627E14}" srcOrd="0" destOrd="0" parTransId="{2306A16B-A48A-4A05-B26D-75564E4A46E2}" sibTransId="{39076B2A-380A-44A0-BC71-5491D152EA3F}"/>
    <dgm:cxn modelId="{F1303C38-1119-4420-B448-04CA218CF29E}" srcId="{239D5A83-2A03-46E7-9793-4C7DFDE5C53A}" destId="{F69DB174-8D74-4F51-BBDB-11E575125A16}" srcOrd="1" destOrd="0" parTransId="{107A6C4E-06EF-4DF8-B03B-19F4E34A25C2}" sibTransId="{817A90D2-124A-47E7-9955-C0282E26679F}"/>
    <dgm:cxn modelId="{8D9EFBFD-4795-488C-A207-863F31491150}" type="presOf" srcId="{207F4B14-7467-4330-9C0D-A6C5F0627E14}" destId="{D93ADCAF-C0E2-4AF0-827C-6DF7E39D9FB7}" srcOrd="0" destOrd="0" presId="urn:microsoft.com/office/officeart/2005/8/layout/arrow6"/>
    <dgm:cxn modelId="{E9FE06AA-C57A-4E94-8361-820A12512174}" type="presParOf" srcId="{A75C35BB-C915-401F-8098-8F7FA65960B0}" destId="{6B4CE3EC-F4D3-418E-93CC-C06713D87225}" srcOrd="0" destOrd="0" presId="urn:microsoft.com/office/officeart/2005/8/layout/arrow6"/>
    <dgm:cxn modelId="{B701B524-B108-4AA4-AF32-75B770343729}" type="presParOf" srcId="{A75C35BB-C915-401F-8098-8F7FA65960B0}" destId="{D93ADCAF-C0E2-4AF0-827C-6DF7E39D9FB7}" srcOrd="1" destOrd="0" presId="urn:microsoft.com/office/officeart/2005/8/layout/arrow6"/>
    <dgm:cxn modelId="{37B7868F-D24E-4E2E-A53E-412600689141}" type="presParOf" srcId="{A75C35BB-C915-401F-8098-8F7FA65960B0}" destId="{A5A420F3-3DC3-4E09-B704-88A3B77D5E6F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CE3EC-F4D3-418E-93CC-C06713D87225}">
      <dsp:nvSpPr>
        <dsp:cNvPr id="0" name=""/>
        <dsp:cNvSpPr/>
      </dsp:nvSpPr>
      <dsp:spPr>
        <a:xfrm>
          <a:off x="229428" y="0"/>
          <a:ext cx="3688477" cy="1475391"/>
        </a:xfrm>
        <a:prstGeom prst="leftRightRibb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3ADCAF-C0E2-4AF0-827C-6DF7E39D9FB7}">
      <dsp:nvSpPr>
        <dsp:cNvPr id="0" name=""/>
        <dsp:cNvSpPr/>
      </dsp:nvSpPr>
      <dsp:spPr>
        <a:xfrm>
          <a:off x="845515" y="258193"/>
          <a:ext cx="1217197" cy="722941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Работа с задолжниками ФФМО</a:t>
          </a:r>
          <a:endParaRPr lang="ru-RU" sz="1400" kern="1200" dirty="0"/>
        </a:p>
      </dsp:txBody>
      <dsp:txXfrm>
        <a:off x="845515" y="258193"/>
        <a:ext cx="1217197" cy="722941"/>
      </dsp:txXfrm>
    </dsp:sp>
    <dsp:sp modelId="{A5A420F3-3DC3-4E09-B704-88A3B77D5E6F}">
      <dsp:nvSpPr>
        <dsp:cNvPr id="0" name=""/>
        <dsp:cNvSpPr/>
      </dsp:nvSpPr>
      <dsp:spPr>
        <a:xfrm>
          <a:off x="2247136" y="494255"/>
          <a:ext cx="1438506" cy="722941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Интеллектуальные игры</a:t>
          </a:r>
          <a:endParaRPr lang="ru-RU" sz="1400" kern="1200" dirty="0"/>
        </a:p>
      </dsp:txBody>
      <dsp:txXfrm>
        <a:off x="2247136" y="494255"/>
        <a:ext cx="1438506" cy="7229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CE3EC-F4D3-418E-93CC-C06713D87225}">
      <dsp:nvSpPr>
        <dsp:cNvPr id="0" name=""/>
        <dsp:cNvSpPr/>
      </dsp:nvSpPr>
      <dsp:spPr>
        <a:xfrm>
          <a:off x="361567" y="0"/>
          <a:ext cx="3577547" cy="1431019"/>
        </a:xfrm>
        <a:prstGeom prst="leftRightRibb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3ADCAF-C0E2-4AF0-827C-6DF7E39D9FB7}">
      <dsp:nvSpPr>
        <dsp:cNvPr id="0" name=""/>
        <dsp:cNvSpPr/>
      </dsp:nvSpPr>
      <dsp:spPr>
        <a:xfrm>
          <a:off x="741288" y="250428"/>
          <a:ext cx="1180590" cy="701199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Кухня петровских времен</a:t>
          </a:r>
          <a:endParaRPr lang="ru-RU" sz="1400" kern="1200" dirty="0"/>
        </a:p>
      </dsp:txBody>
      <dsp:txXfrm>
        <a:off x="741288" y="250428"/>
        <a:ext cx="1180590" cy="701199"/>
      </dsp:txXfrm>
    </dsp:sp>
    <dsp:sp modelId="{A5A420F3-3DC3-4E09-B704-88A3B77D5E6F}">
      <dsp:nvSpPr>
        <dsp:cNvPr id="0" name=""/>
        <dsp:cNvSpPr/>
      </dsp:nvSpPr>
      <dsp:spPr>
        <a:xfrm>
          <a:off x="2100756" y="479391"/>
          <a:ext cx="1395243" cy="701199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Олимпиада по микробиологии</a:t>
          </a:r>
          <a:endParaRPr lang="ru-RU" sz="1400" kern="1200" dirty="0"/>
        </a:p>
      </dsp:txBody>
      <dsp:txXfrm>
        <a:off x="2100756" y="479391"/>
        <a:ext cx="1395243" cy="7011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CE3EC-F4D3-418E-93CC-C06713D87225}">
      <dsp:nvSpPr>
        <dsp:cNvPr id="0" name=""/>
        <dsp:cNvSpPr/>
      </dsp:nvSpPr>
      <dsp:spPr>
        <a:xfrm>
          <a:off x="86580" y="0"/>
          <a:ext cx="3723800" cy="1489520"/>
        </a:xfrm>
        <a:prstGeom prst="leftRightRibb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3ADCAF-C0E2-4AF0-827C-6DF7E39D9FB7}">
      <dsp:nvSpPr>
        <dsp:cNvPr id="0" name=""/>
        <dsp:cNvSpPr/>
      </dsp:nvSpPr>
      <dsp:spPr>
        <a:xfrm>
          <a:off x="1885325" y="463298"/>
          <a:ext cx="1228854" cy="729864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Занятие посвящённое Екатерине </a:t>
          </a:r>
          <a:r>
            <a:rPr lang="en-US" sz="1400" kern="1200" dirty="0" smtClean="0"/>
            <a:t>II</a:t>
          </a:r>
          <a:endParaRPr lang="ru-RU" sz="1400" kern="1200" dirty="0"/>
        </a:p>
      </dsp:txBody>
      <dsp:txXfrm>
        <a:off x="1885325" y="463298"/>
        <a:ext cx="1228854" cy="729864"/>
      </dsp:txXfrm>
    </dsp:sp>
    <dsp:sp modelId="{A5A420F3-3DC3-4E09-B704-88A3B77D5E6F}">
      <dsp:nvSpPr>
        <dsp:cNvPr id="0" name=""/>
        <dsp:cNvSpPr/>
      </dsp:nvSpPr>
      <dsp:spPr>
        <a:xfrm>
          <a:off x="518707" y="304801"/>
          <a:ext cx="1452282" cy="729864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Конференция по анатомии и гистологии</a:t>
          </a:r>
          <a:endParaRPr lang="ru-RU" sz="1400" kern="1200" dirty="0"/>
        </a:p>
      </dsp:txBody>
      <dsp:txXfrm>
        <a:off x="518707" y="304801"/>
        <a:ext cx="1452282" cy="729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7BBC594-1D07-43B9-BF14-6B061749D01F}" type="datetimeFigureOut">
              <a:rPr lang="ru-RU"/>
              <a:pPr>
                <a:defRPr/>
              </a:pPr>
              <a:t>10.05.2015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1D9AFF5-DCEB-4850-B598-8316C05A9C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905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C02C2F-8E0B-4ED3-BBA8-3CD24B2B62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56124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F76897AC-F159-4163-A2CF-489CC4B9E997}" type="slidenum">
              <a:rPr lang="ru-RU" altLang="ru-RU" smtClean="0">
                <a:latin typeface="Arial" panose="020B0604020202020204" pitchFamily="34" charset="0"/>
              </a:rPr>
              <a:pPr/>
              <a:t>1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760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t>http://krasgmu.ru/index.php?</a:t>
            </a:r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5385A5BA-3F0A-4BC8-8C4E-19AE80E15BB7}" type="slidenum">
              <a:rPr lang="ru-RU" altLang="ru-RU" smtClean="0">
                <a:latin typeface="Arial" panose="020B0604020202020204" pitchFamily="34" charset="0"/>
              </a:rPr>
              <a:pPr/>
              <a:t>11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241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0FDAA-95DD-40B0-9127-F2CBE14433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18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5FD53-0D81-4D2D-B1C9-1F12355CE2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375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9B535-77CA-4354-9469-EB2FF58029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0835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F6665-B7A0-4C5E-B799-83D72809A8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898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01D3E-BE05-41EC-9A17-049FF9F206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580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1443A-B341-4E08-A833-0A8666A2E2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8507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7363C-A95E-4412-A33D-CC5E42213D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5676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60246-9995-4A65-86C3-7203E84A5C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6333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46308-F26B-4E03-8330-A1A1975D20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8765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CB296-FA1A-4644-8B96-0D640CD775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270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361C-317E-4CF4-8B4B-2A21CC3B03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751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308F50-110C-481D-850B-97F86AC4E8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png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7.gif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69.jpg"/><Relationship Id="rId7" Type="http://schemas.openxmlformats.org/officeDocument/2006/relationships/image" Target="../media/image7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gif"/><Relationship Id="rId4" Type="http://schemas.openxmlformats.org/officeDocument/2006/relationships/image" Target="../media/image10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microsoft.com/office/2007/relationships/diagramDrawing" Target="../diagrams/drawing2.xml"/><Relationship Id="rId18" Type="http://schemas.openxmlformats.org/officeDocument/2006/relationships/diagramQuickStyle" Target="../diagrams/quickStyle3.xml"/><Relationship Id="rId3" Type="http://schemas.openxmlformats.org/officeDocument/2006/relationships/diagramData" Target="../diagrams/data1.xml"/><Relationship Id="rId21" Type="http://schemas.openxmlformats.org/officeDocument/2006/relationships/image" Target="../media/image32.jpeg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17" Type="http://schemas.openxmlformats.org/officeDocument/2006/relationships/diagramLayout" Target="../diagrams/layout3.xml"/><Relationship Id="rId2" Type="http://schemas.openxmlformats.org/officeDocument/2006/relationships/image" Target="../media/image2.jpeg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1.jpeg"/><Relationship Id="rId23" Type="http://schemas.openxmlformats.org/officeDocument/2006/relationships/image" Target="../media/image34.jpeg"/><Relationship Id="rId10" Type="http://schemas.openxmlformats.org/officeDocument/2006/relationships/diagramLayout" Target="../diagrams/layout2.xml"/><Relationship Id="rId19" Type="http://schemas.openxmlformats.org/officeDocument/2006/relationships/diagramColors" Target="../diagrams/colors3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jpe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2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03200" y="1089025"/>
            <a:ext cx="8878888" cy="6037263"/>
          </a:xfrm>
        </p:spPr>
        <p:txBody>
          <a:bodyPr/>
          <a:lstStyle/>
          <a:p>
            <a:pPr algn="ctr" eaLnBrk="1" hangingPunct="1">
              <a:lnSpc>
                <a:spcPts val="3500"/>
              </a:lnSpc>
            </a:pPr>
            <a:r>
              <a:rPr lang="ru-RU" altLang="ru-RU" sz="3600" b="1" smtClean="0">
                <a:solidFill>
                  <a:srgbClr val="B8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  <a:br>
              <a:rPr lang="ru-RU" altLang="ru-RU" sz="3600" b="1" smtClean="0">
                <a:solidFill>
                  <a:srgbClr val="B8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smtClean="0">
                <a:solidFill>
                  <a:srgbClr val="B8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работе Студенческого Совета ФФМО </a:t>
            </a:r>
            <a:br>
              <a:rPr lang="ru-RU" altLang="ru-RU" sz="3600" b="1" smtClean="0">
                <a:solidFill>
                  <a:srgbClr val="B8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smtClean="0">
                <a:solidFill>
                  <a:srgbClr val="B8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8 месяцев </a:t>
            </a:r>
            <a:br>
              <a:rPr lang="ru-RU" altLang="ru-RU" sz="3600" b="1" smtClean="0">
                <a:solidFill>
                  <a:srgbClr val="B8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smtClean="0">
                <a:solidFill>
                  <a:srgbClr val="B8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1.09.2014 по 1.05.2015)</a:t>
            </a:r>
            <a:r>
              <a:rPr lang="ru-RU" altLang="ru-RU" sz="3600" smtClean="0">
                <a:solidFill>
                  <a:srgbClr val="F0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smtClean="0">
                <a:solidFill>
                  <a:srgbClr val="F0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smtClean="0">
                <a:solidFill>
                  <a:srgbClr val="F01A1A"/>
                </a:solidFill>
              </a:rPr>
              <a:t/>
            </a:r>
            <a:br>
              <a:rPr lang="ru-RU" altLang="ru-RU" sz="4000" smtClean="0">
                <a:solidFill>
                  <a:srgbClr val="F01A1A"/>
                </a:solidFill>
              </a:rPr>
            </a:br>
            <a:endParaRPr lang="ru-RU" altLang="ru-RU" sz="2000" smtClean="0">
              <a:solidFill>
                <a:srgbClr val="F0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AutoShape 9"/>
          <p:cNvSpPr>
            <a:spLocks noChangeAspect="1" noChangeArrowheads="1"/>
          </p:cNvSpPr>
          <p:nvPr/>
        </p:nvSpPr>
        <p:spPr bwMode="auto">
          <a:xfrm>
            <a:off x="0" y="457200"/>
            <a:ext cx="56673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0" name="Rectangle 3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4101" name="Group 29"/>
          <p:cNvGrpSpPr>
            <a:grpSpLocks/>
          </p:cNvGrpSpPr>
          <p:nvPr/>
        </p:nvGrpSpPr>
        <p:grpSpPr bwMode="auto">
          <a:xfrm>
            <a:off x="0" y="228600"/>
            <a:ext cx="8777288" cy="838200"/>
            <a:chOff x="1913" y="1134"/>
            <a:chExt cx="9299" cy="1287"/>
          </a:xfrm>
        </p:grpSpPr>
        <p:sp>
          <p:nvSpPr>
            <p:cNvPr id="4104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4105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4106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4107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4108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109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4110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4111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0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1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2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3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0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1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096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097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6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7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8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41"/>
          <a:stretch/>
        </p:blipFill>
        <p:spPr>
          <a:xfrm>
            <a:off x="6796088" y="4814197"/>
            <a:ext cx="1981200" cy="1762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Выноска-облако 32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Gabriola" panose="04040605051002020D02" pitchFamily="82" charset="0"/>
              </a:rPr>
              <a:t>1/23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Кольцо 64"/>
          <p:cNvSpPr/>
          <p:nvPr/>
        </p:nvSpPr>
        <p:spPr>
          <a:xfrm>
            <a:off x="5475288" y="5519738"/>
            <a:ext cx="1654175" cy="876300"/>
          </a:xfrm>
          <a:prstGeom prst="donut">
            <a:avLst>
              <a:gd name="adj" fmla="val 11010"/>
            </a:avLst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9" b="8518"/>
          <a:stretch/>
        </p:blipFill>
        <p:spPr>
          <a:xfrm>
            <a:off x="6783667" y="5364936"/>
            <a:ext cx="1765110" cy="13157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2" name="Кольцо 81"/>
          <p:cNvSpPr/>
          <p:nvPr/>
        </p:nvSpPr>
        <p:spPr>
          <a:xfrm>
            <a:off x="3965575" y="2155825"/>
            <a:ext cx="1654175" cy="876300"/>
          </a:xfrm>
          <a:prstGeom prst="donut">
            <a:avLst>
              <a:gd name="adj" fmla="val 11010"/>
            </a:avLst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64" name="Рисунок 63" descr="https://pp.vk.me/c620927/v620927338/1f46a/2u7uq9c_i3w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237" y="1949380"/>
            <a:ext cx="2232352" cy="13692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2" name="Кольцо 91"/>
          <p:cNvSpPr/>
          <p:nvPr/>
        </p:nvSpPr>
        <p:spPr>
          <a:xfrm>
            <a:off x="4818063" y="3841750"/>
            <a:ext cx="1654175" cy="877888"/>
          </a:xfrm>
          <a:prstGeom prst="donut">
            <a:avLst>
              <a:gd name="adj" fmla="val 11010"/>
            </a:avLst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343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4375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4376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4377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4378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4379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4380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4381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4382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40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1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2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3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4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5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6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7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8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9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0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1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2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3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4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55" name="Rectangle 3"/>
          <p:cNvSpPr txBox="1">
            <a:spLocks noChangeArrowheads="1"/>
          </p:cNvSpPr>
          <p:nvPr/>
        </p:nvSpPr>
        <p:spPr>
          <a:xfrm>
            <a:off x="387350" y="944563"/>
            <a:ext cx="85344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Мероприятия за учебный год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 </a:t>
            </a:r>
            <a:r>
              <a:rPr lang="ru-RU" altLang="ru-RU" sz="1800" b="1" dirty="0">
                <a:latin typeface="Arial" panose="020B0604020202020204" pitchFamily="34" charset="0"/>
              </a:rPr>
              <a:t>«Совместная работа с другими учреждениями»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grpSp>
        <p:nvGrpSpPr>
          <p:cNvPr id="14345" name="Группа 83"/>
          <p:cNvGrpSpPr>
            <a:grpSpLocks/>
          </p:cNvGrpSpPr>
          <p:nvPr/>
        </p:nvGrpSpPr>
        <p:grpSpPr bwMode="auto">
          <a:xfrm>
            <a:off x="4114800" y="2228850"/>
            <a:ext cx="1357313" cy="728663"/>
            <a:chOff x="2083831" y="1803447"/>
            <a:chExt cx="1357497" cy="728396"/>
          </a:xfrm>
        </p:grpSpPr>
        <p:sp>
          <p:nvSpPr>
            <p:cNvPr id="85" name="Овал 84"/>
            <p:cNvSpPr/>
            <p:nvPr/>
          </p:nvSpPr>
          <p:spPr>
            <a:xfrm>
              <a:off x="2083831" y="1803447"/>
              <a:ext cx="1357497" cy="728396"/>
            </a:xfrm>
            <a:prstGeom prst="ellipse">
              <a:avLst/>
            </a:prstGeom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6" name="Овал 6"/>
            <p:cNvSpPr/>
            <p:nvPr/>
          </p:nvSpPr>
          <p:spPr>
            <a:xfrm>
              <a:off x="2282296" y="1909771"/>
              <a:ext cx="960567" cy="5157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Арт-Набережная</a:t>
              </a:r>
            </a:p>
          </p:txBody>
        </p:sp>
      </p:grpSp>
      <p:sp>
        <p:nvSpPr>
          <p:cNvPr id="101" name="Блок-схема: узел 100"/>
          <p:cNvSpPr/>
          <p:nvPr/>
        </p:nvSpPr>
        <p:spPr>
          <a:xfrm>
            <a:off x="4953000" y="3438525"/>
            <a:ext cx="165100" cy="166688"/>
          </a:xfrm>
          <a:prstGeom prst="flowChartConnector">
            <a:avLst/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7" name="Кольцо 86"/>
          <p:cNvSpPr/>
          <p:nvPr/>
        </p:nvSpPr>
        <p:spPr>
          <a:xfrm>
            <a:off x="1887538" y="5516563"/>
            <a:ext cx="1654175" cy="876300"/>
          </a:xfrm>
          <a:prstGeom prst="donut">
            <a:avLst>
              <a:gd name="adj" fmla="val 11010"/>
            </a:avLst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63" name="Рисунок 62" descr="https://pp.vk.me/c623430/v623430338/4e24/sOnTD0IWnV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139" y="5366890"/>
            <a:ext cx="1997197" cy="11735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2" name="Кольцо 71"/>
          <p:cNvSpPr/>
          <p:nvPr/>
        </p:nvSpPr>
        <p:spPr>
          <a:xfrm>
            <a:off x="117475" y="2251075"/>
            <a:ext cx="1654175" cy="876300"/>
          </a:xfrm>
          <a:prstGeom prst="donut">
            <a:avLst>
              <a:gd name="adj" fmla="val 11010"/>
            </a:avLst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62" name="Рисунок 61" descr="https://pp.vk.me/c618328/v618328295/1532d/WIQZ81fdQOU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900" y="2055041"/>
            <a:ext cx="2017992" cy="12688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7" name="Кольцо 76"/>
          <p:cNvSpPr/>
          <p:nvPr/>
        </p:nvSpPr>
        <p:spPr>
          <a:xfrm>
            <a:off x="847725" y="3905250"/>
            <a:ext cx="1654175" cy="876300"/>
          </a:xfrm>
          <a:prstGeom prst="donut">
            <a:avLst>
              <a:gd name="adj" fmla="val 11010"/>
            </a:avLst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58" name="Рисунок 62" descr="https://pp.vk.me/c624127/v624127467/4fab/nNjnIPYFJ1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r="13373" b="18382"/>
          <a:stretch>
            <a:fillRect/>
          </a:stretch>
        </p:blipFill>
        <p:spPr bwMode="auto">
          <a:xfrm>
            <a:off x="2067180" y="3595336"/>
            <a:ext cx="1816354" cy="13669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1" name="Блок-схема: узел 60"/>
          <p:cNvSpPr/>
          <p:nvPr/>
        </p:nvSpPr>
        <p:spPr>
          <a:xfrm>
            <a:off x="779463" y="3457575"/>
            <a:ext cx="165100" cy="165100"/>
          </a:xfrm>
          <a:prstGeom prst="flowChartConnector">
            <a:avLst/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354" name="Группа 73"/>
          <p:cNvGrpSpPr>
            <a:grpSpLocks/>
          </p:cNvGrpSpPr>
          <p:nvPr/>
        </p:nvGrpSpPr>
        <p:grpSpPr bwMode="auto">
          <a:xfrm>
            <a:off x="265113" y="2325688"/>
            <a:ext cx="1357312" cy="728662"/>
            <a:chOff x="2083831" y="1803447"/>
            <a:chExt cx="1357497" cy="728396"/>
          </a:xfrm>
        </p:grpSpPr>
        <p:sp>
          <p:nvSpPr>
            <p:cNvPr id="75" name="Овал 74"/>
            <p:cNvSpPr/>
            <p:nvPr/>
          </p:nvSpPr>
          <p:spPr>
            <a:xfrm>
              <a:off x="2083831" y="1803447"/>
              <a:ext cx="1357497" cy="728396"/>
            </a:xfrm>
            <a:prstGeom prst="ellipse">
              <a:avLst/>
            </a:prstGeom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6" name="Овал 6"/>
            <p:cNvSpPr/>
            <p:nvPr/>
          </p:nvSpPr>
          <p:spPr>
            <a:xfrm>
              <a:off x="2282295" y="1909770"/>
              <a:ext cx="960569" cy="5157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Чемпионат по мини-футболу</a:t>
              </a:r>
              <a:endParaRPr lang="ru-RU" sz="900" dirty="0"/>
            </a:p>
          </p:txBody>
        </p:sp>
      </p:grpSp>
      <p:grpSp>
        <p:nvGrpSpPr>
          <p:cNvPr id="14355" name="Группа 78"/>
          <p:cNvGrpSpPr>
            <a:grpSpLocks/>
          </p:cNvGrpSpPr>
          <p:nvPr/>
        </p:nvGrpSpPr>
        <p:grpSpPr bwMode="auto">
          <a:xfrm>
            <a:off x="996950" y="3979863"/>
            <a:ext cx="1357313" cy="728662"/>
            <a:chOff x="2083831" y="1803447"/>
            <a:chExt cx="1357497" cy="728396"/>
          </a:xfrm>
        </p:grpSpPr>
        <p:sp>
          <p:nvSpPr>
            <p:cNvPr id="80" name="Овал 79"/>
            <p:cNvSpPr/>
            <p:nvPr/>
          </p:nvSpPr>
          <p:spPr>
            <a:xfrm>
              <a:off x="2083831" y="1803447"/>
              <a:ext cx="1357497" cy="728396"/>
            </a:xfrm>
            <a:prstGeom prst="ellipse">
              <a:avLst/>
            </a:prstGeom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1" name="Овал 6"/>
            <p:cNvSpPr/>
            <p:nvPr/>
          </p:nvSpPr>
          <p:spPr>
            <a:xfrm>
              <a:off x="2177507" y="1939922"/>
              <a:ext cx="1214602" cy="515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Волейбольный турнир</a:t>
              </a:r>
            </a:p>
          </p:txBody>
        </p:sp>
      </p:grpSp>
      <p:sp>
        <p:nvSpPr>
          <p:cNvPr id="102" name="Блок-схема: узел 101"/>
          <p:cNvSpPr/>
          <p:nvPr/>
        </p:nvSpPr>
        <p:spPr>
          <a:xfrm>
            <a:off x="1771650" y="5124450"/>
            <a:ext cx="165100" cy="165100"/>
          </a:xfrm>
          <a:prstGeom prst="flowChartConnector">
            <a:avLst/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357" name="Группа 88"/>
          <p:cNvGrpSpPr>
            <a:grpSpLocks/>
          </p:cNvGrpSpPr>
          <p:nvPr/>
        </p:nvGrpSpPr>
        <p:grpSpPr bwMode="auto">
          <a:xfrm>
            <a:off x="2035175" y="5589588"/>
            <a:ext cx="1357313" cy="728662"/>
            <a:chOff x="2083831" y="1803447"/>
            <a:chExt cx="1357497" cy="728396"/>
          </a:xfrm>
        </p:grpSpPr>
        <p:sp>
          <p:nvSpPr>
            <p:cNvPr id="90" name="Овал 89"/>
            <p:cNvSpPr/>
            <p:nvPr/>
          </p:nvSpPr>
          <p:spPr>
            <a:xfrm>
              <a:off x="2083831" y="1803447"/>
              <a:ext cx="1357497" cy="728396"/>
            </a:xfrm>
            <a:prstGeom prst="ellipse">
              <a:avLst/>
            </a:prstGeom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1" name="Овал 6"/>
            <p:cNvSpPr/>
            <p:nvPr/>
          </p:nvSpPr>
          <p:spPr>
            <a:xfrm>
              <a:off x="2206086" y="1922466"/>
              <a:ext cx="1112988" cy="5157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 err="1"/>
                <a:t>Междунаро-дный</a:t>
              </a:r>
              <a:r>
                <a:rPr lang="ru-RU" sz="1400" dirty="0"/>
                <a:t> день ходьбы</a:t>
              </a:r>
              <a:endParaRPr lang="ru-RU" sz="900" dirty="0"/>
            </a:p>
          </p:txBody>
        </p:sp>
      </p:grpSp>
      <p:grpSp>
        <p:nvGrpSpPr>
          <p:cNvPr id="14358" name="Группа 83"/>
          <p:cNvGrpSpPr>
            <a:grpSpLocks/>
          </p:cNvGrpSpPr>
          <p:nvPr/>
        </p:nvGrpSpPr>
        <p:grpSpPr bwMode="auto">
          <a:xfrm>
            <a:off x="5624513" y="5592763"/>
            <a:ext cx="1357312" cy="728662"/>
            <a:chOff x="2083831" y="1803447"/>
            <a:chExt cx="1357497" cy="728396"/>
          </a:xfrm>
        </p:grpSpPr>
        <p:sp>
          <p:nvSpPr>
            <p:cNvPr id="68" name="Овал 67"/>
            <p:cNvSpPr/>
            <p:nvPr/>
          </p:nvSpPr>
          <p:spPr>
            <a:xfrm>
              <a:off x="2083831" y="1803447"/>
              <a:ext cx="1357497" cy="728396"/>
            </a:xfrm>
            <a:prstGeom prst="ellipse">
              <a:avLst/>
            </a:prstGeom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Овал 6"/>
            <p:cNvSpPr/>
            <p:nvPr/>
          </p:nvSpPr>
          <p:spPr>
            <a:xfrm>
              <a:off x="2282295" y="1909770"/>
              <a:ext cx="960569" cy="5157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ВОП «Ступени»</a:t>
              </a:r>
            </a:p>
          </p:txBody>
        </p:sp>
      </p:grpSp>
      <p:pic>
        <p:nvPicPr>
          <p:cNvPr id="93" name="Рисунок 63" descr="https://pp.vk.me/c624127/v624127629/58e0/P_AFBT60Trg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t="11522" r="1999" b="12666"/>
          <a:stretch/>
        </p:blipFill>
        <p:spPr bwMode="auto">
          <a:xfrm>
            <a:off x="6152535" y="3595336"/>
            <a:ext cx="2009724" cy="14928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grpSp>
        <p:nvGrpSpPr>
          <p:cNvPr id="14360" name="Группа 93"/>
          <p:cNvGrpSpPr>
            <a:grpSpLocks/>
          </p:cNvGrpSpPr>
          <p:nvPr/>
        </p:nvGrpSpPr>
        <p:grpSpPr bwMode="auto">
          <a:xfrm>
            <a:off x="4967288" y="3914775"/>
            <a:ext cx="1357312" cy="728663"/>
            <a:chOff x="2117804" y="1795013"/>
            <a:chExt cx="1357497" cy="728396"/>
          </a:xfrm>
        </p:grpSpPr>
        <p:sp>
          <p:nvSpPr>
            <p:cNvPr id="97" name="Овал 96"/>
            <p:cNvSpPr/>
            <p:nvPr/>
          </p:nvSpPr>
          <p:spPr>
            <a:xfrm>
              <a:off x="2117804" y="1795013"/>
              <a:ext cx="1357497" cy="728396"/>
            </a:xfrm>
            <a:prstGeom prst="ellipse">
              <a:avLst/>
            </a:prstGeom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8" name="Овал 6"/>
            <p:cNvSpPr/>
            <p:nvPr/>
          </p:nvSpPr>
          <p:spPr>
            <a:xfrm>
              <a:off x="2241646" y="1909271"/>
              <a:ext cx="1065357" cy="515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«Платформа»</a:t>
              </a:r>
            </a:p>
          </p:txBody>
        </p:sp>
      </p:grpSp>
      <p:sp>
        <p:nvSpPr>
          <p:cNvPr id="111" name="Блок-схема: узел 110"/>
          <p:cNvSpPr/>
          <p:nvPr/>
        </p:nvSpPr>
        <p:spPr>
          <a:xfrm>
            <a:off x="5513388" y="5087938"/>
            <a:ext cx="165100" cy="166687"/>
          </a:xfrm>
          <a:prstGeom prst="flowChartConnector">
            <a:avLst/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2" name="Выноска-облако 111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latin typeface="Gabriola" panose="04040605051002020D02" pitchFamily="82" charset="0"/>
              </a:rPr>
              <a:t>10/23</a:t>
            </a:r>
            <a:endParaRPr lang="ru-RU" sz="11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" t="17368" r="17753" b="17172"/>
          <a:stretch/>
        </p:blipFill>
        <p:spPr>
          <a:xfrm>
            <a:off x="4707639" y="3419500"/>
            <a:ext cx="4329278" cy="1191087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t="15161" r="7647" b="23730"/>
          <a:stretch/>
        </p:blipFill>
        <p:spPr>
          <a:xfrm>
            <a:off x="4671102" y="1813531"/>
            <a:ext cx="4369654" cy="1252881"/>
          </a:xfrm>
          <a:prstGeom prst="round2DiagRect">
            <a:avLst>
              <a:gd name="adj1" fmla="val 17518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4" t="7816" r="18894" b="9419"/>
          <a:stretch/>
        </p:blipFill>
        <p:spPr>
          <a:xfrm>
            <a:off x="240787" y="3295434"/>
            <a:ext cx="1499145" cy="1446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1661398"/>
            <a:ext cx="1872261" cy="1289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84" y="1674545"/>
            <a:ext cx="1391867" cy="1391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2" descr="http://cs624625.vk.me/v624625338/1cf03/fC9Hm-DKhq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54" y="3306534"/>
            <a:ext cx="1516300" cy="1516300"/>
          </a:xfrm>
          <a:prstGeom prst="roundRect">
            <a:avLst>
              <a:gd name="adj" fmla="val 26339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Объект 2"/>
          <p:cNvSpPr txBox="1">
            <a:spLocks/>
          </p:cNvSpPr>
          <p:nvPr/>
        </p:nvSpPr>
        <p:spPr bwMode="auto">
          <a:xfrm>
            <a:off x="609600" y="5181600"/>
            <a:ext cx="82296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Font typeface="Arial" panose="020B0604020202020204" pitchFamily="34" charset="0"/>
              <a:buNone/>
            </a:pPr>
            <a:r>
              <a:rPr lang="ru-RU" alt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</a:t>
            </a:r>
            <a:endParaRPr lang="en-US" altLang="ru-RU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Font typeface="Arial" panose="020B0604020202020204" pitchFamily="34" charset="0"/>
              <a:buNone/>
            </a:pPr>
            <a:r>
              <a:rPr lang="ru-RU" alt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единого студенческого информационного пространства</a:t>
            </a:r>
          </a:p>
        </p:txBody>
      </p:sp>
      <p:grpSp>
        <p:nvGrpSpPr>
          <p:cNvPr id="15369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5376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5377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5378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5379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5380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5381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5382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538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23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8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9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0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1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2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3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4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5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6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7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550863" y="906463"/>
            <a:ext cx="85344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Информационный центр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Повышение охвата студентов, массовость мероприятий</a:t>
            </a: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sp>
        <p:nvSpPr>
          <p:cNvPr id="15371" name="TextBox 38"/>
          <p:cNvSpPr txBox="1">
            <a:spLocks noChangeArrowheads="1"/>
          </p:cNvSpPr>
          <p:nvPr/>
        </p:nvSpPr>
        <p:spPr bwMode="auto">
          <a:xfrm>
            <a:off x="185738" y="2963863"/>
            <a:ext cx="20907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600" b="1"/>
              <a:t>http://krasgmu.ru</a:t>
            </a:r>
            <a:endParaRPr lang="ru-RU" altLang="ru-RU" sz="1600" b="1"/>
          </a:p>
          <a:p>
            <a:endParaRPr lang="ru-RU" altLang="ru-RU"/>
          </a:p>
        </p:txBody>
      </p:sp>
      <p:sp>
        <p:nvSpPr>
          <p:cNvPr id="15372" name="TextBox 39"/>
          <p:cNvSpPr txBox="1">
            <a:spLocks noChangeArrowheads="1"/>
          </p:cNvSpPr>
          <p:nvPr/>
        </p:nvSpPr>
        <p:spPr bwMode="auto">
          <a:xfrm>
            <a:off x="2420938" y="2936875"/>
            <a:ext cx="2090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ru-RU" b="1"/>
              <a:t>https://vk.com</a:t>
            </a:r>
            <a:endParaRPr lang="ru-RU" altLang="ru-RU" b="1"/>
          </a:p>
        </p:txBody>
      </p:sp>
      <p:sp>
        <p:nvSpPr>
          <p:cNvPr id="15373" name="TextBox 40"/>
          <p:cNvSpPr txBox="1">
            <a:spLocks noChangeArrowheads="1"/>
          </p:cNvSpPr>
          <p:nvPr/>
        </p:nvSpPr>
        <p:spPr bwMode="auto">
          <a:xfrm>
            <a:off x="2389188" y="4741863"/>
            <a:ext cx="2090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600" b="1"/>
              <a:t>https://vk.com/krsk_medtime</a:t>
            </a:r>
            <a:endParaRPr lang="ru-RU" altLang="ru-RU"/>
          </a:p>
        </p:txBody>
      </p:sp>
      <p:sp>
        <p:nvSpPr>
          <p:cNvPr id="15374" name="TextBox 41"/>
          <p:cNvSpPr txBox="1">
            <a:spLocks noChangeArrowheads="1"/>
          </p:cNvSpPr>
          <p:nvPr/>
        </p:nvSpPr>
        <p:spPr bwMode="auto">
          <a:xfrm>
            <a:off x="33338" y="4691063"/>
            <a:ext cx="2387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ru-RU" b="1"/>
              <a:t>https://instagram.com/stud.sovet_ffmo</a:t>
            </a:r>
            <a:r>
              <a:rPr lang="en-US" altLang="ru-RU"/>
              <a:t>/</a:t>
            </a:r>
            <a:endParaRPr lang="ru-RU" altLang="ru-RU"/>
          </a:p>
        </p:txBody>
      </p:sp>
      <p:sp>
        <p:nvSpPr>
          <p:cNvPr id="39" name="Выноска-облако 38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latin typeface="Gabriola" panose="04040605051002020D02" pitchFamily="82" charset="0"/>
              </a:rPr>
              <a:t>11/23</a:t>
            </a:r>
            <a:endParaRPr lang="ru-RU" sz="11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7416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7417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7418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7419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7420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7421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7422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742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3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550863" y="906463"/>
            <a:ext cx="8534400" cy="160813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Информационный сектор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 Повышение охвата студентов, массовость мероприятий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Организация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и обеспечение работы публичной страницы «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MEDTIME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» в социальной сети «</a:t>
            </a:r>
            <a:r>
              <a:rPr 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ВКонтакте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10817" t="1208" r="13461" b="-1208"/>
          <a:stretch/>
        </p:blipFill>
        <p:spPr bwMode="auto">
          <a:xfrm>
            <a:off x="609600" y="2848101"/>
            <a:ext cx="3200400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" descr="C:\Users\dns 1\Desktop\Новый рисунок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4421" y="2362200"/>
            <a:ext cx="4227185" cy="3037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414" name="TextBox 30"/>
          <p:cNvSpPr txBox="1">
            <a:spLocks noChangeArrowheads="1"/>
          </p:cNvSpPr>
          <p:nvPr/>
        </p:nvSpPr>
        <p:spPr bwMode="auto">
          <a:xfrm>
            <a:off x="4808538" y="5422900"/>
            <a:ext cx="40465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000" b="1">
                <a:solidFill>
                  <a:srgbClr val="FF0000"/>
                </a:solidFill>
              </a:rPr>
              <a:t>Общее число участников на 04.05.2015 – 2 039 человек</a:t>
            </a:r>
          </a:p>
        </p:txBody>
      </p:sp>
      <p:sp>
        <p:nvSpPr>
          <p:cNvPr id="31" name="Выноска-облако 30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latin typeface="Gabriola" panose="04040605051002020D02" pitchFamily="82" charset="0"/>
              </a:rPr>
              <a:t>12/23</a:t>
            </a:r>
            <a:endParaRPr lang="ru-RU" sz="11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8440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8441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8442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8443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8444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8445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8446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8447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4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8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469900" y="692150"/>
            <a:ext cx="8534400" cy="160813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 smtClean="0">
              <a:solidFill>
                <a:srgbClr val="F01A1A"/>
              </a:solidFill>
              <a:latin typeface="Arial" panose="020B0604020202020204" pitchFamily="34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Информационный сектор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 Создание журнала «</a:t>
            </a:r>
            <a:r>
              <a:rPr lang="en-US" altLang="ru-RU" sz="1800" b="1" dirty="0" smtClean="0">
                <a:latin typeface="Arial" panose="020B0604020202020204" pitchFamily="34" charset="0"/>
              </a:rPr>
              <a:t>MEDTIME</a:t>
            </a:r>
            <a:r>
              <a:rPr lang="ru-RU" altLang="ru-RU" sz="1800" b="1" dirty="0" smtClean="0">
                <a:latin typeface="Arial" panose="020B0604020202020204" pitchFamily="34" charset="0"/>
              </a:rPr>
              <a:t>» в электронном формате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9398" t="9749" r="11417"/>
          <a:stretch/>
        </p:blipFill>
        <p:spPr bwMode="auto">
          <a:xfrm>
            <a:off x="5105399" y="2514600"/>
            <a:ext cx="3200401" cy="2050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437" name="Picture 2" descr="&amp;Rcy;&amp;iecy;&amp;zhcy;&amp;icy;&amp;scy;&amp;scy;&amp;iocy;&amp;rcy;, &amp;vcy;&amp;icy;&amp;dcy;&amp;iecy;&amp;ocy;&amp;ocy;&amp;pcy;&amp;iecy;&amp;rcy;&amp;acy;&amp;tcy;&amp;ocy;&amp;rcy;, &amp;vcy;&amp;icy;&amp;dcy;&amp;iecy;&amp;ocy;&amp;kcy;&amp;acy;&amp;mcy;&amp;iecy;&amp;rcy;&amp;acy;, &amp;acy;&amp;ncy;&amp;icy;&amp;mcy;&amp;acy;&amp;tscy;&amp;icy;&amp;yacy; - &amp;Gcy;&amp;acy;&amp;lcy;&amp;icy;&amp;ncy;&amp;acy; &amp;Vcy;&amp;lcy;&amp;acy;&amp;dcy;&amp;icy;&amp;mcy;&amp;icy;&amp;rcy;&amp;ocy;&amp;vcy;&amp;ncy;&amp;acy; &amp;Lcy;&amp;ucy;&amp;zcy;&amp;acy;&amp;ncy;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848225"/>
            <a:ext cx="224155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8" name="Объект 2"/>
          <p:cNvGraphicFramePr>
            <a:graphicFrameLocks noChangeAspect="1"/>
          </p:cNvGraphicFramePr>
          <p:nvPr/>
        </p:nvGraphicFramePr>
        <p:xfrm>
          <a:off x="403225" y="3352800"/>
          <a:ext cx="4084638" cy="288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5" name="Acrobat Document" r:id="rId6" imgW="8019826" imgH="5667073" progId="Acrobat.Document.11">
                  <p:embed/>
                </p:oleObj>
              </mc:Choice>
              <mc:Fallback>
                <p:oleObj name="Acrobat Document" r:id="rId6" imgW="8019826" imgH="5667073" progId="Acrobat.Document.11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" y="3352800"/>
                        <a:ext cx="4084638" cy="288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Выноска-облако 31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latin typeface="Gabriola" panose="04040605051002020D02" pitchFamily="82" charset="0"/>
              </a:rPr>
              <a:t>13/23</a:t>
            </a:r>
            <a:endParaRPr lang="ru-RU" sz="11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9465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9466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9467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9468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9469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9470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9471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9472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5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8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9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50863" y="906463"/>
            <a:ext cx="8534400" cy="320833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600" b="1" dirty="0" smtClean="0">
                <a:latin typeface="Arial" panose="020B0604020202020204" pitchFamily="34" charset="0"/>
              </a:rPr>
              <a:t>Помощь первокурснику</a:t>
            </a: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575" y="1570038"/>
            <a:ext cx="4638675" cy="3305175"/>
          </a:xfrm>
        </p:spPr>
      </p:pic>
      <p:sp>
        <p:nvSpPr>
          <p:cNvPr id="32" name="TextBox 31"/>
          <p:cNvSpPr txBox="1"/>
          <p:nvPr/>
        </p:nvSpPr>
        <p:spPr>
          <a:xfrm>
            <a:off x="5062451" y="1702039"/>
            <a:ext cx="3804251" cy="1292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Было задано 669 вопросов!</a:t>
            </a:r>
          </a:p>
          <a:p>
            <a:pPr>
              <a:defRPr/>
            </a:pPr>
            <a:r>
              <a:rPr lang="ru-RU" dirty="0"/>
              <a:t>Количество подписчиков возросло более чем </a:t>
            </a:r>
            <a:r>
              <a:rPr lang="ru-RU" sz="2400" dirty="0">
                <a:ln>
                  <a:solidFill>
                    <a:srgbClr val="FF0000"/>
                  </a:solidFill>
                </a:ln>
              </a:rPr>
              <a:t>в 10 раз! </a:t>
            </a:r>
            <a:r>
              <a:rPr lang="ru-RU" dirty="0"/>
              <a:t>(</a:t>
            </a:r>
            <a:r>
              <a:rPr lang="en-US" dirty="0"/>
              <a:t>127 </a:t>
            </a:r>
            <a:r>
              <a:rPr lang="en-US" dirty="0" err="1"/>
              <a:t>vs</a:t>
            </a:r>
            <a:r>
              <a:rPr lang="en-US" dirty="0"/>
              <a:t> 1331)</a:t>
            </a:r>
          </a:p>
          <a:p>
            <a:pPr>
              <a:defRPr/>
            </a:pPr>
            <a:r>
              <a:rPr lang="ru-RU" dirty="0"/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86366" y="2788430"/>
            <a:ext cx="3431874" cy="1292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 Прирост просмотров за единый период (15 сентября 2011 и 2014 год)  </a:t>
            </a:r>
          </a:p>
          <a:p>
            <a:pPr>
              <a:defRPr/>
            </a:pPr>
            <a:r>
              <a:rPr lang="ru-RU" dirty="0"/>
              <a:t>Составил </a:t>
            </a:r>
            <a:r>
              <a:rPr lang="ru-RU" sz="2400" b="1" dirty="0">
                <a:ln w="6600">
                  <a:solidFill>
                    <a:srgbClr val="FF000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555%</a:t>
            </a:r>
            <a:r>
              <a:rPr lang="ru-RU" dirty="0"/>
              <a:t> (5846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ru-RU" dirty="0"/>
              <a:t>32444)</a:t>
            </a:r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550864" y="5367130"/>
            <a:ext cx="7896452" cy="1505804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8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Более </a:t>
            </a:r>
            <a:r>
              <a:rPr lang="ru-RU" sz="10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1/3</a:t>
            </a:r>
            <a:r>
              <a:rPr lang="ru-RU" sz="8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новостей, группы </a:t>
            </a:r>
            <a:r>
              <a:rPr lang="en-US" sz="8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KrasGMU</a:t>
            </a:r>
            <a:r>
              <a:rPr lang="ru-RU" sz="8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было опубликовано студенческим советом нашего факультета </a:t>
            </a:r>
            <a:r>
              <a:rPr lang="en-US" sz="8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~ 724 </a:t>
            </a:r>
            <a:r>
              <a:rPr lang="ru-RU" sz="8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 2192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Выноска-облако 30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latin typeface="Gabriola" panose="04040605051002020D02" pitchFamily="82" charset="0"/>
              </a:rPr>
              <a:t>14/23</a:t>
            </a:r>
            <a:endParaRPr lang="ru-RU" sz="11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20491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20492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20493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20494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20495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0496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20497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20498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3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550863" y="906463"/>
            <a:ext cx="8534400" cy="160813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Спортивный сектор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 Создана группа поддержки, которая успешно выступает на всех соревнованиях нашего ВУЗа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Ведется разработка спортивного символа </a:t>
            </a:r>
            <a:r>
              <a:rPr lang="ru-RU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КрасГМУ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94721"/>
            <a:ext cx="3449257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4" y="4628321"/>
            <a:ext cx="3371628" cy="2025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278" flipH="1">
            <a:off x="6831013" y="2478088"/>
            <a:ext cx="1998662" cy="1384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Рисунок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3442">
            <a:off x="4275914" y="3424299"/>
            <a:ext cx="2260600" cy="1349375"/>
          </a:xfrm>
          <a:prstGeom prst="roundRect">
            <a:avLst>
              <a:gd name="adj" fmla="val 2178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Выноска-облако 32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latin typeface="Gabriola" panose="04040605051002020D02" pitchFamily="82" charset="0"/>
              </a:rPr>
              <a:t>15/23</a:t>
            </a:r>
            <a:endParaRPr lang="ru-RU" sz="1100" b="1" dirty="0">
              <a:latin typeface="Gabriola" panose="04040605051002020D02" pitchFamily="82" charset="0"/>
            </a:endParaRPr>
          </a:p>
        </p:txBody>
      </p:sp>
      <p:pic>
        <p:nvPicPr>
          <p:cNvPr id="20489" name="Picture 33" descr="http://g6600.ucoz.com/Animation/7162013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8" y="4984750"/>
            <a:ext cx="200342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4975225"/>
            <a:ext cx="1274763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21514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21515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21516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21517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21518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1519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21520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21521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3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550863" y="906463"/>
            <a:ext cx="8534400" cy="160813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Спортивный сектор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 Постоянная рубрика «</a:t>
            </a:r>
            <a:r>
              <a:rPr lang="en-US" altLang="ru-RU" sz="1800" b="1" dirty="0" err="1" smtClean="0">
                <a:latin typeface="Arial" panose="020B0604020202020204" pitchFamily="34" charset="0"/>
              </a:rPr>
              <a:t>SportTIME</a:t>
            </a:r>
            <a:r>
              <a:rPr lang="ru-RU" altLang="ru-RU" sz="1800" b="1" dirty="0" smtClean="0">
                <a:latin typeface="Arial" panose="020B0604020202020204" pitchFamily="34" charset="0"/>
              </a:rPr>
              <a:t>» в социальных сетях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Взаимодействие со Штабов Универсиады 2019</a:t>
            </a: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89150"/>
            <a:ext cx="3604101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50" y="3817166"/>
            <a:ext cx="3206936" cy="2655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37" y="2020813"/>
            <a:ext cx="3859408" cy="2575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333" y="3966919"/>
            <a:ext cx="3790544" cy="2449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Выноска-облако 32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latin typeface="Gabriola" panose="04040605051002020D02" pitchFamily="82" charset="0"/>
              </a:rPr>
              <a:t>16/23</a:t>
            </a:r>
            <a:endParaRPr lang="ru-RU" sz="1100" b="1" dirty="0">
              <a:latin typeface="Gabriola" panose="04040605051002020D02" pitchFamily="82" charset="0"/>
            </a:endParaRPr>
          </a:p>
        </p:txBody>
      </p:sp>
      <p:pic>
        <p:nvPicPr>
          <p:cNvPr id="21513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3213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22535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22536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22537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22538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22539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2540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22541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22542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3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550863" y="906463"/>
            <a:ext cx="8534400" cy="160813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400" b="1" dirty="0" err="1" smtClean="0">
                <a:latin typeface="Arial" panose="020B0604020202020204" pitchFamily="34" charset="0"/>
              </a:rPr>
              <a:t>Волонтерство</a:t>
            </a:r>
            <a:endParaRPr lang="ru-RU" altLang="ru-RU" sz="2400" b="1" dirty="0" smtClean="0">
              <a:latin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sp>
        <p:nvSpPr>
          <p:cNvPr id="32" name="Выноска-облако 31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latin typeface="Gabriola" panose="04040605051002020D02" pitchFamily="82" charset="0"/>
              </a:rPr>
              <a:t>17/23</a:t>
            </a:r>
            <a:endParaRPr lang="ru-RU" sz="1100" b="1" dirty="0">
              <a:latin typeface="Gabriola" panose="04040605051002020D02" pitchFamily="82" charset="0"/>
            </a:endParaRPr>
          </a:p>
        </p:txBody>
      </p:sp>
      <p:sp>
        <p:nvSpPr>
          <p:cNvPr id="30" name="Объект 2"/>
          <p:cNvSpPr>
            <a:spLocks noGrp="1"/>
          </p:cNvSpPr>
          <p:nvPr>
            <p:ph idx="1"/>
          </p:nvPr>
        </p:nvSpPr>
        <p:spPr>
          <a:xfrm>
            <a:off x="194534" y="1554834"/>
            <a:ext cx="5496990" cy="17716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Антинаркотическая акция «Живи интересно»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Акция, посвященная Международному дню отказа от курения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XV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семейные игры «Папа, мама, я»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Фестиваль спорта для детей с ограниченными возможностями «Живи с огнем»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Антитабачный отряд КрасГМУ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Весенняя Неделя Добра 2015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Донорские акции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Курация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детских домов, ЛПУ и коррекционных школ.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Патриотические акции и мероприятия для детей и ветеранов, посвященные Дню Победы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5653424" y="1472857"/>
            <a:ext cx="3286552" cy="4847005"/>
            <a:chOff x="5720497" y="1499108"/>
            <a:chExt cx="3286552" cy="4847005"/>
          </a:xfrm>
          <a:scene3d>
            <a:camera prst="perspectiveFront"/>
            <a:lightRig rig="threePt" dir="t"/>
          </a:scene3d>
        </p:grpSpPr>
        <p:pic>
          <p:nvPicPr>
            <p:cNvPr id="22532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1762" y="1499108"/>
              <a:ext cx="1665287" cy="121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3" name="Рисунок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6113" y="1499108"/>
              <a:ext cx="1615649" cy="121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8987" y="2687420"/>
              <a:ext cx="1328061" cy="17710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Рисунок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6113" y="2687420"/>
              <a:ext cx="1947260" cy="14598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Рисунок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0497" y="4151602"/>
              <a:ext cx="3286551" cy="21945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23557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23558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23559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23560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23561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3562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23563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23564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3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550863" y="906463"/>
            <a:ext cx="8534400" cy="99853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altLang="ru-RU" sz="2400" b="1" dirty="0" err="1" smtClean="0">
                <a:latin typeface="Arial" panose="020B0604020202020204" pitchFamily="34" charset="0"/>
              </a:rPr>
              <a:t>Волонтерство</a:t>
            </a:r>
            <a:r>
              <a:rPr lang="ru-RU" altLang="ru-RU" sz="2400" b="1" dirty="0" smtClean="0">
                <a:latin typeface="Arial" panose="020B0604020202020204" pitchFamily="34" charset="0"/>
              </a:rPr>
              <a:t>, участие </a:t>
            </a:r>
            <a:r>
              <a:rPr lang="ru-RU" altLang="ru-RU" sz="2400" b="1" dirty="0">
                <a:latin typeface="Arial" panose="020B0604020202020204" pitchFamily="34" charset="0"/>
              </a:rPr>
              <a:t>в сопровождении мероприятий</a:t>
            </a:r>
            <a:r>
              <a:rPr lang="ru-RU" altLang="ru-RU" sz="2400" b="1" dirty="0" smtClean="0">
                <a:latin typeface="Arial" panose="020B0604020202020204" pitchFamily="34" charset="0"/>
              </a:rPr>
              <a:t>:</a:t>
            </a: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sp>
        <p:nvSpPr>
          <p:cNvPr id="29" name="Выноска-облако 28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latin typeface="Gabriola" panose="04040605051002020D02" pitchFamily="82" charset="0"/>
              </a:rPr>
              <a:t>18/23</a:t>
            </a:r>
            <a:endParaRPr lang="ru-RU" sz="1100" b="1" dirty="0">
              <a:latin typeface="Gabriola" panose="04040605051002020D02" pitchFamily="82" charset="0"/>
            </a:endParaRPr>
          </a:p>
        </p:txBody>
      </p:sp>
      <p:sp>
        <p:nvSpPr>
          <p:cNvPr id="30" name="Объект 2"/>
          <p:cNvSpPr>
            <a:spLocks noGrp="1"/>
          </p:cNvSpPr>
          <p:nvPr>
            <p:ph idx="1"/>
          </p:nvPr>
        </p:nvSpPr>
        <p:spPr>
          <a:xfrm>
            <a:off x="426321" y="1769762"/>
            <a:ext cx="4796685" cy="419911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День </a:t>
            </a:r>
            <a:r>
              <a:rPr lang="ru-RU" sz="2400" dirty="0" smtClean="0"/>
              <a:t>открытых дверей КрасГМУ для абитуриентов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День открытых дверей КрасГМУ 2015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Всероссийская Олимпиада по педиатрии 2015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Фестиваль молодежной науки 2015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Кубок СФО по мини – футболу 2015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dirty="0" smtClean="0"/>
          </a:p>
        </p:txBody>
      </p:sp>
      <p:pic>
        <p:nvPicPr>
          <p:cNvPr id="31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42" y="1729899"/>
            <a:ext cx="1859777" cy="13943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3" b="5006"/>
          <a:stretch/>
        </p:blipFill>
        <p:spPr bwMode="auto">
          <a:xfrm>
            <a:off x="6936722" y="3352800"/>
            <a:ext cx="1911614" cy="16032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42" y="5184690"/>
            <a:ext cx="1868722" cy="14024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9"/>
          <p:cNvGrpSpPr>
            <a:grpSpLocks/>
          </p:cNvGrpSpPr>
          <p:nvPr/>
        </p:nvGrpSpPr>
        <p:grpSpPr bwMode="auto">
          <a:xfrm>
            <a:off x="228600" y="76200"/>
            <a:ext cx="8458200" cy="838200"/>
            <a:chOff x="1913" y="1134"/>
            <a:chExt cx="8961" cy="1287"/>
          </a:xfrm>
        </p:grpSpPr>
        <p:sp>
          <p:nvSpPr>
            <p:cNvPr id="24587" name="Text Box 30"/>
            <p:cNvSpPr txBox="1">
              <a:spLocks noChangeArrowheads="1"/>
            </p:cNvSpPr>
            <p:nvPr/>
          </p:nvSpPr>
          <p:spPr bwMode="auto">
            <a:xfrm>
              <a:off x="6111" y="1220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24588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24589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24590" name="Group 33"/>
              <p:cNvGrpSpPr>
                <a:grpSpLocks/>
              </p:cNvGrpSpPr>
              <p:nvPr/>
            </p:nvGrpSpPr>
            <p:grpSpPr bwMode="auto">
              <a:xfrm>
                <a:off x="2244" y="8093"/>
                <a:ext cx="7974" cy="1093"/>
                <a:chOff x="2244" y="8093"/>
                <a:chExt cx="7974" cy="1093"/>
              </a:xfrm>
            </p:grpSpPr>
            <p:pic>
              <p:nvPicPr>
                <p:cNvPr id="24591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44" y="8093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4592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24593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24594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2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3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88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3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88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2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6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6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3" y="8832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2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39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6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3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4579" name="Rectangle 3"/>
          <p:cNvSpPr txBox="1">
            <a:spLocks noChangeArrowheads="1"/>
          </p:cNvSpPr>
          <p:nvPr/>
        </p:nvSpPr>
        <p:spPr bwMode="auto">
          <a:xfrm>
            <a:off x="387350" y="962025"/>
            <a:ext cx="853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Произошли изменения в нашем уютном кабинете 1-42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b="1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96" y="1536382"/>
            <a:ext cx="3117850" cy="2338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23" y="1536382"/>
            <a:ext cx="3117850" cy="2338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183329"/>
            <a:ext cx="3175958" cy="23819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4583" name="Группа 3"/>
          <p:cNvGrpSpPr>
            <a:grpSpLocks/>
          </p:cNvGrpSpPr>
          <p:nvPr/>
        </p:nvGrpSpPr>
        <p:grpSpPr bwMode="auto">
          <a:xfrm>
            <a:off x="4964113" y="4270375"/>
            <a:ext cx="3062287" cy="2289175"/>
            <a:chOff x="5077564" y="4266150"/>
            <a:chExt cx="3062723" cy="228898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7564" y="4266150"/>
              <a:ext cx="3047207" cy="228898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2887" y="4266150"/>
              <a:ext cx="2057400" cy="154546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4" name="Выноска-облако 33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latin typeface="Gabriola" panose="04040605051002020D02" pitchFamily="82" charset="0"/>
              </a:rPr>
              <a:t>19/23</a:t>
            </a:r>
            <a:endParaRPr lang="ru-RU" sz="11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 txBox="1">
            <a:spLocks/>
          </p:cNvSpPr>
          <p:nvPr/>
        </p:nvSpPr>
        <p:spPr bwMode="auto">
          <a:xfrm>
            <a:off x="9525" y="9159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Студенческого совета факультета фундаментального медицинского образования</a:t>
            </a:r>
            <a:endParaRPr lang="ru-RU" altLang="ru-RU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" name="Группа 7"/>
          <p:cNvGrpSpPr>
            <a:grpSpLocks/>
          </p:cNvGrpSpPr>
          <p:nvPr/>
        </p:nvGrpSpPr>
        <p:grpSpPr bwMode="auto">
          <a:xfrm>
            <a:off x="20638" y="2041525"/>
            <a:ext cx="2805112" cy="2722563"/>
            <a:chOff x="498766" y="1440976"/>
            <a:chExt cx="5492023" cy="5259966"/>
          </a:xfrm>
        </p:grpSpPr>
        <p:sp>
          <p:nvSpPr>
            <p:cNvPr id="5" name="Овал 4"/>
            <p:cNvSpPr/>
            <p:nvPr/>
          </p:nvSpPr>
          <p:spPr>
            <a:xfrm>
              <a:off x="498766" y="1440976"/>
              <a:ext cx="5492023" cy="5259966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6185" name="Группа 6"/>
            <p:cNvGrpSpPr>
              <a:grpSpLocks/>
            </p:cNvGrpSpPr>
            <p:nvPr/>
          </p:nvGrpSpPr>
          <p:grpSpPr bwMode="auto">
            <a:xfrm>
              <a:off x="1084537" y="1910719"/>
              <a:ext cx="4320480" cy="4320480"/>
              <a:chOff x="1084537" y="1910719"/>
              <a:chExt cx="4320480" cy="4320480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1083090" y="1910234"/>
                <a:ext cx="4323376" cy="4321452"/>
              </a:xfrm>
              <a:prstGeom prst="ellipse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/>
              </a:p>
            </p:txBody>
          </p:sp>
          <p:sp>
            <p:nvSpPr>
              <p:cNvPr id="8" name="Овал 7"/>
              <p:cNvSpPr/>
              <p:nvPr/>
            </p:nvSpPr>
            <p:spPr>
              <a:xfrm>
                <a:off x="1710928" y="2496037"/>
                <a:ext cx="3024187" cy="3137578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87713" y="3627438"/>
            <a:ext cx="3398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Студенческие советы групп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79763" y="2979738"/>
            <a:ext cx="30464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Студенческие советы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курсов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62263" y="2184400"/>
            <a:ext cx="28781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Студенческий совет факультета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0055" y="4670140"/>
            <a:ext cx="6382913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</a:rPr>
              <a:t>Мое видение структуры студенческого совета ФФМО 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</a:rPr>
              <a:t>(bronchial tree)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226175" y="3467100"/>
            <a:ext cx="2859088" cy="250825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Наше развитие студенческого совета ФФМО</a:t>
            </a:r>
            <a:endParaRPr lang="ru-RU" sz="2800" b="1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54" y="5562819"/>
            <a:ext cx="1128858" cy="1080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379" y="5637925"/>
            <a:ext cx="1340494" cy="1005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142" y="5565824"/>
            <a:ext cx="1594942" cy="1077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2184400" y="2451100"/>
            <a:ext cx="722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246313" y="3213100"/>
            <a:ext cx="9334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1528763" y="3827463"/>
            <a:ext cx="17589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Выноска-облако 28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Gabriola" panose="04040605051002020D02" pitchFamily="82" charset="0"/>
              </a:rPr>
              <a:t>2/23</a:t>
            </a:r>
          </a:p>
        </p:txBody>
      </p:sp>
      <p:grpSp>
        <p:nvGrpSpPr>
          <p:cNvPr id="6160" name="Group 29"/>
          <p:cNvGrpSpPr>
            <a:grpSpLocks/>
          </p:cNvGrpSpPr>
          <p:nvPr/>
        </p:nvGrpSpPr>
        <p:grpSpPr bwMode="auto">
          <a:xfrm>
            <a:off x="0" y="228600"/>
            <a:ext cx="8777288" cy="838200"/>
            <a:chOff x="1913" y="1134"/>
            <a:chExt cx="9299" cy="1287"/>
          </a:xfrm>
        </p:grpSpPr>
        <p:sp>
          <p:nvSpPr>
            <p:cNvPr id="6161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6162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6163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6164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6165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6166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6167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6168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63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64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65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66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67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68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69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70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71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72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73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74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75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76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77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25611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25612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25613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25614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25615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5616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25617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25618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3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550863" y="906463"/>
            <a:ext cx="8534400" cy="160813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Проект «Здоровое поколение»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 </a:t>
            </a:r>
            <a:r>
              <a:rPr lang="ru-RU" altLang="ru-RU" sz="1800" b="1" dirty="0" err="1" smtClean="0">
                <a:latin typeface="Arial" panose="020B0604020202020204" pitchFamily="34" charset="0"/>
              </a:rPr>
              <a:t>Профоринтационная</a:t>
            </a:r>
            <a:r>
              <a:rPr lang="ru-RU" altLang="ru-RU" sz="1800" b="1" dirty="0" smtClean="0">
                <a:latin typeface="Arial" panose="020B0604020202020204" pitchFamily="34" charset="0"/>
              </a:rPr>
              <a:t> работа со школьниками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 Взаимодействие со студентами старших курсов и кафедрами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Рисунок 28" descr="IMG_9387.JPG"/>
          <p:cNvPicPr>
            <a:picLocks noChangeAspect="1"/>
          </p:cNvPicPr>
          <p:nvPr/>
        </p:nvPicPr>
        <p:blipFill>
          <a:blip r:embed="rId3" cstate="print"/>
          <a:srcRect l="5839" t="-730"/>
          <a:stretch>
            <a:fillRect/>
          </a:stretch>
        </p:blipFill>
        <p:spPr>
          <a:xfrm rot="5400000">
            <a:off x="5865952" y="2756692"/>
            <a:ext cx="3594915" cy="25638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/>
          <a:stretch/>
        </p:blipFill>
        <p:spPr>
          <a:xfrm>
            <a:off x="2576334" y="2196570"/>
            <a:ext cx="2642360" cy="2525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27"/>
          <a:stretch/>
        </p:blipFill>
        <p:spPr>
          <a:xfrm>
            <a:off x="396948" y="3979552"/>
            <a:ext cx="1065146" cy="2107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4" r="39078"/>
          <a:stretch/>
        </p:blipFill>
        <p:spPr>
          <a:xfrm>
            <a:off x="1456624" y="3979551"/>
            <a:ext cx="979764" cy="2107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4" y="2202443"/>
            <a:ext cx="2105724" cy="15792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4" name="Содержимое 3" descr="IMG_9385.JP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5011102" y="3459386"/>
            <a:ext cx="2134524" cy="32017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Выноска-облако 34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Gabriola" panose="04040605051002020D02" pitchFamily="82" charset="0"/>
              </a:rPr>
              <a:t>20/23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9"/>
          <p:cNvGrpSpPr>
            <a:grpSpLocks/>
          </p:cNvGrpSpPr>
          <p:nvPr/>
        </p:nvGrpSpPr>
        <p:grpSpPr bwMode="auto">
          <a:xfrm>
            <a:off x="79375" y="-131763"/>
            <a:ext cx="8777288" cy="838201"/>
            <a:chOff x="1913" y="1134"/>
            <a:chExt cx="9299" cy="1287"/>
          </a:xfrm>
        </p:grpSpPr>
        <p:sp>
          <p:nvSpPr>
            <p:cNvPr id="26638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26639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26640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26641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26642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6643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26644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26645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3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550863" y="906463"/>
            <a:ext cx="8534400" cy="320833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600" b="1" dirty="0" smtClean="0">
                <a:latin typeface="Arial" panose="020B0604020202020204" pitchFamily="34" charset="0"/>
              </a:rPr>
              <a:t>Проект «Здоровое поколение»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  Проект поддерживается администрацией </a:t>
            </a:r>
            <a:r>
              <a:rPr lang="ru-RU" altLang="ru-RU" sz="1800" b="1" dirty="0" err="1" smtClean="0">
                <a:latin typeface="Arial" panose="020B0604020202020204" pitchFamily="34" charset="0"/>
              </a:rPr>
              <a:t>КрасГМУ</a:t>
            </a:r>
            <a:r>
              <a:rPr lang="ru-RU" altLang="ru-RU" sz="1800" b="1" dirty="0" smtClean="0">
                <a:latin typeface="Arial" panose="020B0604020202020204" pitchFamily="34" charset="0"/>
              </a:rPr>
              <a:t> и молодежным центром «Академия молодой семьи»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«Здоровое поколение» дает возможность участникам проявить </a:t>
            </a:r>
            <a:r>
              <a:rPr lang="ru-RU" altLang="ru-RU" sz="1800" b="1" dirty="0" err="1" smtClean="0">
                <a:latin typeface="Arial" panose="020B0604020202020204" pitchFamily="34" charset="0"/>
              </a:rPr>
              <a:t>себ</a:t>
            </a:r>
            <a:r>
              <a:rPr lang="ru-RU" altLang="ru-RU" sz="1800" b="1" dirty="0" smtClean="0">
                <a:latin typeface="Arial" panose="020B0604020202020204" pitchFamily="34" charset="0"/>
              </a:rPr>
              <a:t> в проекте краевого уровня!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 Достижения: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0" y="3209925"/>
            <a:ext cx="5145088" cy="190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511300" indent="-342900"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ru-RU" sz="2500" dirty="0"/>
              <a:t> Поколение 2020</a:t>
            </a:r>
          </a:p>
          <a:p>
            <a:pPr marL="1511300" indent="-342900"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ru-RU" sz="2500" dirty="0"/>
              <a:t> Тим Бирюса</a:t>
            </a:r>
          </a:p>
          <a:p>
            <a:pPr marL="1511300" indent="-342900"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ru-RU" sz="2500" dirty="0"/>
              <a:t> Красноярский экономический форум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23557" name="Рисунок 29" descr="lpLmPOH3KT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73" y="2542452"/>
            <a:ext cx="1222375" cy="122555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Рисунок 31" descr="Krasnoyarskij-foru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033" y="2610289"/>
            <a:ext cx="1016000" cy="120015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AutoShape 4" descr="&amp;Pcy;&amp;rcy;&amp;ocy;&amp;rcy;&amp;iecy;&amp;zcy;&amp;ycy;&amp;vcy;&amp;acy;&amp;ncy;&amp;icy;&amp;iecy; &amp;zcy;&amp;ucy;&amp;bcy;&amp;ocy;&amp;vcy; &amp;ucy; &amp;dcy;&amp;iecy;&amp;tcy;&amp;iecy;&amp;jcy;"/>
          <p:cNvSpPr>
            <a:spLocks noChangeAspect="1" noChangeArrowheads="1"/>
          </p:cNvSpPr>
          <p:nvPr/>
        </p:nvSpPr>
        <p:spPr bwMode="auto">
          <a:xfrm>
            <a:off x="30162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sp>
        <p:nvSpPr>
          <p:cNvPr id="26632" name="AutoShape 6" descr="&amp;Pcy;&amp;rcy;&amp;ocy;&amp;rcy;&amp;iecy;&amp;zcy;&amp;ycy;&amp;vcy;&amp;acy;&amp;ncy;&amp;icy;&amp;iecy; &amp;zcy;&amp;ucy;&amp;bcy;&amp;ocy;&amp;vcy; &amp;ucy; &amp;dcy;&amp;iecy;&amp;tcy;&amp;iecy;&amp;jcy;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pic>
        <p:nvPicPr>
          <p:cNvPr id="26633" name="Picture 8" descr="&amp;Mcy;&amp;iecy;&amp;zhcy;&amp;dcy;&amp;ucy;&amp;ncy;&amp;acy;&amp;rcy;&amp;ocy;&amp;dcy;&amp;ncy;&amp;acy;&amp;yacy; &amp;dcy;&amp;iecy;&amp;tcy;&amp;scy;&amp;kcy;&amp;acy;&amp;yacy; &amp;ocy;&amp;bcy;&amp;rcy;&amp;acy;&amp;zcy;&amp;ocy;&amp;vcy;&amp;acy;&amp;tcy;&amp;iecy;&amp;lcy;&amp;softcy;&amp;ncy;&amp;acy;&amp;yacy; &amp;pcy;&amp;rcy;&amp;ocy;&amp;gcy;&amp;rcy;&amp;acy;&amp;mcy;&amp;mcy;&amp;acy; &amp;pcy;&amp;ocy; &amp;gcy;&amp;icy;&amp;gcy;&amp;icy;&amp;iecy;&amp;ncy;&amp;iecy; &amp;pcy;&amp;ocy;&amp;lcy;&amp;ocy;&amp;scy;&amp;tcy;&amp;icy; &amp;rcy;&amp;tcy;&amp;acy; &quot;&amp;Ocy;&amp;scy;&amp;lcy;&amp;iecy;&amp;pcy;&amp;icy;&amp;tcy;&amp;iecy;&amp;lcy;&amp;softcy;&amp;ncy;&amp;acy;&amp;yacy; &amp;ucy;&amp;lcy;&amp;ycy;&amp;bcy;&amp;kcy;&amp;acy; &amp;ncy;&amp;acy; &amp;vcy;&amp;scy;&amp;yucy; &amp;zhcy;&amp;icy;&amp;zcy;&amp;ncy;&amp;softcy;&quot; &amp;Mcy;&amp;iecy;&amp;tcy;&amp;ocy;&amp;dcy;&amp;icy;&amp;kcy;&amp;acy; &amp;pcy;&amp;rcy;&amp;ocy;&amp;vcy;&amp;iecy;&amp;dcy;&amp;iecy;&amp;ncy;&amp;icy;&amp;yacy; &amp;u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3962400"/>
            <a:ext cx="1905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7" name="Picture 35" descr="http://krasobr.ru/wp-content/uploads/2013/07/%D1%82%D0%B8%D0%BC-%D0%B1%D0%B8%D1%80%D1%8E%D1%81%D0%B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255" y="2526748"/>
            <a:ext cx="2012032" cy="1241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Выноска-облако 38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Gabriola" panose="04040605051002020D02" pitchFamily="82" charset="0"/>
              </a:rPr>
              <a:t>21/23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4814888"/>
            <a:ext cx="2397125" cy="16891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63" y="4816475"/>
            <a:ext cx="2395537" cy="168751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850" y="1014413"/>
            <a:ext cx="8662988" cy="4351337"/>
          </a:xfrm>
        </p:spPr>
        <p:txBody>
          <a:bodyPr/>
          <a:lstStyle/>
          <a:p>
            <a:pPr marL="571500" indent="-571500">
              <a:buClr>
                <a:srgbClr val="FF0000"/>
              </a:buClr>
              <a:buSzPct val="101000"/>
              <a:buFont typeface="Wingdings" panose="05000000000000000000" pitchFamily="2" charset="2"/>
              <a:buChar char="ü"/>
              <a:defRPr/>
            </a:pPr>
            <a:r>
              <a:rPr lang="ru-RU" sz="1800" dirty="0" smtClean="0"/>
              <a:t>Учебный рейтинг 4,</a:t>
            </a:r>
            <a:r>
              <a:rPr lang="en-US" sz="1800" dirty="0" smtClean="0"/>
              <a:t>67</a:t>
            </a:r>
            <a:endParaRPr lang="ru-RU" sz="1800" dirty="0" smtClean="0"/>
          </a:p>
          <a:p>
            <a:pPr marL="571500" indent="-571500">
              <a:buClr>
                <a:srgbClr val="FF0000"/>
              </a:buClr>
              <a:buSzPct val="101000"/>
              <a:buFont typeface="Wingdings" panose="05000000000000000000" pitchFamily="2" charset="2"/>
              <a:buChar char="ü"/>
              <a:defRPr/>
            </a:pPr>
            <a:r>
              <a:rPr lang="ru-RU" sz="1800" dirty="0" smtClean="0"/>
              <a:t>За 1 месяц и 19 дней после избрания на должность </a:t>
            </a:r>
            <a:r>
              <a:rPr lang="ru-RU" sz="1800" dirty="0" err="1" smtClean="0"/>
              <a:t>внеучебный</a:t>
            </a:r>
            <a:r>
              <a:rPr lang="ru-RU" sz="1800" dirty="0" smtClean="0"/>
              <a:t> рейтинг включал 61 пункт и составлял  404 ед.</a:t>
            </a:r>
          </a:p>
          <a:p>
            <a:pPr marL="571500" indent="-571500">
              <a:buClr>
                <a:srgbClr val="FF0000"/>
              </a:buClr>
              <a:buSzPct val="101000"/>
              <a:buFont typeface="Wingdings" panose="05000000000000000000" pitchFamily="2" charset="2"/>
              <a:buChar char="ü"/>
              <a:defRPr/>
            </a:pPr>
            <a:r>
              <a:rPr lang="ru-RU" sz="1800" dirty="0"/>
              <a:t>В  топ-15 в общем зачете (2014 год) по </a:t>
            </a:r>
            <a:r>
              <a:rPr lang="ru-RU" sz="1800" dirty="0" err="1"/>
              <a:t>внеучебном</a:t>
            </a:r>
            <a:r>
              <a:rPr lang="ru-RU" sz="1800" dirty="0"/>
              <a:t> рейтингу из 770 человек</a:t>
            </a:r>
          </a:p>
          <a:p>
            <a:pPr marL="571500" indent="-571500">
              <a:buClr>
                <a:srgbClr val="FF0000"/>
              </a:buClr>
              <a:buSzPct val="101000"/>
              <a:buFont typeface="Wingdings" panose="05000000000000000000" pitchFamily="2" charset="2"/>
              <a:buChar char="ü"/>
              <a:defRPr/>
            </a:pPr>
            <a:r>
              <a:rPr lang="ru-RU" sz="1800" dirty="0" smtClean="0"/>
              <a:t>Организатор и участник более чем в 100 мероприятиях, за </a:t>
            </a:r>
            <a:r>
              <a:rPr lang="en-US" sz="1800" dirty="0" smtClean="0"/>
              <a:t>11</a:t>
            </a:r>
            <a:r>
              <a:rPr lang="ru-RU" sz="1800" dirty="0" smtClean="0"/>
              <a:t> месяцев</a:t>
            </a:r>
            <a:endParaRPr lang="ru-RU" sz="1800" dirty="0"/>
          </a:p>
          <a:p>
            <a:pPr marL="571500" indent="-571500">
              <a:buClr>
                <a:srgbClr val="FF0000"/>
              </a:buClr>
              <a:buSzPct val="101000"/>
              <a:buFont typeface="Wingdings" panose="05000000000000000000" pitchFamily="2" charset="2"/>
              <a:buChar char="ü"/>
              <a:defRPr/>
            </a:pPr>
            <a:r>
              <a:rPr lang="ru-RU" sz="1800" dirty="0" smtClean="0"/>
              <a:t>Участник в творческой и научной жизни ВУЗа</a:t>
            </a:r>
          </a:p>
          <a:p>
            <a:pPr marL="571500" indent="-571500">
              <a:buClr>
                <a:srgbClr val="FF0000"/>
              </a:buClr>
              <a:buSzPct val="101000"/>
              <a:buFont typeface="Wingdings" panose="05000000000000000000" pitchFamily="2" charset="2"/>
              <a:buChar char="ü"/>
              <a:defRPr/>
            </a:pPr>
            <a:r>
              <a:rPr lang="ru-RU" sz="1800" dirty="0" smtClean="0"/>
              <a:t>Победитель проектных школ «Тим Бирюса», «Территория 2020»</a:t>
            </a:r>
          </a:p>
          <a:p>
            <a:pPr marL="571500" indent="-571500">
              <a:buClr>
                <a:srgbClr val="FF0000"/>
              </a:buClr>
              <a:buSzPct val="101000"/>
              <a:buFont typeface="Wingdings" panose="05000000000000000000" pitchFamily="2" charset="2"/>
              <a:buChar char="ü"/>
              <a:defRPr/>
            </a:pPr>
            <a:r>
              <a:rPr lang="ru-RU" sz="1800" dirty="0" smtClean="0"/>
              <a:t>Свидетельство о дополнительном образовании по 2-м категориям (Оператор ЭВМ/программист, бухгалтер)</a:t>
            </a:r>
          </a:p>
          <a:p>
            <a:pPr marL="571500" indent="-571500">
              <a:buClr>
                <a:srgbClr val="FF0000"/>
              </a:buClr>
              <a:buSzPct val="101000"/>
              <a:buFont typeface="Wingdings" panose="05000000000000000000" pitchFamily="2" charset="2"/>
              <a:buChar char="ü"/>
              <a:defRPr/>
            </a:pPr>
            <a:r>
              <a:rPr lang="ru-RU" sz="1800" dirty="0" smtClean="0"/>
              <a:t>Владение 3-мя языками (русский, английский, армянский)</a:t>
            </a:r>
          </a:p>
          <a:p>
            <a:pPr marL="571500" indent="-571500">
              <a:buClr>
                <a:srgbClr val="FF0000"/>
              </a:buClr>
              <a:buSzPct val="101000"/>
              <a:buFont typeface="Wingdings" panose="05000000000000000000" pitchFamily="2" charset="2"/>
              <a:buChar char="ü"/>
              <a:defRPr/>
            </a:pPr>
            <a:r>
              <a:rPr lang="ru-RU" sz="1600" dirty="0" smtClean="0"/>
              <a:t>2013 г. Октябрь-Декабрь – руководитель творческого сектора СС ФФМО </a:t>
            </a:r>
          </a:p>
          <a:p>
            <a:pPr marL="571500" indent="-571500">
              <a:buClr>
                <a:srgbClr val="FF0000"/>
              </a:buClr>
              <a:buSzPct val="101000"/>
              <a:buFont typeface="Wingdings" panose="05000000000000000000" pitchFamily="2" charset="2"/>
              <a:buChar char="ü"/>
              <a:defRPr/>
            </a:pPr>
            <a:r>
              <a:rPr lang="ru-RU" sz="1600" dirty="0" smtClean="0"/>
              <a:t>2014г. Январь- Май – руководитель информационного сектора СС </a:t>
            </a:r>
          </a:p>
          <a:p>
            <a:pPr marL="571500" indent="-571500">
              <a:buClr>
                <a:srgbClr val="FF0000"/>
              </a:buClr>
              <a:buSzPct val="101000"/>
              <a:buFont typeface="Wingdings" panose="05000000000000000000" pitchFamily="2" charset="2"/>
              <a:buChar char="ü"/>
              <a:defRPr/>
            </a:pPr>
            <a:r>
              <a:rPr lang="ru-RU" sz="1600" dirty="0" smtClean="0"/>
              <a:t>2014 – Сентябрь– председатель СС ФФМО </a:t>
            </a:r>
            <a:endParaRPr lang="ru-RU" sz="18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  <p:grpSp>
        <p:nvGrpSpPr>
          <p:cNvPr id="27651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27659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27660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27661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27662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27663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7664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27665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27666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3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81" y="5206315"/>
            <a:ext cx="1537843" cy="1537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267" y="4495800"/>
            <a:ext cx="1350433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Выноска-облако 32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Gabriola" panose="04040605051002020D02" pitchFamily="82" charset="0"/>
              </a:rPr>
              <a:t>22/23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661" y="5224668"/>
            <a:ext cx="1072671" cy="1521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99" y="5216505"/>
            <a:ext cx="1090428" cy="1517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85" y="5227119"/>
            <a:ext cx="1073770" cy="1522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071" y="5211479"/>
            <a:ext cx="1095871" cy="154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28677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28678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28679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28680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28681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8682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28683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28684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37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8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39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0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1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2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3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4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5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6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7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8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9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0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1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8" name="Выноска-облако 27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Gabriola" panose="04040605051002020D02" pitchFamily="82" charset="0"/>
              </a:rPr>
              <a:t>23/23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9245" y="2895600"/>
            <a:ext cx="8249184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300" y="1371600"/>
            <a:ext cx="8915400" cy="3970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SzPct val="101000"/>
              <a:buFont typeface="Wingdings" panose="05000000000000000000" pitchFamily="2" charset="2"/>
              <a:buChar char="v"/>
              <a:defRPr/>
            </a:pPr>
            <a:r>
              <a:rPr lang="ru-RU" sz="2800" b="1" dirty="0">
                <a:latin typeface="+mj-lt"/>
              </a:rPr>
              <a:t>Волонтерское движение (сопровождение    мероприятий, социальное </a:t>
            </a:r>
            <a:r>
              <a:rPr lang="ru-RU" sz="2800" b="1" dirty="0" err="1">
                <a:latin typeface="+mj-lt"/>
              </a:rPr>
              <a:t>волонтерство</a:t>
            </a:r>
            <a:r>
              <a:rPr lang="ru-RU" sz="2800" b="1" dirty="0">
                <a:latin typeface="+mj-lt"/>
              </a:rPr>
              <a:t>)</a:t>
            </a:r>
            <a:r>
              <a:rPr lang="en-US" sz="2800" b="1" dirty="0">
                <a:latin typeface="+mj-lt"/>
              </a:rPr>
              <a:t> </a:t>
            </a:r>
            <a:endParaRPr lang="ru-RU" sz="2800" b="1" dirty="0">
              <a:latin typeface="+mj-lt"/>
            </a:endParaRPr>
          </a:p>
          <a:p>
            <a:pPr marL="571500" indent="-571500">
              <a:buSzPct val="101000"/>
              <a:buFont typeface="Wingdings" panose="05000000000000000000" pitchFamily="2" charset="2"/>
              <a:buChar char="v"/>
              <a:defRPr/>
            </a:pPr>
            <a:r>
              <a:rPr lang="ru-RU" sz="2800" b="1" dirty="0" err="1">
                <a:latin typeface="+mj-lt"/>
              </a:rPr>
              <a:t>Профориентационная</a:t>
            </a:r>
            <a:r>
              <a:rPr lang="ru-RU" sz="2800" b="1" dirty="0">
                <a:latin typeface="+mj-lt"/>
              </a:rPr>
              <a:t> работа (день открытых дверей, день абитуриента, экскурсии для абитуриентов)</a:t>
            </a:r>
            <a:r>
              <a:rPr lang="en-US" sz="2800" b="1" dirty="0">
                <a:latin typeface="+mj-lt"/>
              </a:rPr>
              <a:t> </a:t>
            </a:r>
            <a:endParaRPr lang="ru-RU" sz="2800" b="1" dirty="0">
              <a:latin typeface="+mj-lt"/>
            </a:endParaRPr>
          </a:p>
          <a:p>
            <a:pPr marL="571500" indent="-571500">
              <a:buSzPct val="101000"/>
              <a:buFont typeface="Wingdings" panose="05000000000000000000" pitchFamily="2" charset="2"/>
              <a:buChar char="v"/>
              <a:defRPr/>
            </a:pPr>
            <a:r>
              <a:rPr lang="ru-RU" sz="2800" b="1" dirty="0">
                <a:latin typeface="+mj-lt"/>
              </a:rPr>
              <a:t>Помощь в подъеме студентов (наставничество, адаптация студентов)</a:t>
            </a:r>
            <a:r>
              <a:rPr lang="en-US" sz="2800" b="1" dirty="0">
                <a:latin typeface="+mj-lt"/>
              </a:rPr>
              <a:t> </a:t>
            </a:r>
            <a:endParaRPr lang="ru-RU" sz="2800" b="1" dirty="0">
              <a:latin typeface="+mj-lt"/>
            </a:endParaRPr>
          </a:p>
          <a:p>
            <a:pPr marL="571500" indent="-571500">
              <a:buSzPct val="101000"/>
              <a:buFont typeface="Wingdings" panose="05000000000000000000" pitchFamily="2" charset="2"/>
              <a:buChar char="v"/>
              <a:defRPr/>
            </a:pPr>
            <a:r>
              <a:rPr lang="ru-RU" sz="2800" b="1" dirty="0">
                <a:latin typeface="+mj-lt"/>
              </a:rPr>
              <a:t>Организация массовых мероприятий </a:t>
            </a:r>
            <a:r>
              <a:rPr lang="en-US" sz="2800" b="1" dirty="0">
                <a:latin typeface="+mj-lt"/>
              </a:rPr>
              <a:t> </a:t>
            </a:r>
            <a:endParaRPr lang="ru-RU" sz="2800" b="1" dirty="0">
              <a:latin typeface="+mj-lt"/>
            </a:endParaRPr>
          </a:p>
          <a:p>
            <a:pPr marL="571500" indent="-571500">
              <a:buSzPct val="101000"/>
              <a:buFont typeface="Wingdings" panose="05000000000000000000" pitchFamily="2" charset="2"/>
              <a:buChar char="v"/>
              <a:defRPr/>
            </a:pPr>
            <a:r>
              <a:rPr lang="ru-RU" sz="2800" b="1" dirty="0">
                <a:latin typeface="+mj-lt"/>
              </a:rPr>
              <a:t>Учебный, интеллектуальный клуб ФФМО</a:t>
            </a:r>
            <a:r>
              <a:rPr lang="en-US" sz="2800" b="1" dirty="0">
                <a:latin typeface="+mj-lt"/>
              </a:rPr>
              <a:t> </a:t>
            </a:r>
            <a:endParaRPr lang="ru-RU" sz="2800" b="1" dirty="0">
              <a:latin typeface="+mj-lt"/>
            </a:endParaRPr>
          </a:p>
          <a:p>
            <a:pPr marL="571500" indent="-571500">
              <a:buSzPct val="101000"/>
              <a:buFont typeface="Wingdings" panose="05000000000000000000" pitchFamily="2" charset="2"/>
              <a:buChar char="v"/>
              <a:defRPr/>
            </a:pPr>
            <a:r>
              <a:rPr lang="ru-RU" sz="2800" b="1" dirty="0">
                <a:latin typeface="+mj-lt"/>
              </a:rPr>
              <a:t>ЗОЖ</a:t>
            </a:r>
          </a:p>
        </p:txBody>
      </p:sp>
      <p:sp>
        <p:nvSpPr>
          <p:cNvPr id="4" name="Выноска-облако 3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Gabriola" panose="04040605051002020D02" pitchFamily="82" charset="0"/>
              </a:rPr>
              <a:t>3/23</a:t>
            </a:r>
          </a:p>
        </p:txBody>
      </p:sp>
      <p:grpSp>
        <p:nvGrpSpPr>
          <p:cNvPr id="7172" name="Group 29"/>
          <p:cNvGrpSpPr>
            <a:grpSpLocks/>
          </p:cNvGrpSpPr>
          <p:nvPr/>
        </p:nvGrpSpPr>
        <p:grpSpPr bwMode="auto">
          <a:xfrm>
            <a:off x="0" y="228600"/>
            <a:ext cx="8777288" cy="838200"/>
            <a:chOff x="1913" y="1134"/>
            <a:chExt cx="9299" cy="1287"/>
          </a:xfrm>
        </p:grpSpPr>
        <p:sp>
          <p:nvSpPr>
            <p:cNvPr id="7173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7174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7175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7176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7177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178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7179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7180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4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8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275013" y="915988"/>
            <a:ext cx="849312" cy="1309687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195" name="Group 29"/>
          <p:cNvGrpSpPr>
            <a:grpSpLocks/>
          </p:cNvGrpSpPr>
          <p:nvPr/>
        </p:nvGrpSpPr>
        <p:grpSpPr bwMode="auto">
          <a:xfrm>
            <a:off x="228600" y="76200"/>
            <a:ext cx="8458200" cy="838200"/>
            <a:chOff x="1913" y="1134"/>
            <a:chExt cx="8961" cy="1287"/>
          </a:xfrm>
        </p:grpSpPr>
        <p:sp>
          <p:nvSpPr>
            <p:cNvPr id="8246" name="Text Box 30"/>
            <p:cNvSpPr txBox="1">
              <a:spLocks noChangeArrowheads="1"/>
            </p:cNvSpPr>
            <p:nvPr/>
          </p:nvSpPr>
          <p:spPr bwMode="auto">
            <a:xfrm>
              <a:off x="6111" y="1220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8247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8248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8249" name="Group 33"/>
              <p:cNvGrpSpPr>
                <a:grpSpLocks/>
              </p:cNvGrpSpPr>
              <p:nvPr/>
            </p:nvGrpSpPr>
            <p:grpSpPr bwMode="auto">
              <a:xfrm>
                <a:off x="2244" y="8093"/>
                <a:ext cx="7974" cy="1093"/>
                <a:chOff x="2244" y="8093"/>
                <a:chExt cx="7974" cy="1093"/>
              </a:xfrm>
            </p:grpSpPr>
            <p:pic>
              <p:nvPicPr>
                <p:cNvPr id="8250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44" y="8093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8251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8252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825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3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88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3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88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2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6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6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3" y="8832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2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39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6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3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7" name="TextBox 36"/>
          <p:cNvSpPr txBox="1"/>
          <p:nvPr/>
        </p:nvSpPr>
        <p:spPr>
          <a:xfrm>
            <a:off x="17463" y="4124325"/>
            <a:ext cx="1087437" cy="6461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latin typeface="+mn-lt"/>
              </a:rPr>
              <a:t>Спортивный сектор –</a:t>
            </a:r>
            <a:r>
              <a:rPr lang="ru-RU" sz="900" b="1" dirty="0" err="1">
                <a:latin typeface="+mn-lt"/>
              </a:rPr>
              <a:t>Гарфутдинова</a:t>
            </a:r>
            <a:r>
              <a:rPr lang="ru-RU" sz="900" b="1" dirty="0">
                <a:latin typeface="+mn-lt"/>
              </a:rPr>
              <a:t> Юлия Олеговна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229100" y="1270000"/>
            <a:ext cx="1308100" cy="6000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" b="1" dirty="0">
                <a:latin typeface="+mn-lt"/>
              </a:rPr>
              <a:t>Председатель </a:t>
            </a:r>
            <a:r>
              <a:rPr lang="ru-RU" sz="1100" b="1" dirty="0" err="1">
                <a:latin typeface="+mn-lt"/>
              </a:rPr>
              <a:t>Бабаджанян</a:t>
            </a:r>
            <a:r>
              <a:rPr lang="ru-RU" sz="1100" b="1" dirty="0">
                <a:latin typeface="+mn-lt"/>
              </a:rPr>
              <a:t> </a:t>
            </a:r>
            <a:r>
              <a:rPr lang="ru-RU" sz="1100" b="1" dirty="0" err="1">
                <a:latin typeface="+mn-lt"/>
              </a:rPr>
              <a:t>Акоп</a:t>
            </a:r>
            <a:r>
              <a:rPr lang="ru-RU" sz="1100" b="1" dirty="0">
                <a:latin typeface="+mn-lt"/>
              </a:rPr>
              <a:t> </a:t>
            </a:r>
            <a:r>
              <a:rPr lang="ru-RU" sz="1100" b="1" dirty="0" err="1">
                <a:latin typeface="+mn-lt"/>
              </a:rPr>
              <a:t>Манасович</a:t>
            </a:r>
            <a:endParaRPr lang="ru-RU" sz="1100" b="1" dirty="0">
              <a:latin typeface="+mn-lt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2124075" y="1570038"/>
            <a:ext cx="696913" cy="854075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Овал 39"/>
          <p:cNvSpPr/>
          <p:nvPr/>
        </p:nvSpPr>
        <p:spPr>
          <a:xfrm>
            <a:off x="219075" y="3208338"/>
            <a:ext cx="652463" cy="87630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Овал 40"/>
          <p:cNvSpPr/>
          <p:nvPr/>
        </p:nvSpPr>
        <p:spPr>
          <a:xfrm>
            <a:off x="1541463" y="3279775"/>
            <a:ext cx="619125" cy="876300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Овал 41"/>
          <p:cNvSpPr/>
          <p:nvPr/>
        </p:nvSpPr>
        <p:spPr>
          <a:xfrm>
            <a:off x="5534025" y="4870450"/>
            <a:ext cx="765175" cy="1020763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5" name="Овал 44"/>
          <p:cNvSpPr/>
          <p:nvPr/>
        </p:nvSpPr>
        <p:spPr>
          <a:xfrm>
            <a:off x="5430838" y="3268663"/>
            <a:ext cx="682625" cy="854075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Овал 47"/>
          <p:cNvSpPr/>
          <p:nvPr/>
        </p:nvSpPr>
        <p:spPr>
          <a:xfrm>
            <a:off x="7232650" y="4903788"/>
            <a:ext cx="742950" cy="987425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rgbClr val="FB0F2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9" name="TextBox 48"/>
          <p:cNvSpPr txBox="1"/>
          <p:nvPr/>
        </p:nvSpPr>
        <p:spPr>
          <a:xfrm>
            <a:off x="754063" y="1716088"/>
            <a:ext cx="1308100" cy="6000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" b="1" dirty="0">
                <a:latin typeface="+mn-lt"/>
              </a:rPr>
              <a:t>Секретарь </a:t>
            </a:r>
          </a:p>
          <a:p>
            <a:pPr algn="ctr">
              <a:defRPr/>
            </a:pPr>
            <a:r>
              <a:rPr lang="ru-RU" sz="1100" b="1" dirty="0">
                <a:latin typeface="+mn-lt"/>
              </a:rPr>
              <a:t>Попова Кристина Евгеньевна</a:t>
            </a:r>
          </a:p>
        </p:txBody>
      </p:sp>
      <p:sp>
        <p:nvSpPr>
          <p:cNvPr id="50" name="Овал 49"/>
          <p:cNvSpPr/>
          <p:nvPr/>
        </p:nvSpPr>
        <p:spPr>
          <a:xfrm>
            <a:off x="754063" y="4946650"/>
            <a:ext cx="773112" cy="1023938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1" name="TextBox 50"/>
          <p:cNvSpPr txBox="1"/>
          <p:nvPr/>
        </p:nvSpPr>
        <p:spPr>
          <a:xfrm>
            <a:off x="638175" y="6029325"/>
            <a:ext cx="1250950" cy="50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latin typeface="+mn-lt"/>
              </a:rPr>
              <a:t>Заместитель – </a:t>
            </a:r>
            <a:r>
              <a:rPr lang="ru-RU" sz="900" b="1" dirty="0" err="1">
                <a:latin typeface="+mn-lt"/>
              </a:rPr>
              <a:t>Неверко</a:t>
            </a:r>
            <a:r>
              <a:rPr lang="ru-RU" sz="900" b="1" dirty="0">
                <a:latin typeface="+mn-lt"/>
              </a:rPr>
              <a:t> Екатерина Александровна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43275" y="6024563"/>
            <a:ext cx="1457325" cy="50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latin typeface="+mn-lt"/>
              </a:rPr>
              <a:t>Заместитель – Макаревич Елизавета Евгеньевна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19213" y="4230688"/>
            <a:ext cx="1085850" cy="50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 err="1">
                <a:latin typeface="+mn-lt"/>
              </a:rPr>
              <a:t>Волонтерство</a:t>
            </a:r>
            <a:r>
              <a:rPr lang="ru-RU" sz="900" b="1" dirty="0">
                <a:latin typeface="+mn-lt"/>
              </a:rPr>
              <a:t> –Кирьянова Юлия Олеговна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963738" y="6029325"/>
            <a:ext cx="1230312" cy="5064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latin typeface="+mn-lt"/>
              </a:rPr>
              <a:t>Заместитель – Слепнева Анастасия Павловна</a:t>
            </a:r>
          </a:p>
        </p:txBody>
      </p:sp>
      <p:grpSp>
        <p:nvGrpSpPr>
          <p:cNvPr id="8210" name="Группа 57"/>
          <p:cNvGrpSpPr>
            <a:grpSpLocks/>
          </p:cNvGrpSpPr>
          <p:nvPr/>
        </p:nvGrpSpPr>
        <p:grpSpPr bwMode="auto">
          <a:xfrm>
            <a:off x="2914650" y="3343275"/>
            <a:ext cx="2003425" cy="1416050"/>
            <a:chOff x="2951494" y="2680627"/>
            <a:chExt cx="2003163" cy="1415392"/>
          </a:xfrm>
        </p:grpSpPr>
        <p:sp>
          <p:nvSpPr>
            <p:cNvPr id="43" name="Овал 42"/>
            <p:cNvSpPr/>
            <p:nvPr/>
          </p:nvSpPr>
          <p:spPr>
            <a:xfrm>
              <a:off x="3043557" y="2688561"/>
              <a:ext cx="652378" cy="875893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Овал 43"/>
            <p:cNvSpPr/>
            <p:nvPr/>
          </p:nvSpPr>
          <p:spPr>
            <a:xfrm>
              <a:off x="3932441" y="2680627"/>
              <a:ext cx="679361" cy="875893"/>
            </a:xfrm>
            <a:prstGeom prst="ellipse">
              <a:avLst/>
            </a:prstGeom>
            <a:blipFill rotWithShape="1">
              <a:blip r:embed="rId11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TextBox 54"/>
            <p:cNvSpPr txBox="1"/>
            <p:nvPr/>
          </p:nvSpPr>
          <p:spPr>
            <a:xfrm>
              <a:off x="2951494" y="3588255"/>
              <a:ext cx="2003163" cy="5077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900" b="1" dirty="0">
                  <a:latin typeface="+mn-lt"/>
                </a:rPr>
                <a:t>MEDTIME</a:t>
              </a:r>
              <a:r>
                <a:rPr lang="ru-RU" sz="900" b="1" dirty="0">
                  <a:latin typeface="+mn-lt"/>
                </a:rPr>
                <a:t> </a:t>
              </a:r>
              <a:r>
                <a:rPr lang="en-US" sz="900" b="1" dirty="0">
                  <a:latin typeface="+mn-lt"/>
                </a:rPr>
                <a:t>–</a:t>
              </a:r>
              <a:r>
                <a:rPr lang="ru-RU" sz="900" b="1" dirty="0">
                  <a:latin typeface="+mn-lt"/>
                </a:rPr>
                <a:t> </a:t>
              </a:r>
              <a:r>
                <a:rPr lang="ru-RU" sz="900" b="1" dirty="0" err="1">
                  <a:latin typeface="+mn-lt"/>
                </a:rPr>
                <a:t>Гарфутдинова</a:t>
              </a:r>
              <a:r>
                <a:rPr lang="ru-RU" sz="900" b="1" dirty="0">
                  <a:latin typeface="+mn-lt"/>
                </a:rPr>
                <a:t> Юлия Олеговна, </a:t>
              </a:r>
              <a:r>
                <a:rPr lang="ru-RU" sz="900" b="1" dirty="0" err="1">
                  <a:latin typeface="+mn-lt"/>
                </a:rPr>
                <a:t>Пельменева</a:t>
              </a:r>
              <a:r>
                <a:rPr lang="ru-RU" sz="900" b="1" dirty="0">
                  <a:latin typeface="+mn-lt"/>
                </a:rPr>
                <a:t> Анастасия Ивановна</a:t>
              </a:r>
            </a:p>
          </p:txBody>
        </p:sp>
      </p:grpSp>
      <p:sp>
        <p:nvSpPr>
          <p:cNvPr id="56" name="Овал 55"/>
          <p:cNvSpPr/>
          <p:nvPr/>
        </p:nvSpPr>
        <p:spPr>
          <a:xfrm>
            <a:off x="2222500" y="4922838"/>
            <a:ext cx="762000" cy="1019175"/>
          </a:xfrm>
          <a:prstGeom prst="ellipse">
            <a:avLst/>
          </a:prstGeom>
          <a:blipFill rotWithShape="1">
            <a:blip r:embed="rId1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7" name="Овал 56"/>
          <p:cNvSpPr/>
          <p:nvPr/>
        </p:nvSpPr>
        <p:spPr>
          <a:xfrm>
            <a:off x="3538538" y="5046663"/>
            <a:ext cx="687387" cy="855662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9" name="TextBox 58"/>
          <p:cNvSpPr txBox="1"/>
          <p:nvPr/>
        </p:nvSpPr>
        <p:spPr>
          <a:xfrm>
            <a:off x="6918325" y="6027738"/>
            <a:ext cx="1389063" cy="50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latin typeface="+mn-lt"/>
              </a:rPr>
              <a:t>Учебный сектор – Казанцев Александр Дмитриевич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194300" y="6021388"/>
            <a:ext cx="1546225" cy="50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latin typeface="+mn-lt"/>
              </a:rPr>
              <a:t>Проектная деятельность – </a:t>
            </a:r>
            <a:r>
              <a:rPr lang="ru-RU" sz="900" b="1" dirty="0" err="1">
                <a:latin typeface="+mn-lt"/>
              </a:rPr>
              <a:t>Гайделис</a:t>
            </a:r>
            <a:r>
              <a:rPr lang="ru-RU" sz="900" b="1" dirty="0">
                <a:latin typeface="+mn-lt"/>
              </a:rPr>
              <a:t> Владислава Сергеевна</a:t>
            </a:r>
          </a:p>
        </p:txBody>
      </p:sp>
      <p:grpSp>
        <p:nvGrpSpPr>
          <p:cNvPr id="8215" name="Группа 62"/>
          <p:cNvGrpSpPr>
            <a:grpSpLocks/>
          </p:cNvGrpSpPr>
          <p:nvPr/>
        </p:nvGrpSpPr>
        <p:grpSpPr bwMode="auto">
          <a:xfrm>
            <a:off x="7127875" y="3341688"/>
            <a:ext cx="1930400" cy="1427162"/>
            <a:chOff x="6881178" y="3342458"/>
            <a:chExt cx="1931619" cy="1426326"/>
          </a:xfrm>
        </p:grpSpPr>
        <p:sp>
          <p:nvSpPr>
            <p:cNvPr id="46" name="Овал 45"/>
            <p:cNvSpPr/>
            <p:nvPr/>
          </p:nvSpPr>
          <p:spPr>
            <a:xfrm>
              <a:off x="7024143" y="3342458"/>
              <a:ext cx="686233" cy="861507"/>
            </a:xfrm>
            <a:prstGeom prst="ellipse">
              <a:avLst/>
            </a:prstGeom>
            <a:blipFill rotWithShape="1">
              <a:blip r:embed="rId1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Овал 46"/>
            <p:cNvSpPr/>
            <p:nvPr/>
          </p:nvSpPr>
          <p:spPr>
            <a:xfrm>
              <a:off x="7924825" y="3342458"/>
              <a:ext cx="659228" cy="912277"/>
            </a:xfrm>
            <a:prstGeom prst="ellipse">
              <a:avLst/>
            </a:prstGeom>
            <a:blipFill rotWithShape="1">
              <a:blip r:embed="rId1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TextBox 60"/>
            <p:cNvSpPr txBox="1"/>
            <p:nvPr/>
          </p:nvSpPr>
          <p:spPr>
            <a:xfrm>
              <a:off x="6881178" y="4261082"/>
              <a:ext cx="1931619" cy="5077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latin typeface="+mn-lt"/>
                </a:rPr>
                <a:t>Творческий сектор – Михайлова Александра Владимировна Багдасарян Ани </a:t>
              </a:r>
              <a:r>
                <a:rPr lang="ru-RU" sz="900" b="1" dirty="0" err="1">
                  <a:latin typeface="+mn-lt"/>
                </a:rPr>
                <a:t>Сосовна</a:t>
              </a:r>
              <a:endParaRPr lang="ru-RU" sz="900" b="1" dirty="0">
                <a:latin typeface="+mn-lt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164138" y="4279900"/>
            <a:ext cx="1314450" cy="50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latin typeface="+mn-lt"/>
              </a:rPr>
              <a:t>Информационный сектор – </a:t>
            </a:r>
            <a:r>
              <a:rPr lang="ru-RU" sz="900" b="1" dirty="0" err="1">
                <a:latin typeface="+mn-lt"/>
              </a:rPr>
              <a:t>Вогур</a:t>
            </a:r>
            <a:r>
              <a:rPr lang="ru-RU" sz="900" b="1" dirty="0">
                <a:latin typeface="+mn-lt"/>
              </a:rPr>
              <a:t> Кристина Андреевна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614363" y="2954338"/>
            <a:ext cx="7450137" cy="1746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8064500" y="2971800"/>
            <a:ext cx="0" cy="307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1851025" y="2971800"/>
            <a:ext cx="0" cy="307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622300" y="2971800"/>
            <a:ext cx="0" cy="307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3735388" y="2971800"/>
            <a:ext cx="0" cy="307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V="1">
            <a:off x="5772150" y="2954338"/>
            <a:ext cx="0" cy="307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 flipV="1">
            <a:off x="6707188" y="2971800"/>
            <a:ext cx="22225" cy="24098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470650" y="5381625"/>
            <a:ext cx="61436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219450" y="3279775"/>
            <a:ext cx="10858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7480300" y="3279775"/>
            <a:ext cx="10858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flipV="1">
            <a:off x="3889375" y="4738688"/>
            <a:ext cx="0" cy="307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28" name="Группа 74"/>
          <p:cNvGrpSpPr>
            <a:grpSpLocks/>
          </p:cNvGrpSpPr>
          <p:nvPr/>
        </p:nvGrpSpPr>
        <p:grpSpPr bwMode="auto">
          <a:xfrm>
            <a:off x="871538" y="3646488"/>
            <a:ext cx="269875" cy="1300162"/>
            <a:chOff x="871538" y="3646488"/>
            <a:chExt cx="269081" cy="1300162"/>
          </a:xfrm>
        </p:grpSpPr>
        <p:cxnSp>
          <p:nvCxnSpPr>
            <p:cNvPr id="72" name="Прямая соединительная линия 71"/>
            <p:cNvCxnSpPr>
              <a:stCxn id="40" idx="6"/>
            </p:cNvCxnSpPr>
            <p:nvPr/>
          </p:nvCxnSpPr>
          <p:spPr>
            <a:xfrm>
              <a:off x="871538" y="3646488"/>
              <a:ext cx="2326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>
              <a:endCxn id="50" idx="0"/>
            </p:cNvCxnSpPr>
            <p:nvPr/>
          </p:nvCxnSpPr>
          <p:spPr>
            <a:xfrm>
              <a:off x="1104213" y="3646488"/>
              <a:ext cx="36406" cy="130016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Прямая соединительная линия 89"/>
          <p:cNvCxnSpPr/>
          <p:nvPr/>
        </p:nvCxnSpPr>
        <p:spPr>
          <a:xfrm>
            <a:off x="2160588" y="3633788"/>
            <a:ext cx="4000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2560638" y="3609975"/>
            <a:ext cx="36512" cy="1323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>
            <a:stCxn id="3" idx="2"/>
          </p:cNvCxnSpPr>
          <p:nvPr/>
        </p:nvCxnSpPr>
        <p:spPr>
          <a:xfrm flipH="1" flipV="1">
            <a:off x="2984500" y="1570038"/>
            <a:ext cx="290513" cy="158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984500" y="1570038"/>
            <a:ext cx="0" cy="30003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2820988" y="1870075"/>
            <a:ext cx="16351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7232650" y="4903788"/>
            <a:ext cx="723900" cy="930275"/>
          </a:xfrm>
          <a:prstGeom prst="line">
            <a:avLst/>
          </a:prstGeom>
          <a:ln w="76200">
            <a:solidFill>
              <a:srgbClr val="F01A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flipV="1">
            <a:off x="7189788" y="4870450"/>
            <a:ext cx="728662" cy="998538"/>
          </a:xfrm>
          <a:prstGeom prst="line">
            <a:avLst/>
          </a:prstGeom>
          <a:ln w="76200">
            <a:solidFill>
              <a:srgbClr val="F01A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stCxn id="3" idx="4"/>
          </p:cNvCxnSpPr>
          <p:nvPr/>
        </p:nvCxnSpPr>
        <p:spPr>
          <a:xfrm>
            <a:off x="3700463" y="2225675"/>
            <a:ext cx="34925" cy="72866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Выноска-облако 91"/>
          <p:cNvSpPr/>
          <p:nvPr/>
        </p:nvSpPr>
        <p:spPr>
          <a:xfrm>
            <a:off x="4763" y="6429375"/>
            <a:ext cx="633412" cy="366713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Gabriola" panose="04040605051002020D02" pitchFamily="82" charset="0"/>
              </a:rPr>
              <a:t>4/23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9"/>
          <p:cNvGrpSpPr>
            <a:grpSpLocks/>
          </p:cNvGrpSpPr>
          <p:nvPr/>
        </p:nvGrpSpPr>
        <p:grpSpPr bwMode="auto">
          <a:xfrm>
            <a:off x="228600" y="76200"/>
            <a:ext cx="8458200" cy="838200"/>
            <a:chOff x="1913" y="1134"/>
            <a:chExt cx="8961" cy="1287"/>
          </a:xfrm>
        </p:grpSpPr>
        <p:sp>
          <p:nvSpPr>
            <p:cNvPr id="9231" name="Text Box 30"/>
            <p:cNvSpPr txBox="1">
              <a:spLocks noChangeArrowheads="1"/>
            </p:cNvSpPr>
            <p:nvPr/>
          </p:nvSpPr>
          <p:spPr bwMode="auto">
            <a:xfrm>
              <a:off x="6111" y="1220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9232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9233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9234" name="Group 33"/>
              <p:cNvGrpSpPr>
                <a:grpSpLocks/>
              </p:cNvGrpSpPr>
              <p:nvPr/>
            </p:nvGrpSpPr>
            <p:grpSpPr bwMode="auto">
              <a:xfrm>
                <a:off x="2244" y="8093"/>
                <a:ext cx="7974" cy="1093"/>
                <a:chOff x="2244" y="8093"/>
                <a:chExt cx="7974" cy="1093"/>
              </a:xfrm>
            </p:grpSpPr>
            <p:pic>
              <p:nvPicPr>
                <p:cNvPr id="9235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44" y="8093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9236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9237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9238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2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3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88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3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88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2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6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6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3" y="8832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2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39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2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6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3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10243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1" y="5262237"/>
            <a:ext cx="1695450" cy="1271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91" y="3812779"/>
            <a:ext cx="839829" cy="839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TextBox 33"/>
          <p:cNvSpPr txBox="1"/>
          <p:nvPr/>
        </p:nvSpPr>
        <p:spPr>
          <a:xfrm>
            <a:off x="192088" y="1668463"/>
            <a:ext cx="4857750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Союз молодежи</a:t>
            </a:r>
          </a:p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Совет НОЦ</a:t>
            </a:r>
          </a:p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Студенческие отряды</a:t>
            </a:r>
          </a:p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Спортивный клуб КрасГМУ</a:t>
            </a:r>
          </a:p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Студенческие советы других вузов</a:t>
            </a:r>
          </a:p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Штаб универсиады</a:t>
            </a:r>
          </a:p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Молодежное правительство</a:t>
            </a:r>
          </a:p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marL="457200" indent="-457200">
              <a:buClr>
                <a:schemeClr val="tx1"/>
              </a:buClr>
              <a:buSzPct val="102000"/>
              <a:buFont typeface="Wingdings" panose="05000000000000000000" pitchFamily="2" charset="2"/>
              <a:buChar char="ü"/>
              <a:defRPr/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00" y="5486400"/>
            <a:ext cx="1672982" cy="769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8" name="Рисунок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412" y="5309863"/>
            <a:ext cx="2005012" cy="1176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20" y="1828165"/>
            <a:ext cx="1364228" cy="1821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68" y="1721703"/>
            <a:ext cx="2396181" cy="1649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22" y="5149661"/>
            <a:ext cx="1585049" cy="1508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605" y="3428893"/>
            <a:ext cx="1571244" cy="1571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2" name="Rectangle 3"/>
          <p:cNvSpPr txBox="1">
            <a:spLocks noChangeArrowheads="1"/>
          </p:cNvSpPr>
          <p:nvPr/>
        </p:nvSpPr>
        <p:spPr>
          <a:xfrm>
            <a:off x="387350" y="944563"/>
            <a:ext cx="85344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Сотрудничество и взаимодействие с молодежными организациями и подразделениями </a:t>
            </a:r>
            <a:r>
              <a:rPr lang="ru-RU" altLang="ru-RU" sz="2400" b="1" dirty="0" err="1" smtClean="0">
                <a:latin typeface="Arial" panose="020B0604020202020204" pitchFamily="34" charset="0"/>
              </a:rPr>
              <a:t>КрасГМУ</a:t>
            </a:r>
            <a:endParaRPr lang="ru-RU" altLang="ru-RU" sz="2400" b="1" dirty="0" smtClean="0">
              <a:latin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altLang="ru-RU" sz="1800" b="1" dirty="0" smtClean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pic>
        <p:nvPicPr>
          <p:cNvPr id="10278" name="Picture 38" descr="http://krasgmu.ru/sys/images/photo/3163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1" r="15175"/>
          <a:stretch/>
        </p:blipFill>
        <p:spPr bwMode="auto">
          <a:xfrm>
            <a:off x="4820669" y="4232693"/>
            <a:ext cx="1017079" cy="1053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Выноска-облако 42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latin typeface="Gabriola" panose="04040605051002020D02" pitchFamily="82" charset="0"/>
              </a:rPr>
              <a:t>5/23</a:t>
            </a:r>
            <a:endParaRPr lang="ru-RU" sz="11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idx="1"/>
          </p:nvPr>
        </p:nvSpPr>
        <p:spPr>
          <a:xfrm>
            <a:off x="387350" y="944563"/>
            <a:ext cx="8534400" cy="990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Мероприятия за учебный год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 «Учебно-организационная работа»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altLang="ru-RU" sz="1800" b="1" dirty="0" smtClean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grpSp>
        <p:nvGrpSpPr>
          <p:cNvPr id="10243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0256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0257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0258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0259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0260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0261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0262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026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42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3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4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5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6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7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8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9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0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1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2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3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4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5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6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graphicFrame>
        <p:nvGraphicFramePr>
          <p:cNvPr id="3" name="Схема 2"/>
          <p:cNvGraphicFramePr/>
          <p:nvPr/>
        </p:nvGraphicFramePr>
        <p:xfrm>
          <a:off x="2549807" y="3355862"/>
          <a:ext cx="4494273" cy="1475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7" name="Рисунок 56" descr="https://pp.vk.me/c614719/v614719034/1ba77/kDhCRNijpvY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37389"/>
            <a:ext cx="1981200" cy="1768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58" name="Схема 57"/>
          <p:cNvGraphicFramePr/>
          <p:nvPr/>
        </p:nvGraphicFramePr>
        <p:xfrm>
          <a:off x="2496994" y="1782952"/>
          <a:ext cx="4201513" cy="1431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59" name="Рисунок 58" descr="https://pp.vk.me/c624824/v624824652/9d63/5oK7o14gRp4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782763"/>
            <a:ext cx="2438400" cy="1415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0" name="Рисунок 59" descr="https://pp.vk.me/c624524/v624524514/a3d7/t5OEOFYvk-4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649" y="1650680"/>
            <a:ext cx="2449607" cy="1428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61" name="Схема 60"/>
          <p:cNvGraphicFramePr/>
          <p:nvPr/>
        </p:nvGraphicFramePr>
        <p:xfrm>
          <a:off x="2623387" y="5105400"/>
          <a:ext cx="3919527" cy="1489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62" name="Рисунок 61" descr="https://pp.vk.me/c625622/v625622338/be8c/2pAPc9hJFnA.jpg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676" y="5185896"/>
            <a:ext cx="2193582" cy="1367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3" name="Рисунок 62" descr="https://pp.vk.me/c625319/v625319338/f980/_0iXXegC6Fs.jpg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4" y="5250252"/>
            <a:ext cx="2259771" cy="1302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301" name="Picture 37" descr="http://www.dolg-vozvrat.com/userfiles/image/raspiska/rasp08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14" y="3431892"/>
            <a:ext cx="2270082" cy="1556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3" name="AutoShape 39" descr="https://dl.pushbulletusercontent.com/4z16EgDFzc59mGctuk7kICG13ftqNXNF/IMG_0664.JPG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sp>
        <p:nvSpPr>
          <p:cNvPr id="10254" name="AutoShape 41" descr="https://dl.pushbulletusercontent.com/4z16EgDFzc59mGctuk7kICG13ftqNXNF/IMG_0664.JPG"/>
          <p:cNvSpPr>
            <a:spLocks noChangeAspect="1" noChangeArrowheads="1"/>
          </p:cNvSpPr>
          <p:nvPr/>
        </p:nvSpPr>
        <p:spPr bwMode="auto">
          <a:xfrm>
            <a:off x="30162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sp>
        <p:nvSpPr>
          <p:cNvPr id="39" name="Выноска-облако 38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Gabriola" panose="04040605051002020D02" pitchFamily="82" charset="0"/>
              </a:rPr>
              <a:t>6</a:t>
            </a:r>
            <a:r>
              <a:rPr lang="ru-RU" sz="1100" b="1" dirty="0" smtClean="0">
                <a:latin typeface="Gabriola" panose="04040605051002020D02" pitchFamily="82" charset="0"/>
              </a:rPr>
              <a:t>/23</a:t>
            </a:r>
            <a:endParaRPr lang="ru-RU" sz="11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Группа 6"/>
          <p:cNvGrpSpPr>
            <a:grpSpLocks/>
          </p:cNvGrpSpPr>
          <p:nvPr/>
        </p:nvGrpSpPr>
        <p:grpSpPr bwMode="auto">
          <a:xfrm>
            <a:off x="5859463" y="5245100"/>
            <a:ext cx="1822450" cy="1417638"/>
            <a:chOff x="5374030" y="5110836"/>
            <a:chExt cx="2054144" cy="155787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030" y="5110836"/>
              <a:ext cx="1596944" cy="110067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6430" y="5263236"/>
              <a:ext cx="1596944" cy="110067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830" y="5415636"/>
              <a:ext cx="1596944" cy="110067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1230" y="5568036"/>
              <a:ext cx="1596944" cy="110067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387350" y="944563"/>
            <a:ext cx="85344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Мероприятия за учебный год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 «Методическая учебная работа - АНКЕТИРОВАНИЕ»</a:t>
            </a:r>
          </a:p>
          <a:p>
            <a:pPr fontAlgn="auto">
              <a:spcAft>
                <a:spcPts val="0"/>
              </a:spcAft>
              <a:defRPr/>
            </a:pP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grpSp>
        <p:nvGrpSpPr>
          <p:cNvPr id="11268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1280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1281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1282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1283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1284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1285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1286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1287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41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2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3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4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5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6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7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8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9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0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1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2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3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4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5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1126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731963"/>
            <a:ext cx="35147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5" y="1751013"/>
            <a:ext cx="16637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33550"/>
            <a:ext cx="182880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1752600"/>
            <a:ext cx="1819275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3" name="Группа 7"/>
          <p:cNvGrpSpPr>
            <a:grpSpLocks/>
          </p:cNvGrpSpPr>
          <p:nvPr/>
        </p:nvGrpSpPr>
        <p:grpSpPr bwMode="auto">
          <a:xfrm>
            <a:off x="3892550" y="5278438"/>
            <a:ext cx="1919288" cy="1419225"/>
            <a:chOff x="3791244" y="5105400"/>
            <a:chExt cx="2054144" cy="155787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1244" y="5105400"/>
              <a:ext cx="1596944" cy="110067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3644" y="5257800"/>
              <a:ext cx="1596944" cy="110067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044" y="5410200"/>
              <a:ext cx="1596944" cy="110067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444" y="5562600"/>
              <a:ext cx="1596944" cy="110067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pic>
        <p:nvPicPr>
          <p:cNvPr id="11274" name="Picture 29" descr="http://www.mir-konkursov.ru/userfiles/bear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5349875"/>
            <a:ext cx="140017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Выноска-облако 55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Gabriola" panose="04040605051002020D02" pitchFamily="82" charset="0"/>
              </a:rPr>
              <a:t>7</a:t>
            </a:r>
            <a:r>
              <a:rPr lang="ru-RU" sz="1100" b="1" dirty="0" smtClean="0">
                <a:latin typeface="Gabriola" panose="04040605051002020D02" pitchFamily="82" charset="0"/>
              </a:rPr>
              <a:t>/23</a:t>
            </a:r>
            <a:endParaRPr lang="ru-RU" sz="11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Кольцо 71"/>
          <p:cNvSpPr/>
          <p:nvPr/>
        </p:nvSpPr>
        <p:spPr>
          <a:xfrm>
            <a:off x="411163" y="2266950"/>
            <a:ext cx="1654175" cy="876300"/>
          </a:xfrm>
          <a:prstGeom prst="donut">
            <a:avLst>
              <a:gd name="adj" fmla="val 11010"/>
            </a:avLst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563" y="2038231"/>
            <a:ext cx="1779890" cy="13337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7" name="Кольцо 86"/>
          <p:cNvSpPr/>
          <p:nvPr/>
        </p:nvSpPr>
        <p:spPr>
          <a:xfrm>
            <a:off x="2671763" y="5472113"/>
            <a:ext cx="1654175" cy="876300"/>
          </a:xfrm>
          <a:prstGeom prst="donut">
            <a:avLst>
              <a:gd name="adj" fmla="val 11010"/>
            </a:avLst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1267" name="Рисунок 99" descr="https://pp.vk.me/c625817/v625817514/63bc/Ov4lnQa2G_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5303838"/>
            <a:ext cx="2244725" cy="13223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77" name="Кольцо 76"/>
          <p:cNvSpPr/>
          <p:nvPr/>
        </p:nvSpPr>
        <p:spPr>
          <a:xfrm>
            <a:off x="1358900" y="3851275"/>
            <a:ext cx="1654175" cy="876300"/>
          </a:xfrm>
          <a:prstGeom prst="donut">
            <a:avLst>
              <a:gd name="adj" fmla="val 11010"/>
            </a:avLst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1271" name="Рисунок 96" descr="https://pp.vk.me/c622123/v622123520/3b8a/buB_QWwRD_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3630613"/>
            <a:ext cx="1908175" cy="13525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grpSp>
        <p:nvGrpSpPr>
          <p:cNvPr id="12296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2322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2323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2324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2325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2326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2327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2328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2329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40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1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2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3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4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5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6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7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8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49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0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1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2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3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54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55" name="Rectangle 3"/>
          <p:cNvSpPr txBox="1">
            <a:spLocks noChangeArrowheads="1"/>
          </p:cNvSpPr>
          <p:nvPr/>
        </p:nvSpPr>
        <p:spPr>
          <a:xfrm>
            <a:off x="387350" y="944563"/>
            <a:ext cx="8534400" cy="990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Мероприятия за учебный год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 «Воспитательная работа, работа с кураторами, культурно-массовые мероприятия»</a:t>
            </a:r>
          </a:p>
          <a:p>
            <a:pPr fontAlgn="auto">
              <a:spcAft>
                <a:spcPts val="0"/>
              </a:spcAft>
              <a:defRPr/>
            </a:pP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sp>
        <p:nvSpPr>
          <p:cNvPr id="61" name="Блок-схема: узел 60"/>
          <p:cNvSpPr/>
          <p:nvPr/>
        </p:nvSpPr>
        <p:spPr>
          <a:xfrm>
            <a:off x="1371600" y="3505200"/>
            <a:ext cx="165100" cy="165100"/>
          </a:xfrm>
          <a:prstGeom prst="flowChartConnector">
            <a:avLst/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299" name="Группа 73"/>
          <p:cNvGrpSpPr>
            <a:grpSpLocks/>
          </p:cNvGrpSpPr>
          <p:nvPr/>
        </p:nvGrpSpPr>
        <p:grpSpPr bwMode="auto">
          <a:xfrm>
            <a:off x="558800" y="2341563"/>
            <a:ext cx="1357313" cy="728662"/>
            <a:chOff x="2083831" y="1803447"/>
            <a:chExt cx="1357497" cy="728396"/>
          </a:xfrm>
        </p:grpSpPr>
        <p:sp>
          <p:nvSpPr>
            <p:cNvPr id="75" name="Овал 74"/>
            <p:cNvSpPr/>
            <p:nvPr/>
          </p:nvSpPr>
          <p:spPr>
            <a:xfrm>
              <a:off x="2083831" y="1803447"/>
              <a:ext cx="1357497" cy="728396"/>
            </a:xfrm>
            <a:prstGeom prst="ellipse">
              <a:avLst/>
            </a:prstGeom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6" name="Овал 6"/>
            <p:cNvSpPr/>
            <p:nvPr/>
          </p:nvSpPr>
          <p:spPr>
            <a:xfrm>
              <a:off x="2282296" y="1909770"/>
              <a:ext cx="960567" cy="5157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Игра «Крокодил»</a:t>
              </a:r>
              <a:endParaRPr lang="ru-RU" sz="900" dirty="0"/>
            </a:p>
          </p:txBody>
        </p:sp>
      </p:grpSp>
      <p:grpSp>
        <p:nvGrpSpPr>
          <p:cNvPr id="12300" name="Группа 78"/>
          <p:cNvGrpSpPr>
            <a:grpSpLocks/>
          </p:cNvGrpSpPr>
          <p:nvPr/>
        </p:nvGrpSpPr>
        <p:grpSpPr bwMode="auto">
          <a:xfrm>
            <a:off x="1508125" y="3925888"/>
            <a:ext cx="1357313" cy="728662"/>
            <a:chOff x="2083831" y="1803447"/>
            <a:chExt cx="1357497" cy="728396"/>
          </a:xfrm>
        </p:grpSpPr>
        <p:sp>
          <p:nvSpPr>
            <p:cNvPr id="80" name="Овал 79"/>
            <p:cNvSpPr/>
            <p:nvPr/>
          </p:nvSpPr>
          <p:spPr>
            <a:xfrm>
              <a:off x="2083831" y="1803447"/>
              <a:ext cx="1357497" cy="728396"/>
            </a:xfrm>
            <a:prstGeom prst="ellipse">
              <a:avLst/>
            </a:prstGeom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1" name="Овал 6"/>
            <p:cNvSpPr/>
            <p:nvPr/>
          </p:nvSpPr>
          <p:spPr>
            <a:xfrm>
              <a:off x="2282296" y="1909770"/>
              <a:ext cx="960567" cy="5157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Вечер Бардовских песен</a:t>
              </a:r>
            </a:p>
          </p:txBody>
        </p:sp>
      </p:grpSp>
      <p:grpSp>
        <p:nvGrpSpPr>
          <p:cNvPr id="12301" name="Группа 88"/>
          <p:cNvGrpSpPr>
            <a:grpSpLocks/>
          </p:cNvGrpSpPr>
          <p:nvPr/>
        </p:nvGrpSpPr>
        <p:grpSpPr bwMode="auto">
          <a:xfrm>
            <a:off x="2819400" y="5545138"/>
            <a:ext cx="1357313" cy="728662"/>
            <a:chOff x="2083831" y="1803447"/>
            <a:chExt cx="1357497" cy="728396"/>
          </a:xfrm>
        </p:grpSpPr>
        <p:sp>
          <p:nvSpPr>
            <p:cNvPr id="90" name="Овал 89"/>
            <p:cNvSpPr/>
            <p:nvPr/>
          </p:nvSpPr>
          <p:spPr>
            <a:xfrm>
              <a:off x="2083831" y="1803447"/>
              <a:ext cx="1357497" cy="728396"/>
            </a:xfrm>
            <a:prstGeom prst="ellipse">
              <a:avLst/>
            </a:prstGeom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1" name="Овал 6"/>
            <p:cNvSpPr/>
            <p:nvPr/>
          </p:nvSpPr>
          <p:spPr>
            <a:xfrm>
              <a:off x="2282296" y="1909770"/>
              <a:ext cx="960567" cy="5157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День </a:t>
              </a:r>
              <a:r>
                <a:rPr lang="ru-RU" sz="1400" dirty="0" err="1"/>
                <a:t>перво-курсника</a:t>
              </a:r>
              <a:endParaRPr lang="ru-RU" sz="900" dirty="0"/>
            </a:p>
          </p:txBody>
        </p:sp>
      </p:grpSp>
      <p:sp>
        <p:nvSpPr>
          <p:cNvPr id="102" name="Блок-схема: узел 101"/>
          <p:cNvSpPr/>
          <p:nvPr/>
        </p:nvSpPr>
        <p:spPr>
          <a:xfrm>
            <a:off x="2533650" y="5303838"/>
            <a:ext cx="165100" cy="165100"/>
          </a:xfrm>
          <a:prstGeom prst="flowChartConnector">
            <a:avLst/>
          </a:prstGeom>
          <a:solidFill>
            <a:srgbClr val="C00000"/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303" name="Группа 4"/>
          <p:cNvGrpSpPr>
            <a:grpSpLocks/>
          </p:cNvGrpSpPr>
          <p:nvPr/>
        </p:nvGrpSpPr>
        <p:grpSpPr bwMode="auto">
          <a:xfrm>
            <a:off x="4524375" y="2287588"/>
            <a:ext cx="4273550" cy="3013075"/>
            <a:chOff x="4514850" y="1914856"/>
            <a:chExt cx="4273550" cy="3014332"/>
          </a:xfrm>
        </p:grpSpPr>
        <p:sp>
          <p:nvSpPr>
            <p:cNvPr id="82" name="Кольцо 81"/>
            <p:cNvSpPr/>
            <p:nvPr/>
          </p:nvSpPr>
          <p:spPr>
            <a:xfrm>
              <a:off x="4514850" y="2189608"/>
              <a:ext cx="1654175" cy="875078"/>
            </a:xfrm>
            <a:prstGeom prst="donut">
              <a:avLst>
                <a:gd name="adj" fmla="val 11010"/>
              </a:avLst>
            </a:prstGeom>
            <a:solidFill>
              <a:srgbClr val="C00000"/>
            </a:solidFill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2" name="Кольцо 91"/>
            <p:cNvSpPr/>
            <p:nvPr/>
          </p:nvSpPr>
          <p:spPr>
            <a:xfrm>
              <a:off x="5522913" y="3796828"/>
              <a:ext cx="1654175" cy="878254"/>
            </a:xfrm>
            <a:prstGeom prst="donut">
              <a:avLst>
                <a:gd name="adj" fmla="val 11010"/>
              </a:avLst>
            </a:prstGeom>
            <a:solidFill>
              <a:srgbClr val="C00000"/>
            </a:solidFill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1269" name="Рисунок 98" descr="https://pp.vk.me/c618518/v618518338/1ceff/cw19qYlSGEM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7675" y="3540125"/>
              <a:ext cx="1990725" cy="1389063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/>
          </p:spPr>
        </p:pic>
        <p:grpSp>
          <p:nvGrpSpPr>
            <p:cNvPr id="12308" name="Группа 93"/>
            <p:cNvGrpSpPr>
              <a:grpSpLocks/>
            </p:cNvGrpSpPr>
            <p:nvPr/>
          </p:nvGrpSpPr>
          <p:grpSpPr bwMode="auto">
            <a:xfrm>
              <a:off x="5670550" y="3871913"/>
              <a:ext cx="1357313" cy="728662"/>
              <a:chOff x="2083831" y="1803447"/>
              <a:chExt cx="1357497" cy="728396"/>
            </a:xfrm>
          </p:grpSpPr>
          <p:sp>
            <p:nvSpPr>
              <p:cNvPr id="95" name="Овал 94"/>
              <p:cNvSpPr/>
              <p:nvPr/>
            </p:nvSpPr>
            <p:spPr>
              <a:xfrm>
                <a:off x="2083831" y="1803006"/>
                <a:ext cx="1357497" cy="728700"/>
              </a:xfrm>
              <a:prstGeom prst="ellipse">
                <a:avLst/>
              </a:prstGeom>
            </p:spPr>
            <p:style>
              <a:lnRef idx="1">
                <a:schemeClr val="accent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6" name="Овал 6"/>
              <p:cNvSpPr/>
              <p:nvPr/>
            </p:nvSpPr>
            <p:spPr>
              <a:xfrm>
                <a:off x="2282296" y="1909374"/>
                <a:ext cx="960567" cy="51596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0" tIns="0" rIns="0" bIns="0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1400" dirty="0"/>
                  <a:t>День абитуриента</a:t>
                </a:r>
              </a:p>
            </p:txBody>
          </p:sp>
        </p:grpSp>
        <p:sp>
          <p:nvSpPr>
            <p:cNvPr id="101" name="Блок-схема: узел 100"/>
            <p:cNvSpPr/>
            <p:nvPr/>
          </p:nvSpPr>
          <p:spPr>
            <a:xfrm>
              <a:off x="5703888" y="3437903"/>
              <a:ext cx="165100" cy="166758"/>
            </a:xfrm>
            <a:prstGeom prst="flowChartConnector">
              <a:avLst/>
            </a:prstGeom>
            <a:solidFill>
              <a:srgbClr val="C00000"/>
            </a:solidFill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988" y="1914856"/>
              <a:ext cx="1736420" cy="1302314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grpSp>
          <p:nvGrpSpPr>
            <p:cNvPr id="12311" name="Группа 83"/>
            <p:cNvGrpSpPr>
              <a:grpSpLocks/>
            </p:cNvGrpSpPr>
            <p:nvPr/>
          </p:nvGrpSpPr>
          <p:grpSpPr bwMode="auto">
            <a:xfrm>
              <a:off x="4664075" y="2262188"/>
              <a:ext cx="1357313" cy="728662"/>
              <a:chOff x="2083831" y="1803447"/>
              <a:chExt cx="1357497" cy="728396"/>
            </a:xfrm>
          </p:grpSpPr>
          <p:sp>
            <p:nvSpPr>
              <p:cNvPr id="85" name="Овал 84"/>
              <p:cNvSpPr/>
              <p:nvPr/>
            </p:nvSpPr>
            <p:spPr>
              <a:xfrm>
                <a:off x="2083831" y="1803922"/>
                <a:ext cx="1357497" cy="728701"/>
              </a:xfrm>
              <a:prstGeom prst="ellipse">
                <a:avLst/>
              </a:prstGeom>
            </p:spPr>
            <p:style>
              <a:lnRef idx="1">
                <a:schemeClr val="accent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6" name="Овал 6"/>
              <p:cNvSpPr/>
              <p:nvPr/>
            </p:nvSpPr>
            <p:spPr>
              <a:xfrm>
                <a:off x="2282296" y="1910291"/>
                <a:ext cx="960567" cy="51596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0" tIns="0" rIns="0" bIns="0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1400" dirty="0"/>
                  <a:t>Линейка 1 сентября</a:t>
                </a:r>
              </a:p>
            </p:txBody>
          </p:sp>
        </p:grpSp>
      </p:grpSp>
      <p:sp>
        <p:nvSpPr>
          <p:cNvPr id="59" name="Выноска-облако 58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latin typeface="Gabriola" panose="04040605051002020D02" pitchFamily="82" charset="0"/>
              </a:rPr>
              <a:t>8/23</a:t>
            </a:r>
            <a:endParaRPr lang="ru-RU" sz="11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9"/>
          <p:cNvGrpSpPr>
            <a:grpSpLocks/>
          </p:cNvGrpSpPr>
          <p:nvPr/>
        </p:nvGrpSpPr>
        <p:grpSpPr bwMode="auto">
          <a:xfrm>
            <a:off x="82550" y="112713"/>
            <a:ext cx="8777288" cy="838200"/>
            <a:chOff x="1913" y="1134"/>
            <a:chExt cx="9299" cy="1287"/>
          </a:xfrm>
        </p:grpSpPr>
        <p:sp>
          <p:nvSpPr>
            <p:cNvPr id="13323" name="Text Box 30"/>
            <p:cNvSpPr txBox="1">
              <a:spLocks noChangeArrowheads="1"/>
            </p:cNvSpPr>
            <p:nvPr/>
          </p:nvSpPr>
          <p:spPr bwMode="auto">
            <a:xfrm>
              <a:off x="6449" y="1238"/>
              <a:ext cx="4763" cy="11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6000"/>
                </a:lnSpc>
                <a:spcAft>
                  <a:spcPts val="1000"/>
                </a:spcAft>
              </a:pPr>
              <a:r>
                <a:rPr lang="ru-RU" altLang="ru-RU" sz="1100" b="1" i="1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ru-RU" altLang="ru-RU" sz="1100" b="1" i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/>
            </a:p>
          </p:txBody>
        </p:sp>
        <p:grpSp>
          <p:nvGrpSpPr>
            <p:cNvPr id="13324" name="Group 31"/>
            <p:cNvGrpSpPr>
              <a:grpSpLocks noChangeAspect="1"/>
            </p:cNvGrpSpPr>
            <p:nvPr/>
          </p:nvGrpSpPr>
          <p:grpSpPr bwMode="auto">
            <a:xfrm>
              <a:off x="1913" y="1134"/>
              <a:ext cx="8797" cy="1287"/>
              <a:chOff x="1836" y="7993"/>
              <a:chExt cx="8797" cy="1287"/>
            </a:xfrm>
          </p:grpSpPr>
          <p:sp>
            <p:nvSpPr>
              <p:cNvPr id="13325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836" y="7993"/>
                <a:ext cx="8797" cy="1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13326" name="Group 33"/>
              <p:cNvGrpSpPr>
                <a:grpSpLocks/>
              </p:cNvGrpSpPr>
              <p:nvPr/>
            </p:nvGrpSpPr>
            <p:grpSpPr bwMode="auto">
              <a:xfrm>
                <a:off x="2414" y="8121"/>
                <a:ext cx="7804" cy="1093"/>
                <a:chOff x="2414" y="8121"/>
                <a:chExt cx="7804" cy="1093"/>
              </a:xfrm>
            </p:grpSpPr>
            <p:pic>
              <p:nvPicPr>
                <p:cNvPr id="13327" name="Picture 34" descr="logo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4" y="8121"/>
                  <a:ext cx="3720" cy="1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3328" name="Group 35"/>
                <p:cNvGrpSpPr>
                  <a:grpSpLocks/>
                </p:cNvGrpSpPr>
                <p:nvPr/>
              </p:nvGrpSpPr>
              <p:grpSpPr bwMode="auto">
                <a:xfrm>
                  <a:off x="6530" y="8333"/>
                  <a:ext cx="3688" cy="651"/>
                  <a:chOff x="6530" y="8333"/>
                  <a:chExt cx="3688" cy="651"/>
                </a:xfrm>
              </p:grpSpPr>
              <p:sp>
                <p:nvSpPr>
                  <p:cNvPr id="13329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28" y="8377"/>
                    <a:ext cx="1890" cy="547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ts val="1000"/>
                      </a:spcAft>
                    </a:pPr>
                    <a:r>
                      <a:rPr lang="ru-RU" altLang="ru-RU" sz="2000" b="1" i="1">
                        <a:solidFill>
                          <a:srgbClr val="FFFFFF"/>
                        </a:solidFill>
                        <a:latin typeface="Arial" panose="020B0604020202020204" pitchFamily="34" charset="0"/>
                      </a:rPr>
                      <a:t>ФФМО</a:t>
                    </a:r>
                    <a:endParaRPr lang="ru-RU" altLang="ru-RU"/>
                  </a:p>
                </p:txBody>
              </p:sp>
              <p:grpSp>
                <p:nvGrpSpPr>
                  <p:cNvPr id="13330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6530" y="8333"/>
                    <a:ext cx="1219" cy="651"/>
                    <a:chOff x="6530" y="8333"/>
                    <a:chExt cx="1219" cy="651"/>
                  </a:xfrm>
                </p:grpSpPr>
                <p:sp>
                  <p:nvSpPr>
                    <p:cNvPr id="13" name="AutoShap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42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4" name="AutoShap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65" y="83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5" name="AutoShap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92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6" name="AutoShap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4" y="8495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7" name="AutoShap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600" y="8490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8" name="AutoShap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47" y="83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19" name="AutoShap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57" y="8346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0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528" y="8678"/>
                      <a:ext cx="151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1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853" y="8678"/>
                      <a:ext cx="150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2" name="AutoShap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982" y="8834"/>
                      <a:ext cx="151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3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80" y="8834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4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82" y="8841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5" name="AutoShape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590" y="8834"/>
                      <a:ext cx="148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6" name="AutoShape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37" y="8678"/>
                      <a:ext cx="148" cy="141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  <p:sp>
                  <p:nvSpPr>
                    <p:cNvPr id="27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445" y="8695"/>
                      <a:ext cx="150" cy="139"/>
                    </a:xfrm>
                    <a:prstGeom prst="star5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ru-RU">
                        <a:cs typeface="Arial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387350" y="944563"/>
            <a:ext cx="8534400" cy="990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latin typeface="Arial" panose="020B0604020202020204" pitchFamily="34" charset="0"/>
              </a:rPr>
              <a:t>Мероприятия за учебный год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latin typeface="Arial" panose="020B0604020202020204" pitchFamily="34" charset="0"/>
              </a:rPr>
              <a:t> «Воспитательная работа, работа с кураторами, культурно-массовые мероприятия»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800" b="1" dirty="0" smtClean="0"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altLang="ru-RU" sz="1800" b="1" dirty="0">
              <a:solidFill>
                <a:srgbClr val="F01A1A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54438" y="1658952"/>
            <a:ext cx="51054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6600">
                  <a:solidFill>
                    <a:srgbClr val="FF090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День Рождение КрасГМУ!</a:t>
            </a:r>
          </a:p>
          <a:p>
            <a:pPr algn="ctr">
              <a:defRPr/>
            </a:pPr>
            <a:endParaRPr lang="ru-RU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pic>
        <p:nvPicPr>
          <p:cNvPr id="31746" name="Picture 2" descr="https://pp.vk.me/c623830/v623830514/afd8/yHp5-eaufC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99" y="2373514"/>
            <a:ext cx="2867883" cy="1904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s://pp.vk.me/c624525/v624525514/a9a4/0PKwS02PCD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64" y="4298900"/>
            <a:ext cx="3789255" cy="251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s://pp.vk.me/c623830/v623830514/afe1/96WgOm94Cv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02" y="4289706"/>
            <a:ext cx="3815586" cy="2533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12" descr="&amp;Kcy;&amp;ucy;&amp;rcy;&amp;icy;&amp;lcy;&amp;kcy;&amp;acy; - &amp;Scy;&amp;tcy;&amp;rcy;&amp;acy;&amp;ncy;&amp;icy;&amp;tscy;&amp;acy; 348 - Sat-univers.inf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590800"/>
            <a:ext cx="13589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36116" y="2454811"/>
            <a:ext cx="4321131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2013 – </a:t>
            </a:r>
            <a:r>
              <a:rPr lang="ru-RU" altLang="ru-RU" sz="3600" b="1" spc="50" dirty="0">
                <a:ln w="0"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</a:rPr>
              <a:t>5</a:t>
            </a:r>
            <a:r>
              <a:rPr lang="ru-RU" alt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, 2014 – </a:t>
            </a:r>
            <a:r>
              <a:rPr lang="ru-RU" altLang="ru-RU" sz="3600" b="1" spc="50" dirty="0">
                <a:ln w="0"/>
                <a:solidFill>
                  <a:srgbClr val="FF090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charset="0"/>
              </a:rPr>
              <a:t>2</a:t>
            </a:r>
            <a:endParaRPr lang="ru-RU" altLang="ru-RU" sz="2400" b="1" dirty="0">
              <a:solidFill>
                <a:srgbClr val="FF0909"/>
              </a:solidFill>
              <a:latin typeface="Arial" charset="0"/>
            </a:endParaRPr>
          </a:p>
          <a:p>
            <a:pPr algn="ctr">
              <a:defRPr/>
            </a:pPr>
            <a:r>
              <a:rPr lang="ru-RU" sz="2800" b="1" dirty="0">
                <a:latin typeface="Arial" charset="0"/>
              </a:rPr>
              <a:t> В </a:t>
            </a:r>
            <a:r>
              <a:rPr lang="ru-RU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charset="0"/>
              </a:rPr>
              <a:t>2,5 раза </a:t>
            </a:r>
            <a:r>
              <a:rPr lang="ru-RU" sz="2800" b="1" dirty="0">
                <a:latin typeface="Arial" charset="0"/>
              </a:rPr>
              <a:t>лучше, чем в прошлом году!</a:t>
            </a:r>
            <a:endParaRPr lang="ru-RU" sz="2800" dirty="0"/>
          </a:p>
        </p:txBody>
      </p:sp>
      <p:sp>
        <p:nvSpPr>
          <p:cNvPr id="34" name="Выноска-облако 33"/>
          <p:cNvSpPr/>
          <p:nvPr/>
        </p:nvSpPr>
        <p:spPr>
          <a:xfrm>
            <a:off x="82550" y="6392863"/>
            <a:ext cx="633413" cy="366712"/>
          </a:xfrm>
          <a:prstGeom prst="cloudCallout">
            <a:avLst>
              <a:gd name="adj1" fmla="val -59188"/>
              <a:gd name="adj2" fmla="val 733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Gabriola" panose="04040605051002020D02" pitchFamily="82" charset="0"/>
              </a:rPr>
              <a:t>9</a:t>
            </a:r>
            <a:r>
              <a:rPr lang="ru-RU" sz="1100" b="1" dirty="0" smtClean="0">
                <a:latin typeface="Gabriola" panose="04040605051002020D02" pitchFamily="82" charset="0"/>
              </a:rPr>
              <a:t>/23</a:t>
            </a:r>
            <a:endParaRPr lang="ru-RU" sz="11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6276</TotalTime>
  <Words>848</Words>
  <Application>Microsoft Office PowerPoint</Application>
  <PresentationFormat>Экран (4:3)</PresentationFormat>
  <Paragraphs>232</Paragraphs>
  <Slides>23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Gabriola</vt:lpstr>
      <vt:lpstr>Garamond</vt:lpstr>
      <vt:lpstr>Times New Roman</vt:lpstr>
      <vt:lpstr>Wingdings</vt:lpstr>
      <vt:lpstr>Тема Office</vt:lpstr>
      <vt:lpstr>Acrobat Document</vt:lpstr>
      <vt:lpstr>ОТЧЕТ о работе Студенческого Совета ФФМО  за 8 месяцев  (с 1.09.2014 по 1.05.2015)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эльдорадо</dc:creator>
  <cp:lastModifiedBy>Акоп Бабаджанян</cp:lastModifiedBy>
  <cp:revision>308</cp:revision>
  <cp:lastPrinted>2012-09-04T10:11:53Z</cp:lastPrinted>
  <dcterms:created xsi:type="dcterms:W3CDTF">2009-04-02T08:43:56Z</dcterms:created>
  <dcterms:modified xsi:type="dcterms:W3CDTF">2015-05-10T13:33:11Z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