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3"/>
  </p:notesMasterIdLst>
  <p:sldIdLst>
    <p:sldId id="449" r:id="rId2"/>
    <p:sldId id="397" r:id="rId3"/>
    <p:sldId id="418" r:id="rId4"/>
    <p:sldId id="453" r:id="rId5"/>
    <p:sldId id="412" r:id="rId6"/>
    <p:sldId id="424" r:id="rId7"/>
    <p:sldId id="468" r:id="rId8"/>
    <p:sldId id="469" r:id="rId9"/>
    <p:sldId id="470" r:id="rId10"/>
    <p:sldId id="471" r:id="rId11"/>
    <p:sldId id="425" r:id="rId12"/>
    <p:sldId id="330" r:id="rId13"/>
    <p:sldId id="420" r:id="rId14"/>
    <p:sldId id="426" r:id="rId15"/>
    <p:sldId id="423" r:id="rId16"/>
    <p:sldId id="329" r:id="rId17"/>
    <p:sldId id="428" r:id="rId18"/>
    <p:sldId id="440" r:id="rId19"/>
    <p:sldId id="439" r:id="rId20"/>
    <p:sldId id="427" r:id="rId21"/>
    <p:sldId id="429" r:id="rId22"/>
    <p:sldId id="430" r:id="rId23"/>
    <p:sldId id="432" r:id="rId24"/>
    <p:sldId id="436" r:id="rId25"/>
    <p:sldId id="435" r:id="rId26"/>
    <p:sldId id="437" r:id="rId27"/>
    <p:sldId id="333" r:id="rId28"/>
    <p:sldId id="441" r:id="rId29"/>
    <p:sldId id="443" r:id="rId30"/>
    <p:sldId id="442" r:id="rId31"/>
    <p:sldId id="444" r:id="rId32"/>
    <p:sldId id="399" r:id="rId33"/>
    <p:sldId id="431" r:id="rId34"/>
    <p:sldId id="446" r:id="rId35"/>
    <p:sldId id="332" r:id="rId36"/>
    <p:sldId id="454" r:id="rId37"/>
    <p:sldId id="455" r:id="rId38"/>
    <p:sldId id="456" r:id="rId39"/>
    <p:sldId id="438" r:id="rId40"/>
    <p:sldId id="403" r:id="rId41"/>
    <p:sldId id="404" r:id="rId42"/>
    <p:sldId id="402" r:id="rId43"/>
    <p:sldId id="401" r:id="rId44"/>
    <p:sldId id="405" r:id="rId45"/>
    <p:sldId id="447" r:id="rId46"/>
    <p:sldId id="445" r:id="rId47"/>
    <p:sldId id="337" r:id="rId48"/>
    <p:sldId id="467" r:id="rId49"/>
    <p:sldId id="459" r:id="rId50"/>
    <p:sldId id="461" r:id="rId51"/>
    <p:sldId id="462" r:id="rId52"/>
    <p:sldId id="463" r:id="rId53"/>
    <p:sldId id="464" r:id="rId54"/>
    <p:sldId id="466" r:id="rId55"/>
    <p:sldId id="472" r:id="rId56"/>
    <p:sldId id="473" r:id="rId57"/>
    <p:sldId id="378" r:id="rId58"/>
    <p:sldId id="410" r:id="rId59"/>
    <p:sldId id="368" r:id="rId60"/>
    <p:sldId id="465" r:id="rId61"/>
    <p:sldId id="338" r:id="rId62"/>
    <p:sldId id="411" r:id="rId63"/>
    <p:sldId id="369" r:id="rId64"/>
    <p:sldId id="414" r:id="rId65"/>
    <p:sldId id="371" r:id="rId66"/>
    <p:sldId id="370" r:id="rId67"/>
    <p:sldId id="372" r:id="rId68"/>
    <p:sldId id="374" r:id="rId69"/>
    <p:sldId id="376" r:id="rId70"/>
    <p:sldId id="357" r:id="rId71"/>
    <p:sldId id="360" r:id="rId72"/>
    <p:sldId id="377" r:id="rId73"/>
    <p:sldId id="268" r:id="rId74"/>
    <p:sldId id="283" r:id="rId75"/>
    <p:sldId id="257" r:id="rId76"/>
    <p:sldId id="256" r:id="rId77"/>
    <p:sldId id="355" r:id="rId78"/>
    <p:sldId id="356" r:id="rId79"/>
    <p:sldId id="358" r:id="rId80"/>
    <p:sldId id="359" r:id="rId81"/>
    <p:sldId id="351" r:id="rId82"/>
    <p:sldId id="352" r:id="rId83"/>
    <p:sldId id="353" r:id="rId84"/>
    <p:sldId id="354" r:id="rId85"/>
    <p:sldId id="280" r:id="rId86"/>
    <p:sldId id="343" r:id="rId87"/>
    <p:sldId id="345" r:id="rId88"/>
    <p:sldId id="346" r:id="rId89"/>
    <p:sldId id="347" r:id="rId90"/>
    <p:sldId id="348" r:id="rId91"/>
    <p:sldId id="349" r:id="rId92"/>
    <p:sldId id="381" r:id="rId93"/>
    <p:sldId id="384" r:id="rId94"/>
    <p:sldId id="385" r:id="rId95"/>
    <p:sldId id="387" r:id="rId96"/>
    <p:sldId id="382" r:id="rId97"/>
    <p:sldId id="417" r:id="rId98"/>
    <p:sldId id="386" r:id="rId99"/>
    <p:sldId id="393" r:id="rId100"/>
    <p:sldId id="451" r:id="rId101"/>
    <p:sldId id="474" r:id="rId10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66FF33"/>
    <a:srgbClr val="FFFF00"/>
    <a:srgbClr val="0000FF"/>
    <a:srgbClr val="37E600"/>
    <a:srgbClr val="B8B400"/>
    <a:srgbClr val="00F4EE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50" autoAdjust="0"/>
    <p:restoredTop sz="94660"/>
  </p:normalViewPr>
  <p:slideViewPr>
    <p:cSldViewPr>
      <p:cViewPr varScale="1">
        <p:scale>
          <a:sx n="82" d="100"/>
          <a:sy n="82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40A9C-187E-4E69-9946-231FE6D4AD03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52B7-627F-4369-932E-5ADC802B7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052B7-627F-4369-932E-5ADC802B777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80180-5FC8-4254-9A43-74065410A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BCE24-2996-47F1-A72E-CE7C5BCB28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05BD9-5C1E-4262-80C5-4C86C437BB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58CC-39D1-4DBA-AF69-18FEBC2A0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53763-ECB2-4E48-AD52-79DF04B2E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5F63-C96E-4842-B9C6-8AFC3BDDD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D983-1BB9-461B-839E-A5B4FCE92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2436C-61E3-4FDD-8BAF-2DA04BC2F3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154E8-7E6F-480F-BE67-CF1AF7D1D3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120D1-B427-4152-B95C-CD5CE5F5DE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71D0E-F4AA-415A-9B45-B2FB7231D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D99BC-638B-4D20-9F06-A71B8113C0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6161A-C9FF-4556-B2B1-8FF2DA5037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29BC-31B7-4BEF-95E1-DD17CA1C4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3AEEC-43AC-4DE8-A3DF-3912D4021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E00652-1A1F-413F-8A6B-539CC327E6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331640" y="0"/>
            <a:ext cx="7812361" cy="1412776"/>
          </a:xfrm>
        </p:spPr>
        <p:txBody>
          <a:bodyPr>
            <a:noAutofit/>
          </a:bodyPr>
          <a:lstStyle/>
          <a:p>
            <a:pPr eaLnBrk="1" hangingPunct="1"/>
            <a:r>
              <a:rPr lang="ru-RU" sz="1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  <a:t>Красноярский государственный медицинский университет</a:t>
            </a:r>
            <a:br>
              <a:rPr lang="ru-RU" sz="1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  <a:t>им. проф. В.Ф. </a:t>
            </a:r>
            <a:r>
              <a:rPr lang="ru-RU" sz="1600" b="1" dirty="0" err="1" smtClean="0">
                <a:solidFill>
                  <a:srgbClr val="000000"/>
                </a:solidFill>
                <a:effectLst/>
                <a:latin typeface="Garamond" pitchFamily="18" charset="0"/>
              </a:rPr>
              <a:t>Войно-Ясенецкого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  <a:t>Научно-образовательный центр «Хирургия»</a:t>
            </a:r>
            <a:br>
              <a:rPr lang="ru-RU" sz="1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  <a:t>Кафедра и клиника хирургических болезней им. проф. Ю.М. </a:t>
            </a:r>
            <a:r>
              <a:rPr lang="ru-RU" sz="1600" b="1" dirty="0" err="1" smtClean="0">
                <a:solidFill>
                  <a:srgbClr val="000000"/>
                </a:solidFill>
                <a:effectLst/>
                <a:latin typeface="Garamond" pitchFamily="18" charset="0"/>
              </a:rPr>
              <a:t>Лубенского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  <a:t>зав. кафедрой: д.м.н., доц. Д.Э. </a:t>
            </a:r>
            <a:r>
              <a:rPr lang="ru-RU" sz="1600" b="1" dirty="0" err="1" smtClean="0">
                <a:solidFill>
                  <a:srgbClr val="000000"/>
                </a:solidFill>
                <a:effectLst/>
                <a:latin typeface="Garamond" pitchFamily="18" charset="0"/>
              </a:rPr>
              <a:t>Здзитовецкий</a:t>
            </a:r>
            <a:endParaRPr lang="ru-RU" sz="1600" b="1" dirty="0" smtClean="0">
              <a:solidFill>
                <a:srgbClr val="000000"/>
              </a:solidFill>
              <a:effectLst/>
              <a:latin typeface="Garamon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45224"/>
            <a:ext cx="9144000" cy="4320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Garamond" pitchFamily="18" charset="0"/>
              </a:rPr>
              <a:t>к.м.н., доцент Борисов Р.Н.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736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aramond" pitchFamily="18" charset="0"/>
              </a:rPr>
              <a:t>СИНДРОМ ПОРТАЛЬНОЙ  ГИПЕРТЕНЗИИ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Garamond" pitchFamily="18" charset="0"/>
              </a:rPr>
              <a:t>Кровотечения из </a:t>
            </a:r>
            <a:r>
              <a:rPr lang="ru-RU" sz="3000" b="1" dirty="0" err="1" smtClean="0">
                <a:solidFill>
                  <a:srgbClr val="FF0000"/>
                </a:solidFill>
                <a:latin typeface="Garamond" pitchFamily="18" charset="0"/>
              </a:rPr>
              <a:t>варикозно</a:t>
            </a:r>
            <a:r>
              <a:rPr lang="ru-RU" sz="3000" b="1" dirty="0" smtClean="0">
                <a:solidFill>
                  <a:srgbClr val="FF0000"/>
                </a:solidFill>
                <a:latin typeface="Garamond" pitchFamily="18" charset="0"/>
              </a:rPr>
              <a:t> расширенных вен пищевода и желудка</a:t>
            </a:r>
            <a:endParaRPr lang="ru-RU" sz="3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932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Garamond" pitchFamily="18" charset="0"/>
              </a:rPr>
              <a:t>22 ноября 2016 г.</a:t>
            </a:r>
            <a:endParaRPr lang="ru-RU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4429132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Garamond" pitchFamily="18" charset="0"/>
              </a:rPr>
              <a:t>Лекция для студентов 6 курса, обучающихся по</a:t>
            </a:r>
            <a:br>
              <a:rPr lang="ru-RU" sz="2000" b="1" dirty="0" smtClean="0">
                <a:solidFill>
                  <a:srgbClr val="000000"/>
                </a:solidFill>
                <a:latin typeface="Garamond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Garamond" pitchFamily="18" charset="0"/>
              </a:rPr>
              <a:t>специальности 31.05.01 «Лечебное дело»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</a:endParaRPr>
          </a:p>
        </p:txBody>
      </p:sp>
      <p:pic>
        <p:nvPicPr>
          <p:cNvPr id="7" name="Рисунок 6" descr="Логотип КрасГМ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91680" cy="170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Госпитальная летальность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0" y="1214422"/>
          <a:ext cx="9144000" cy="5643578"/>
        </p:xfrm>
        <a:graphic>
          <a:graphicData uri="http://schemas.openxmlformats.org/presentationml/2006/ole">
            <p:oleObj spid="_x0000_s2050" name="Worksheet" r:id="rId3" imgW="5400625" imgH="323841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Вопрос</a:t>
            </a:r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1285884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4000" dirty="0" smtClean="0">
                <a:latin typeface="Garamond" pitchFamily="18" charset="0"/>
              </a:rPr>
              <a:t>Основная причина</a:t>
            </a: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4000" dirty="0" smtClean="0">
                <a:latin typeface="Garamond" pitchFamily="18" charset="0"/>
              </a:rPr>
              <a:t>портальной гипертензии?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Благодарю за внимание!</a:t>
            </a:r>
            <a:endParaRPr lang="ru-RU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5" name="Содержимое 4" descr="DSC038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55537"/>
            <a:ext cx="4000528" cy="6000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Портальная система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6" name="Содержимое 5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030" y="1600200"/>
            <a:ext cx="603194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Классификация</a:t>
            </a:r>
            <a:b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3200" dirty="0" smtClean="0">
                <a:solidFill>
                  <a:srgbClr val="0000CC"/>
                </a:solidFill>
                <a:latin typeface="Garamond" pitchFamily="18" charset="0"/>
              </a:rPr>
              <a:t>(по уровню блока портальной системы)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Под-(или пред-)печёночный блок</a:t>
            </a:r>
            <a:r>
              <a:rPr lang="ru-RU" sz="2400" dirty="0" smtClean="0">
                <a:latin typeface="Garamond" pitchFamily="18" charset="0"/>
              </a:rPr>
              <a:t> – нарушение кровотока в портальной и селезёночной венах</a:t>
            </a:r>
            <a:endParaRPr lang="ru-RU" sz="2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Внутрипечёночный блок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err="1" smtClean="0">
                <a:latin typeface="Garamond" pitchFamily="18" charset="0"/>
              </a:rPr>
              <a:t>Пресинусоидальный</a:t>
            </a:r>
            <a:r>
              <a:rPr lang="ru-RU" sz="2400" dirty="0" smtClean="0">
                <a:latin typeface="Garamond" pitchFamily="18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Garamond" pitchFamily="18" charset="0"/>
              </a:rPr>
              <a:t>Синусоидальный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err="1" smtClean="0">
                <a:latin typeface="Garamond" pitchFamily="18" charset="0"/>
              </a:rPr>
              <a:t>Постсинусоидальный</a:t>
            </a:r>
            <a:endParaRPr lang="ru-RU" sz="2400" dirty="0" smtClean="0">
              <a:latin typeface="Garamond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Над-(пост-)печёночный блок</a:t>
            </a:r>
            <a:r>
              <a:rPr lang="ru-RU" sz="2400" dirty="0" smtClean="0">
                <a:latin typeface="Garamond" pitchFamily="18" charset="0"/>
              </a:rPr>
              <a:t> – нарушение оттока венозной крови из печени в систему нижней полой вены вследствие поражения печёночных вен, нижней полой вены (</a:t>
            </a:r>
            <a:r>
              <a:rPr lang="ru-RU" sz="2400" dirty="0" err="1" smtClean="0">
                <a:latin typeface="Garamond" pitchFamily="18" charset="0"/>
              </a:rPr>
              <a:t>надпечёночный</a:t>
            </a:r>
            <a:r>
              <a:rPr lang="ru-RU" sz="2400" dirty="0" smtClean="0">
                <a:latin typeface="Garamond" pitchFamily="18" charset="0"/>
              </a:rPr>
              <a:t> сегмент)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Смешанный блок</a:t>
            </a:r>
            <a:endParaRPr lang="ru-RU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Этиология портальной гипертензии</a:t>
            </a:r>
            <a:endParaRPr lang="ru-RU" sz="3200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Под-(пред-)печёночная ПГ (10-12%)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err="1" smtClean="0">
                <a:latin typeface="Garamond" pitchFamily="18" charset="0"/>
              </a:rPr>
              <a:t>Обтурация</a:t>
            </a:r>
            <a:r>
              <a:rPr lang="ru-RU" sz="2400" b="1" dirty="0" smtClean="0">
                <a:latin typeface="Garamond" pitchFamily="18" charset="0"/>
              </a:rPr>
              <a:t> воротной вены </a:t>
            </a:r>
            <a:r>
              <a:rPr lang="ru-RU" sz="2400" dirty="0" smtClean="0">
                <a:latin typeface="Garamond" pitchFamily="18" charset="0"/>
              </a:rPr>
              <a:t>(</a:t>
            </a:r>
            <a:r>
              <a:rPr lang="ru-RU" sz="2400" i="1" dirty="0" smtClean="0">
                <a:latin typeface="Garamond" pitchFamily="18" charset="0"/>
              </a:rPr>
              <a:t>тромбоз, </a:t>
            </a:r>
            <a:r>
              <a:rPr lang="ru-RU" sz="2400" i="1" dirty="0" err="1" smtClean="0">
                <a:latin typeface="Garamond" pitchFamily="18" charset="0"/>
              </a:rPr>
              <a:t>сдавление</a:t>
            </a:r>
            <a:r>
              <a:rPr lang="ru-RU" sz="2400" i="1" dirty="0" smtClean="0">
                <a:latin typeface="Garamond" pitchFamily="18" charset="0"/>
              </a:rPr>
              <a:t> (инвазия) опухолью, паразитарными (</a:t>
            </a:r>
            <a:r>
              <a:rPr lang="ru-RU" sz="2400" i="1" dirty="0" err="1" smtClean="0">
                <a:latin typeface="Garamond" pitchFamily="18" charset="0"/>
              </a:rPr>
              <a:t>альвеококкоз</a:t>
            </a:r>
            <a:r>
              <a:rPr lang="ru-RU" sz="2400" i="1" dirty="0" smtClean="0">
                <a:latin typeface="Garamond" pitchFamily="18" charset="0"/>
              </a:rPr>
              <a:t>) или воспалительными (панкреатит) образованиями </a:t>
            </a:r>
            <a:r>
              <a:rPr lang="ru-RU" sz="2400" i="1" dirty="0" err="1" smtClean="0">
                <a:latin typeface="Garamond" pitchFamily="18" charset="0"/>
              </a:rPr>
              <a:t>панкреатобилиарной</a:t>
            </a:r>
            <a:r>
              <a:rPr lang="ru-RU" sz="2400" i="1" dirty="0" smtClean="0">
                <a:latin typeface="Garamond" pitchFamily="18" charset="0"/>
              </a:rPr>
              <a:t> области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latin typeface="Garamond" pitchFamily="18" charset="0"/>
              </a:rPr>
              <a:t>Тромбоз селезёночной вены </a:t>
            </a:r>
            <a:r>
              <a:rPr lang="ru-RU" sz="2400" dirty="0" smtClean="0">
                <a:latin typeface="Garamond" pitchFamily="18" charset="0"/>
              </a:rPr>
              <a:t>(</a:t>
            </a:r>
            <a:r>
              <a:rPr lang="ru-RU" sz="2400" i="1" dirty="0" smtClean="0">
                <a:latin typeface="Garamond" pitchFamily="18" charset="0"/>
              </a:rPr>
              <a:t>сегментарная ПГ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latin typeface="Garamond" pitchFamily="18" charset="0"/>
              </a:rPr>
              <a:t>Кавернозная трансформация воротной вены </a:t>
            </a:r>
            <a:r>
              <a:rPr lang="ru-RU" sz="2400" dirty="0" smtClean="0">
                <a:latin typeface="Garamond" pitchFamily="18" charset="0"/>
              </a:rPr>
              <a:t>(</a:t>
            </a:r>
            <a:r>
              <a:rPr lang="ru-RU" sz="2400" i="1" dirty="0" smtClean="0">
                <a:latin typeface="Garamond" pitchFamily="18" charset="0"/>
              </a:rPr>
              <a:t>врождённая и </a:t>
            </a:r>
            <a:r>
              <a:rPr lang="ru-RU" sz="2400" i="1" dirty="0" smtClean="0">
                <a:latin typeface="Garamond" pitchFamily="18" charset="0"/>
              </a:rPr>
              <a:t>приобретённая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err="1" smtClean="0">
                <a:latin typeface="Garamond" pitchFamily="18" charset="0"/>
              </a:rPr>
              <a:t>Миелопролиферативные</a:t>
            </a:r>
            <a:r>
              <a:rPr lang="ru-RU" sz="2400" b="1" dirty="0" smtClean="0">
                <a:latin typeface="Garamond" pitchFamily="18" charset="0"/>
              </a:rPr>
              <a:t> заболевания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latin typeface="Garamond" pitchFamily="18" charset="0"/>
              </a:rPr>
              <a:t>Врождённые аномалии воротной вены </a:t>
            </a:r>
            <a:r>
              <a:rPr lang="ru-RU" sz="2400" dirty="0" smtClean="0">
                <a:latin typeface="Garamond" pitchFamily="18" charset="0"/>
              </a:rPr>
              <a:t>(</a:t>
            </a:r>
            <a:r>
              <a:rPr lang="ru-RU" sz="2400" i="1" dirty="0" smtClean="0">
                <a:latin typeface="Garamond" pitchFamily="18" charset="0"/>
              </a:rPr>
              <a:t>аплазия, стеноз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latin typeface="Garamond" pitchFamily="18" charset="0"/>
              </a:rPr>
              <a:t>Висцеральные артериовенозные фистулы </a:t>
            </a:r>
            <a:r>
              <a:rPr lang="ru-RU" sz="2400" dirty="0" smtClean="0">
                <a:latin typeface="Garamond" pitchFamily="18" charset="0"/>
              </a:rPr>
              <a:t>(</a:t>
            </a:r>
            <a:r>
              <a:rPr lang="ru-RU" sz="2400" i="1" dirty="0" smtClean="0">
                <a:latin typeface="Garamond" pitchFamily="18" charset="0"/>
              </a:rPr>
              <a:t>врождённые и </a:t>
            </a:r>
            <a:r>
              <a:rPr lang="ru-RU" sz="2400" i="1" dirty="0" smtClean="0">
                <a:latin typeface="Garamond" pitchFamily="18" charset="0"/>
              </a:rPr>
              <a:t>приобретённые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Этиология портальной гипертензии</a:t>
            </a:r>
            <a:endParaRPr lang="ru-RU" sz="3200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2" y="1916832"/>
          <a:ext cx="9144001" cy="4941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5897"/>
                <a:gridCol w="2754052"/>
                <a:gridCol w="2754052"/>
              </a:tblGrid>
              <a:tr h="41176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Garamond" pitchFamily="18" charset="0"/>
                        </a:rPr>
                        <a:t>Пресинусоидальная</a:t>
                      </a:r>
                      <a:endParaRPr lang="ru-RU" sz="20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Garamond" pitchFamily="18" charset="0"/>
                        </a:rPr>
                        <a:t>Синусоидальная</a:t>
                      </a:r>
                      <a:endParaRPr lang="ru-RU" sz="2000" b="1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Garamond" pitchFamily="18" charset="0"/>
                        </a:rPr>
                        <a:t>Постсинусоидальная</a:t>
                      </a:r>
                      <a:endParaRPr lang="ru-RU" sz="2000" b="1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452940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Врождённый фиброз печени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err="1" smtClean="0">
                          <a:latin typeface="Garamond" pitchFamily="18" charset="0"/>
                        </a:rPr>
                        <a:t>Гранулематозы</a:t>
                      </a:r>
                      <a:r>
                        <a:rPr lang="ru-RU" sz="2000" dirty="0" smtClean="0">
                          <a:latin typeface="Garamond" pitchFamily="18" charset="0"/>
                        </a:rPr>
                        <a:t> (</a:t>
                      </a:r>
                      <a:r>
                        <a:rPr lang="ru-RU" sz="2000" b="1" i="1" u="sng" dirty="0" err="1" smtClean="0">
                          <a:solidFill>
                            <a:srgbClr val="FF0000"/>
                          </a:solidFill>
                          <a:latin typeface="Garamond" pitchFamily="18" charset="0"/>
                        </a:rPr>
                        <a:t>шистосомоз</a:t>
                      </a:r>
                      <a:r>
                        <a:rPr lang="ru-RU" sz="2000" i="1" dirty="0" smtClean="0">
                          <a:latin typeface="Garamond" pitchFamily="18" charset="0"/>
                        </a:rPr>
                        <a:t>, </a:t>
                      </a:r>
                      <a:r>
                        <a:rPr lang="ru-RU" sz="2000" i="1" dirty="0" err="1" smtClean="0">
                          <a:latin typeface="Garamond" pitchFamily="18" charset="0"/>
                        </a:rPr>
                        <a:t>саркоидоз</a:t>
                      </a:r>
                      <a:r>
                        <a:rPr lang="ru-RU" sz="2000" i="1" dirty="0" smtClean="0">
                          <a:latin typeface="Garamond" pitchFamily="18" charset="0"/>
                        </a:rPr>
                        <a:t>, туберкулёз</a:t>
                      </a:r>
                      <a:r>
                        <a:rPr lang="ru-RU" sz="2000" dirty="0" smtClean="0">
                          <a:latin typeface="Garamond" pitchFamily="18" charset="0"/>
                        </a:rPr>
                        <a:t>)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Хронический вирусный гепатит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Первичный </a:t>
                      </a:r>
                      <a:r>
                        <a:rPr lang="ru-RU" sz="2000" dirty="0" err="1" smtClean="0">
                          <a:latin typeface="Garamond" pitchFamily="18" charset="0"/>
                        </a:rPr>
                        <a:t>билиарный</a:t>
                      </a:r>
                      <a:r>
                        <a:rPr lang="ru-RU" sz="2000" dirty="0" smtClean="0">
                          <a:latin typeface="Garamond" pitchFamily="18" charset="0"/>
                        </a:rPr>
                        <a:t> цирроз печени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err="1" smtClean="0">
                          <a:latin typeface="Garamond" pitchFamily="18" charset="0"/>
                        </a:rPr>
                        <a:t>Миелопролиферативные</a:t>
                      </a:r>
                      <a:r>
                        <a:rPr lang="ru-RU" sz="2000" dirty="0" smtClean="0">
                          <a:latin typeface="Garamond" pitchFamily="18" charset="0"/>
                        </a:rPr>
                        <a:t> заболевания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Болезнь Вильсона-Коновалова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err="1" smtClean="0">
                          <a:latin typeface="Garamond" pitchFamily="18" charset="0"/>
                        </a:rPr>
                        <a:t>Поликистоз</a:t>
                      </a:r>
                      <a:r>
                        <a:rPr lang="ru-RU" sz="2000" dirty="0" smtClean="0">
                          <a:latin typeface="Garamond" pitchFamily="18" charset="0"/>
                        </a:rPr>
                        <a:t> печени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Амилоидоз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Токсические поражения (</a:t>
                      </a:r>
                      <a:r>
                        <a:rPr lang="ru-RU" sz="2000" i="1" dirty="0" smtClean="0">
                          <a:latin typeface="Garamond" pitchFamily="18" charset="0"/>
                        </a:rPr>
                        <a:t>медь, мышьяк</a:t>
                      </a:r>
                      <a:r>
                        <a:rPr lang="ru-RU" sz="2000" dirty="0" smtClean="0">
                          <a:latin typeface="Garamond" pitchFamily="18" charset="0"/>
                        </a:rPr>
                        <a:t>)</a:t>
                      </a:r>
                      <a:endParaRPr lang="ru-RU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Цирроз печени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Острый алкогольный гепатит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Тяжёлый вирусный гепатит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Острая жировая печень беременных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Цитотоксические поражения печени (</a:t>
                      </a:r>
                      <a:r>
                        <a:rPr lang="ru-RU" sz="2000" i="1" dirty="0" smtClean="0">
                          <a:latin typeface="Garamond" pitchFamily="18" charset="0"/>
                        </a:rPr>
                        <a:t>большие дозы вит. А</a:t>
                      </a:r>
                      <a:r>
                        <a:rPr lang="ru-RU" sz="2000" dirty="0" smtClean="0">
                          <a:latin typeface="Garamond" pitchFamily="18" charset="0"/>
                        </a:rPr>
                        <a:t>)</a:t>
                      </a:r>
                      <a:endParaRPr lang="ru-RU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smtClean="0">
                          <a:latin typeface="Garamond" pitchFamily="18" charset="0"/>
                        </a:rPr>
                        <a:t>Алкогольный </a:t>
                      </a:r>
                      <a:r>
                        <a:rPr lang="ru-RU" sz="2000" dirty="0" err="1" smtClean="0">
                          <a:latin typeface="Garamond" pitchFamily="18" charset="0"/>
                        </a:rPr>
                        <a:t>центрально-дольковый</a:t>
                      </a:r>
                      <a:r>
                        <a:rPr lang="ru-RU" sz="2000" dirty="0" smtClean="0">
                          <a:latin typeface="Garamond" pitchFamily="18" charset="0"/>
                        </a:rPr>
                        <a:t> фиброз печени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000" dirty="0" err="1" smtClean="0">
                          <a:latin typeface="Garamond" pitchFamily="18" charset="0"/>
                        </a:rPr>
                        <a:t>Веноокклюзионная</a:t>
                      </a:r>
                      <a:r>
                        <a:rPr lang="ru-RU" sz="2000" dirty="0" smtClean="0">
                          <a:latin typeface="Garamond" pitchFamily="18" charset="0"/>
                        </a:rPr>
                        <a:t> болезнь печени</a:t>
                      </a:r>
                      <a:endParaRPr lang="ru-RU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4127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>Внутрипечёночная ПГ (85-90%)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Этиология портальной гипертензии</a:t>
            </a:r>
            <a:endParaRPr lang="ru-RU" sz="3200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Над-(пост-)печёночная ПГ (3-4%)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latin typeface="Garamond" pitchFamily="18" charset="0"/>
              </a:rPr>
              <a:t>Тромбоз печёночных вен</a:t>
            </a:r>
            <a:r>
              <a:rPr lang="ru-RU" sz="2400" dirty="0" smtClean="0">
                <a:latin typeface="Garamond" pitchFamily="18" charset="0"/>
              </a:rPr>
              <a:t> (</a:t>
            </a:r>
            <a:r>
              <a:rPr lang="ru-RU" sz="2400" i="1" dirty="0" smtClean="0">
                <a:latin typeface="Garamond" pitchFamily="18" charset="0"/>
              </a:rPr>
              <a:t>синдром </a:t>
            </a:r>
            <a:r>
              <a:rPr lang="ru-RU" sz="2400" i="1" dirty="0" err="1" smtClean="0">
                <a:latin typeface="Garamond" pitchFamily="18" charset="0"/>
              </a:rPr>
              <a:t>Бадда-Киари</a:t>
            </a:r>
            <a:r>
              <a:rPr lang="ru-RU" sz="2400" i="1" dirty="0" smtClean="0">
                <a:latin typeface="Garamond" pitchFamily="18" charset="0"/>
              </a:rPr>
              <a:t>, стеноз, инвазия опухолью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err="1" smtClean="0">
                <a:latin typeface="Garamond" pitchFamily="18" charset="0"/>
              </a:rPr>
              <a:t>Обтурация</a:t>
            </a:r>
            <a:r>
              <a:rPr lang="ru-RU" sz="2400" b="1" dirty="0" smtClean="0">
                <a:latin typeface="Garamond" pitchFamily="18" charset="0"/>
              </a:rPr>
              <a:t> нижней полой вены</a:t>
            </a:r>
            <a:r>
              <a:rPr lang="ru-RU" sz="2400" dirty="0" smtClean="0">
                <a:latin typeface="Garamond" pitchFamily="18" charset="0"/>
              </a:rPr>
              <a:t> (</a:t>
            </a:r>
            <a:r>
              <a:rPr lang="ru-RU" sz="2400" i="1" dirty="0" smtClean="0">
                <a:latin typeface="Garamond" pitchFamily="18" charset="0"/>
              </a:rPr>
              <a:t>тромбоз, стеноз, </a:t>
            </a:r>
            <a:r>
              <a:rPr lang="ru-RU" sz="2400" i="1" dirty="0" err="1" smtClean="0">
                <a:latin typeface="Garamond" pitchFamily="18" charset="0"/>
              </a:rPr>
              <a:t>сдавление</a:t>
            </a:r>
            <a:r>
              <a:rPr lang="ru-RU" sz="2400" i="1" dirty="0" smtClean="0">
                <a:latin typeface="Garamond" pitchFamily="18" charset="0"/>
              </a:rPr>
              <a:t>, обструкция, инвазия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latin typeface="Garamond" pitchFamily="18" charset="0"/>
              </a:rPr>
              <a:t>Заболевания ССС</a:t>
            </a:r>
            <a:r>
              <a:rPr lang="ru-RU" sz="2400" dirty="0" smtClean="0">
                <a:latin typeface="Garamond" pitchFamily="18" charset="0"/>
              </a:rPr>
              <a:t>, сопровождающиеся повышением давления в правых отделах сердца (</a:t>
            </a:r>
            <a:r>
              <a:rPr lang="ru-RU" sz="2400" i="1" dirty="0" err="1" smtClean="0">
                <a:latin typeface="Garamond" pitchFamily="18" charset="0"/>
              </a:rPr>
              <a:t>констриктивный</a:t>
            </a:r>
            <a:r>
              <a:rPr lang="ru-RU" sz="2400" i="1" dirty="0" smtClean="0">
                <a:latin typeface="Garamond" pitchFamily="18" charset="0"/>
              </a:rPr>
              <a:t> перикардит, </a:t>
            </a:r>
            <a:r>
              <a:rPr lang="ru-RU" sz="2400" i="1" dirty="0" err="1" smtClean="0">
                <a:latin typeface="Garamond" pitchFamily="18" charset="0"/>
              </a:rPr>
              <a:t>рестриктивная</a:t>
            </a:r>
            <a:r>
              <a:rPr lang="ru-RU" sz="2400" i="1" dirty="0" smtClean="0">
                <a:latin typeface="Garamond" pitchFamily="18" charset="0"/>
              </a:rPr>
              <a:t> </a:t>
            </a:r>
            <a:r>
              <a:rPr lang="ru-RU" sz="2400" i="1" dirty="0" err="1" smtClean="0">
                <a:latin typeface="Garamond" pitchFamily="18" charset="0"/>
              </a:rPr>
              <a:t>кардиомиопатия</a:t>
            </a:r>
            <a:r>
              <a:rPr lang="ru-RU" sz="2400" i="1" dirty="0" smtClean="0">
                <a:latin typeface="Garamond" pitchFamily="18" charset="0"/>
              </a:rPr>
              <a:t>, выраженная </a:t>
            </a:r>
            <a:r>
              <a:rPr lang="ru-RU" sz="2400" i="1" dirty="0" err="1" smtClean="0">
                <a:latin typeface="Garamond" pitchFamily="18" charset="0"/>
              </a:rPr>
              <a:t>трикуспидальная</a:t>
            </a:r>
            <a:r>
              <a:rPr lang="ru-RU" sz="2400" i="1" dirty="0" smtClean="0">
                <a:latin typeface="Garamond" pitchFamily="18" charset="0"/>
              </a:rPr>
              <a:t> </a:t>
            </a:r>
            <a:r>
              <a:rPr lang="ru-RU" sz="2400" i="1" dirty="0" err="1" smtClean="0">
                <a:latin typeface="Garamond" pitchFamily="18" charset="0"/>
              </a:rPr>
              <a:t>регургитация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ru-RU" sz="2400" dirty="0" smtClean="0">
              <a:latin typeface="Garamond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ru-RU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Garamond" pitchFamily="18" charset="0"/>
              </a:rPr>
              <a:t>КЛИНИКА ПОРТАЛЬНОЙ ГИПЕРТЕНЗИИ </a:t>
            </a:r>
          </a:p>
        </p:txBody>
      </p:sp>
      <p:pic>
        <p:nvPicPr>
          <p:cNvPr id="4" name="Содержимое 3" descr="132531604586095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2172" y="1600200"/>
            <a:ext cx="31996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Основные проявления</a:t>
            </a:r>
            <a:b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портальной гипертензии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Варикозные вены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пищевода и желудка (около 70% больных)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передней брюшной стенки (10-15% больных)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прямой кишки (5-10% больных)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Асцит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Garamond" pitchFamily="18" charset="0"/>
              </a:rPr>
              <a:t>Спленомегалия</a:t>
            </a: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Garamond" pitchFamily="18" charset="0"/>
              </a:rPr>
              <a:t>Гиперспленизм</a:t>
            </a: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Портальная </a:t>
            </a:r>
            <a:r>
              <a:rPr lang="ru-RU" dirty="0" err="1" smtClean="0">
                <a:latin typeface="Garamond" pitchFamily="18" charset="0"/>
              </a:rPr>
              <a:t>гипертензионная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гастропатия</a:t>
            </a: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Garamond" pitchFamily="18" charset="0"/>
              </a:rPr>
              <a:t>Диспептические</a:t>
            </a:r>
            <a:r>
              <a:rPr lang="ru-RU" dirty="0" smtClean="0">
                <a:latin typeface="Garamond" pitchFamily="18" charset="0"/>
              </a:rPr>
              <a:t> проявления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Признаки </a:t>
            </a:r>
            <a:r>
              <a:rPr lang="ru-RU" dirty="0" err="1" smtClean="0">
                <a:latin typeface="Garamond" pitchFamily="18" charset="0"/>
              </a:rPr>
              <a:t>полиавитаминоза</a:t>
            </a: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Осложнения</a:t>
            </a:r>
            <a:b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портальной гипертензии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Часто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Garamond" pitchFamily="18" charset="0"/>
              </a:rPr>
              <a:t>Кровотечение из </a:t>
            </a:r>
            <a:r>
              <a:rPr lang="ru-RU" sz="2800" dirty="0" err="1" smtClean="0">
                <a:latin typeface="Garamond" pitchFamily="18" charset="0"/>
              </a:rPr>
              <a:t>варикозно</a:t>
            </a:r>
            <a:r>
              <a:rPr lang="ru-RU" sz="2800" dirty="0" smtClean="0">
                <a:latin typeface="Garamond" pitchFamily="18" charset="0"/>
              </a:rPr>
              <a:t> расширенных вен пищевода, желудка, прямой кишки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Garamond" pitchFamily="18" charset="0"/>
              </a:rPr>
              <a:t>Печёночная энцефалопатия (печёночная недостаточность)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Реже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Garamond" pitchFamily="18" charset="0"/>
              </a:rPr>
              <a:t>Бронхиальная аспирация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Garamond" pitchFamily="18" charset="0"/>
              </a:rPr>
              <a:t>Почечная недостаточность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Garamond" pitchFamily="18" charset="0"/>
              </a:rPr>
              <a:t>Системные инфекции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Garamond" pitchFamily="18" charset="0"/>
              </a:rPr>
              <a:t>Спонтанный бактериальный перитонит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Garamond" pitchFamily="18" charset="0"/>
              </a:rPr>
              <a:t>Гепаторенальный синдром</a:t>
            </a:r>
          </a:p>
          <a:p>
            <a:pPr>
              <a:buFont typeface="Wingdings" pitchFamily="2" charset="2"/>
              <a:buChar char="§"/>
            </a:pPr>
            <a:endParaRPr lang="ru-RU" sz="28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8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Патогенез некоторых симптомов портальной гипертензии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Варикозное расширение вен в области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Garamond" pitchFamily="18" charset="0"/>
              </a:rPr>
              <a:t>порто-кавальных</a:t>
            </a: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 анастомозов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sz="2800" dirty="0" smtClean="0">
              <a:latin typeface="Garamond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2800" i="1" dirty="0" smtClean="0">
                <a:latin typeface="Garamond" pitchFamily="18" charset="0"/>
              </a:rPr>
              <a:t>Nota </a:t>
            </a:r>
            <a:r>
              <a:rPr lang="en-US" sz="2800" i="1" dirty="0" err="1" smtClean="0">
                <a:latin typeface="Garamond" pitchFamily="18" charset="0"/>
              </a:rPr>
              <a:t>bene</a:t>
            </a:r>
            <a:r>
              <a:rPr lang="en-US" sz="2800" i="1" dirty="0" smtClean="0">
                <a:latin typeface="Garamond" pitchFamily="18" charset="0"/>
              </a:rPr>
              <a:t>!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ru-RU" sz="2800" dirty="0" smtClean="0">
                <a:latin typeface="Garamond" pitchFamily="18" charset="0"/>
              </a:rPr>
              <a:t>Наличие и степень выраженности зависят от развития кровеносной системы и степени редукции первичной сети сосудов у зародыша!</a:t>
            </a:r>
            <a:endParaRPr lang="en-US" sz="2800" dirty="0" smtClean="0">
              <a:latin typeface="Garamond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endParaRPr lang="en-US" sz="2800" dirty="0" smtClean="0">
              <a:latin typeface="Garamond" pitchFamily="18" charset="0"/>
            </a:endParaRPr>
          </a:p>
          <a:p>
            <a:pPr algn="ctr" eaLnBrk="1" hangingPunct="1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До 20% больных с ПГ не имеют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видимых </a:t>
            </a:r>
            <a:r>
              <a:rPr lang="ru-RU" sz="2800" b="1" dirty="0" err="1" smtClean="0">
                <a:solidFill>
                  <a:srgbClr val="FF0000"/>
                </a:solidFill>
                <a:latin typeface="Garamond" pitchFamily="18" charset="0"/>
              </a:rPr>
              <a:t>порто-кавальных</a:t>
            </a: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 анастомозов!!!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План лекции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Основные понятия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Актуальность </a:t>
            </a:r>
            <a:r>
              <a:rPr lang="ru-RU" dirty="0" smtClean="0">
                <a:latin typeface="Garamond" pitchFamily="18" charset="0"/>
              </a:rPr>
              <a:t>проблемы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Классификация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Этиология, патогенез</a:t>
            </a: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Клиника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Диагностика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Лечение</a:t>
            </a: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Список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Основные три группы</a:t>
            </a:r>
            <a:b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4000" b="1" dirty="0" err="1" smtClean="0">
                <a:solidFill>
                  <a:srgbClr val="0000CC"/>
                </a:solidFill>
                <a:latin typeface="Garamond" pitchFamily="18" charset="0"/>
              </a:rPr>
              <a:t>порто-кавальных</a:t>
            </a: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 анастомозов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1"/>
            <a:ext cx="9144000" cy="1396751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800" b="1" dirty="0" smtClean="0">
                <a:latin typeface="Garamond" pitchFamily="18" charset="0"/>
              </a:rPr>
              <a:t>1.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err="1" smtClean="0">
                <a:latin typeface="Garamond" pitchFamily="18" charset="0"/>
              </a:rPr>
              <a:t>Гастроэзофагеальные</a:t>
            </a:r>
            <a:r>
              <a:rPr lang="ru-RU" sz="2800" dirty="0" smtClean="0">
                <a:latin typeface="Garamond" pitchFamily="18" charset="0"/>
              </a:rPr>
              <a:t>, соединяющие воротную вену с верхней полой веной через венечную вену желудка, непарные и </a:t>
            </a:r>
            <a:r>
              <a:rPr lang="ru-RU" sz="2800" dirty="0" err="1" smtClean="0">
                <a:latin typeface="Garamond" pitchFamily="18" charset="0"/>
              </a:rPr>
              <a:t>полунепарные</a:t>
            </a:r>
            <a:r>
              <a:rPr lang="ru-RU" sz="2800" dirty="0" smtClean="0">
                <a:latin typeface="Garamond" pitchFamily="18" charset="0"/>
              </a:rPr>
              <a:t> вены</a:t>
            </a:r>
          </a:p>
        </p:txBody>
      </p:sp>
      <p:pic>
        <p:nvPicPr>
          <p:cNvPr id="4" name="Рисунок 3" descr="72841_html_319ec96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996952"/>
            <a:ext cx="4286250" cy="3600450"/>
          </a:xfrm>
          <a:prstGeom prst="rect">
            <a:avLst/>
          </a:prstGeom>
        </p:spPr>
      </p:pic>
      <p:pic>
        <p:nvPicPr>
          <p:cNvPr id="5" name="Рисунок 4" descr="Рисунок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3960440" cy="3590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Основные три группы</a:t>
            </a:r>
            <a:b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4000" b="1" dirty="0" err="1" smtClean="0">
                <a:solidFill>
                  <a:srgbClr val="0000CC"/>
                </a:solidFill>
                <a:latin typeface="Garamond" pitchFamily="18" charset="0"/>
              </a:rPr>
              <a:t>порто-кавальных</a:t>
            </a: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 анастомозов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708920"/>
            <a:ext cx="5652120" cy="2260848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800" b="1" dirty="0" smtClean="0">
                <a:latin typeface="Garamond" pitchFamily="18" charset="0"/>
              </a:rPr>
              <a:t>2.</a:t>
            </a:r>
            <a:r>
              <a:rPr lang="ru-RU" sz="2800" dirty="0" smtClean="0">
                <a:latin typeface="Garamond" pitchFamily="18" charset="0"/>
              </a:rPr>
              <a:t> </a:t>
            </a:r>
            <a:r>
              <a:rPr lang="ru-RU" sz="2800" dirty="0" err="1" smtClean="0">
                <a:latin typeface="Garamond" pitchFamily="18" charset="0"/>
              </a:rPr>
              <a:t>Околопупочные</a:t>
            </a:r>
            <a:r>
              <a:rPr lang="ru-RU" sz="2800" dirty="0" smtClean="0">
                <a:latin typeface="Garamond" pitchFamily="18" charset="0"/>
              </a:rPr>
              <a:t> вены в брюшной стенке (3), соединяющие воротную вену (2) с нижней полой веной (5) через пупочную вену (2) и подвздошную вену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ru-RU" sz="2800" dirty="0" smtClean="0">
              <a:latin typeface="Garamond" pitchFamily="18" charset="0"/>
            </a:endParaRPr>
          </a:p>
        </p:txBody>
      </p:sp>
      <p:pic>
        <p:nvPicPr>
          <p:cNvPr id="4" name="Рисунок 3" descr="crop_76915762_hre9vm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66524"/>
            <a:ext cx="2952328" cy="5170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Основные три группы</a:t>
            </a:r>
            <a:b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4000" b="1" dirty="0" err="1" smtClean="0">
                <a:solidFill>
                  <a:srgbClr val="0000CC"/>
                </a:solidFill>
                <a:latin typeface="Garamond" pitchFamily="18" charset="0"/>
              </a:rPr>
              <a:t>порто-кавальных</a:t>
            </a: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 анастомозов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1684783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Garamond" pitchFamily="18" charset="0"/>
              </a:rPr>
              <a:t>3.</a:t>
            </a:r>
            <a:r>
              <a:rPr lang="ru-RU" sz="2800" dirty="0" smtClean="0">
                <a:latin typeface="Garamond" pitchFamily="18" charset="0"/>
              </a:rPr>
              <a:t> Анастомозы в стенке прямой кишки между верхней (бассейн портальной вены) и средней и нижней геморроидальными венами (бассейн нижней полой вены)</a:t>
            </a:r>
          </a:p>
        </p:txBody>
      </p:sp>
      <p:pic>
        <p:nvPicPr>
          <p:cNvPr id="4" name="Рисунок 3" descr="crop_77038113_t2u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40968"/>
            <a:ext cx="5486299" cy="3394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Патогенез отдельных симптомов портальной гипертензии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280920" cy="1944216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Варикозное расширение вен передней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брюшной стенки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Портальная гипертензия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Наличие </a:t>
            </a:r>
            <a:r>
              <a:rPr lang="ru-RU" sz="2400" dirty="0" err="1" smtClean="0">
                <a:latin typeface="Garamond" pitchFamily="18" charset="0"/>
              </a:rPr>
              <a:t>порто-кавальных</a:t>
            </a:r>
            <a:r>
              <a:rPr lang="ru-RU" sz="2400" dirty="0" smtClean="0">
                <a:latin typeface="Garamond" pitchFamily="18" charset="0"/>
              </a:rPr>
              <a:t> анастомозов</a:t>
            </a:r>
            <a:endParaRPr lang="ru-RU" sz="2400" b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7" name="Рисунок 6" descr="6a8e294a7d33d2d49e98730313c321f7_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2880320" cy="3159624"/>
          </a:xfrm>
          <a:prstGeom prst="rect">
            <a:avLst/>
          </a:prstGeom>
        </p:spPr>
      </p:pic>
      <p:pic>
        <p:nvPicPr>
          <p:cNvPr id="8" name="Рисунок 7" descr="caput_medu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356992"/>
            <a:ext cx="2705423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Патогенез отдельных симптомов портальной гипертензии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412776"/>
            <a:ext cx="9036496" cy="5445224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Кровотечение из </a:t>
            </a:r>
            <a:r>
              <a:rPr lang="ru-RU" sz="2800" b="1" dirty="0" err="1" smtClean="0">
                <a:solidFill>
                  <a:srgbClr val="FF0000"/>
                </a:solidFill>
                <a:latin typeface="Garamond" pitchFamily="18" charset="0"/>
              </a:rPr>
              <a:t>варикозно</a:t>
            </a: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 расширенных вен пищевода и желудка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Высокое портальное давление (</a:t>
            </a:r>
            <a:r>
              <a:rPr lang="ru-RU" sz="2400" i="1" dirty="0" smtClean="0">
                <a:latin typeface="Garamond" pitchFamily="18" charset="0"/>
              </a:rPr>
              <a:t>гемодинамический фактор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Варикозное расширение вен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Атрофия эластических волокон венозной стенки (</a:t>
            </a:r>
            <a:r>
              <a:rPr lang="ru-RU" sz="2400" i="1" dirty="0" smtClean="0">
                <a:latin typeface="Garamond" pitchFamily="18" charset="0"/>
              </a:rPr>
              <a:t>декомпенсация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err="1" smtClean="0">
                <a:latin typeface="Garamond" pitchFamily="18" charset="0"/>
              </a:rPr>
              <a:t>Кислотно-пептический</a:t>
            </a:r>
            <a:r>
              <a:rPr lang="ru-RU" sz="2400" dirty="0" smtClean="0">
                <a:latin typeface="Garamond" pitchFamily="18" charset="0"/>
              </a:rPr>
              <a:t> фактор, </a:t>
            </a:r>
            <a:r>
              <a:rPr lang="ru-RU" sz="2400" dirty="0" err="1" smtClean="0">
                <a:latin typeface="Garamond" pitchFamily="18" charset="0"/>
              </a:rPr>
              <a:t>рефлюкс-эзофагит</a:t>
            </a:r>
            <a:r>
              <a:rPr lang="ru-RU" sz="2400" dirty="0" smtClean="0">
                <a:latin typeface="Garamond" pitchFamily="18" charset="0"/>
              </a:rPr>
              <a:t>, эрозивный гастрит (</a:t>
            </a:r>
            <a:r>
              <a:rPr lang="ru-RU" sz="2400" i="1" dirty="0" smtClean="0">
                <a:latin typeface="Garamond" pitchFamily="18" charset="0"/>
              </a:rPr>
              <a:t>трофические изменения: атрофия, эрозии, изъязвления, аррозия сосуда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Гипертонический криз в портальной системе (</a:t>
            </a:r>
            <a:r>
              <a:rPr lang="ru-RU" sz="2400" i="1" dirty="0" smtClean="0">
                <a:latin typeface="Garamond" pitchFamily="18" charset="0"/>
              </a:rPr>
              <a:t>пусковой механизм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Разрыв «</a:t>
            </a:r>
            <a:r>
              <a:rPr lang="ru-RU" sz="2400" dirty="0" err="1" smtClean="0">
                <a:latin typeface="Garamond" pitchFamily="18" charset="0"/>
              </a:rPr>
              <a:t>декомпенсированной</a:t>
            </a:r>
            <a:r>
              <a:rPr lang="ru-RU" sz="2400" dirty="0" smtClean="0">
                <a:latin typeface="Garamond" pitchFamily="18" charset="0"/>
              </a:rPr>
              <a:t>» вены под влиянием различных внешних и внутренних факторов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Нарушения в системе гемостаза (</a:t>
            </a:r>
            <a:r>
              <a:rPr lang="ru-RU" sz="2400" i="1" dirty="0" smtClean="0">
                <a:latin typeface="Garamond" pitchFamily="18" charset="0"/>
              </a:rPr>
              <a:t>обусловливают массивность и продолжительность кровотечения</a:t>
            </a:r>
            <a:r>
              <a:rPr lang="ru-RU" sz="2400" dirty="0" smtClean="0">
                <a:latin typeface="Garamond" pitchFamily="18" charset="0"/>
              </a:rPr>
              <a:t>) 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endParaRPr lang="ru-RU" sz="2400" dirty="0" smtClean="0">
              <a:latin typeface="Garamond" pitchFamily="18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endParaRPr lang="ru-RU" sz="2400" dirty="0" smtClean="0">
              <a:latin typeface="Garamond" pitchFamily="18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endParaRPr lang="ru-RU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Патогенез отдельных симптомов портальной гипертензии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2564904"/>
            <a:ext cx="4320480" cy="3456384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Портальная гипертензия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err="1" smtClean="0">
                <a:latin typeface="Garamond" pitchFamily="18" charset="0"/>
              </a:rPr>
              <a:t>Лимфостаз</a:t>
            </a:r>
            <a:endParaRPr lang="ru-RU" sz="2400" dirty="0" smtClean="0">
              <a:latin typeface="Garamond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Повышенное </a:t>
            </a:r>
            <a:r>
              <a:rPr lang="ru-RU" sz="2400" dirty="0" err="1" smtClean="0">
                <a:latin typeface="Garamond" pitchFamily="18" charset="0"/>
              </a:rPr>
              <a:t>лимфообразование</a:t>
            </a:r>
            <a:endParaRPr lang="ru-RU" sz="2400" dirty="0" smtClean="0">
              <a:latin typeface="Garamond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Снижение коллоидно-осмотического давления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Задержка натрия в результате повышенной активности альдостерона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endParaRPr lang="ru-RU" sz="2400" dirty="0" smtClean="0">
              <a:latin typeface="Garamond" pitchFamily="18" charset="0"/>
            </a:endParaRP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endParaRPr lang="ru-RU" sz="2400" dirty="0" smtClean="0">
              <a:latin typeface="Garamond" pitchFamily="18" charset="0"/>
            </a:endParaRPr>
          </a:p>
        </p:txBody>
      </p:sp>
      <p:pic>
        <p:nvPicPr>
          <p:cNvPr id="5" name="Содержимое 9" descr="crop_75667142_9MX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564904"/>
            <a:ext cx="3384376" cy="35111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55679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Асцит</a:t>
            </a:r>
            <a:endParaRPr lang="ru-RU" sz="28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Патогенез отдельных симптомов портальной гипертензии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00200"/>
            <a:ext cx="7272808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rgbClr val="FF0000"/>
                </a:solidFill>
                <a:latin typeface="Garamond" pitchFamily="18" charset="0"/>
              </a:rPr>
              <a:t>Спленомегалия</a:t>
            </a:r>
            <a:endParaRPr lang="ru-RU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endParaRPr lang="ru-RU" sz="2800" dirty="0" smtClean="0">
              <a:latin typeface="Garamond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Застой крови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endParaRPr lang="ru-RU" dirty="0" smtClean="0">
              <a:latin typeface="Garamond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Функциональная гипертрофия – механизм компенсации внутрипечёночного кровотока </a:t>
            </a:r>
            <a:r>
              <a:rPr lang="ru-RU" i="1" dirty="0" smtClean="0">
                <a:latin typeface="Garamond" pitchFamily="18" charset="0"/>
              </a:rPr>
              <a:t>(«</a:t>
            </a:r>
            <a:r>
              <a:rPr lang="ru-RU" i="1" dirty="0" err="1" smtClean="0">
                <a:latin typeface="Garamond" pitchFamily="18" charset="0"/>
              </a:rPr>
              <a:t>пульсаторный</a:t>
            </a:r>
            <a:r>
              <a:rPr lang="ru-RU" i="1" dirty="0" smtClean="0">
                <a:latin typeface="Garamond" pitchFamily="18" charset="0"/>
              </a:rPr>
              <a:t> таран» - доставка в печень </a:t>
            </a:r>
            <a:r>
              <a:rPr lang="ru-RU" i="1" dirty="0" err="1" smtClean="0">
                <a:latin typeface="Garamond" pitchFamily="18" charset="0"/>
              </a:rPr>
              <a:t>высокооксигенированной</a:t>
            </a:r>
            <a:r>
              <a:rPr lang="ru-RU" i="1" dirty="0" smtClean="0">
                <a:latin typeface="Garamond" pitchFamily="18" charset="0"/>
              </a:rPr>
              <a:t> крови</a:t>
            </a:r>
            <a:r>
              <a:rPr lang="ru-RU" dirty="0" smtClean="0">
                <a:latin typeface="Garamond" pitchFamily="18" charset="0"/>
              </a:rPr>
              <a:t>)</a:t>
            </a:r>
          </a:p>
          <a:p>
            <a:pPr algn="just" eaLnBrk="1" hangingPunct="1">
              <a:spcBef>
                <a:spcPts val="0"/>
              </a:spcBef>
              <a:buFont typeface="Wingdings" pitchFamily="2" charset="2"/>
              <a:buChar char="§"/>
            </a:pPr>
            <a:endParaRPr lang="ru-RU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Классификация печёночной недостаточности </a:t>
            </a:r>
            <a:r>
              <a:rPr lang="ru-RU" sz="3200" i="1" dirty="0" smtClean="0">
                <a:solidFill>
                  <a:srgbClr val="0000CC"/>
                </a:solidFill>
                <a:latin typeface="Garamond" pitchFamily="18" charset="0"/>
              </a:rPr>
              <a:t>(по </a:t>
            </a:r>
            <a:r>
              <a:rPr lang="ru-RU" sz="3200" i="1" dirty="0" err="1" smtClean="0">
                <a:solidFill>
                  <a:srgbClr val="0000CC"/>
                </a:solidFill>
                <a:latin typeface="Garamond" pitchFamily="18" charset="0"/>
              </a:rPr>
              <a:t>Чайлд-Пью</a:t>
            </a:r>
            <a:r>
              <a:rPr lang="ru-RU" sz="3200" i="1" dirty="0" smtClean="0">
                <a:solidFill>
                  <a:srgbClr val="0000CC"/>
                </a:solidFill>
                <a:latin typeface="Garamond" pitchFamily="18" charset="0"/>
              </a:rPr>
              <a:t>)</a:t>
            </a:r>
          </a:p>
        </p:txBody>
      </p:sp>
      <p:graphicFrame>
        <p:nvGraphicFramePr>
          <p:cNvPr id="119312" name="Group 528"/>
          <p:cNvGraphicFramePr>
            <a:graphicFrameLocks noGrp="1"/>
          </p:cNvGraphicFramePr>
          <p:nvPr>
            <p:ph idx="1"/>
          </p:nvPr>
        </p:nvGraphicFramePr>
        <p:xfrm>
          <a:off x="179512" y="1600201"/>
          <a:ext cx="8784976" cy="5141170"/>
        </p:xfrm>
        <a:graphic>
          <a:graphicData uri="http://schemas.openxmlformats.org/drawingml/2006/table">
            <a:tbl>
              <a:tblPr/>
              <a:tblGrid>
                <a:gridCol w="2535100"/>
                <a:gridCol w="2083292"/>
                <a:gridCol w="2083292"/>
                <a:gridCol w="2083292"/>
              </a:tblGrid>
              <a:tr h="856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Клинический признак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Группа 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Группа 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Группа 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Гипербилирубинемия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мг%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менее 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2-3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более 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Гипоальбуминемия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г%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более 3,5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3-3,5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менее 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Асцит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легко контролируемый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трудно контролируемый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ПТИ (%)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80-100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79-60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менее 60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Энцефалопатия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минимальная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выраженная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(кома)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81000" marR="81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Garamond" pitchFamily="18" charset="0"/>
              </a:rPr>
              <a:t>ДИАГНОСТИКА ПОРТАЛЬНОЙ ГИПЕРТЕНЗИИ </a:t>
            </a:r>
          </a:p>
        </p:txBody>
      </p:sp>
      <p:pic>
        <p:nvPicPr>
          <p:cNvPr id="6" name="Содержимое 5" descr="051211_135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6182" y="1600200"/>
            <a:ext cx="377163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Сбор анамнеза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Болел ли пациент  гепатитом, циррозом печени (</a:t>
            </a:r>
            <a:r>
              <a:rPr lang="ru-RU" sz="2400" i="1" dirty="0" smtClean="0">
                <a:latin typeface="Garamond" pitchFamily="18" charset="0"/>
              </a:rPr>
              <a:t>внутрипечёночный блок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Не лечился ли по поводу </a:t>
            </a:r>
            <a:r>
              <a:rPr lang="ru-RU" sz="2400" dirty="0" err="1" smtClean="0">
                <a:latin typeface="Garamond" pitchFamily="18" charset="0"/>
              </a:rPr>
              <a:t>альвеококкоза</a:t>
            </a:r>
            <a:r>
              <a:rPr lang="ru-RU" sz="2400" dirty="0" smtClean="0">
                <a:latin typeface="Garamond" pitchFamily="18" charset="0"/>
              </a:rPr>
              <a:t> или эхинококкоза печени (</a:t>
            </a:r>
            <a:r>
              <a:rPr lang="ru-RU" sz="2400" i="1" dirty="0" smtClean="0">
                <a:latin typeface="Garamond" pitchFamily="18" charset="0"/>
              </a:rPr>
              <a:t>внутрипечёночный или </a:t>
            </a:r>
            <a:r>
              <a:rPr lang="ru-RU" sz="2400" i="1" dirty="0" err="1" smtClean="0">
                <a:latin typeface="Garamond" pitchFamily="18" charset="0"/>
              </a:rPr>
              <a:t>подпечёночный</a:t>
            </a:r>
            <a:r>
              <a:rPr lang="ru-RU" sz="2400" i="1" dirty="0" smtClean="0">
                <a:latin typeface="Garamond" pitchFamily="18" charset="0"/>
              </a:rPr>
              <a:t> блок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Наличие признаков опухолевого поражения органов брюшной полости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Болел ли в детстве гнойными заболеваниями пупка (</a:t>
            </a:r>
            <a:r>
              <a:rPr lang="ru-RU" sz="2400" i="1" dirty="0" smtClean="0">
                <a:latin typeface="Garamond" pitchFamily="18" charset="0"/>
              </a:rPr>
              <a:t>омфалит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Если оперировался по поводу острого аппендицита, были ли гнойные послеоперационные осложнения (</a:t>
            </a:r>
            <a:r>
              <a:rPr lang="ru-RU" sz="2400" i="1" dirty="0" err="1" smtClean="0">
                <a:latin typeface="Garamond" pitchFamily="18" charset="0"/>
              </a:rPr>
              <a:t>пилефлебит</a:t>
            </a:r>
            <a:r>
              <a:rPr lang="ru-RU" sz="2400" dirty="0" smtClean="0">
                <a:latin typeface="Garamond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Были ли травмы живота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С какого возраста начали проявляться симптомы портальной гипертензии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Основные понятия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ru-RU" sz="36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Garamond" pitchFamily="18" charset="0"/>
              </a:rPr>
              <a:t>ПОРТАЛЬНАЯ ГИПЕРТЕНЗИЯ (ПГ)</a:t>
            </a:r>
            <a:endParaRPr lang="ru-RU" sz="12800" dirty="0" smtClean="0">
              <a:latin typeface="Garamon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b="1" dirty="0" smtClean="0">
                <a:latin typeface="Garamond" pitchFamily="18" charset="0"/>
              </a:rPr>
              <a:t>к</a:t>
            </a:r>
            <a:r>
              <a:rPr lang="ru-RU" sz="8800" b="1" dirty="0" smtClean="0">
                <a:solidFill>
                  <a:schemeClr val="tx1"/>
                </a:solidFill>
                <a:latin typeface="Garamond" pitchFamily="18" charset="0"/>
              </a:rPr>
              <a:t>линический синдром, возникающий при затруднении тока крови в портальной системе, вызванном различными заболеваниями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800" dirty="0" smtClean="0">
              <a:latin typeface="Garamon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b="1" i="1" dirty="0" smtClean="0">
                <a:solidFill>
                  <a:srgbClr val="0070C0"/>
                </a:solidFill>
                <a:latin typeface="Garamond" pitchFamily="18" charset="0"/>
              </a:rPr>
              <a:t>Норма давления в воротной вене: 5-10 мм </a:t>
            </a:r>
            <a:r>
              <a:rPr lang="ru-RU" sz="8800" b="1" i="1" dirty="0" err="1" smtClean="0">
                <a:solidFill>
                  <a:srgbClr val="0070C0"/>
                </a:solidFill>
                <a:latin typeface="Garamond" pitchFamily="18" charset="0"/>
              </a:rPr>
              <a:t>рт</a:t>
            </a:r>
            <a:r>
              <a:rPr lang="ru-RU" sz="8800" b="1" i="1" dirty="0" smtClean="0">
                <a:solidFill>
                  <a:srgbClr val="0070C0"/>
                </a:solidFill>
                <a:latin typeface="Garamond" pitchFamily="18" charset="0"/>
              </a:rPr>
              <a:t>. ст. (≈70-140 мм вод. ст.)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b="1" i="1" dirty="0" smtClean="0">
                <a:solidFill>
                  <a:srgbClr val="0070C0"/>
                </a:solidFill>
                <a:latin typeface="Garamond" pitchFamily="18" charset="0"/>
              </a:rPr>
              <a:t>При портальной гипертензии: &gt;12 мм </a:t>
            </a:r>
            <a:r>
              <a:rPr lang="ru-RU" sz="8800" b="1" i="1" dirty="0" err="1" smtClean="0">
                <a:solidFill>
                  <a:srgbClr val="0070C0"/>
                </a:solidFill>
                <a:latin typeface="Garamond" pitchFamily="18" charset="0"/>
              </a:rPr>
              <a:t>рт</a:t>
            </a:r>
            <a:r>
              <a:rPr lang="ru-RU" sz="8800" b="1" i="1" dirty="0" smtClean="0">
                <a:solidFill>
                  <a:srgbClr val="0070C0"/>
                </a:solidFill>
                <a:latin typeface="Garamond" pitchFamily="18" charset="0"/>
              </a:rPr>
              <a:t>. ст. (≈170  мм вод. ст.)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b="1" i="1" dirty="0" smtClean="0">
                <a:solidFill>
                  <a:srgbClr val="0070C0"/>
                </a:solidFill>
                <a:latin typeface="Garamond" pitchFamily="18" charset="0"/>
              </a:rPr>
              <a:t>Норма </a:t>
            </a:r>
            <a:r>
              <a:rPr lang="ru-RU" sz="8800" b="1" i="1" dirty="0" err="1" smtClean="0">
                <a:solidFill>
                  <a:srgbClr val="0070C0"/>
                </a:solidFill>
                <a:latin typeface="Garamond" pitchFamily="18" charset="0"/>
              </a:rPr>
              <a:t>порто-кавального</a:t>
            </a:r>
            <a:r>
              <a:rPr lang="ru-RU" sz="8800" b="1" i="1" dirty="0" smtClean="0">
                <a:solidFill>
                  <a:srgbClr val="0070C0"/>
                </a:solidFill>
                <a:latin typeface="Garamond" pitchFamily="18" charset="0"/>
              </a:rPr>
              <a:t> градиента давления: 1-5 мм </a:t>
            </a:r>
            <a:r>
              <a:rPr lang="ru-RU" sz="8800" b="1" i="1" dirty="0" err="1" smtClean="0">
                <a:solidFill>
                  <a:srgbClr val="0070C0"/>
                </a:solidFill>
                <a:latin typeface="Garamond" pitchFamily="18" charset="0"/>
              </a:rPr>
              <a:t>рт</a:t>
            </a:r>
            <a:r>
              <a:rPr lang="ru-RU" sz="8800" b="1" i="1" dirty="0" smtClean="0">
                <a:solidFill>
                  <a:srgbClr val="0070C0"/>
                </a:solidFill>
                <a:latin typeface="Garamond" pitchFamily="18" charset="0"/>
              </a:rPr>
              <a:t>. ст.</a:t>
            </a:r>
          </a:p>
          <a:p>
            <a:pPr algn="l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ru-RU" sz="88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Garamond" pitchFamily="18" charset="0"/>
              </a:rPr>
              <a:t>ОСНОВНЫЕ ПРОЯВЛЕНИЯ ПГ</a:t>
            </a:r>
            <a:endParaRPr lang="ru-RU" sz="12800" dirty="0" smtClean="0">
              <a:latin typeface="Garamond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8800" b="1" dirty="0" err="1" smtClean="0">
                <a:solidFill>
                  <a:schemeClr val="tx1"/>
                </a:solidFill>
                <a:latin typeface="Garamond" pitchFamily="18" charset="0"/>
              </a:rPr>
              <a:t>спленомегалия</a:t>
            </a:r>
            <a:endParaRPr lang="ru-RU" sz="88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8800" b="1" dirty="0" smtClean="0">
                <a:solidFill>
                  <a:schemeClr val="tx1"/>
                </a:solidFill>
                <a:latin typeface="Garamond" pitchFamily="18" charset="0"/>
              </a:rPr>
              <a:t>варикозное расширение вен пищевода, желудка, прямой кишки и передней брюшной стенки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8800" b="1" dirty="0" smtClean="0">
                <a:solidFill>
                  <a:schemeClr val="tx1"/>
                </a:solidFill>
                <a:latin typeface="Garamond" pitchFamily="18" charset="0"/>
              </a:rPr>
              <a:t>кровотечение из них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8800" b="1" dirty="0" smtClean="0">
                <a:solidFill>
                  <a:schemeClr val="tx1"/>
                </a:solidFill>
                <a:latin typeface="Garamond" pitchFamily="18" charset="0"/>
              </a:rPr>
              <a:t>асцит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8800" b="1" dirty="0" smtClean="0">
                <a:solidFill>
                  <a:schemeClr val="tx1"/>
                </a:solidFill>
                <a:latin typeface="Garamond" pitchFamily="18" charset="0"/>
              </a:rPr>
              <a:t>печёночная недостаточность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Физикальное</a:t>
            </a: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 исследование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1600200"/>
            <a:ext cx="853244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Garamond" pitchFamily="18" charset="0"/>
              </a:rPr>
              <a:t>Признаки коллатерального кровообращения: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Расширение вен передней брюшной стенки (</a:t>
            </a:r>
            <a:r>
              <a:rPr lang="ru-RU" sz="2000" i="1" dirty="0" smtClean="0">
                <a:latin typeface="Garamond" pitchFamily="18" charset="0"/>
              </a:rPr>
              <a:t>«голова медузы»</a:t>
            </a:r>
            <a:r>
              <a:rPr lang="ru-RU" sz="2000" dirty="0" smtClean="0">
                <a:latin typeface="Garamond" pitchFamily="18" charset="0"/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Расширение геморроидальных вен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Garamond" pitchFamily="18" charset="0"/>
              </a:rPr>
              <a:t>Асцит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err="1" smtClean="0">
                <a:latin typeface="Garamond" pitchFamily="18" charset="0"/>
              </a:rPr>
              <a:t>Околопупочная</a:t>
            </a:r>
            <a:r>
              <a:rPr lang="ru-RU" sz="2400" b="1" dirty="0" smtClean="0">
                <a:latin typeface="Garamond" pitchFamily="18" charset="0"/>
              </a:rPr>
              <a:t> грыжа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Garamond" pitchFamily="18" charset="0"/>
              </a:rPr>
              <a:t>Признаки хронического заболевания печени: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Желтуха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Сосудистые звёздочки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err="1" smtClean="0">
                <a:latin typeface="Garamond" pitchFamily="18" charset="0"/>
              </a:rPr>
              <a:t>Пальмарная</a:t>
            </a:r>
            <a:r>
              <a:rPr lang="ru-RU" sz="2000" dirty="0" smtClean="0">
                <a:latin typeface="Garamond" pitchFamily="18" charset="0"/>
              </a:rPr>
              <a:t> эритема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Тремор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Гинекомастия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err="1" smtClean="0">
                <a:latin typeface="Garamond" pitchFamily="18" charset="0"/>
              </a:rPr>
              <a:t>Тестикулярная</a:t>
            </a:r>
            <a:r>
              <a:rPr lang="ru-RU" sz="2000" dirty="0" smtClean="0">
                <a:latin typeface="Garamond" pitchFamily="18" charset="0"/>
              </a:rPr>
              <a:t> атрофия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err="1" smtClean="0">
                <a:latin typeface="Garamond" pitchFamily="18" charset="0"/>
              </a:rPr>
              <a:t>Спленомегалия</a:t>
            </a:r>
            <a:endParaRPr lang="ru-RU" sz="2000" dirty="0" smtClean="0">
              <a:latin typeface="Garamond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Мышечная атрофия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Контрактура </a:t>
            </a:r>
            <a:r>
              <a:rPr lang="ru-RU" sz="2000" dirty="0" err="1" smtClean="0">
                <a:latin typeface="Garamond" pitchFamily="18" charset="0"/>
              </a:rPr>
              <a:t>Дюпюитрена</a:t>
            </a:r>
            <a:endParaRPr lang="ru-RU" sz="20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Garamond" pitchFamily="18" charset="0"/>
              </a:rPr>
              <a:t>Проявления </a:t>
            </a:r>
            <a:r>
              <a:rPr lang="ru-RU" sz="2400" b="1" dirty="0" err="1" smtClean="0">
                <a:latin typeface="Garamond" pitchFamily="18" charset="0"/>
              </a:rPr>
              <a:t>гиперволемии</a:t>
            </a:r>
            <a:r>
              <a:rPr lang="ru-RU" sz="2400" b="1" dirty="0" smtClean="0">
                <a:latin typeface="Garamond" pitchFamily="18" charset="0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Артериальная гипотензия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Тёплые конечности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Пульс хорошего наполнения</a:t>
            </a:r>
          </a:p>
          <a:p>
            <a:pPr>
              <a:buFont typeface="Wingdings" pitchFamily="2" charset="2"/>
              <a:buChar char="§"/>
            </a:pPr>
            <a:endParaRPr lang="ru-RU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Лабораторная диагностика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1600200"/>
            <a:ext cx="853244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Клинический анализ крови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тромбоцитопения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анемия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err="1" smtClean="0">
                <a:latin typeface="Garamond" pitchFamily="18" charset="0"/>
              </a:rPr>
              <a:t>панцитопения</a:t>
            </a:r>
            <a:r>
              <a:rPr lang="ru-RU" sz="2000" dirty="0" smtClean="0">
                <a:latin typeface="Garamond" pitchFamily="18" charset="0"/>
              </a:rPr>
              <a:t> (</a:t>
            </a:r>
            <a:r>
              <a:rPr lang="ru-RU" sz="2000" i="1" dirty="0" err="1" smtClean="0">
                <a:latin typeface="Garamond" pitchFamily="18" charset="0"/>
              </a:rPr>
              <a:t>гиперспленизм</a:t>
            </a:r>
            <a:r>
              <a:rPr lang="ru-RU" sz="2000" dirty="0" smtClean="0">
                <a:latin typeface="Garamond" pitchFamily="18" charset="0"/>
              </a:rPr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err="1" smtClean="0">
                <a:latin typeface="Garamond" pitchFamily="18" charset="0"/>
              </a:rPr>
              <a:t>Коагулограмма</a:t>
            </a:r>
            <a:endParaRPr lang="ru-RU" sz="2400" dirty="0" smtClean="0">
              <a:latin typeface="Garamond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err="1" smtClean="0">
                <a:latin typeface="Garamond" pitchFamily="18" charset="0"/>
              </a:rPr>
              <a:t>↓</a:t>
            </a:r>
            <a:r>
              <a:rPr lang="ru-RU" sz="2000" dirty="0" smtClean="0">
                <a:latin typeface="Garamond" pitchFamily="18" charset="0"/>
              </a:rPr>
              <a:t> ПТИ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↑ ПТВ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Биохимический анализ крови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err="1" smtClean="0">
                <a:latin typeface="Garamond" pitchFamily="18" charset="0"/>
              </a:rPr>
              <a:t>АлАТ</a:t>
            </a:r>
            <a:endParaRPr lang="ru-RU" sz="2000" dirty="0" smtClean="0">
              <a:latin typeface="Garamond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err="1" smtClean="0">
                <a:latin typeface="Garamond" pitchFamily="18" charset="0"/>
              </a:rPr>
              <a:t>АсАС</a:t>
            </a:r>
            <a:endParaRPr lang="ru-RU" sz="2000" dirty="0" smtClean="0">
              <a:latin typeface="Garamond" pitchFamily="18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ЩФ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Билирубин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 smtClean="0">
                <a:latin typeface="Garamond" pitchFamily="18" charset="0"/>
              </a:rPr>
              <a:t>Альбумин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Анализ крови на маркёры вирусных гепатитов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Анализы мочи</a:t>
            </a:r>
            <a:endParaRPr lang="ru-RU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Инструментальная диагностика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700808"/>
            <a:ext cx="4968552" cy="4968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ФЭГДС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УЗИ органов брюшной полости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УЗ </a:t>
            </a:r>
            <a:r>
              <a:rPr lang="ru-RU" sz="2400" dirty="0" err="1" smtClean="0">
                <a:latin typeface="Garamond" pitchFamily="18" charset="0"/>
              </a:rPr>
              <a:t>доплерография</a:t>
            </a:r>
            <a:r>
              <a:rPr lang="ru-RU" sz="2400" dirty="0" smtClean="0">
                <a:latin typeface="Garamond" pitchFamily="18" charset="0"/>
              </a:rPr>
              <a:t> печёночных и портальной вен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МСКТ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МРТ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err="1" smtClean="0">
                <a:latin typeface="Garamond" pitchFamily="18" charset="0"/>
              </a:rPr>
              <a:t>Гепатосцинтиграфия</a:t>
            </a:r>
            <a:endParaRPr lang="ru-RU" sz="2400" dirty="0" smtClean="0">
              <a:latin typeface="Garamond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err="1" smtClean="0">
                <a:latin typeface="Garamond" pitchFamily="18" charset="0"/>
              </a:rPr>
              <a:t>Транскавальная</a:t>
            </a:r>
            <a:r>
              <a:rPr lang="ru-RU" sz="2400" dirty="0" smtClean="0">
                <a:latin typeface="Garamond" pitchFamily="18" charset="0"/>
              </a:rPr>
              <a:t> печёночная </a:t>
            </a:r>
            <a:r>
              <a:rPr lang="ru-RU" sz="2400" dirty="0" err="1" smtClean="0">
                <a:latin typeface="Garamond" pitchFamily="18" charset="0"/>
              </a:rPr>
              <a:t>венография</a:t>
            </a:r>
            <a:endParaRPr lang="ru-RU" sz="2400" dirty="0" smtClean="0">
              <a:latin typeface="Garamond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err="1" smtClean="0">
                <a:latin typeface="Garamond" pitchFamily="18" charset="0"/>
              </a:rPr>
              <a:t>Портография</a:t>
            </a:r>
            <a:endParaRPr lang="ru-RU" sz="2400" dirty="0" smtClean="0">
              <a:latin typeface="Garamond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err="1" smtClean="0">
                <a:latin typeface="Garamond" pitchFamily="18" charset="0"/>
              </a:rPr>
              <a:t>Спленопортография</a:t>
            </a:r>
            <a:endParaRPr lang="ru-RU" sz="2400" dirty="0" smtClean="0">
              <a:latin typeface="Garamond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Лапароскопия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 smtClean="0">
                <a:latin typeface="Garamond" pitchFamily="18" charset="0"/>
              </a:rPr>
              <a:t>Биопсия печени</a:t>
            </a:r>
          </a:p>
        </p:txBody>
      </p:sp>
      <p:pic>
        <p:nvPicPr>
          <p:cNvPr id="5" name="Picture 4" descr="bc4443-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00808"/>
            <a:ext cx="3829619" cy="4774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ФЭГДС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3600" dirty="0" smtClean="0">
                <a:latin typeface="Garamond" pitchFamily="18" charset="0"/>
              </a:rPr>
              <a:t>портальная </a:t>
            </a:r>
            <a:r>
              <a:rPr lang="ru-RU" sz="3600" dirty="0" err="1" smtClean="0">
                <a:latin typeface="Garamond" pitchFamily="18" charset="0"/>
              </a:rPr>
              <a:t>гипертензионная</a:t>
            </a:r>
            <a:r>
              <a:rPr lang="ru-RU" sz="3600" dirty="0" smtClean="0">
                <a:latin typeface="Garamond" pitchFamily="18" charset="0"/>
              </a:rPr>
              <a:t> </a:t>
            </a:r>
            <a:r>
              <a:rPr lang="ru-RU" sz="3600" dirty="0" err="1" smtClean="0">
                <a:latin typeface="Garamond" pitchFamily="18" charset="0"/>
              </a:rPr>
              <a:t>гастропатия</a:t>
            </a:r>
            <a:endParaRPr lang="ru-RU" sz="3600" dirty="0" smtClean="0">
              <a:latin typeface="Garamond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3600" dirty="0" smtClean="0">
                <a:latin typeface="Garamond" pitchFamily="18" charset="0"/>
              </a:rPr>
              <a:t>варикозные вены пищевода и желудка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3600" dirty="0" smtClean="0">
                <a:latin typeface="Garamond" pitchFamily="18" charset="0"/>
              </a:rPr>
              <a:t>оценка эффективности проводимого лечения </a:t>
            </a:r>
            <a:r>
              <a:rPr lang="ru-RU" sz="3600" dirty="0" err="1" smtClean="0">
                <a:latin typeface="Garamond" pitchFamily="18" charset="0"/>
              </a:rPr>
              <a:t>лечения</a:t>
            </a:r>
            <a:endParaRPr lang="ru-RU" sz="3600" dirty="0" smtClean="0">
              <a:latin typeface="Garamond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3600" dirty="0" smtClean="0">
                <a:latin typeface="Garamond" pitchFamily="18" charset="0"/>
              </a:rPr>
              <a:t>эндоскопический гемостаз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ФЭГДС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2816"/>
            <a:ext cx="9144000" cy="1080120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Варикозное расширение вен пищевода и желудка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ru-RU" sz="2800" i="1" dirty="0" smtClean="0">
                <a:solidFill>
                  <a:srgbClr val="FF0000"/>
                </a:solidFill>
                <a:latin typeface="Garamond" pitchFamily="18" charset="0"/>
              </a:rPr>
              <a:t>около 70% больных с ПГ</a:t>
            </a:r>
            <a:r>
              <a:rPr lang="ru-RU" sz="2800" dirty="0" smtClean="0">
                <a:solidFill>
                  <a:srgbClr val="FF0000"/>
                </a:solidFill>
                <a:latin typeface="Garamond" pitchFamily="18" charset="0"/>
              </a:rPr>
              <a:t>)</a:t>
            </a:r>
          </a:p>
        </p:txBody>
      </p:sp>
      <p:pic>
        <p:nvPicPr>
          <p:cNvPr id="5" name="Рисунок 4" descr="541836.fig.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3952207" cy="3168352"/>
          </a:xfrm>
          <a:prstGeom prst="rect">
            <a:avLst/>
          </a:prstGeom>
        </p:spPr>
      </p:pic>
      <p:pic>
        <p:nvPicPr>
          <p:cNvPr id="6" name="Рисунок 5" descr="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140968"/>
            <a:ext cx="2790475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Классификация варикозного расширения вен пищевода </a:t>
            </a:r>
            <a:r>
              <a:rPr lang="ru-RU" sz="3200" i="1" dirty="0" smtClean="0">
                <a:solidFill>
                  <a:srgbClr val="0000CC"/>
                </a:solidFill>
                <a:latin typeface="Garamond" pitchFamily="18" charset="0"/>
              </a:rPr>
              <a:t>(по А.Г. </a:t>
            </a:r>
            <a:r>
              <a:rPr lang="ru-RU" sz="3200" i="1" dirty="0" err="1" smtClean="0">
                <a:solidFill>
                  <a:srgbClr val="0000CC"/>
                </a:solidFill>
                <a:latin typeface="Garamond" pitchFamily="18" charset="0"/>
              </a:rPr>
              <a:t>Шерцингеру</a:t>
            </a:r>
            <a:r>
              <a:rPr lang="ru-RU" sz="3200" i="1" dirty="0" smtClean="0">
                <a:solidFill>
                  <a:srgbClr val="0000CC"/>
                </a:solidFill>
                <a:latin typeface="Garamond" pitchFamily="18" charset="0"/>
              </a:rPr>
              <a:t>, 1986 г.)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700809"/>
            <a:ext cx="6192688" cy="223224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3600" dirty="0" smtClean="0">
                <a:latin typeface="Garamond" pitchFamily="18" charset="0"/>
              </a:rPr>
              <a:t>I степень – диаметр вен 2-3 мм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3600" dirty="0" smtClean="0">
                <a:latin typeface="Garamond" pitchFamily="18" charset="0"/>
              </a:rPr>
              <a:t>II степень – диаметр вен 3-5 мм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3600" dirty="0" smtClean="0">
                <a:latin typeface="Garamond" pitchFamily="18" charset="0"/>
              </a:rPr>
              <a:t>III степень – диаметр вен &gt; 5 мм</a:t>
            </a:r>
          </a:p>
        </p:txBody>
      </p:sp>
      <p:pic>
        <p:nvPicPr>
          <p:cNvPr id="4" name="Рисунок 3" descr="4_html_39d58c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861048"/>
            <a:ext cx="5227965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Классификация ВРВ по локализации</a:t>
            </a:r>
            <a:endParaRPr lang="ru-RU" sz="3200" i="1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714488"/>
            <a:ext cx="8072494" cy="42862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4000" dirty="0" smtClean="0">
                <a:solidFill>
                  <a:srgbClr val="FF0000"/>
                </a:solidFill>
                <a:latin typeface="Garamond" pitchFamily="18" charset="0"/>
              </a:rPr>
              <a:t>Изолированное ВРВ вен пищевода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Garamond" pitchFamily="18" charset="0"/>
              </a:rPr>
              <a:t>ограниченный </a:t>
            </a:r>
            <a:r>
              <a:rPr lang="ru-RU" sz="4000" dirty="0" err="1" smtClean="0">
                <a:latin typeface="Garamond" pitchFamily="18" charset="0"/>
              </a:rPr>
              <a:t>варикоз</a:t>
            </a:r>
            <a:r>
              <a:rPr lang="ru-RU" sz="4000" dirty="0" smtClean="0">
                <a:latin typeface="Garamond" pitchFamily="18" charset="0"/>
              </a:rPr>
              <a:t> с/3 и </a:t>
            </a:r>
            <a:r>
              <a:rPr lang="ru-RU" sz="4000" dirty="0" err="1" smtClean="0">
                <a:latin typeface="Garamond" pitchFamily="18" charset="0"/>
              </a:rPr>
              <a:t>н</a:t>
            </a:r>
            <a:r>
              <a:rPr lang="ru-RU" sz="4000" dirty="0" smtClean="0">
                <a:latin typeface="Garamond" pitchFamily="18" charset="0"/>
              </a:rPr>
              <a:t>/3 пищевода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4000" dirty="0" smtClean="0">
                <a:latin typeface="Garamond" pitchFamily="18" charset="0"/>
              </a:rPr>
              <a:t>тотальный </a:t>
            </a:r>
            <a:r>
              <a:rPr lang="ru-RU" sz="4000" dirty="0" err="1" smtClean="0">
                <a:latin typeface="Garamond" pitchFamily="18" charset="0"/>
              </a:rPr>
              <a:t>варикоз</a:t>
            </a:r>
            <a:endParaRPr lang="ru-RU" sz="4000" dirty="0" smtClean="0">
              <a:latin typeface="Garamond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4000" dirty="0" smtClean="0">
                <a:solidFill>
                  <a:srgbClr val="FF0000"/>
                </a:solidFill>
                <a:latin typeface="Garamond" pitchFamily="18" charset="0"/>
              </a:rPr>
              <a:t>ВРВ желудка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Типы ВРВ желудка</a:t>
            </a:r>
            <a:endParaRPr lang="ru-RU" sz="4000" i="1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643026"/>
            <a:ext cx="5607504" cy="49292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b="1" dirty="0" smtClean="0">
                <a:latin typeface="Garamond" pitchFamily="18" charset="0"/>
              </a:rPr>
              <a:t>I тип</a:t>
            </a:r>
            <a:r>
              <a:rPr lang="ru-RU" sz="2200" dirty="0" smtClean="0">
                <a:latin typeface="Garamond" pitchFamily="18" charset="0"/>
              </a:rPr>
              <a:t> - </a:t>
            </a:r>
            <a:r>
              <a:rPr lang="ru-RU" sz="2200" dirty="0" err="1" smtClean="0">
                <a:latin typeface="Garamond" pitchFamily="18" charset="0"/>
              </a:rPr>
              <a:t>гастроэзофагеальные</a:t>
            </a:r>
            <a:r>
              <a:rPr lang="ru-RU" sz="2200" dirty="0" smtClean="0">
                <a:latin typeface="Garamond" pitchFamily="18" charset="0"/>
              </a:rPr>
              <a:t> ВРВ с распространением на кардиальный и </a:t>
            </a:r>
            <a:r>
              <a:rPr lang="ru-RU" sz="2200" dirty="0" err="1" smtClean="0">
                <a:latin typeface="Garamond" pitchFamily="18" charset="0"/>
              </a:rPr>
              <a:t>субкардиальный</a:t>
            </a:r>
            <a:r>
              <a:rPr lang="ru-RU" sz="2200" dirty="0" smtClean="0">
                <a:latin typeface="Garamond" pitchFamily="18" charset="0"/>
              </a:rPr>
              <a:t> отделы малой кривизны желудка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b="1" dirty="0" smtClean="0">
                <a:latin typeface="Garamond" pitchFamily="18" charset="0"/>
              </a:rPr>
              <a:t>II тип </a:t>
            </a:r>
            <a:r>
              <a:rPr lang="ru-RU" sz="2200" dirty="0" smtClean="0">
                <a:latin typeface="Garamond" pitchFamily="18" charset="0"/>
              </a:rPr>
              <a:t>- </a:t>
            </a:r>
            <a:r>
              <a:rPr lang="ru-RU" sz="2200" dirty="0" err="1" smtClean="0">
                <a:latin typeface="Garamond" pitchFamily="18" charset="0"/>
              </a:rPr>
              <a:t>гастроэзофагеальные</a:t>
            </a:r>
            <a:r>
              <a:rPr lang="ru-RU" sz="2200" dirty="0" smtClean="0">
                <a:latin typeface="Garamond" pitchFamily="18" charset="0"/>
              </a:rPr>
              <a:t> ВРВ от эзофагокардиального перехода по большой кривизне по направлению к дну желудка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b="1" dirty="0" smtClean="0">
                <a:latin typeface="Garamond" pitchFamily="18" charset="0"/>
              </a:rPr>
              <a:t>III тип</a:t>
            </a:r>
            <a:r>
              <a:rPr lang="ru-RU" sz="2200" dirty="0" smtClean="0">
                <a:latin typeface="Garamond" pitchFamily="18" charset="0"/>
              </a:rPr>
              <a:t> - изолированные ВРВ желудка без ВРВ пищевода – варикозная трансформация вен </a:t>
            </a:r>
            <a:r>
              <a:rPr lang="ru-RU" sz="2200" dirty="0" err="1" smtClean="0">
                <a:latin typeface="Garamond" pitchFamily="18" charset="0"/>
              </a:rPr>
              <a:t>фундального</a:t>
            </a:r>
            <a:r>
              <a:rPr lang="ru-RU" sz="2200" dirty="0" smtClean="0">
                <a:latin typeface="Garamond" pitchFamily="18" charset="0"/>
              </a:rPr>
              <a:t> отдела желудка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b="1" dirty="0" smtClean="0">
                <a:latin typeface="Garamond" pitchFamily="18" charset="0"/>
              </a:rPr>
              <a:t>IV тип</a:t>
            </a:r>
            <a:r>
              <a:rPr lang="ru-RU" sz="2200" dirty="0" smtClean="0">
                <a:latin typeface="Garamond" pitchFamily="18" charset="0"/>
              </a:rPr>
              <a:t> - эктопические узлы тела, </a:t>
            </a:r>
            <a:r>
              <a:rPr lang="ru-RU" sz="2200" dirty="0" err="1" smtClean="0">
                <a:latin typeface="Garamond" pitchFamily="18" charset="0"/>
              </a:rPr>
              <a:t>антрального</a:t>
            </a:r>
            <a:r>
              <a:rPr lang="ru-RU" sz="2200" dirty="0" smtClean="0">
                <a:latin typeface="Garamond" pitchFamily="18" charset="0"/>
              </a:rPr>
              <a:t> отдела желудка и ДПК</a:t>
            </a:r>
          </a:p>
        </p:txBody>
      </p:sp>
      <p:pic>
        <p:nvPicPr>
          <p:cNvPr id="1026" name="officeArt object" descr="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00438"/>
            <a:ext cx="3402012" cy="31321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00760" y="378619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I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34" y="535782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IV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535782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III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272" y="378619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II</a:t>
            </a:r>
            <a:endParaRPr lang="ru-RU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Патогенез пищеводно-желудочных кровотечений при ПГ</a:t>
            </a:r>
            <a:endParaRPr lang="ru-RU" sz="4000" i="1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2050" name="officeArt ob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16310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Эндоскопические факторы риска возникновения кровотечения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b="1" dirty="0" smtClean="0">
                <a:latin typeface="Garamond" pitchFamily="18" charset="0"/>
              </a:rPr>
              <a:t>Пятна «красной вишни» </a:t>
            </a:r>
            <a:r>
              <a:rPr lang="ru-RU" sz="2800" dirty="0" smtClean="0">
                <a:latin typeface="Garamond" pitchFamily="18" charset="0"/>
              </a:rPr>
              <a:t>– незначительно выступающие множественные участки красного цвета диаметром до 2 мм, располагающиеся на вершинах </a:t>
            </a:r>
            <a:r>
              <a:rPr lang="ru-RU" sz="2800" dirty="0" err="1" smtClean="0">
                <a:latin typeface="Garamond" pitchFamily="18" charset="0"/>
              </a:rPr>
              <a:t>варикозно</a:t>
            </a:r>
            <a:r>
              <a:rPr lang="ru-RU" sz="2800" dirty="0" smtClean="0">
                <a:latin typeface="Garamond" pitchFamily="18" charset="0"/>
              </a:rPr>
              <a:t> расширенных вен </a:t>
            </a:r>
            <a:r>
              <a:rPr lang="ru-RU" sz="2800" dirty="0" err="1" smtClean="0">
                <a:latin typeface="Garamond" pitchFamily="18" charset="0"/>
              </a:rPr>
              <a:t>подслизистого</a:t>
            </a:r>
            <a:r>
              <a:rPr lang="ru-RU" sz="2800" dirty="0" smtClean="0">
                <a:latin typeface="Garamond" pitchFamily="18" charset="0"/>
              </a:rPr>
              <a:t> слоя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b="1" dirty="0" err="1" smtClean="0">
                <a:latin typeface="Garamond" pitchFamily="18" charset="0"/>
              </a:rPr>
              <a:t>Гематоцистные</a:t>
            </a:r>
            <a:r>
              <a:rPr lang="ru-RU" sz="2800" b="1" dirty="0" smtClean="0">
                <a:latin typeface="Garamond" pitchFamily="18" charset="0"/>
              </a:rPr>
              <a:t> пятна</a:t>
            </a:r>
            <a:r>
              <a:rPr lang="ru-RU" sz="2800" dirty="0" smtClean="0">
                <a:latin typeface="Garamond" pitchFamily="18" charset="0"/>
              </a:rPr>
              <a:t> – расширенные </a:t>
            </a:r>
            <a:r>
              <a:rPr lang="ru-RU" sz="2800" dirty="0" err="1" smtClean="0">
                <a:latin typeface="Garamond" pitchFamily="18" charset="0"/>
              </a:rPr>
              <a:t>интраэпителиальные</a:t>
            </a:r>
            <a:r>
              <a:rPr lang="ru-RU" sz="2800" dirty="0" smtClean="0">
                <a:latin typeface="Garamond" pitchFamily="18" charset="0"/>
              </a:rPr>
              <a:t> венозные узлы в виде пузырьков красного цвета диаметром около 4 мм (</a:t>
            </a:r>
            <a:r>
              <a:rPr lang="ru-RU" sz="2800" i="1" dirty="0" smtClean="0">
                <a:latin typeface="Garamond" pitchFamily="18" charset="0"/>
              </a:rPr>
              <a:t>наиболее слабые участки варикозной стенки и места развития </a:t>
            </a:r>
            <a:r>
              <a:rPr lang="ru-RU" sz="2800" i="1" dirty="0" err="1" smtClean="0">
                <a:latin typeface="Garamond" pitchFamily="18" charset="0"/>
              </a:rPr>
              <a:t>профузного</a:t>
            </a:r>
            <a:r>
              <a:rPr lang="ru-RU" sz="2800" i="1" dirty="0" smtClean="0">
                <a:latin typeface="Garamond" pitchFamily="18" charset="0"/>
              </a:rPr>
              <a:t> кровотечения</a:t>
            </a:r>
            <a:r>
              <a:rPr lang="ru-RU" sz="2800" dirty="0" smtClean="0">
                <a:latin typeface="Garamond" pitchFamily="18" charset="0"/>
              </a:rPr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dirty="0" err="1" smtClean="0">
                <a:latin typeface="Garamond" pitchFamily="18" charset="0"/>
              </a:rPr>
              <a:t>Телеангиэктазии</a:t>
            </a:r>
            <a:r>
              <a:rPr lang="ru-RU" sz="2800" dirty="0" smtClean="0">
                <a:latin typeface="Garamond" pitchFamily="18" charset="0"/>
              </a:rPr>
              <a:t> – сеть мелких извитых сосудов микроциркуляторного русла в нижней трети пищевода </a:t>
            </a:r>
          </a:p>
          <a:p>
            <a:pPr>
              <a:buNone/>
            </a:pPr>
            <a:endParaRPr lang="ru-RU" sz="24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Основные понятия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ru-RU" sz="36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aramond" pitchFamily="18" charset="0"/>
              </a:rPr>
              <a:t>ПРОЯВЛЕНИЯ КЛИНИЧЕСКИ ЗНАЧИМОЙ ПГ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 smtClean="0">
              <a:latin typeface="Garamond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4500" dirty="0" smtClean="0">
                <a:latin typeface="Garamond" pitchFamily="18" charset="0"/>
              </a:rPr>
              <a:t>Диаметр воротной вены более 14 мм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4500" dirty="0" smtClean="0">
                <a:latin typeface="Garamond" pitchFamily="18" charset="0"/>
              </a:rPr>
              <a:t>Диаметр селезёночной вены более 7-8 мм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4500" dirty="0" smtClean="0">
                <a:latin typeface="Garamond" pitchFamily="18" charset="0"/>
              </a:rPr>
              <a:t>Асцит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4500" dirty="0" smtClean="0">
                <a:latin typeface="Garamond" pitchFamily="18" charset="0"/>
              </a:rPr>
              <a:t>Варикозное расширение вен брюшной стенки, пищевода, желудка, прямой кишки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4500" dirty="0" err="1" smtClean="0">
                <a:latin typeface="Garamond" pitchFamily="18" charset="0"/>
              </a:rPr>
              <a:t>Портокавальный</a:t>
            </a:r>
            <a:r>
              <a:rPr lang="ru-RU" sz="4500" dirty="0" smtClean="0">
                <a:latin typeface="Garamond" pitchFamily="18" charset="0"/>
              </a:rPr>
              <a:t> градиент давления превышает пороговое значение 10 мм </a:t>
            </a:r>
            <a:r>
              <a:rPr lang="ru-RU" sz="4500" dirty="0" err="1" smtClean="0">
                <a:latin typeface="Garamond" pitchFamily="18" charset="0"/>
              </a:rPr>
              <a:t>рт</a:t>
            </a:r>
            <a:r>
              <a:rPr lang="ru-RU" sz="4500" dirty="0" smtClean="0">
                <a:latin typeface="Garamond" pitchFamily="18" charset="0"/>
              </a:rPr>
              <a:t>. ст.</a:t>
            </a:r>
            <a:endParaRPr lang="ru-RU" sz="45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Ультразвуковые находки</a:t>
            </a:r>
            <a:b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при циррозе печени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Garamond" pitchFamily="18" charset="0"/>
              </a:rPr>
              <a:t>Повышенная </a:t>
            </a:r>
            <a:r>
              <a:rPr lang="ru-RU" sz="2800" dirty="0" err="1" smtClean="0">
                <a:latin typeface="Garamond" pitchFamily="18" charset="0"/>
              </a:rPr>
              <a:t>эхогенность</a:t>
            </a:r>
            <a:r>
              <a:rPr lang="ru-RU" sz="2800" dirty="0" smtClean="0">
                <a:latin typeface="Garamond" pitchFamily="18" charset="0"/>
              </a:rPr>
              <a:t> печени (яркая печень, увеличенный </a:t>
            </a:r>
            <a:r>
              <a:rPr lang="ru-RU" sz="2800" dirty="0" err="1" smtClean="0">
                <a:latin typeface="Garamond" pitchFamily="18" charset="0"/>
              </a:rPr>
              <a:t>эхоконтраст</a:t>
            </a:r>
            <a:r>
              <a:rPr lang="ru-RU" sz="2800" dirty="0" smtClean="0">
                <a:latin typeface="Garamond" pitchFamily="18" charset="0"/>
              </a:rPr>
              <a:t> печень/почки, ухудшение визуализации воротной вены)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Garamond" pitchFamily="18" charset="0"/>
              </a:rPr>
              <a:t>Грубые изменения </a:t>
            </a:r>
            <a:r>
              <a:rPr lang="ru-RU" sz="2800" dirty="0" err="1" smtClean="0">
                <a:latin typeface="Garamond" pitchFamily="18" charset="0"/>
              </a:rPr>
              <a:t>эхоструктуры</a:t>
            </a:r>
            <a:r>
              <a:rPr lang="ru-RU" sz="2800" dirty="0" smtClean="0">
                <a:latin typeface="Garamond" pitchFamily="18" charset="0"/>
              </a:rPr>
              <a:t> печёночной паренхимы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Garamond" pitchFamily="18" charset="0"/>
              </a:rPr>
              <a:t>Выраженное затухание эхосигналов в паренхиме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Garamond" pitchFamily="18" charset="0"/>
              </a:rPr>
              <a:t>Появление узлов на поверхности печени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Garamond" pitchFamily="18" charset="0"/>
              </a:rPr>
              <a:t>Асцит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smtClean="0">
                <a:latin typeface="Garamond" pitchFamily="18" charset="0"/>
              </a:rPr>
              <a:t>Портальная гипертензия (диаметр воротной вены &gt;15 мм, варикозное расширение вен пищевода и селезёнки, расширение пупочной вены)</a:t>
            </a:r>
          </a:p>
          <a:p>
            <a:pPr marL="609600" indent="-6096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ru-RU" sz="2800" dirty="0" err="1" smtClean="0">
                <a:latin typeface="Garamond" pitchFamily="18" charset="0"/>
              </a:rPr>
              <a:t>Спленомегалия</a:t>
            </a:r>
            <a:r>
              <a:rPr lang="ru-RU" sz="2800" dirty="0" smtClean="0">
                <a:latin typeface="Garamond" pitchFamily="18" charset="0"/>
              </a:rPr>
              <a:t> – тельца </a:t>
            </a:r>
            <a:r>
              <a:rPr lang="ru-RU" sz="2800" dirty="0" err="1" smtClean="0">
                <a:latin typeface="Garamond" pitchFamily="18" charset="0"/>
              </a:rPr>
              <a:t>Гамна-Гэнди</a:t>
            </a:r>
            <a:r>
              <a:rPr lang="ru-RU" sz="2800" dirty="0" smtClean="0">
                <a:latin typeface="Garamond" pitchFamily="18" charset="0"/>
              </a:rPr>
              <a:t> &lt; 13% (</a:t>
            </a:r>
            <a:r>
              <a:rPr lang="ru-RU" sz="2800" i="1" dirty="0" smtClean="0">
                <a:latin typeface="Garamond" pitchFamily="18" charset="0"/>
              </a:rPr>
              <a:t>ограниченные организованные кровоизлияния в селезёнке, состоящие из фиброзной ткани, </a:t>
            </a:r>
            <a:r>
              <a:rPr lang="ru-RU" sz="2800" i="1" dirty="0" err="1" smtClean="0">
                <a:latin typeface="Garamond" pitchFamily="18" charset="0"/>
              </a:rPr>
              <a:t>гемосидерина</a:t>
            </a:r>
            <a:r>
              <a:rPr lang="ru-RU" sz="2800" i="1" dirty="0" smtClean="0">
                <a:latin typeface="Garamond" pitchFamily="18" charset="0"/>
              </a:rPr>
              <a:t> и кальция</a:t>
            </a:r>
            <a:r>
              <a:rPr lang="ru-RU" sz="2800" dirty="0" smtClean="0">
                <a:latin typeface="Garamond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Сонограммы</a:t>
            </a: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 при циррозе печени и портальной гипертензии 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10" name="Picture 4" descr="Цирроз печени, портальная гипертенз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6"/>
            <a:ext cx="39933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5229200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aramond" pitchFamily="18" charset="0"/>
              </a:rPr>
              <a:t>Рис. 2a.</a:t>
            </a:r>
            <a:r>
              <a:rPr lang="ru-RU" dirty="0" smtClean="0">
                <a:latin typeface="Garamond" pitchFamily="18" charset="0"/>
              </a:rPr>
              <a:t> Повышение </a:t>
            </a:r>
            <a:r>
              <a:rPr lang="ru-RU" dirty="0" err="1" smtClean="0">
                <a:latin typeface="Garamond" pitchFamily="18" charset="0"/>
              </a:rPr>
              <a:t>эхогенности</a:t>
            </a:r>
            <a:r>
              <a:rPr lang="ru-RU" dirty="0" smtClean="0">
                <a:latin typeface="Garamond" pitchFamily="18" charset="0"/>
              </a:rPr>
              <a:t> и неоднородная структура печёночной паренхимы с наличием узлов</a:t>
            </a:r>
          </a:p>
          <a:p>
            <a:r>
              <a:rPr lang="ru-RU" dirty="0" smtClean="0">
                <a:latin typeface="Garamond" pitchFamily="18" charset="0"/>
              </a:rPr>
              <a:t/>
            </a:r>
            <a:br>
              <a:rPr lang="ru-RU" dirty="0" smtClean="0">
                <a:latin typeface="Garamond" pitchFamily="18" charset="0"/>
              </a:rPr>
            </a:br>
            <a:r>
              <a:rPr lang="ru-RU" b="1" dirty="0" smtClean="0">
                <a:latin typeface="Garamond" pitchFamily="18" charset="0"/>
              </a:rPr>
              <a:t>Рис. 2b.</a:t>
            </a:r>
            <a:r>
              <a:rPr lang="ru-RU" dirty="0" smtClean="0">
                <a:latin typeface="Garamond" pitchFamily="18" charset="0"/>
              </a:rPr>
              <a:t> Расширенная пупочная вена.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7" name="Содержимое 6" descr="p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4017064" cy="3384376"/>
          </a:xfrm>
        </p:spPr>
      </p:pic>
      <p:sp>
        <p:nvSpPr>
          <p:cNvPr id="8" name="Прямоугольник 7"/>
          <p:cNvSpPr/>
          <p:nvPr/>
        </p:nvSpPr>
        <p:spPr>
          <a:xfrm>
            <a:off x="395536" y="537321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aramond" pitchFamily="18" charset="0"/>
              </a:rPr>
              <a:t>Рис. 1.</a:t>
            </a:r>
            <a:r>
              <a:rPr lang="ru-RU" dirty="0" smtClean="0">
                <a:latin typeface="Garamond" pitchFamily="18" charset="0"/>
              </a:rPr>
              <a:t> Селезёнка больного циррозом печени и ПГ: определяются мелкие диффузные </a:t>
            </a:r>
            <a:r>
              <a:rPr lang="ru-RU" dirty="0" err="1" smtClean="0">
                <a:latin typeface="Garamond" pitchFamily="18" charset="0"/>
              </a:rPr>
              <a:t>гиперэхогенные</a:t>
            </a:r>
            <a:r>
              <a:rPr lang="ru-RU" dirty="0" smtClean="0">
                <a:latin typeface="Garamond" pitchFamily="18" charset="0"/>
              </a:rPr>
              <a:t> включения (точечные </a:t>
            </a:r>
            <a:r>
              <a:rPr lang="ru-RU" dirty="0" err="1" smtClean="0">
                <a:latin typeface="Garamond" pitchFamily="18" charset="0"/>
              </a:rPr>
              <a:t>кальцификаты</a:t>
            </a:r>
            <a:r>
              <a:rPr lang="ru-RU" dirty="0" smtClean="0">
                <a:latin typeface="Garamond" pitchFamily="18" charset="0"/>
              </a:rPr>
              <a:t>)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Спиральная томография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547664" y="5877272"/>
            <a:ext cx="6264696" cy="72008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Garamond" pitchFamily="18" charset="0"/>
              </a:rPr>
              <a:t>1 – кавернозная трансформация нижней полой вены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Garamond" pitchFamily="18" charset="0"/>
              </a:rPr>
              <a:t>2 – внутрипечёночный блок</a:t>
            </a:r>
          </a:p>
        </p:txBody>
      </p:sp>
      <p:pic>
        <p:nvPicPr>
          <p:cNvPr id="7" name="Picture 4" descr="порталь гипе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3768" y="1484784"/>
            <a:ext cx="4254832" cy="424847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Спленопортография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8" name="Содержимое 7" descr="crop_75664610_fhl84b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745" y="1925893"/>
            <a:ext cx="5790509" cy="3874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Лапароскопическая</a:t>
            </a: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 картина</a:t>
            </a:r>
            <a:b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при портальной гипертензии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7" name="Picture 6" descr="d8i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844824"/>
            <a:ext cx="6186498" cy="484765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Биопсия печени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11" name="Содержимое 10" descr="http://hcv.ru/articles/bliver/image/port_hyper_biopsy_normal.jp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3608" y="1484784"/>
            <a:ext cx="28575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http://hcv.ru/articles/bliver/image/port_hyper_biopsy_tbs.jpg"/>
          <p:cNvPicPr>
            <a:picLocks noGrp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220072" y="1484784"/>
            <a:ext cx="2857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http://hcv.ru/articles/bliver/image/port_hyper_biopsy_cirrosis.jpg"/>
          <p:cNvPicPr>
            <a:picLocks noGrp="1"/>
          </p:cNvPicPr>
          <p:nvPr>
            <p:ph sz="quarter" idx="3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43608" y="4293096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http://hcv.ru/articles/bliver/image/port_hyper_biopsy_alcochol.jpg"/>
          <p:cNvPicPr>
            <a:picLocks noGrp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220072" y="4293096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43608" y="357301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неизменённая ткань печени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3573016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милиарный туберкулёз печени</a:t>
            </a:r>
          </a:p>
          <a:p>
            <a:pPr algn="ctr"/>
            <a:r>
              <a:rPr lang="ru-RU" dirty="0" smtClean="0">
                <a:latin typeface="Garamond" pitchFamily="18" charset="0"/>
              </a:rPr>
              <a:t>(</a:t>
            </a:r>
            <a:r>
              <a:rPr lang="ru-RU" dirty="0" err="1" smtClean="0">
                <a:latin typeface="Garamond" pitchFamily="18" charset="0"/>
              </a:rPr>
              <a:t>пресинусоидальная</a:t>
            </a:r>
            <a:r>
              <a:rPr lang="ru-RU" dirty="0" smtClean="0">
                <a:latin typeface="Garamond" pitchFamily="18" charset="0"/>
              </a:rPr>
              <a:t> внутрипечёночная ПГ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6165304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цирроз печени </a:t>
            </a:r>
            <a:endParaRPr lang="ru-RU" dirty="0">
              <a:latin typeface="Garamond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616530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aramond" pitchFamily="18" charset="0"/>
              </a:rPr>
              <a:t>алкогольный гепатит </a:t>
            </a:r>
            <a:endParaRPr lang="ru-RU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ЛЕЧЕНИЕ ПОРТАЛЬНОЙ ГИПЕРТЕНЗИИ</a:t>
            </a:r>
            <a:endParaRPr lang="ru-RU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Содержимое 5" descr="effektivnye_metody_lecheniya_alkogoliz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3065" y="1600200"/>
            <a:ext cx="339787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Основные направления лечения</a:t>
            </a:r>
            <a:b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синдрома портальной гипертензии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endParaRPr lang="ru-RU" sz="3600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3600" dirty="0" smtClean="0">
                <a:latin typeface="Garamond" pitchFamily="18" charset="0"/>
              </a:rPr>
              <a:t>Лечение основного заболевания</a:t>
            </a:r>
          </a:p>
          <a:p>
            <a:pPr lvl="0">
              <a:buFont typeface="Wingdings" pitchFamily="2" charset="2"/>
              <a:buChar char="§"/>
            </a:pPr>
            <a:endParaRPr lang="ru-RU" sz="3600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sz="3600" dirty="0" smtClean="0">
                <a:latin typeface="Garamond" pitchFamily="18" charset="0"/>
              </a:rPr>
              <a:t>Профилактика и лечение осложнений ПГ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Основные причины пищеводно-желудочных кровотечений при ПГ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Гипертонический криз в портальной системе (повышение </a:t>
            </a:r>
            <a:r>
              <a:rPr lang="ru-RU" dirty="0" err="1" smtClean="0">
                <a:latin typeface="Garamond" pitchFamily="18" charset="0"/>
              </a:rPr>
              <a:t>порто-системного</a:t>
            </a:r>
            <a:r>
              <a:rPr lang="ru-RU" dirty="0" smtClean="0">
                <a:latin typeface="Garamond" pitchFamily="18" charset="0"/>
              </a:rPr>
              <a:t> градиента более 12 мм </a:t>
            </a:r>
            <a:r>
              <a:rPr lang="ru-RU" dirty="0" err="1" smtClean="0">
                <a:latin typeface="Garamond" pitchFamily="18" charset="0"/>
              </a:rPr>
              <a:t>рт</a:t>
            </a:r>
            <a:r>
              <a:rPr lang="ru-RU" dirty="0" smtClean="0">
                <a:latin typeface="Garamond" pitchFamily="18" charset="0"/>
              </a:rPr>
              <a:t>. </a:t>
            </a:r>
            <a:r>
              <a:rPr lang="ru-RU" dirty="0" err="1" smtClean="0">
                <a:latin typeface="Garamond" pitchFamily="18" charset="0"/>
              </a:rPr>
              <a:t>ст</a:t>
            </a:r>
            <a:r>
              <a:rPr lang="ru-RU" dirty="0" smtClean="0">
                <a:latin typeface="Garamond" pitchFamily="18" charset="0"/>
              </a:rPr>
              <a:t>)</a:t>
            </a:r>
          </a:p>
          <a:p>
            <a:pPr lvl="0">
              <a:buFont typeface="Wingdings" pitchFamily="2" charset="2"/>
              <a:buChar char="§"/>
            </a:pPr>
            <a:endParaRPr lang="ru-RU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Трофические изменения слизистой пищевода и желудка вследствие нарушения </a:t>
            </a:r>
            <a:r>
              <a:rPr lang="ru-RU" dirty="0" err="1" smtClean="0">
                <a:latin typeface="Garamond" pitchFamily="18" charset="0"/>
              </a:rPr>
              <a:t>гемоциркуляции</a:t>
            </a:r>
            <a:r>
              <a:rPr lang="ru-RU" dirty="0" smtClean="0">
                <a:latin typeface="Garamond" pitchFamily="18" charset="0"/>
              </a:rPr>
              <a:t> и воздействия </a:t>
            </a:r>
            <a:r>
              <a:rPr lang="ru-RU" dirty="0" err="1" smtClean="0">
                <a:latin typeface="Garamond" pitchFamily="18" charset="0"/>
              </a:rPr>
              <a:t>кислотно-пептического</a:t>
            </a:r>
            <a:r>
              <a:rPr lang="ru-RU" dirty="0" smtClean="0">
                <a:latin typeface="Garamond" pitchFamily="18" charset="0"/>
              </a:rPr>
              <a:t> фактора</a:t>
            </a:r>
          </a:p>
          <a:p>
            <a:pPr lvl="0">
              <a:buFont typeface="Wingdings" pitchFamily="2" charset="2"/>
              <a:buChar char="§"/>
            </a:pP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Нарушения </a:t>
            </a:r>
            <a:r>
              <a:rPr lang="en-US" dirty="0" err="1" smtClean="0">
                <a:latin typeface="Garamond" pitchFamily="18" charset="0"/>
              </a:rPr>
              <a:t>св</a:t>
            </a:r>
            <a:r>
              <a:rPr lang="ru-RU" dirty="0" smtClean="0">
                <a:latin typeface="Garamond" pitchFamily="18" charset="0"/>
              </a:rPr>
              <a:t>ё</a:t>
            </a:r>
            <a:r>
              <a:rPr lang="en-US" dirty="0" err="1" smtClean="0">
                <a:latin typeface="Garamond" pitchFamily="18" charset="0"/>
              </a:rPr>
              <a:t>ртывающей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системы</a:t>
            </a:r>
            <a:r>
              <a:rPr lang="ru-RU" dirty="0" smtClean="0">
                <a:latin typeface="Garamond" pitchFamily="18" charset="0"/>
              </a:rPr>
              <a:t> крови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Основные задачи лечения пищеводно-желудочных кровотечений при ПГ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Остановка кровотечения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Возмещение </a:t>
            </a:r>
            <a:r>
              <a:rPr lang="ru-RU" dirty="0" err="1" smtClean="0">
                <a:latin typeface="Garamond" pitchFamily="18" charset="0"/>
              </a:rPr>
              <a:t>кровопоте</a:t>
            </a:r>
            <a:r>
              <a:rPr lang="en-US" dirty="0" err="1" smtClean="0">
                <a:latin typeface="Garamond" pitchFamily="18" charset="0"/>
              </a:rPr>
              <a:t>ри</a:t>
            </a:r>
            <a:endParaRPr lang="ru-RU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dirty="0" err="1" smtClean="0">
                <a:latin typeface="Garamond" pitchFamily="18" charset="0"/>
              </a:rPr>
              <a:t>Лечение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коагулопатии</a:t>
            </a:r>
            <a:endParaRPr lang="ru-RU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dirty="0" err="1" smtClean="0">
                <a:latin typeface="Garamond" pitchFamily="18" charset="0"/>
              </a:rPr>
              <a:t>Предотвращение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рецидивов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кровотечения</a:t>
            </a: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Предотвращение ухудшения функции печени и осложнений, обусловленных кровотечениями (инфекции, печёночная энцефалопатия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Актуальность проблемы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5400600" cy="2880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Garamond" pitchFamily="18" charset="0"/>
              </a:rPr>
              <a:t>До 80% (в развитых странах – до 90%) всех случаев ПГ связано с </a:t>
            </a:r>
            <a:r>
              <a:rPr lang="ru-RU" sz="2200" b="1" dirty="0" smtClean="0">
                <a:solidFill>
                  <a:srgbClr val="FF0000"/>
                </a:solidFill>
                <a:latin typeface="Garamond" pitchFamily="18" charset="0"/>
              </a:rPr>
              <a:t>циррозом печени</a:t>
            </a:r>
            <a:r>
              <a:rPr lang="ru-RU" sz="2200" dirty="0" smtClean="0">
                <a:latin typeface="Garamond" pitchFamily="18" charset="0"/>
              </a:rPr>
              <a:t> различной этиологии (распространённость 2-3%)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Garamond" pitchFamily="18" charset="0"/>
              </a:rPr>
              <a:t>В экономически развитых странах цирроз печени входит в число шести основных причин смерти людей от 35 до 60 лет (14-30 случаев на 100 тыс. населения)</a:t>
            </a:r>
          </a:p>
        </p:txBody>
      </p:sp>
      <p:pic>
        <p:nvPicPr>
          <p:cNvPr id="13" name="Рисунок 12" descr="cirro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72816"/>
            <a:ext cx="3563888" cy="2709733"/>
          </a:xfrm>
          <a:prstGeom prst="rect">
            <a:avLst/>
          </a:prstGeom>
        </p:spPr>
      </p:pic>
      <p:sp>
        <p:nvSpPr>
          <p:cNvPr id="7" name="Содержимое 10"/>
          <p:cNvSpPr>
            <a:spLocks noGrp="1"/>
          </p:cNvSpPr>
          <p:nvPr>
            <p:ph sz="half" idx="1"/>
          </p:nvPr>
        </p:nvSpPr>
        <p:spPr>
          <a:xfrm>
            <a:off x="179512" y="4509120"/>
            <a:ext cx="8964488" cy="23488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Garamond" pitchFamily="18" charset="0"/>
              </a:rPr>
              <a:t>Ежегодно в мире умирают около 40 млн. человек от цирроза печени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Garamond" pitchFamily="18" charset="0"/>
              </a:rPr>
              <a:t>В странах СНГ цирроз печени встречается у ≈1% населения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Garamond" pitchFamily="18" charset="0"/>
              </a:rPr>
              <a:t>Цирроз печени занимает первое место среди причин смертности от неопухолевых заболеваний органов пищеварения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>Кровотечения из ВРВ пищевода и желудка </a:t>
            </a:r>
            <a:r>
              <a:rPr lang="ru-RU" sz="3200" b="1" i="1" dirty="0" smtClean="0">
                <a:solidFill>
                  <a:srgbClr val="FF0000"/>
                </a:solidFill>
                <a:latin typeface="Garamond" pitchFamily="18" charset="0"/>
              </a:rPr>
              <a:t>(НКР от 2014 г.)</a:t>
            </a:r>
            <a:endParaRPr lang="ru-RU" sz="3200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Кровотечение из ВРВ пищевода и желудка – осложнение портальной гипертензии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В 90% случаев портальная гипертензия является следствием цирроза печени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Кровотечения из ВРВ пищевода и желудка. </a:t>
            </a: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>Диагностика.</a:t>
            </a:r>
            <a:endParaRPr lang="ru-RU" sz="32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ЭГДС – «золотой стандарт» в диагностике и выборе лечебной тактики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Классификация по степени выраженности ВРВ пищевода и желудка: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Garamond" pitchFamily="18" charset="0"/>
              </a:rPr>
              <a:t>I </a:t>
            </a:r>
            <a:r>
              <a:rPr lang="ru-RU" dirty="0" smtClean="0">
                <a:latin typeface="Garamond" pitchFamily="18" charset="0"/>
              </a:rPr>
              <a:t>ст. – диаметр вен 2-3 мм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Garamond" pitchFamily="18" charset="0"/>
              </a:rPr>
              <a:t>II</a:t>
            </a:r>
            <a:r>
              <a:rPr lang="ru-RU" dirty="0" smtClean="0">
                <a:latin typeface="Garamond" pitchFamily="18" charset="0"/>
              </a:rPr>
              <a:t> ст. – диаметр вен 3-5 мм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Garamond" pitchFamily="18" charset="0"/>
              </a:rPr>
              <a:t>III</a:t>
            </a:r>
            <a:r>
              <a:rPr lang="ru-RU" dirty="0" smtClean="0">
                <a:latin typeface="Garamond" pitchFamily="18" charset="0"/>
              </a:rPr>
              <a:t> ст. – диаметр вен &gt; 5 мм</a:t>
            </a:r>
          </a:p>
          <a:p>
            <a:pPr lvl="1"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0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Кровотечения из ВРВ пищевода и желудка. </a:t>
            </a: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>Диагностика.</a:t>
            </a:r>
            <a:endParaRPr lang="ru-RU" sz="32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Классификация по локализации: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Garamond" pitchFamily="18" charset="0"/>
              </a:rPr>
              <a:t>изолированное ВРВ пищевода (ограниченный </a:t>
            </a:r>
            <a:r>
              <a:rPr lang="ru-RU" dirty="0" err="1" smtClean="0">
                <a:latin typeface="Garamond" pitchFamily="18" charset="0"/>
              </a:rPr>
              <a:t>варикоз</a:t>
            </a:r>
            <a:r>
              <a:rPr lang="ru-RU" dirty="0" smtClean="0">
                <a:latin typeface="Garamond" pitchFamily="18" charset="0"/>
              </a:rPr>
              <a:t> с/3 и </a:t>
            </a:r>
            <a:r>
              <a:rPr lang="ru-RU" dirty="0" err="1" smtClean="0">
                <a:latin typeface="Garamond" pitchFamily="18" charset="0"/>
              </a:rPr>
              <a:t>н</a:t>
            </a:r>
            <a:r>
              <a:rPr lang="ru-RU" dirty="0" smtClean="0">
                <a:latin typeface="Garamond" pitchFamily="18" charset="0"/>
              </a:rPr>
              <a:t>/3 пищевода, тотальный)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Garamond" pitchFamily="18" charset="0"/>
              </a:rPr>
              <a:t>ВРВ желудка (4 типа)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ru-RU" sz="2800" dirty="0" smtClean="0">
                <a:latin typeface="Garamond" pitchFamily="18" charset="0"/>
              </a:rPr>
              <a:t>Наличие и выраженность </a:t>
            </a:r>
            <a:r>
              <a:rPr lang="ru-RU" sz="2800" dirty="0" err="1" smtClean="0">
                <a:latin typeface="Garamond" pitchFamily="18" charset="0"/>
              </a:rPr>
              <a:t>васкуло</a:t>
            </a:r>
            <a:r>
              <a:rPr lang="ru-RU" sz="2800" dirty="0" smtClean="0">
                <a:latin typeface="Garamond" pitchFamily="18" charset="0"/>
              </a:rPr>
              <a:t>- и </a:t>
            </a:r>
            <a:r>
              <a:rPr lang="ru-RU" sz="2800" dirty="0" err="1" smtClean="0">
                <a:latin typeface="Garamond" pitchFamily="18" charset="0"/>
              </a:rPr>
              <a:t>гастропатии</a:t>
            </a:r>
            <a:r>
              <a:rPr lang="ru-RU" sz="2800" dirty="0" smtClean="0">
                <a:latin typeface="Garamond" pitchFamily="18" charset="0"/>
              </a:rPr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Garamond" pitchFamily="18" charset="0"/>
              </a:rPr>
              <a:t>лёгкая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Garamond" pitchFamily="18" charset="0"/>
              </a:rPr>
              <a:t>средняя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Garamond" pitchFamily="18" charset="0"/>
              </a:rPr>
              <a:t>тяжёлая</a:t>
            </a:r>
          </a:p>
          <a:p>
            <a:pPr lvl="1">
              <a:buFont typeface="Wingdings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0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Кровотечения из ВРВ пищевода и желудка. </a:t>
            </a: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>Диагностика.</a:t>
            </a:r>
            <a:endParaRPr lang="ru-RU" sz="32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Функциональное состояние печени при циррозе печени (влияет на лечебную тактику):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Garamond" pitchFamily="18" charset="0"/>
              </a:rPr>
              <a:t>шкала </a:t>
            </a:r>
            <a:r>
              <a:rPr lang="ru-RU" dirty="0" err="1" smtClean="0">
                <a:latin typeface="Garamond" pitchFamily="18" charset="0"/>
              </a:rPr>
              <a:t>Чайлд-Пью</a:t>
            </a:r>
            <a:endParaRPr lang="ru-RU" dirty="0" smtClean="0">
              <a:latin typeface="Garamond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Garamond" pitchFamily="18" charset="0"/>
              </a:rPr>
              <a:t>индекс </a:t>
            </a:r>
            <a:r>
              <a:rPr lang="en-US" dirty="0" smtClean="0">
                <a:latin typeface="Garamond" pitchFamily="18" charset="0"/>
              </a:rPr>
              <a:t>MELD</a:t>
            </a:r>
            <a:r>
              <a:rPr lang="ru-RU" dirty="0" smtClean="0">
                <a:latin typeface="Garamond" pitchFamily="18" charset="0"/>
              </a:rPr>
              <a:t> (изначально предназначенный для определения очерёдности трансплантации печени)</a:t>
            </a:r>
          </a:p>
          <a:p>
            <a:pPr marL="355600" lvl="1" indent="-355600">
              <a:buFont typeface="Wingdings" pitchFamily="2" charset="2"/>
              <a:buChar char="§"/>
            </a:pPr>
            <a:r>
              <a:rPr lang="ru-RU" sz="2800" dirty="0" smtClean="0">
                <a:latin typeface="Garamond" pitchFamily="18" charset="0"/>
              </a:rPr>
              <a:t>УЗИ, ангиография, </a:t>
            </a:r>
            <a:r>
              <a:rPr lang="ru-RU" sz="2800" dirty="0" err="1" smtClean="0">
                <a:latin typeface="Garamond" pitchFamily="18" charset="0"/>
              </a:rPr>
              <a:t>МСКТ-ангиография</a:t>
            </a:r>
            <a:endParaRPr lang="ru-RU" sz="28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Кровотечения из ВРВ пищевода и желудка. </a:t>
            </a: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>Лечение острого кровотечения.</a:t>
            </a:r>
            <a:endParaRPr lang="ru-RU" sz="32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786346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Восполнение ОЦК + СЗП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Гемотрансфузия при </a:t>
            </a:r>
            <a:r>
              <a:rPr lang="en-US" dirty="0" err="1" smtClean="0">
                <a:latin typeface="Garamond" pitchFamily="18" charset="0"/>
              </a:rPr>
              <a:t>Hb</a:t>
            </a:r>
            <a:r>
              <a:rPr lang="en-US" dirty="0" smtClean="0">
                <a:latin typeface="Garamond" pitchFamily="18" charset="0"/>
              </a:rPr>
              <a:t> &lt; 80</a:t>
            </a:r>
            <a:r>
              <a:rPr lang="ru-RU" dirty="0" smtClean="0">
                <a:latin typeface="Garamond" pitchFamily="18" charset="0"/>
              </a:rPr>
              <a:t> г/л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Garamond" pitchFamily="18" charset="0"/>
              </a:rPr>
              <a:t>Антибиотикопрофилактика</a:t>
            </a:r>
            <a:r>
              <a:rPr lang="ru-RU" dirty="0" smtClean="0">
                <a:latin typeface="Garamond" pitchFamily="18" charset="0"/>
              </a:rPr>
              <a:t> спонтанного </a:t>
            </a:r>
            <a:r>
              <a:rPr lang="ru-RU" dirty="0" err="1" smtClean="0">
                <a:latin typeface="Garamond" pitchFamily="18" charset="0"/>
              </a:rPr>
              <a:t>асцит-перитонита</a:t>
            </a: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Профилактика и лечение печёночной энцефалопатии (</a:t>
            </a:r>
            <a:r>
              <a:rPr lang="ru-RU" dirty="0" err="1" smtClean="0">
                <a:latin typeface="Garamond" pitchFamily="18" charset="0"/>
              </a:rPr>
              <a:t>лактулоза</a:t>
            </a:r>
            <a:r>
              <a:rPr lang="ru-RU" dirty="0" smtClean="0">
                <a:latin typeface="Garamond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Препараты, снижающие портальное давление (</a:t>
            </a:r>
            <a:r>
              <a:rPr lang="ru-RU" dirty="0" err="1" smtClean="0">
                <a:latin typeface="Garamond" pitchFamily="18" charset="0"/>
              </a:rPr>
              <a:t>терлипрессин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октреотид</a:t>
            </a:r>
            <a:r>
              <a:rPr lang="ru-RU" dirty="0" smtClean="0">
                <a:latin typeface="Garamond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Garamond" pitchFamily="18" charset="0"/>
              </a:rPr>
              <a:t>Гепатопротекторы</a:t>
            </a:r>
            <a:r>
              <a:rPr lang="ru-RU" dirty="0" smtClean="0">
                <a:latin typeface="Garamond" pitchFamily="18" charset="0"/>
              </a:rPr>
              <a:t> при циррозе печени (</a:t>
            </a:r>
            <a:r>
              <a:rPr lang="ru-RU" dirty="0" err="1" smtClean="0">
                <a:latin typeface="Garamond" pitchFamily="18" charset="0"/>
              </a:rPr>
              <a:t>гептрал</a:t>
            </a:r>
            <a:r>
              <a:rPr lang="ru-RU" dirty="0" smtClean="0">
                <a:latin typeface="Garamond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Зонд-обтуратор </a:t>
            </a:r>
            <a:r>
              <a:rPr lang="ru-RU" dirty="0" err="1" smtClean="0">
                <a:latin typeface="Garamond" pitchFamily="18" charset="0"/>
              </a:rPr>
              <a:t>Сенгстакена-Блекмора</a:t>
            </a: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Эндоскопический гемостаз (</a:t>
            </a:r>
            <a:r>
              <a:rPr lang="ru-RU" dirty="0" err="1" smtClean="0">
                <a:latin typeface="Garamond" pitchFamily="18" charset="0"/>
              </a:rPr>
              <a:t>лигование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склеротерапия</a:t>
            </a:r>
            <a:r>
              <a:rPr lang="ru-RU" dirty="0" smtClean="0">
                <a:latin typeface="Garamond" pitchFamily="18" charset="0"/>
              </a:rPr>
              <a:t>, клеевые композиции, </a:t>
            </a:r>
            <a:r>
              <a:rPr lang="ru-RU" dirty="0" err="1" smtClean="0">
                <a:latin typeface="Garamond" pitchFamily="18" charset="0"/>
              </a:rPr>
              <a:t>стентирование</a:t>
            </a:r>
            <a:r>
              <a:rPr lang="ru-RU" dirty="0" smtClean="0">
                <a:latin typeface="Garamond" pitchFamily="18" charset="0"/>
              </a:rPr>
              <a:t> пищевода)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latin typeface="Garamond" pitchFamily="18" charset="0"/>
              </a:rPr>
              <a:t>Эндоваскулярные</a:t>
            </a:r>
            <a:r>
              <a:rPr lang="ru-RU" dirty="0" smtClean="0">
                <a:latin typeface="Garamond" pitchFamily="18" charset="0"/>
              </a:rPr>
              <a:t> методы лечения (</a:t>
            </a:r>
            <a:r>
              <a:rPr lang="ru-RU" dirty="0" err="1" smtClean="0">
                <a:latin typeface="Garamond" pitchFamily="18" charset="0"/>
              </a:rPr>
              <a:t>чрескожная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чреспечёночная</a:t>
            </a:r>
            <a:r>
              <a:rPr lang="ru-RU" dirty="0" smtClean="0">
                <a:latin typeface="Garamond" pitchFamily="18" charset="0"/>
              </a:rPr>
              <a:t> облитерация </a:t>
            </a:r>
            <a:r>
              <a:rPr lang="ru-RU" dirty="0" err="1" smtClean="0">
                <a:latin typeface="Garamond" pitchFamily="18" charset="0"/>
              </a:rPr>
              <a:t>внеорганных</a:t>
            </a:r>
            <a:r>
              <a:rPr lang="ru-RU" dirty="0" smtClean="0">
                <a:latin typeface="Garamond" pitchFamily="18" charset="0"/>
              </a:rPr>
              <a:t> вен желудка, </a:t>
            </a:r>
            <a:r>
              <a:rPr lang="en-US" dirty="0" smtClean="0">
                <a:latin typeface="Garamond" pitchFamily="18" charset="0"/>
              </a:rPr>
              <a:t>TIPS</a:t>
            </a:r>
            <a:r>
              <a:rPr lang="ru-RU" dirty="0" smtClean="0">
                <a:latin typeface="Garamond" pitchFamily="18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Хирургические методы лечения (операция типа </a:t>
            </a:r>
            <a:r>
              <a:rPr lang="ru-RU" dirty="0" err="1" smtClean="0">
                <a:latin typeface="Garamond" pitchFamily="18" charset="0"/>
              </a:rPr>
              <a:t>Таннера</a:t>
            </a:r>
            <a:r>
              <a:rPr lang="ru-RU" dirty="0" smtClean="0">
                <a:latin typeface="Garamond" pitchFamily="18" charset="0"/>
              </a:rPr>
              <a:t> в модификации проф. М.Д. </a:t>
            </a:r>
            <a:r>
              <a:rPr lang="ru-RU" dirty="0" err="1" smtClean="0">
                <a:latin typeface="Garamond" pitchFamily="18" charset="0"/>
              </a:rPr>
              <a:t>Пациоры</a:t>
            </a:r>
            <a:r>
              <a:rPr lang="ru-RU" dirty="0" smtClean="0">
                <a:latin typeface="Garamond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50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«Главные» препараты для снижения </a:t>
            </a:r>
            <a:r>
              <a:rPr lang="ru-RU" sz="4000" b="1" dirty="0" err="1" smtClean="0">
                <a:solidFill>
                  <a:srgbClr val="0000CC"/>
                </a:solidFill>
                <a:latin typeface="Garamond" pitchFamily="18" charset="0"/>
              </a:rPr>
              <a:t>поратльного</a:t>
            </a: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 давления</a:t>
            </a:r>
            <a:endParaRPr lang="ru-RU" sz="4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78634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Garamond" pitchFamily="18" charset="0"/>
              </a:rPr>
              <a:t>Вазоконстрикторы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Вазопрессин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глипрессин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Garamond" pitchFamily="18" charset="0"/>
              </a:rPr>
              <a:t>терлипрессин</a:t>
            </a:r>
            <a:r>
              <a:rPr lang="ru-RU" dirty="0" smtClean="0">
                <a:latin typeface="Garamond" pitchFamily="18" charset="0"/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  <a:latin typeface="Garamond" pitchFamily="18" charset="0"/>
              </a:rPr>
              <a:t>реместип</a:t>
            </a:r>
            <a:r>
              <a:rPr lang="ru-RU" dirty="0" smtClean="0">
                <a:latin typeface="Garamond" pitchFamily="18" charset="0"/>
              </a:rPr>
              <a:t>) – уменьшают артериальный приток в портальную систему, снижая портальное давление на 30-40</a:t>
            </a:r>
            <a:r>
              <a:rPr lang="ru-RU" dirty="0" smtClean="0">
                <a:latin typeface="Garamond" pitchFamily="18" charset="0"/>
              </a:rPr>
              <a:t>%.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Аналоги </a:t>
            </a:r>
            <a:r>
              <a:rPr lang="ru-RU" dirty="0" err="1" smtClean="0">
                <a:latin typeface="Garamond" pitchFamily="18" charset="0"/>
              </a:rPr>
              <a:t>соматостатина</a:t>
            </a:r>
            <a:r>
              <a:rPr lang="ru-RU" dirty="0" smtClean="0">
                <a:latin typeface="Garamond" pitchFamily="18" charset="0"/>
              </a:rPr>
              <a:t>: </a:t>
            </a:r>
            <a:r>
              <a:rPr lang="ru-RU" dirty="0" err="1" smtClean="0">
                <a:latin typeface="Garamond" pitchFamily="18" charset="0"/>
              </a:rPr>
              <a:t>стиламин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dirty="0" err="1" smtClean="0">
                <a:latin typeface="Garamond" pitchFamily="18" charset="0"/>
              </a:rPr>
              <a:t>сандостатин</a:t>
            </a:r>
            <a:r>
              <a:rPr lang="ru-RU" dirty="0" smtClean="0">
                <a:latin typeface="Garamond" pitchFamily="18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Garamond" pitchFamily="18" charset="0"/>
              </a:rPr>
              <a:t>октреотид</a:t>
            </a:r>
            <a:r>
              <a:rPr lang="ru-RU" dirty="0" smtClean="0">
                <a:latin typeface="Garamond" pitchFamily="18" charset="0"/>
              </a:rPr>
              <a:t>) – селективная </a:t>
            </a:r>
            <a:r>
              <a:rPr lang="ru-RU" dirty="0" err="1" smtClean="0">
                <a:latin typeface="Garamond" pitchFamily="18" charset="0"/>
              </a:rPr>
              <a:t>вазоконстрикция</a:t>
            </a:r>
            <a:r>
              <a:rPr lang="ru-RU" dirty="0" smtClean="0">
                <a:latin typeface="Garamond" pitchFamily="18" charset="0"/>
              </a:rPr>
              <a:t> внутренних органов, связанная с подавлением активности эндогенных </a:t>
            </a:r>
            <a:r>
              <a:rPr lang="ru-RU" dirty="0" err="1" smtClean="0">
                <a:latin typeface="Garamond" pitchFamily="18" charset="0"/>
              </a:rPr>
              <a:t>вазодилятаторов</a:t>
            </a:r>
            <a:r>
              <a:rPr lang="ru-RU" dirty="0" smtClean="0">
                <a:latin typeface="Garamond" pitchFamily="18" charset="0"/>
              </a:rPr>
              <a:t> (в частности, глюкагон) и секреции соляной кислоты. Портальное давление снижается на 20-25%. </a:t>
            </a:r>
            <a:r>
              <a:rPr lang="ru-RU" dirty="0" err="1" smtClean="0">
                <a:latin typeface="Garamond" pitchFamily="18" charset="0"/>
              </a:rPr>
              <a:t>Октреотид</a:t>
            </a:r>
            <a:r>
              <a:rPr lang="ru-RU" dirty="0" smtClean="0">
                <a:latin typeface="Garamond" pitchFamily="18" charset="0"/>
              </a:rPr>
              <a:t> вводится первоначально </a:t>
            </a:r>
            <a:r>
              <a:rPr lang="ru-RU" dirty="0" err="1" smtClean="0">
                <a:latin typeface="Garamond" pitchFamily="18" charset="0"/>
              </a:rPr>
              <a:t>болюсно</a:t>
            </a:r>
            <a:r>
              <a:rPr lang="ru-RU" dirty="0" smtClean="0">
                <a:latin typeface="Garamond" pitchFamily="18" charset="0"/>
              </a:rPr>
              <a:t> в дозе 50-100 мкг, затем переходят на длительную внутривенную </a:t>
            </a:r>
            <a:r>
              <a:rPr lang="ru-RU" dirty="0" err="1" smtClean="0">
                <a:latin typeface="Garamond" pitchFamily="18" charset="0"/>
              </a:rPr>
              <a:t>инфузию</a:t>
            </a:r>
            <a:r>
              <a:rPr lang="ru-RU" dirty="0" smtClean="0">
                <a:latin typeface="Garamond" pitchFamily="18" charset="0"/>
              </a:rPr>
              <a:t> в дозе 25-50 мкг/час в течение 5-7 дней.</a:t>
            </a:r>
          </a:p>
          <a:p>
            <a:pPr lvl="0">
              <a:buFont typeface="Wingdings" pitchFamily="2" charset="2"/>
              <a:buChar char="§"/>
            </a:pPr>
            <a:endParaRPr lang="ru-R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Garamond" pitchFamily="18" charset="0"/>
              </a:rPr>
              <a:t>Терлипрессин</a:t>
            </a: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 – препарат выбора!</a:t>
            </a:r>
            <a:endParaRPr lang="ru-RU" sz="4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786346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Снижает портального давления на 30-40%. Эффект достигается в течение 5 мин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Повышает АД на 15-20% и снижает ЧСС на 15%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Уменьшается число переливаний крови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Остановка кровотечения у больных ЦП в течение 12 ч – 70% (плацебо 30%).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Рекомендовано вводить пациентам с подозрением на варикозное кровотечение до проведения эндоскопической диагностики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При невозможности немедленного привлечения квалифицированных специалистов по эндоскопии использование препарата улучшает выживаемость (на 34%)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Показан при кровотечениях неясного генеза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Для предупреждения и лечения гепаторенального синдрома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Применяют в начале в виде </a:t>
            </a:r>
            <a:r>
              <a:rPr lang="ru-RU" dirty="0" err="1" smtClean="0">
                <a:latin typeface="Garamond" pitchFamily="18" charset="0"/>
              </a:rPr>
              <a:t>болюсной</a:t>
            </a:r>
            <a:r>
              <a:rPr lang="ru-RU" dirty="0" smtClean="0">
                <a:latin typeface="Garamond" pitchFamily="18" charset="0"/>
              </a:rPr>
              <a:t> инъекции в дозе 2 мг, а затем внутривенно по 1 мг каждые 6 ч в течение 2-5 </a:t>
            </a:r>
            <a:r>
              <a:rPr lang="ru-RU" dirty="0" err="1" smtClean="0">
                <a:latin typeface="Garamond" pitchFamily="18" charset="0"/>
              </a:rPr>
              <a:t>сут</a:t>
            </a:r>
            <a:endParaRPr lang="ru-RU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Зонд-обуратор</a:t>
            </a: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Сенгстакена-Блекмора</a:t>
            </a: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 </a:t>
            </a:r>
            <a:r>
              <a:rPr lang="ru-RU" sz="3100" b="1" i="1" dirty="0" smtClean="0">
                <a:solidFill>
                  <a:srgbClr val="0000CC"/>
                </a:solidFill>
                <a:latin typeface="Garamond" pitchFamily="18" charset="0"/>
              </a:rPr>
              <a:t>(</a:t>
            </a:r>
            <a:r>
              <a:rPr lang="en-US" sz="3100" b="1" i="1" dirty="0" err="1" smtClean="0">
                <a:solidFill>
                  <a:srgbClr val="0000CC"/>
                </a:solidFill>
                <a:latin typeface="Garamond" pitchFamily="18" charset="0"/>
              </a:rPr>
              <a:t>Sengstaken</a:t>
            </a:r>
            <a:r>
              <a:rPr lang="en-US" sz="3100" b="1" i="1" dirty="0" smtClean="0">
                <a:solidFill>
                  <a:srgbClr val="0000CC"/>
                </a:solidFill>
                <a:latin typeface="Garamond" pitchFamily="18" charset="0"/>
              </a:rPr>
              <a:t>-Blakemore</a:t>
            </a:r>
            <a:r>
              <a:rPr lang="ru-RU" sz="3100" b="1" i="1" dirty="0" smtClean="0">
                <a:solidFill>
                  <a:srgbClr val="0000CC"/>
                </a:solidFill>
                <a:latin typeface="Garamond" pitchFamily="18" charset="0"/>
              </a:rPr>
              <a:t>)</a:t>
            </a:r>
            <a:endParaRPr lang="ru-RU" sz="3100" b="1" i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16" name="Содержимое 15" descr="crop_75675041_AOVI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5632" y="1600200"/>
            <a:ext cx="63127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Установка зонда </a:t>
            </a:r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Блэкмора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9" name="Содержимое 8" descr="crop_75675788_cdF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76350" y="1786731"/>
            <a:ext cx="2400300" cy="4152900"/>
          </a:xfrm>
        </p:spPr>
      </p:pic>
      <p:pic>
        <p:nvPicPr>
          <p:cNvPr id="10" name="Содержимое 9" descr="crop_75675896_1L5PuX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54650" y="1786731"/>
            <a:ext cx="2425700" cy="4152900"/>
          </a:xfrm>
        </p:spPr>
      </p:pic>
      <p:sp>
        <p:nvSpPr>
          <p:cNvPr id="11" name="Прямоугольник 10"/>
          <p:cNvSpPr/>
          <p:nvPr/>
        </p:nvSpPr>
        <p:spPr>
          <a:xfrm>
            <a:off x="1259632" y="6021288"/>
            <a:ext cx="2420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Garamond" pitchFamily="18" charset="0"/>
              </a:rPr>
              <a:t>Раздута манжета в желудке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6021288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Garamond" pitchFamily="18" charset="0"/>
              </a:rPr>
              <a:t>Раздута манжета в пищеводе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400050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150 см</a:t>
            </a:r>
            <a:r>
              <a:rPr lang="ru-RU" baseline="30000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17996" y="350043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80-100 см</a:t>
            </a:r>
            <a:r>
              <a:rPr lang="ru-RU" baseline="30000" dirty="0" smtClean="0"/>
              <a:t>3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643174" y="4214818"/>
            <a:ext cx="1143008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1"/>
          </p:cNvCxnSpPr>
          <p:nvPr/>
        </p:nvCxnSpPr>
        <p:spPr>
          <a:xfrm rot="10800000" flipV="1">
            <a:off x="6858016" y="3685104"/>
            <a:ext cx="959980" cy="243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Показания к хирургическому лечению при циррозе печени</a:t>
            </a:r>
            <a:endParaRPr lang="ru-RU" sz="4000" dirty="0" smtClean="0">
              <a:solidFill>
                <a:srgbClr val="0000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Garamond" pitchFamily="18" charset="0"/>
              </a:rPr>
              <a:t>Продолжающееся кровотечение из </a:t>
            </a:r>
            <a:r>
              <a:rPr lang="ru-RU" sz="2800" dirty="0" err="1" smtClean="0">
                <a:latin typeface="Garamond" pitchFamily="18" charset="0"/>
              </a:rPr>
              <a:t>варикозно</a:t>
            </a:r>
            <a:r>
              <a:rPr lang="ru-RU" sz="2800" dirty="0" smtClean="0">
                <a:latin typeface="Garamond" pitchFamily="18" charset="0"/>
              </a:rPr>
              <a:t> расширенных вен пищевода при невозможности остановить его консервативным путём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Garamond" pitchFamily="18" charset="0"/>
              </a:rPr>
              <a:t>Часто повторяющиеся кровотечение из вен пищевода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err="1" smtClean="0">
                <a:latin typeface="Garamond" pitchFamily="18" charset="0"/>
              </a:rPr>
              <a:t>Гиперспленизм</a:t>
            </a:r>
            <a:endParaRPr lang="ru-RU" sz="2800" dirty="0" smtClean="0">
              <a:latin typeface="Garamond" pitchFamily="18" charset="0"/>
            </a:endParaRP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Garamond" pitchFamily="18" charset="0"/>
              </a:rPr>
              <a:t>Асцит</a:t>
            </a:r>
          </a:p>
          <a:p>
            <a:pPr marL="514350" indent="-514350"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>
                <a:latin typeface="Garamond" pitchFamily="18" charset="0"/>
              </a:rPr>
              <a:t>Для коррекции портального кровотока, если нет грубых морфофункциональных изменений в состоянии печени и селезёнки (билирубин </a:t>
            </a:r>
            <a:r>
              <a:rPr lang="ru-RU" sz="2800" dirty="0" smtClean="0">
                <a:latin typeface="Times New Roman"/>
                <a:cs typeface="Times New Roman"/>
              </a:rPr>
              <a:t>&lt;</a:t>
            </a:r>
            <a:r>
              <a:rPr lang="ru-RU" sz="2800" dirty="0" smtClean="0">
                <a:latin typeface="Garamond" pitchFamily="18" charset="0"/>
              </a:rPr>
              <a:t> 34 </a:t>
            </a:r>
            <a:r>
              <a:rPr lang="ru-RU" sz="2800" dirty="0" err="1" smtClean="0">
                <a:latin typeface="Garamond" pitchFamily="18" charset="0"/>
              </a:rPr>
              <a:t>мкмоль</a:t>
            </a:r>
            <a:r>
              <a:rPr lang="ru-RU" sz="2800" dirty="0" smtClean="0">
                <a:latin typeface="Garamond" pitchFamily="18" charset="0"/>
              </a:rPr>
              <a:t>/л, альбумин </a:t>
            </a:r>
            <a:r>
              <a:rPr lang="ru-RU" sz="2800" dirty="0" smtClean="0">
                <a:latin typeface="Times New Roman"/>
                <a:cs typeface="Times New Roman"/>
              </a:rPr>
              <a:t>&gt;</a:t>
            </a:r>
            <a:r>
              <a:rPr lang="ru-RU" sz="2800" dirty="0" smtClean="0">
                <a:latin typeface="Garamond" pitchFamily="18" charset="0"/>
              </a:rPr>
              <a:t> 35 г/л; отсутствие </a:t>
            </a:r>
            <a:r>
              <a:rPr lang="ru-RU" sz="2800" dirty="0" err="1" smtClean="0">
                <a:latin typeface="Garamond" pitchFamily="18" charset="0"/>
              </a:rPr>
              <a:t>гиперспленизма</a:t>
            </a:r>
            <a:r>
              <a:rPr lang="ru-RU" sz="2800" dirty="0" smtClean="0">
                <a:latin typeface="Garamond" pitchFamily="18" charset="0"/>
              </a:rPr>
              <a:t>, асцита, неврологических расстройств)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Актуальность проблемы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12" name="Содержимое 11" descr="crop_75788507_meyEKL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3930" y="1772816"/>
            <a:ext cx="3570070" cy="2420888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07504" y="1700808"/>
            <a:ext cx="5472608" cy="5157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Garamond" pitchFamily="18" charset="0"/>
              </a:rPr>
              <a:t>У 90% больных циррозом печени возникает варикозное расширение вен пищевода, желудка и прямой кишки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Garamond" pitchFamily="18" charset="0"/>
              </a:rPr>
              <a:t>В 30% случаев оно осложняется кровотечениями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Garamond" pitchFamily="18" charset="0"/>
              </a:rPr>
              <a:t>Летальность после первого эпизода кровотечения составляет 30-50%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Garamond" pitchFamily="18" charset="0"/>
              </a:rPr>
              <a:t>У 70% больных, переживших один эпизод кровотечения из варикозных вен пищевода, кровотечения возникают повторно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 smtClean="0">
                <a:latin typeface="Garamond" pitchFamily="18" charset="0"/>
              </a:rPr>
              <a:t>Среди всех причин ЖКК варикозное расширение вен пищевода и желудка составляет 5-10%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Кровотечения из ВРВ пищевода и желудка. </a:t>
            </a: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>Лечение.</a:t>
            </a:r>
            <a:endParaRPr lang="ru-RU" sz="32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При функциональном классе цирроза печени по </a:t>
            </a:r>
            <a:r>
              <a:rPr lang="ru-RU" dirty="0" err="1" smtClean="0">
                <a:latin typeface="Garamond" pitchFamily="18" charset="0"/>
              </a:rPr>
              <a:t>Чайлд-Пью</a:t>
            </a:r>
            <a:r>
              <a:rPr lang="ru-RU" dirty="0" smtClean="0">
                <a:latin typeface="Garamond" pitchFamily="18" charset="0"/>
              </a:rPr>
              <a:t> «А» и «В» хирургическое вмешательство считается возможным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При </a:t>
            </a:r>
            <a:r>
              <a:rPr lang="ru-RU" dirty="0" err="1" smtClean="0">
                <a:latin typeface="Garamond" pitchFamily="18" charset="0"/>
              </a:rPr>
              <a:t>декомпенсированном</a:t>
            </a:r>
            <a:r>
              <a:rPr lang="ru-RU" dirty="0" smtClean="0">
                <a:latin typeface="Garamond" pitchFamily="18" charset="0"/>
              </a:rPr>
              <a:t> циррозе печени (класс «С») риск операции предельно высок и преимущество следует отдавать консервативным и </a:t>
            </a:r>
            <a:r>
              <a:rPr lang="ru-RU" dirty="0" err="1" smtClean="0">
                <a:latin typeface="Garamond" pitchFamily="18" charset="0"/>
              </a:rPr>
              <a:t>малоинвазивным</a:t>
            </a:r>
            <a:r>
              <a:rPr lang="ru-RU" dirty="0" smtClean="0">
                <a:latin typeface="Garamond" pitchFamily="18" charset="0"/>
              </a:rPr>
              <a:t> методам лечения!</a:t>
            </a:r>
          </a:p>
        </p:txBody>
      </p:sp>
    </p:spTree>
    <p:extLst>
      <p:ext uri="{BB962C8B-B14F-4D97-AF65-F5344CB8AC3E}">
        <p14:creationId xmlns:p14="http://schemas.microsoft.com/office/powerpoint/2010/main" xmlns="" val="250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Классификация операций</a:t>
            </a:r>
            <a:r>
              <a:rPr lang="en-US" sz="4000" b="1" dirty="0" smtClean="0">
                <a:solidFill>
                  <a:srgbClr val="0000CC"/>
                </a:solidFill>
                <a:latin typeface="Garamond" pitchFamily="18" charset="0"/>
              </a:rPr>
              <a:t/>
            </a:r>
            <a:br>
              <a:rPr lang="en-US" sz="40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при портальной гипертензии</a:t>
            </a:r>
            <a:r>
              <a:rPr lang="ru-RU" sz="4000" dirty="0" smtClean="0">
                <a:solidFill>
                  <a:srgbClr val="0000CC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8748464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Garamond" pitchFamily="18" charset="0"/>
              </a:rPr>
              <a:t>Операции, способствующие отведению асцитической жидкости - </a:t>
            </a:r>
            <a:r>
              <a:rPr lang="ru-RU" sz="2400" dirty="0" err="1" smtClean="0">
                <a:latin typeface="Garamond" pitchFamily="18" charset="0"/>
              </a:rPr>
              <a:t>перитонеальновенозное</a:t>
            </a:r>
            <a:r>
              <a:rPr lang="ru-RU" sz="2400" dirty="0" smtClean="0">
                <a:latin typeface="Garamond" pitchFamily="18" charset="0"/>
              </a:rPr>
              <a:t> шунтирование (клапаны Левина, Денвера), лимфовенозный анастомоз (применяются).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Garamond" pitchFamily="18" charset="0"/>
              </a:rPr>
              <a:t>Операции, разобщающие </a:t>
            </a:r>
            <a:r>
              <a:rPr lang="ru-RU" sz="2400" dirty="0" err="1" smtClean="0">
                <a:latin typeface="Garamond" pitchFamily="18" charset="0"/>
              </a:rPr>
              <a:t>портоэзофагеальные</a:t>
            </a:r>
            <a:r>
              <a:rPr lang="ru-RU" sz="2400" dirty="0" smtClean="0">
                <a:latin typeface="Garamond" pitchFamily="18" charset="0"/>
              </a:rPr>
              <a:t> сосудистые связи (перевязка вен пищевода, резекция пищевода, перевязка </a:t>
            </a:r>
            <a:r>
              <a:rPr lang="ru-RU" sz="2400" dirty="0" err="1" smtClean="0">
                <a:latin typeface="Garamond" pitchFamily="18" charset="0"/>
              </a:rPr>
              <a:t>внеорганных</a:t>
            </a:r>
            <a:r>
              <a:rPr lang="ru-RU" sz="2400" dirty="0" smtClean="0">
                <a:latin typeface="Garamond" pitchFamily="18" charset="0"/>
              </a:rPr>
              <a:t> вен, операции на желудке) – в настоящее время в основном применяется в экстренном порядке операция М.Д. </a:t>
            </a:r>
            <a:r>
              <a:rPr lang="ru-RU" sz="2400" dirty="0" err="1" smtClean="0">
                <a:latin typeface="Garamond" pitchFamily="18" charset="0"/>
              </a:rPr>
              <a:t>Пациоры</a:t>
            </a:r>
            <a:r>
              <a:rPr lang="ru-RU" sz="2400" dirty="0" smtClean="0">
                <a:latin typeface="Garamond" pitchFamily="18" charset="0"/>
              </a:rPr>
              <a:t> – прошивание кровоточащих вен пищевода и кардиального отдела желудка.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Garamond" pitchFamily="18" charset="0"/>
              </a:rPr>
              <a:t>Операции, ограничивающие приток крови в портальную систему (</a:t>
            </a:r>
            <a:r>
              <a:rPr lang="ru-RU" sz="2400" dirty="0" err="1" smtClean="0">
                <a:latin typeface="Garamond" pitchFamily="18" charset="0"/>
              </a:rPr>
              <a:t>спленэктомия</a:t>
            </a:r>
            <a:r>
              <a:rPr lang="ru-RU" sz="2400" dirty="0" smtClean="0">
                <a:latin typeface="Garamond" pitchFamily="18" charset="0"/>
              </a:rPr>
              <a:t> – строго по показаниям; перевязка артерий, резекция кишки – ушли в историю).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200"/>
            <a:ext cx="8748464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ru-RU" sz="2400" dirty="0" smtClean="0">
                <a:latin typeface="Garamond" pitchFamily="18" charset="0"/>
              </a:rPr>
              <a:t>Операции, создающие новые </a:t>
            </a:r>
            <a:r>
              <a:rPr lang="ru-RU" sz="2400" dirty="0" err="1" smtClean="0">
                <a:latin typeface="Garamond" pitchFamily="18" charset="0"/>
              </a:rPr>
              <a:t>портокавальные</a:t>
            </a:r>
            <a:r>
              <a:rPr lang="ru-RU" sz="2400" dirty="0" smtClean="0">
                <a:latin typeface="Garamond" pitchFamily="18" charset="0"/>
              </a:rPr>
              <a:t> анастомозы (сосудистые  анастомозы) – гемодинамическая коррекция при портальной гипертензии.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ru-RU" sz="2400" dirty="0" smtClean="0">
                <a:latin typeface="Garamond" pitchFamily="18" charset="0"/>
              </a:rPr>
              <a:t>Радикальные операции (удаление опухолей, кист, тромбов, вскрытие абсцессов, обширные резекции печени вместе с  опухолью, экстирпация поражённой печени с пересадкой здоровой).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ru-RU" sz="2400" dirty="0" smtClean="0">
                <a:latin typeface="Garamond" pitchFamily="18" charset="0"/>
              </a:rPr>
              <a:t>Операции, улучшающие регенерацию печени (резекция печени, </a:t>
            </a:r>
            <a:r>
              <a:rPr lang="ru-RU" sz="2400" dirty="0" err="1" smtClean="0">
                <a:latin typeface="Garamond" pitchFamily="18" charset="0"/>
              </a:rPr>
              <a:t>денервация</a:t>
            </a:r>
            <a:r>
              <a:rPr lang="ru-RU" sz="2400" dirty="0" smtClean="0">
                <a:latin typeface="Garamond" pitchFamily="18" charset="0"/>
              </a:rPr>
              <a:t> печёночной артерии, </a:t>
            </a:r>
            <a:r>
              <a:rPr lang="ru-RU" sz="2400" dirty="0" err="1" smtClean="0">
                <a:latin typeface="Garamond" pitchFamily="18" charset="0"/>
              </a:rPr>
              <a:t>артериализация</a:t>
            </a:r>
            <a:r>
              <a:rPr lang="ru-RU" sz="2400" dirty="0" smtClean="0">
                <a:latin typeface="Garamond" pitchFamily="18" charset="0"/>
              </a:rPr>
              <a:t> печени путём артериовенозного соустья, перевязка ветвей воротной вены, перевязка печёночного желчного протока – ушли в историю).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Классификация операций</a:t>
            </a:r>
            <a:r>
              <a:rPr lang="en-US" b="1" dirty="0" smtClean="0">
                <a:solidFill>
                  <a:srgbClr val="0000CC"/>
                </a:solidFill>
                <a:latin typeface="Garamond" pitchFamily="18" charset="0"/>
              </a:rPr>
              <a:t/>
            </a:r>
            <a:br>
              <a:rPr lang="en-US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при портальной гипертензии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. Операции разобщения</a:t>
            </a: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2200" dirty="0" smtClean="0">
                <a:solidFill>
                  <a:srgbClr val="0000CC"/>
                </a:solidFill>
                <a:latin typeface="Garamond" pitchFamily="18" charset="0"/>
              </a:rPr>
              <a:t>разобщают связь вен пищевода и желудка с венами портальной системы </a:t>
            </a:r>
            <a:endParaRPr lang="ru-RU" sz="2200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latin typeface="Garamond" pitchFamily="18" charset="0"/>
              </a:rPr>
              <a:t>Склерозирование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варикозно</a:t>
            </a:r>
            <a:r>
              <a:rPr lang="ru-RU" sz="2400" dirty="0" smtClean="0">
                <a:latin typeface="Garamond" pitchFamily="18" charset="0"/>
              </a:rPr>
              <a:t> расширенных вен.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err="1" smtClean="0">
                <a:latin typeface="Garamond" pitchFamily="18" charset="0"/>
              </a:rPr>
              <a:t>Степлерная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транссекция</a:t>
            </a:r>
            <a:r>
              <a:rPr lang="ru-RU" sz="2400" dirty="0" smtClean="0">
                <a:latin typeface="Garamond" pitchFamily="18" charset="0"/>
              </a:rPr>
              <a:t> пищевода - наложение циркулярного шва в нижней трети пищевода с помощью сшивающих аппаратов.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Garamond" pitchFamily="18" charset="0"/>
              </a:rPr>
              <a:t>Операция </a:t>
            </a:r>
            <a:r>
              <a:rPr lang="ru-RU" sz="2400" dirty="0" err="1" smtClean="0">
                <a:latin typeface="Garamond" pitchFamily="18" charset="0"/>
              </a:rPr>
              <a:t>Пациоры</a:t>
            </a:r>
            <a:r>
              <a:rPr lang="ru-RU" sz="2400" dirty="0" smtClean="0">
                <a:latin typeface="Garamond" pitchFamily="18" charset="0"/>
              </a:rPr>
              <a:t> – делается </a:t>
            </a:r>
            <a:r>
              <a:rPr lang="ru-RU" sz="2400" dirty="0" err="1" smtClean="0">
                <a:latin typeface="Garamond" pitchFamily="18" charset="0"/>
              </a:rPr>
              <a:t>гастротомия</a:t>
            </a:r>
            <a:r>
              <a:rPr lang="ru-RU" sz="2400" dirty="0" smtClean="0">
                <a:latin typeface="Garamond" pitchFamily="18" charset="0"/>
              </a:rPr>
              <a:t> и со стороны слизистой прошиваются </a:t>
            </a:r>
            <a:r>
              <a:rPr lang="ru-RU" sz="2400" dirty="0" err="1" smtClean="0">
                <a:latin typeface="Garamond" pitchFamily="18" charset="0"/>
              </a:rPr>
              <a:t>варикозно</a:t>
            </a:r>
            <a:r>
              <a:rPr lang="ru-RU" sz="2400" dirty="0" smtClean="0">
                <a:latin typeface="Garamond" pitchFamily="18" charset="0"/>
              </a:rPr>
              <a:t> расширенные вены пищевода и желудка. Операция может сочетаться с перевязкой и пересечением селезёночной артерии.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 smtClean="0">
                <a:latin typeface="Garamond" pitchFamily="18" charset="0"/>
              </a:rPr>
              <a:t>Операция </a:t>
            </a:r>
            <a:r>
              <a:rPr lang="ru-RU" sz="2400" dirty="0" err="1" smtClean="0">
                <a:latin typeface="Garamond" pitchFamily="18" charset="0"/>
              </a:rPr>
              <a:t>Таннера</a:t>
            </a:r>
            <a:r>
              <a:rPr lang="ru-RU" sz="2400" dirty="0" smtClean="0">
                <a:latin typeface="Garamond" pitchFamily="18" charset="0"/>
              </a:rPr>
              <a:t> – поперечное пересечение желудка в кардинальном отделе с последующим сшиванием стенок.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Garamond" pitchFamily="18" charset="0"/>
              </a:rPr>
              <a:t>I</a:t>
            </a: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. Операции разобщения</a:t>
            </a: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2200" dirty="0" smtClean="0">
                <a:solidFill>
                  <a:srgbClr val="0000CC"/>
                </a:solidFill>
                <a:latin typeface="Garamond" pitchFamily="18" charset="0"/>
              </a:rPr>
              <a:t>разобщают связь вен пищевода и желудка с венами портальной системы </a:t>
            </a:r>
            <a:endParaRPr lang="ru-RU" sz="2200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600" dirty="0" smtClean="0">
                <a:latin typeface="Garamond" pitchFamily="18" charset="0"/>
              </a:rPr>
              <a:t>Операция </a:t>
            </a:r>
            <a:r>
              <a:rPr lang="ru-RU" sz="2600" dirty="0" err="1" smtClean="0">
                <a:latin typeface="Garamond" pitchFamily="18" charset="0"/>
              </a:rPr>
              <a:t>Берэма-Крайля</a:t>
            </a:r>
            <a:r>
              <a:rPr lang="ru-RU" sz="2600" dirty="0" smtClean="0">
                <a:latin typeface="Garamond" pitchFamily="18" charset="0"/>
              </a:rPr>
              <a:t> – левосторонний торакоабдоминальный разрез. Продольный разрез пищевода. Прошивают и перевязывают вены со стороны его просвета. В венозные узлы между лигатурами вводят </a:t>
            </a:r>
            <a:r>
              <a:rPr lang="ru-RU" sz="2600" dirty="0" err="1" smtClean="0">
                <a:latin typeface="Garamond" pitchFamily="18" charset="0"/>
              </a:rPr>
              <a:t>склерозирующие</a:t>
            </a:r>
            <a:r>
              <a:rPr lang="ru-RU" sz="2600" dirty="0" smtClean="0">
                <a:latin typeface="Garamond" pitchFamily="18" charset="0"/>
              </a:rPr>
              <a:t> растворы.</a:t>
            </a:r>
          </a:p>
          <a:p>
            <a:pPr marL="457200" indent="-457200" eaLnBrk="1" hangingPunct="1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ru-RU" sz="2600" dirty="0" smtClean="0">
                <a:latin typeface="Garamond" pitchFamily="18" charset="0"/>
              </a:rPr>
              <a:t>Операция </a:t>
            </a:r>
            <a:r>
              <a:rPr lang="ru-RU" sz="2600" dirty="0" err="1" smtClean="0">
                <a:latin typeface="Garamond" pitchFamily="18" charset="0"/>
              </a:rPr>
              <a:t>Сигиуры</a:t>
            </a:r>
            <a:r>
              <a:rPr lang="ru-RU" sz="2600" dirty="0" smtClean="0">
                <a:latin typeface="Garamond" pitchFamily="18" charset="0"/>
              </a:rPr>
              <a:t> – два способа: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900" dirty="0" smtClean="0">
                <a:latin typeface="Garamond" pitchFamily="18" charset="0"/>
              </a:rPr>
              <a:t>Из торакального и абдоминального доступа. Из торакального доступа осуществляют </a:t>
            </a:r>
            <a:r>
              <a:rPr lang="ru-RU" sz="1900" dirty="0" err="1" smtClean="0">
                <a:latin typeface="Garamond" pitchFamily="18" charset="0"/>
              </a:rPr>
              <a:t>деваскуляризацию</a:t>
            </a:r>
            <a:r>
              <a:rPr lang="ru-RU" sz="1900" dirty="0" smtClean="0">
                <a:latin typeface="Garamond" pitchFamily="18" charset="0"/>
              </a:rPr>
              <a:t> пищевода от </a:t>
            </a:r>
            <a:r>
              <a:rPr lang="ru-RU" sz="1900" dirty="0" err="1" smtClean="0">
                <a:latin typeface="Garamond" pitchFamily="18" charset="0"/>
              </a:rPr>
              <a:t>кардии</a:t>
            </a:r>
            <a:r>
              <a:rPr lang="ru-RU" sz="1900" dirty="0" smtClean="0">
                <a:latin typeface="Garamond" pitchFamily="18" charset="0"/>
              </a:rPr>
              <a:t> до нижней легочной вены + частичное пересечение пищевода с последующим </a:t>
            </a:r>
            <a:r>
              <a:rPr lang="ru-RU" sz="1900" dirty="0" err="1" smtClean="0">
                <a:latin typeface="Garamond" pitchFamily="18" charset="0"/>
              </a:rPr>
              <a:t>ушиванием</a:t>
            </a:r>
            <a:r>
              <a:rPr lang="ru-RU" sz="1900" dirty="0" smtClean="0">
                <a:latin typeface="Garamond" pitchFamily="18" charset="0"/>
              </a:rPr>
              <a:t> на уровне диафрагмы. Из абдоминального доступа выполняется </a:t>
            </a:r>
            <a:r>
              <a:rPr lang="ru-RU" sz="1900" dirty="0" err="1" smtClean="0">
                <a:latin typeface="Garamond" pitchFamily="18" charset="0"/>
              </a:rPr>
              <a:t>спленэктомия</a:t>
            </a:r>
            <a:r>
              <a:rPr lang="ru-RU" sz="1900" dirty="0" smtClean="0">
                <a:latin typeface="Garamond" pitchFamily="18" charset="0"/>
              </a:rPr>
              <a:t>, </a:t>
            </a:r>
            <a:r>
              <a:rPr lang="ru-RU" sz="1900" dirty="0" err="1" smtClean="0">
                <a:latin typeface="Garamond" pitchFamily="18" charset="0"/>
              </a:rPr>
              <a:t>деваскуляризация</a:t>
            </a:r>
            <a:r>
              <a:rPr lang="ru-RU" sz="1900" dirty="0" smtClean="0">
                <a:latin typeface="Garamond" pitchFamily="18" charset="0"/>
              </a:rPr>
              <a:t> абдоминального отдела пищевода и желудка до середины малой кривизны, селективная </a:t>
            </a:r>
            <a:r>
              <a:rPr lang="ru-RU" sz="1900" dirty="0" err="1" smtClean="0">
                <a:latin typeface="Garamond" pitchFamily="18" charset="0"/>
              </a:rPr>
              <a:t>ваготомия</a:t>
            </a:r>
            <a:r>
              <a:rPr lang="ru-RU" sz="1900" dirty="0" smtClean="0">
                <a:latin typeface="Garamond" pitchFamily="18" charset="0"/>
              </a:rPr>
              <a:t>, </a:t>
            </a:r>
            <a:r>
              <a:rPr lang="ru-RU" sz="1900" dirty="0" err="1" smtClean="0">
                <a:latin typeface="Garamond" pitchFamily="18" charset="0"/>
              </a:rPr>
              <a:t>пилоропластика</a:t>
            </a:r>
            <a:r>
              <a:rPr lang="ru-RU" sz="1900" dirty="0" smtClean="0">
                <a:latin typeface="Garamond" pitchFamily="18" charset="0"/>
              </a:rPr>
              <a:t>.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1900" dirty="0" smtClean="0">
                <a:latin typeface="Garamond" pitchFamily="18" charset="0"/>
              </a:rPr>
              <a:t>Из торакального доступа. Абдоминальный этап при этом выполняется </a:t>
            </a:r>
            <a:r>
              <a:rPr lang="ru-RU" sz="1900" dirty="0" err="1" smtClean="0">
                <a:latin typeface="Garamond" pitchFamily="18" charset="0"/>
              </a:rPr>
              <a:t>трансдиафрагмально</a:t>
            </a:r>
            <a:r>
              <a:rPr lang="ru-RU" sz="1900" dirty="0" smtClean="0">
                <a:latin typeface="Garamond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00CC"/>
                </a:solidFill>
                <a:latin typeface="Garamond" pitchFamily="18" charset="0"/>
              </a:rPr>
              <a:t>II</a:t>
            </a:r>
            <a:r>
              <a:rPr lang="ru-RU" sz="3100" b="1" dirty="0" smtClean="0">
                <a:solidFill>
                  <a:srgbClr val="0000CC"/>
                </a:solidFill>
                <a:latin typeface="Garamond" pitchFamily="18" charset="0"/>
              </a:rPr>
              <a:t>. Операции, направленные на создание новых путей оттока крови из портальной системы</a:t>
            </a: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en-US" sz="2200" dirty="0" smtClean="0">
                <a:solidFill>
                  <a:srgbClr val="0000CC"/>
                </a:solidFill>
                <a:latin typeface="Garamond" pitchFamily="18" charset="0"/>
              </a:rPr>
              <a:t>(</a:t>
            </a:r>
            <a:r>
              <a:rPr lang="ru-RU" sz="2200" dirty="0" err="1" smtClean="0">
                <a:solidFill>
                  <a:srgbClr val="0000CC"/>
                </a:solidFill>
                <a:latin typeface="Garamond" pitchFamily="18" charset="0"/>
              </a:rPr>
              <a:t>портокавальные</a:t>
            </a:r>
            <a:r>
              <a:rPr lang="ru-RU" sz="2200" dirty="0" smtClean="0">
                <a:solidFill>
                  <a:srgbClr val="0000CC"/>
                </a:solidFill>
                <a:latin typeface="Garamond" pitchFamily="18" charset="0"/>
              </a:rPr>
              <a:t> анастомозы и </a:t>
            </a:r>
            <a:r>
              <a:rPr lang="ru-RU" sz="2200" dirty="0" err="1" smtClean="0">
                <a:solidFill>
                  <a:srgbClr val="0000CC"/>
                </a:solidFill>
                <a:latin typeface="Garamond" pitchFamily="18" charset="0"/>
              </a:rPr>
              <a:t>органоанастомозы</a:t>
            </a:r>
            <a:r>
              <a:rPr lang="ru-RU" sz="2200" dirty="0" smtClean="0">
                <a:solidFill>
                  <a:srgbClr val="0000CC"/>
                </a:solidFill>
                <a:latin typeface="Garamond" pitchFamily="18" charset="0"/>
              </a:rPr>
              <a:t>) </a:t>
            </a:r>
            <a:endParaRPr lang="ru-RU" sz="2200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784976" cy="4968552"/>
          </a:xfrm>
        </p:spPr>
        <p:txBody>
          <a:bodyPr>
            <a:normAutofit lnSpcReduction="10000"/>
          </a:bodyPr>
          <a:lstStyle/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Операция </a:t>
            </a:r>
            <a:r>
              <a:rPr lang="ru-RU" sz="2800" b="1" dirty="0" err="1" smtClean="0">
                <a:solidFill>
                  <a:srgbClr val="FF0000"/>
                </a:solidFill>
                <a:latin typeface="Garamond" pitchFamily="18" charset="0"/>
              </a:rPr>
              <a:t>Богораза</a:t>
            </a:r>
            <a:r>
              <a:rPr lang="ru-RU" sz="2800" dirty="0" smtClean="0">
                <a:latin typeface="Garamond" pitchFamily="18" charset="0"/>
              </a:rPr>
              <a:t> – прямой </a:t>
            </a:r>
            <a:r>
              <a:rPr lang="ru-RU" sz="2800" dirty="0" err="1" smtClean="0">
                <a:latin typeface="Garamond" pitchFamily="18" charset="0"/>
              </a:rPr>
              <a:t>портокавальный</a:t>
            </a:r>
            <a:r>
              <a:rPr lang="ru-RU" sz="2800" dirty="0" smtClean="0">
                <a:latin typeface="Garamond" pitchFamily="18" charset="0"/>
              </a:rPr>
              <a:t> и </a:t>
            </a:r>
            <a:r>
              <a:rPr lang="ru-RU" sz="2800" dirty="0" err="1" smtClean="0">
                <a:latin typeface="Garamond" pitchFamily="18" charset="0"/>
              </a:rPr>
              <a:t>мезентерикокавальный</a:t>
            </a:r>
            <a:r>
              <a:rPr lang="ru-RU" sz="2800" dirty="0" smtClean="0">
                <a:latin typeface="Garamond" pitchFamily="18" charset="0"/>
              </a:rPr>
              <a:t> анастомоз.</a:t>
            </a:r>
            <a:endParaRPr lang="en-US" sz="2800" dirty="0" smtClean="0">
              <a:latin typeface="Garamond" pitchFamily="18" charset="0"/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ru-RU" sz="2800" dirty="0" smtClean="0">
              <a:latin typeface="Garamond" pitchFamily="18" charset="0"/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Операция </a:t>
            </a:r>
            <a:r>
              <a:rPr lang="ru-RU" sz="2800" b="1" dirty="0" err="1" smtClean="0">
                <a:solidFill>
                  <a:srgbClr val="FF0000"/>
                </a:solidFill>
                <a:latin typeface="Garamond" pitchFamily="18" charset="0"/>
              </a:rPr>
              <a:t>Уипла-Блекмора</a:t>
            </a:r>
            <a:r>
              <a:rPr lang="ru-RU" sz="2800" dirty="0" smtClean="0">
                <a:latin typeface="Garamond" pitchFamily="18" charset="0"/>
              </a:rPr>
              <a:t> – дистальный спленоренальный анастомоз.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i="1" dirty="0" smtClean="0">
                <a:latin typeface="Garamond" pitchFamily="18" charset="0"/>
              </a:rPr>
              <a:t>При этих операциях печень не выполняет </a:t>
            </a:r>
            <a:r>
              <a:rPr lang="ru-RU" sz="2000" i="1" dirty="0" err="1" smtClean="0">
                <a:latin typeface="Garamond" pitchFamily="18" charset="0"/>
              </a:rPr>
              <a:t>дезинтоксикационной</a:t>
            </a:r>
            <a:r>
              <a:rPr lang="ru-RU" sz="2000" i="1" dirty="0" smtClean="0">
                <a:latin typeface="Garamond" pitchFamily="18" charset="0"/>
              </a:rPr>
              <a:t> функции – кровь от ЖКТ, вместе с токсинами, оттекает в общий кровоток, минуя печень и приводя к энцефалопатии.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b="1" dirty="0" err="1" smtClean="0">
                <a:solidFill>
                  <a:srgbClr val="FF0000"/>
                </a:solidFill>
                <a:latin typeface="Garamond" pitchFamily="18" charset="0"/>
              </a:rPr>
              <a:t>Оментопексии</a:t>
            </a:r>
            <a:r>
              <a:rPr lang="ru-RU" sz="2800" dirty="0" smtClean="0">
                <a:latin typeface="Garamond" pitchFamily="18" charset="0"/>
              </a:rPr>
              <a:t> (к печени, почке, диафрагме, плевре).</a:t>
            </a: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355600" indent="-3556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800" b="1" dirty="0" err="1" smtClean="0">
                <a:solidFill>
                  <a:srgbClr val="FF0000"/>
                </a:solidFill>
                <a:latin typeface="Garamond" pitchFamily="18" charset="0"/>
              </a:rPr>
              <a:t>Органопексии</a:t>
            </a:r>
            <a:r>
              <a:rPr lang="ru-RU" sz="2800" dirty="0" smtClean="0">
                <a:latin typeface="Garamond" pitchFamily="18" charset="0"/>
              </a:rPr>
              <a:t> (</a:t>
            </a:r>
            <a:r>
              <a:rPr lang="ru-RU" sz="2800" dirty="0" err="1" smtClean="0">
                <a:latin typeface="Garamond" pitchFamily="18" charset="0"/>
              </a:rPr>
              <a:t>гепатопневмопексия</a:t>
            </a:r>
            <a:r>
              <a:rPr lang="ru-RU" sz="2800" dirty="0" smtClean="0">
                <a:latin typeface="Garamond" pitchFamily="18" charset="0"/>
              </a:rPr>
              <a:t>, </a:t>
            </a:r>
            <a:r>
              <a:rPr lang="ru-RU" sz="2800" dirty="0" err="1" smtClean="0">
                <a:latin typeface="Garamond" pitchFamily="18" charset="0"/>
              </a:rPr>
              <a:t>гестропексия</a:t>
            </a:r>
            <a:r>
              <a:rPr lang="ru-RU" sz="2800" dirty="0" smtClean="0">
                <a:latin typeface="Garamond" pitchFamily="18" charset="0"/>
              </a:rPr>
              <a:t>, </a:t>
            </a:r>
            <a:r>
              <a:rPr lang="ru-RU" sz="2800" dirty="0" err="1" smtClean="0">
                <a:latin typeface="Garamond" pitchFamily="18" charset="0"/>
              </a:rPr>
              <a:t>кологепатопексия</a:t>
            </a:r>
            <a:r>
              <a:rPr lang="ru-RU" sz="2800" dirty="0" smtClean="0">
                <a:latin typeface="Garamond" pitchFamily="18" charset="0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88436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Garamond" pitchFamily="18" charset="0"/>
              </a:rPr>
              <a:t>III</a:t>
            </a: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. Операции для лечения асцита</a:t>
            </a:r>
            <a:endParaRPr lang="ru-RU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Autofit/>
          </a:bodyPr>
          <a:lstStyle/>
          <a:p>
            <a:pPr marL="357188" indent="-357188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Лапароцентез</a:t>
            </a:r>
          </a:p>
          <a:p>
            <a:pPr marL="357188" indent="-357188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Операция </a:t>
            </a:r>
            <a:r>
              <a:rPr lang="ru-RU" sz="2400" b="1" dirty="0" err="1" smtClean="0">
                <a:solidFill>
                  <a:srgbClr val="FF0000"/>
                </a:solidFill>
                <a:latin typeface="Garamond" pitchFamily="18" charset="0"/>
              </a:rPr>
              <a:t>Кальба</a:t>
            </a:r>
            <a:r>
              <a:rPr lang="ru-RU" sz="2400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– иссечение париетальной брюшины и брюшных мышц в поясничном треугольнике для постоянного оттока асцитической жидкости.</a:t>
            </a:r>
          </a:p>
          <a:p>
            <a:pPr marL="357188" indent="-357188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Операция </a:t>
            </a:r>
            <a:r>
              <a:rPr lang="ru-RU" sz="2400" b="1" dirty="0" err="1" smtClean="0">
                <a:solidFill>
                  <a:srgbClr val="FF0000"/>
                </a:solidFill>
                <a:latin typeface="Garamond" pitchFamily="18" charset="0"/>
              </a:rPr>
              <a:t>Рюотта</a:t>
            </a:r>
            <a:r>
              <a:rPr lang="ru-RU" sz="2400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– выделяется большая подкожная вена бедра и вшивается в отверстие в брюшине над </a:t>
            </a:r>
            <a:r>
              <a:rPr lang="ru-RU" sz="2400" dirty="0" err="1" smtClean="0">
                <a:latin typeface="Garamond" pitchFamily="18" charset="0"/>
              </a:rPr>
              <a:t>пупартовой</a:t>
            </a:r>
            <a:r>
              <a:rPr lang="ru-RU" sz="2400" dirty="0" smtClean="0">
                <a:latin typeface="Garamond" pitchFamily="18" charset="0"/>
              </a:rPr>
              <a:t> связкой.</a:t>
            </a:r>
          </a:p>
          <a:p>
            <a:pPr marL="357188" indent="-357188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Брюшно-ярёмное шунтирование с клапаном </a:t>
            </a:r>
            <a:r>
              <a:rPr lang="ru-RU" sz="2400" b="1" dirty="0" err="1" smtClean="0">
                <a:solidFill>
                  <a:srgbClr val="FF0000"/>
                </a:solidFill>
                <a:latin typeface="Garamond" pitchFamily="18" charset="0"/>
              </a:rPr>
              <a:t>Ле</a:t>
            </a: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 Вина</a:t>
            </a:r>
            <a:r>
              <a:rPr lang="ru-RU" sz="2400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– под кожей между ярёмной веной и брюшной полостью проводится трубка с клапаном.</a:t>
            </a:r>
            <a:endParaRPr lang="ru-RU" sz="24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357188" indent="-357188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b="1" dirty="0" err="1" smtClean="0">
                <a:solidFill>
                  <a:srgbClr val="FF0000"/>
                </a:solidFill>
                <a:latin typeface="Garamond" pitchFamily="18" charset="0"/>
              </a:rPr>
              <a:t>Тораколизация</a:t>
            </a: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Garamond" pitchFamily="18" charset="0"/>
              </a:rPr>
              <a:t>декапсулированной</a:t>
            </a:r>
            <a:r>
              <a:rPr lang="ru-RU" sz="2400" b="1" dirty="0" smtClean="0">
                <a:solidFill>
                  <a:srgbClr val="FF0000"/>
                </a:solidFill>
                <a:latin typeface="Garamond" pitchFamily="18" charset="0"/>
              </a:rPr>
              <a:t> печени</a:t>
            </a:r>
            <a:r>
              <a:rPr lang="ru-RU" sz="2400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– резецируется правый купол диафрагмы и печень перемещается в плевральную полость.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Garamond" pitchFamily="18" charset="0"/>
              </a:rPr>
              <a:t>IV</a:t>
            </a: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. Операции, направленные на уменьшение притока крови в портальную систему</a:t>
            </a:r>
            <a:endParaRPr lang="ru-RU" sz="3200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FF0000"/>
                </a:solidFill>
                <a:latin typeface="Garamond" pitchFamily="18" charset="0"/>
              </a:rPr>
              <a:t>Спленэктомия</a:t>
            </a:r>
            <a:endParaRPr lang="ru-RU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Перевязка артерий и вен</a:t>
            </a:r>
            <a:r>
              <a:rPr lang="ru-RU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(левой желудочной и правой желудочно-сальниковой артерий, нижней брыжеечной вены, печёночной артерии, селезёночной артерии)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FF0000"/>
                </a:solidFill>
                <a:latin typeface="Garamond" pitchFamily="18" charset="0"/>
              </a:rPr>
              <a:t>Рентгеноваскулярная</a:t>
            </a: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Garamond" pitchFamily="18" charset="0"/>
              </a:rPr>
              <a:t>эмболизация</a:t>
            </a: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артерий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Garamond" pitchFamily="18" charset="0"/>
              </a:rPr>
              <a:t>V</a:t>
            </a:r>
            <a:r>
              <a:rPr lang="ru-RU" sz="3600" b="1" dirty="0" smtClean="0">
                <a:solidFill>
                  <a:srgbClr val="0000CC"/>
                </a:solidFill>
                <a:latin typeface="Garamond" pitchFamily="18" charset="0"/>
              </a:rPr>
              <a:t>. Операции, усиливающие</a:t>
            </a:r>
            <a:br>
              <a:rPr lang="ru-RU" sz="36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Garamond" pitchFamily="18" charset="0"/>
              </a:rPr>
              <a:t>регенерацию печени</a:t>
            </a:r>
            <a:br>
              <a:rPr lang="ru-RU" sz="36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2200" dirty="0" smtClean="0">
                <a:solidFill>
                  <a:srgbClr val="0000CC"/>
                </a:solidFill>
                <a:latin typeface="Garamond" pitchFamily="18" charset="0"/>
              </a:rPr>
              <a:t>(улучшающие внутрипечёночное артериальное кровообращение)</a:t>
            </a:r>
            <a:endParaRPr lang="ru-RU" sz="2200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84976" cy="3701007"/>
          </a:xfrm>
        </p:spPr>
        <p:txBody>
          <a:bodyPr>
            <a:normAutofit/>
          </a:bodyPr>
          <a:lstStyle/>
          <a:p>
            <a:pPr eaLnBrk="1" hangingPunct="1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Резекция печени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Операция </a:t>
            </a:r>
            <a:r>
              <a:rPr lang="ru-RU" b="1" dirty="0" err="1" smtClean="0">
                <a:solidFill>
                  <a:srgbClr val="FF0000"/>
                </a:solidFill>
                <a:latin typeface="Garamond" pitchFamily="18" charset="0"/>
              </a:rPr>
              <a:t>Малле-Ги</a:t>
            </a:r>
            <a:r>
              <a:rPr lang="ru-RU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smtClean="0">
                <a:latin typeface="Garamond" pitchFamily="18" charset="0"/>
              </a:rPr>
              <a:t>(</a:t>
            </a:r>
            <a:r>
              <a:rPr lang="ru-RU" dirty="0" err="1" smtClean="0">
                <a:latin typeface="Garamond" pitchFamily="18" charset="0"/>
              </a:rPr>
              <a:t>периартериальная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err="1" smtClean="0">
                <a:latin typeface="Garamond" pitchFamily="18" charset="0"/>
              </a:rPr>
              <a:t>неврэктомия</a:t>
            </a:r>
            <a:r>
              <a:rPr lang="ru-RU" dirty="0" smtClean="0">
                <a:latin typeface="Garamond" pitchFamily="18" charset="0"/>
              </a:rPr>
              <a:t> общей печёночной артерии)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FF0000"/>
                </a:solidFill>
                <a:latin typeface="Garamond" pitchFamily="18" charset="0"/>
              </a:rPr>
              <a:t>Артериопортальные</a:t>
            </a:r>
            <a:r>
              <a:rPr lang="ru-RU" b="1" dirty="0" smtClean="0">
                <a:solidFill>
                  <a:srgbClr val="FF0000"/>
                </a:solidFill>
                <a:latin typeface="Garamond" pitchFamily="18" charset="0"/>
              </a:rPr>
              <a:t> анастомозы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buFontTx/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60000"/>
              </a:lnSpc>
              <a:spcBef>
                <a:spcPts val="0"/>
              </a:spcBef>
              <a:buFontTx/>
              <a:buNone/>
            </a:pPr>
            <a:endParaRPr lang="ru-RU" sz="4000" b="1" dirty="0" smtClean="0">
              <a:solidFill>
                <a:srgbClr val="0000CC"/>
              </a:solidFill>
              <a:latin typeface="Garamond" pitchFamily="18" charset="0"/>
            </a:endParaRPr>
          </a:p>
          <a:p>
            <a:pPr eaLnBrk="1" hangingPunct="1">
              <a:buFontTx/>
              <a:buNone/>
            </a:pPr>
            <a:endParaRPr lang="ru-RU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5172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Garamond" pitchFamily="18" charset="0"/>
              </a:rPr>
              <a:t>VI</a:t>
            </a: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. Трансплантация печени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Профессор Маркс </a:t>
            </a:r>
            <a:r>
              <a:rPr lang="ru-RU" sz="3200" b="1" dirty="0" err="1" smtClean="0">
                <a:solidFill>
                  <a:srgbClr val="0000CC"/>
                </a:solidFill>
                <a:latin typeface="Garamond" pitchFamily="18" charset="0"/>
              </a:rPr>
              <a:t>Израйлевич</a:t>
            </a: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latin typeface="Garamond" pitchFamily="18" charset="0"/>
              </a:rPr>
              <a:t>Гульман</a:t>
            </a: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2000" dirty="0" smtClean="0">
                <a:solidFill>
                  <a:srgbClr val="0000CC"/>
                </a:solidFill>
                <a:latin typeface="Garamond" pitchFamily="18" charset="0"/>
              </a:rPr>
              <a:t>(занимался проблемой лечения асцитических форм цирроза печени)</a:t>
            </a:r>
          </a:p>
        </p:txBody>
      </p:sp>
      <p:pic>
        <p:nvPicPr>
          <p:cNvPr id="41988" name="Picture 4" descr="3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3352893" cy="4470524"/>
          </a:xfrm>
          <a:prstGeom prst="rect">
            <a:avLst/>
          </a:prstGeom>
          <a:noFill/>
          <a:ln>
            <a:noFill/>
          </a:ln>
        </p:spPr>
      </p:pic>
      <p:sp>
        <p:nvSpPr>
          <p:cNvPr id="4198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563888" y="1844824"/>
            <a:ext cx="5580112" cy="4752528"/>
          </a:xfrm>
        </p:spPr>
        <p:txBody>
          <a:bodyPr>
            <a:noAutofit/>
          </a:bodyPr>
          <a:lstStyle/>
          <a:p>
            <a:pPr marL="87313" indent="1588" eaLnBrk="1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ru-RU" sz="2000" dirty="0" smtClean="0">
                <a:latin typeface="Garamond" pitchFamily="18" charset="0"/>
              </a:rPr>
              <a:t>Была сформирована научная группа из аспирантов и соискателей. Экспериментальные исследования выполнялись в виварии ГБ №1 г. Красноярска в режиме хронического опыта, что требовало наблюдения до 1,5 года за каждым животным. По различным фрагментам исследования было защищено 5 кандидатских диссертаций. На основе широкомасштабных экспериментальных исследований и разработки клинической технологии в 1978 г. М.И. </a:t>
            </a:r>
            <a:r>
              <a:rPr lang="ru-RU" sz="2000" dirty="0" err="1" smtClean="0">
                <a:latin typeface="Garamond" pitchFamily="18" charset="0"/>
              </a:rPr>
              <a:t>Гульман</a:t>
            </a:r>
            <a:r>
              <a:rPr lang="ru-RU" sz="2000" dirty="0" smtClean="0">
                <a:latin typeface="Garamond" pitchFamily="18" charset="0"/>
              </a:rPr>
              <a:t> защитил докторскую диссертацию «Экспериментально-клиническое обоснование </a:t>
            </a:r>
            <a:r>
              <a:rPr lang="ru-RU" sz="2000" dirty="0" err="1" smtClean="0">
                <a:latin typeface="Garamond" pitchFamily="18" charset="0"/>
              </a:rPr>
              <a:t>гепатопневмопексии</a:t>
            </a:r>
            <a:r>
              <a:rPr lang="ru-RU" sz="2000" dirty="0" smtClean="0">
                <a:latin typeface="Garamond" pitchFamily="18" charset="0"/>
              </a:rPr>
              <a:t> при лечении цирроза печени в асцитической стадии».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60648"/>
            <a:ext cx="8429652" cy="13620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4400" cap="none" dirty="0" smtClean="0">
                <a:solidFill>
                  <a:srgbClr val="0000CC"/>
                </a:solidFill>
                <a:latin typeface="Garamond" pitchFamily="18" charset="0"/>
              </a:rPr>
              <a:t>Острая хирургическая патология в БСМП им. Н.С. </a:t>
            </a:r>
            <a:r>
              <a:rPr lang="ru-RU" sz="4400" cap="none" dirty="0" err="1" smtClean="0">
                <a:solidFill>
                  <a:srgbClr val="0000CC"/>
                </a:solidFill>
                <a:latin typeface="Garamond" pitchFamily="18" charset="0"/>
              </a:rPr>
              <a:t>Карповича</a:t>
            </a:r>
            <a:endParaRPr lang="ru-RU" sz="4400" cap="none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27911710"/>
              </p:ext>
            </p:extLst>
          </p:nvPr>
        </p:nvGraphicFramePr>
        <p:xfrm>
          <a:off x="755576" y="1700808"/>
          <a:ext cx="7704856" cy="4752528"/>
        </p:xfrm>
        <a:graphic>
          <a:graphicData uri="http://schemas.openxmlformats.org/presentationml/2006/ole">
            <p:oleObj spid="_x0000_s1026" name="Worksheet" r:id="rId3" imgW="5400625" imgH="323841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4819" y="1600200"/>
            <a:ext cx="515436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1690" y="1600200"/>
            <a:ext cx="46606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Схема операции </a:t>
            </a:r>
            <a:r>
              <a:rPr lang="ru-RU" sz="4000" b="1" dirty="0" err="1" smtClean="0">
                <a:solidFill>
                  <a:srgbClr val="0000CC"/>
                </a:solidFill>
                <a:latin typeface="Garamond" pitchFamily="18" charset="0"/>
              </a:rPr>
              <a:t>лигирования</a:t>
            </a: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пищевода на протезе </a:t>
            </a:r>
          </a:p>
        </p:txBody>
      </p:sp>
      <p:pic>
        <p:nvPicPr>
          <p:cNvPr id="45059" name="Picture 5" descr="Лапаротомия2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8784976" cy="347695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Операция </a:t>
            </a:r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Кальба</a:t>
            </a:r>
            <a:endParaRPr lang="ru-RU" b="1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46084" name="Picture 4" descr="Операция Кальб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6398" y="1600200"/>
            <a:ext cx="4131203" cy="4525963"/>
          </a:xfr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  <a:defRPr/>
            </a:pP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3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dirty="0" err="1" smtClean="0">
                <a:solidFill>
                  <a:srgbClr val="0000CC"/>
                </a:solidFill>
                <a:latin typeface="Garamond" pitchFamily="18" charset="0"/>
              </a:rPr>
              <a:t>Оментопексия</a:t>
            </a: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3200" dirty="0" smtClean="0">
                <a:solidFill>
                  <a:srgbClr val="0000CC"/>
                </a:solidFill>
                <a:latin typeface="Garamond" pitchFamily="18" charset="0"/>
              </a:rPr>
              <a:t>(способ </a:t>
            </a:r>
            <a:r>
              <a:rPr lang="ru-RU" sz="3200" dirty="0" err="1" smtClean="0">
                <a:solidFill>
                  <a:srgbClr val="0000CC"/>
                </a:solidFill>
                <a:latin typeface="Garamond" pitchFamily="18" charset="0"/>
              </a:rPr>
              <a:t>Тальма-Нарата</a:t>
            </a:r>
            <a:r>
              <a:rPr lang="ru-RU" sz="3200" dirty="0" smtClean="0">
                <a:solidFill>
                  <a:srgbClr val="0000CC"/>
                </a:solidFill>
                <a:latin typeface="Garamond" pitchFamily="18" charset="0"/>
              </a:rPr>
              <a:t>)</a:t>
            </a:r>
          </a:p>
        </p:txBody>
      </p:sp>
      <p:pic>
        <p:nvPicPr>
          <p:cNvPr id="47107" name="Picture 6" descr="Оментопексия (способ Тальма-Нарата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8671" y="1600200"/>
            <a:ext cx="4026658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Оменторенопексия</a:t>
            </a:r>
            <a:endParaRPr lang="ru-RU" b="1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48131" name="Picture 4" descr="Оменторенопекс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6430" y="1600200"/>
            <a:ext cx="361114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Гепатооментофренопексия</a:t>
            </a:r>
            <a:endParaRPr lang="ru-RU" b="1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5" name="Содержимое 4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3552" y="1600200"/>
            <a:ext cx="33568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9772" y="1600200"/>
            <a:ext cx="48844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6225" y="1600200"/>
            <a:ext cx="52915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9674" y="1600200"/>
            <a:ext cx="502465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Причины кровотечений из верхних отделов ЖКТ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40831459"/>
              </p:ext>
            </p:extLst>
          </p:nvPr>
        </p:nvGraphicFramePr>
        <p:xfrm>
          <a:off x="214284" y="2428868"/>
          <a:ext cx="8715432" cy="300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572"/>
                <a:gridCol w="1452572"/>
                <a:gridCol w="1452572"/>
                <a:gridCol w="1452572"/>
                <a:gridCol w="1452572"/>
                <a:gridCol w="1452572"/>
              </a:tblGrid>
              <a:tr h="1309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Годы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Язвы желудка и ДПК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Синдром Маллори-Вейсса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ВРВ пищевода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и желудка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Эрозии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Все</a:t>
                      </a:r>
                    </a:p>
                  </a:txBody>
                  <a:tcPr marL="68580" marR="68580" marT="0" marB="0" anchor="ctr"/>
                </a:tc>
              </a:tr>
              <a:tr h="422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199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373</a:t>
                      </a:r>
                    </a:p>
                  </a:txBody>
                  <a:tcPr marL="68580" marR="68580" marT="0" marB="0" anchor="ctr"/>
                </a:tc>
              </a:tr>
              <a:tr h="422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213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407</a:t>
                      </a:r>
                    </a:p>
                  </a:txBody>
                  <a:tcPr marL="68580" marR="68580" marT="0" marB="0" anchor="ctr"/>
                </a:tc>
              </a:tr>
              <a:tr h="422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190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393</a:t>
                      </a:r>
                    </a:p>
                  </a:txBody>
                  <a:tcPr marL="68580" marR="68580" marT="0" marB="0" anchor="ctr"/>
                </a:tc>
              </a:tr>
              <a:tr h="422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2013-2015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602 (51,3%)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244 (20,8%)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165 (14,1%)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162 (13,8%)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Garamond" pitchFamily="18" charset="0"/>
                          <a:ea typeface="Times New Roman"/>
                          <a:cs typeface="Times New Roman"/>
                        </a:rPr>
                        <a:t>1173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8035" y="1600200"/>
            <a:ext cx="500792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74638"/>
            <a:ext cx="781236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err="1" smtClean="0">
                <a:solidFill>
                  <a:srgbClr val="0000CC"/>
                </a:solidFill>
                <a:latin typeface="Garamond" pitchFamily="18" charset="0"/>
              </a:rPr>
              <a:t>Портокавальный</a:t>
            </a: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 анастомоз «бок в бок»</a:t>
            </a: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rgbClr val="0000CC"/>
                </a:solidFill>
                <a:latin typeface="Garamond" pitchFamily="18" charset="0"/>
              </a:rPr>
              <a:t>(выделение нижней полой вены)</a:t>
            </a:r>
          </a:p>
        </p:txBody>
      </p:sp>
      <p:pic>
        <p:nvPicPr>
          <p:cNvPr id="54275" name="Picture 5" descr="6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3347" y="1600200"/>
            <a:ext cx="319730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title"/>
          </p:nvPr>
        </p:nvSpPr>
        <p:spPr>
          <a:xfrm>
            <a:off x="1331640" y="274638"/>
            <a:ext cx="781236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err="1" smtClean="0">
                <a:solidFill>
                  <a:srgbClr val="0000CC"/>
                </a:solidFill>
                <a:latin typeface="Garamond" pitchFamily="18" charset="0"/>
              </a:rPr>
              <a:t>Портокавальный</a:t>
            </a: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 анастомоз «бок в бок) </a:t>
            </a:r>
          </a:p>
        </p:txBody>
      </p:sp>
      <p:pic>
        <p:nvPicPr>
          <p:cNvPr id="55299" name="Picture 4" descr="6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727" y="1600200"/>
            <a:ext cx="471454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err="1" smtClean="0">
                <a:solidFill>
                  <a:srgbClr val="0000CC"/>
                </a:solidFill>
                <a:latin typeface="Garamond" pitchFamily="18" charset="0"/>
              </a:rPr>
              <a:t>Портокавальный</a:t>
            </a: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 анастомоз «конец в бок» </a:t>
            </a:r>
          </a:p>
        </p:txBody>
      </p:sp>
      <p:pic>
        <p:nvPicPr>
          <p:cNvPr id="56323" name="Picture 4" descr="6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3158" y="1600200"/>
            <a:ext cx="369768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err="1" smtClean="0">
                <a:solidFill>
                  <a:srgbClr val="0000CC"/>
                </a:solidFill>
                <a:latin typeface="Garamond" pitchFamily="18" charset="0"/>
              </a:rPr>
              <a:t>Портокавальный</a:t>
            </a:r>
            <a: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  <a:t> анастомоз «конец в бок»</a:t>
            </a:r>
            <a:br>
              <a:rPr lang="ru-RU" sz="32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2400" dirty="0" smtClean="0">
                <a:solidFill>
                  <a:srgbClr val="0000CC"/>
                </a:solidFill>
                <a:latin typeface="Garamond" pitchFamily="18" charset="0"/>
              </a:rPr>
              <a:t>(наложение анастомоза при помощи кольца Д.А. Донецкого)</a:t>
            </a:r>
          </a:p>
        </p:txBody>
      </p:sp>
      <p:pic>
        <p:nvPicPr>
          <p:cNvPr id="57347" name="Picture 4" descr="6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1341" y="1600200"/>
            <a:ext cx="428131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Мезентерико-кавальный</a:t>
            </a: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 шунт</a:t>
            </a:r>
          </a:p>
        </p:txBody>
      </p:sp>
      <p:pic>
        <p:nvPicPr>
          <p:cNvPr id="58371" name="Picture 6" descr="мезентерико-ковальный шун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260674" cy="494753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err="1" smtClean="0">
                <a:solidFill>
                  <a:srgbClr val="0000CC"/>
                </a:solidFill>
                <a:latin typeface="Garamond" pitchFamily="18" charset="0"/>
              </a:rPr>
              <a:t>Спленопортография</a:t>
            </a: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 через 2 года после </a:t>
            </a:r>
            <a:r>
              <a:rPr lang="ru-RU" sz="4000" b="1" dirty="0" err="1" smtClean="0">
                <a:solidFill>
                  <a:srgbClr val="0000CC"/>
                </a:solidFill>
                <a:latin typeface="Garamond" pitchFamily="18" charset="0"/>
              </a:rPr>
              <a:t>мезопортального</a:t>
            </a: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 анастомоза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403648" y="5517232"/>
            <a:ext cx="7416824" cy="1080120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Garamond" pitchFamily="18" charset="0"/>
              </a:rPr>
              <a:t>1 – контраст введённый в селезенку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Garamond" pitchFamily="18" charset="0"/>
              </a:rPr>
              <a:t>2 – </a:t>
            </a:r>
            <a:r>
              <a:rPr lang="ru-RU" sz="2000" dirty="0" err="1" smtClean="0">
                <a:latin typeface="Garamond" pitchFamily="18" charset="0"/>
              </a:rPr>
              <a:t>мезопортальный</a:t>
            </a:r>
            <a:r>
              <a:rPr lang="ru-RU" sz="2000" dirty="0" smtClean="0">
                <a:latin typeface="Garamond" pitchFamily="18" charset="0"/>
              </a:rPr>
              <a:t> анастомоз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Garamond" pitchFamily="18" charset="0"/>
              </a:rPr>
              <a:t>3 – восстановление нормальной портальной перфузии печени</a:t>
            </a:r>
            <a:endParaRPr lang="ru-RU" sz="2000" dirty="0">
              <a:latin typeface="Garamond" pitchFamily="18" charset="0"/>
            </a:endParaRPr>
          </a:p>
        </p:txBody>
      </p:sp>
      <p:pic>
        <p:nvPicPr>
          <p:cNvPr id="7" name="Содержимое 6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556792"/>
            <a:ext cx="5271156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81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Схема сосудистых структур печени</a:t>
            </a:r>
          </a:p>
        </p:txBody>
      </p:sp>
      <p:pic>
        <p:nvPicPr>
          <p:cNvPr id="60419" name="Picture 8" descr="1_sxema%20strelki%20260p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900516" cy="360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Этап </a:t>
            </a:r>
            <a:r>
              <a:rPr lang="ru-RU" b="1" dirty="0" err="1" smtClean="0">
                <a:solidFill>
                  <a:srgbClr val="0000CC"/>
                </a:solidFill>
                <a:latin typeface="Garamond" pitchFamily="18" charset="0"/>
              </a:rPr>
              <a:t>балонной</a:t>
            </a: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 дилатации</a:t>
            </a:r>
          </a:p>
        </p:txBody>
      </p:sp>
      <p:pic>
        <p:nvPicPr>
          <p:cNvPr id="61443" name="Picture 4" descr="3_provodnic%202%20_%20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50056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 descr="4_ballon%20_%20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48050"/>
            <a:ext cx="450056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Этап установки металлического </a:t>
            </a:r>
            <a:r>
              <a:rPr lang="ru-RU" sz="4000" b="1" dirty="0" err="1" smtClean="0">
                <a:solidFill>
                  <a:srgbClr val="0000CC"/>
                </a:solidFill>
                <a:latin typeface="Garamond" pitchFamily="18" charset="0"/>
              </a:rPr>
              <a:t>стента</a:t>
            </a:r>
            <a:endParaRPr lang="ru-RU" sz="4000" b="1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62467" name="Picture 5" descr="6_stent%20_%202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348880"/>
            <a:ext cx="4952381" cy="360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643966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Оперативная активность при кровотечениях из верхних отделов ЖКТ</a:t>
            </a:r>
            <a:endParaRPr lang="ru-RU" sz="4000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0" y="2500306"/>
          <a:ext cx="8715440" cy="3286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8"/>
                <a:gridCol w="1743088"/>
                <a:gridCol w="1743088"/>
                <a:gridCol w="1743088"/>
                <a:gridCol w="1743088"/>
              </a:tblGrid>
              <a:tr h="1596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Годы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aramond" pitchFamily="18" charset="0"/>
                          <a:ea typeface="Times New Roman"/>
                          <a:cs typeface="Times New Roman"/>
                        </a:rPr>
                        <a:t>Язвы желудка и ДПК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Синдром </a:t>
                      </a:r>
                      <a:r>
                        <a:rPr lang="ru-RU" sz="2000" dirty="0" err="1" smtClean="0">
                          <a:latin typeface="Garamond" pitchFamily="18" charset="0"/>
                          <a:ea typeface="Times New Roman"/>
                          <a:cs typeface="Times New Roman"/>
                        </a:rPr>
                        <a:t>Мэллори-Вейсса</a:t>
                      </a:r>
                      <a:endParaRPr lang="ru-RU" sz="2000" dirty="0">
                        <a:latin typeface="Garamond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ВРВ  пищевода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и желудка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Garamond" pitchFamily="18" charset="0"/>
                          <a:ea typeface="Times New Roman"/>
                          <a:cs typeface="Times New Roman"/>
                        </a:rPr>
                        <a:t>Эрозии</a:t>
                      </a:r>
                    </a:p>
                  </a:txBody>
                  <a:tcPr marL="68580" marR="68580" marT="0" marB="0" anchor="ctr"/>
                </a:tc>
              </a:tr>
              <a:tr h="422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12/199 (6,0%)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2/82 (2,4%)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14/40 (35,0%)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Garamond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422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Garamond" pitchFamily="18" charset="0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10/213 (4,7%)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1/79 (1,3%)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11/56 (19,6%)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422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Garamond" pitchFamily="18" charset="0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Garamond" pitchFamily="18" charset="0"/>
                          <a:ea typeface="Times New Roman"/>
                          <a:cs typeface="Times New Roman"/>
                        </a:rPr>
                        <a:t>17/190 (8,9%)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Garamond" pitchFamily="18" charset="0"/>
                          <a:ea typeface="Times New Roman"/>
                          <a:cs typeface="Times New Roman"/>
                        </a:rPr>
                        <a:t>1/83 (1,2%)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13/69 (18,8%)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  <a:tr h="422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Garamond" pitchFamily="18" charset="0"/>
                          <a:ea typeface="Times New Roman"/>
                          <a:cs typeface="Times New Roman"/>
                        </a:rPr>
                        <a:t>2013-2015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Garamond" pitchFamily="18" charset="0"/>
                          <a:ea typeface="Times New Roman"/>
                          <a:cs typeface="Times New Roman"/>
                        </a:rPr>
                        <a:t>39/602 (6,5%)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Garamond" pitchFamily="18" charset="0"/>
                          <a:ea typeface="Times New Roman"/>
                          <a:cs typeface="Times New Roman"/>
                        </a:rPr>
                        <a:t>4/244 (1,6%)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Times New Roman"/>
                        </a:rPr>
                        <a:t>38/165 (23,0%)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aramond" pitchFamily="18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Этап повторной дилатации </a:t>
            </a:r>
            <a:r>
              <a:rPr lang="ru-RU" sz="4000" b="1" dirty="0" err="1" smtClean="0">
                <a:solidFill>
                  <a:srgbClr val="0000CC"/>
                </a:solidFill>
                <a:latin typeface="Garamond" pitchFamily="18" charset="0"/>
              </a:rPr>
              <a:t>стента</a:t>
            </a:r>
            <a:endParaRPr lang="ru-RU" sz="4000" b="1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63491" name="Picture 4" descr="5_stent%20ballon%20_%202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276872"/>
            <a:ext cx="4751269" cy="360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  <a:t>Этапы операции на экране</a:t>
            </a:r>
            <a:br>
              <a:rPr lang="ru-RU" sz="4000" b="1" dirty="0" smtClean="0">
                <a:solidFill>
                  <a:srgbClr val="0000CC"/>
                </a:solidFill>
                <a:latin typeface="Garamond" pitchFamily="18" charset="0"/>
              </a:rPr>
            </a:br>
            <a:r>
              <a:rPr lang="ru-RU" sz="4000" b="1" dirty="0" err="1" smtClean="0">
                <a:solidFill>
                  <a:srgbClr val="0000CC"/>
                </a:solidFill>
                <a:latin typeface="Garamond" pitchFamily="18" charset="0"/>
              </a:rPr>
              <a:t>рентген-телевизора</a:t>
            </a:r>
            <a:endParaRPr lang="ru-RU" sz="4000" b="1" dirty="0" smtClean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64515" name="Picture 4" descr="4x4%20tip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1988" y="1796122"/>
            <a:ext cx="3400023" cy="41341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Трансплантация печени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66564" name="Picture 4" descr="CA4TYNS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14137"/>
            <a:ext cx="2195736" cy="1452019"/>
          </a:xfrm>
          <a:noFill/>
        </p:spPr>
      </p:pic>
      <p:pic>
        <p:nvPicPr>
          <p:cNvPr id="66566" name="Picture 10" descr="i[38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28775"/>
            <a:ext cx="2195513" cy="1603375"/>
          </a:xfrm>
          <a:prstGeom prst="rect">
            <a:avLst/>
          </a:prstGeom>
          <a:noFill/>
        </p:spPr>
      </p:pic>
      <p:pic>
        <p:nvPicPr>
          <p:cNvPr id="66562" name="Picture 12" descr="CAABCT2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652963"/>
            <a:ext cx="2195513" cy="219551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2195736" y="1600200"/>
            <a:ext cx="6948264" cy="5257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История трансплантации печени уходит корнями в ХХ век, когда эксперименты российского учёного-физиолога В.П. </a:t>
            </a:r>
            <a:r>
              <a:rPr lang="ru-RU" dirty="0" err="1" smtClean="0">
                <a:latin typeface="Garamond" pitchFamily="18" charset="0"/>
              </a:rPr>
              <a:t>Демихова</a:t>
            </a:r>
            <a:r>
              <a:rPr lang="ru-RU" dirty="0" smtClean="0">
                <a:latin typeface="Garamond" pitchFamily="18" charset="0"/>
              </a:rPr>
              <a:t> в 1948 г. и американского хирурга C.S. </a:t>
            </a:r>
            <a:r>
              <a:rPr lang="ru-RU" dirty="0" err="1" smtClean="0">
                <a:latin typeface="Garamond" pitchFamily="18" charset="0"/>
              </a:rPr>
              <a:t>Welch</a:t>
            </a:r>
            <a:r>
              <a:rPr lang="ru-RU" dirty="0" smtClean="0">
                <a:latin typeface="Garamond" pitchFamily="18" charset="0"/>
              </a:rPr>
              <a:t> в 1955 г. явились основой внедрения этой уникальной операции в клиническую практику.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Первая трансплантация печени у человека была осуществлена в 1963 г. T.E. </a:t>
            </a:r>
            <a:r>
              <a:rPr lang="ru-RU" dirty="0" err="1" smtClean="0">
                <a:latin typeface="Garamond" pitchFamily="18" charset="0"/>
              </a:rPr>
              <a:t>Starzl</a:t>
            </a:r>
            <a:r>
              <a:rPr lang="ru-RU" dirty="0" smtClean="0">
                <a:latin typeface="Garamond" pitchFamily="18" charset="0"/>
              </a:rPr>
              <a:t> и </a:t>
            </a:r>
            <a:r>
              <a:rPr lang="ru-RU" dirty="0" err="1" smtClean="0">
                <a:latin typeface="Garamond" pitchFamily="18" charset="0"/>
              </a:rPr>
              <a:t>соавт</a:t>
            </a:r>
            <a:r>
              <a:rPr lang="ru-RU" dirty="0" smtClean="0">
                <a:latin typeface="Garamond" pitchFamily="18" charset="0"/>
              </a:rPr>
              <a:t>. в г. Денвере (США). В 1967 г. в Великобритании в г. Кембридже был открыт первый в Европе и второй в мире центр</a:t>
            </a:r>
            <a:br>
              <a:rPr lang="ru-RU" dirty="0" smtClean="0">
                <a:latin typeface="Garamond" pitchFamily="18" charset="0"/>
              </a:rPr>
            </a:br>
            <a:r>
              <a:rPr lang="ru-RU" dirty="0" smtClean="0">
                <a:latin typeface="Garamond" pitchFamily="18" charset="0"/>
              </a:rPr>
              <a:t>по пересадке печени, который возглавил R. </a:t>
            </a:r>
            <a:r>
              <a:rPr lang="ru-RU" dirty="0" err="1" smtClean="0">
                <a:latin typeface="Garamond" pitchFamily="18" charset="0"/>
              </a:rPr>
              <a:t>Calne</a:t>
            </a:r>
            <a:r>
              <a:rPr lang="ru-RU" dirty="0" smtClean="0">
                <a:latin typeface="Garamond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Однако в клиническую практику эта операция в нашей стране была внедрена лишь в 1990 г. В настоящее время в России существуют только 4 центра, где возможно подобное вмешательство.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Garamond" pitchFamily="18" charset="0"/>
              </a:rPr>
              <a:t>Ежегодная потребность в трансплантации печени составляет 10-20 на 1 млн. населения.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Трансплантация печени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67586" name="Rectangle 5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dirty="0" smtClean="0">
                <a:latin typeface="Garamond" pitchFamily="18" charset="0"/>
                <a:ea typeface="+mj-ea"/>
                <a:cs typeface="+mj-cs"/>
              </a:rPr>
              <a:t>Потенциальными донорами печени могут считаться пациенты с прогрессирующей, несмотря на лечение, мозговой комой, вызванной несовместимой с жизнью черепно-мозговой травмой, внутричерепным кровоизлиянием и реже другими причинами.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dirty="0" smtClean="0">
              <a:latin typeface="Garamond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dirty="0" smtClean="0">
                <a:latin typeface="Garamond" pitchFamily="18" charset="0"/>
                <a:ea typeface="+mj-ea"/>
                <a:cs typeface="+mj-cs"/>
              </a:rPr>
              <a:t>Если у такого пациента диагностируется смерть мозга, он может быть признан донором органов с соблюдением всех медицинских и юридических норм.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Противопоказания к забору печени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68610" name="Rectangle 5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600" dirty="0" smtClean="0">
                <a:latin typeface="Garamond" pitchFamily="18" charset="0"/>
                <a:ea typeface="+mj-ea"/>
                <a:cs typeface="+mj-cs"/>
              </a:rPr>
              <a:t>Поражения печени различного генеза, сопровождающиеся выраженными нарушениями её функции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600" dirty="0" smtClean="0">
                <a:latin typeface="Garamond" pitchFamily="18" charset="0"/>
                <a:ea typeface="+mj-ea"/>
                <a:cs typeface="+mj-cs"/>
              </a:rPr>
              <a:t>Злокачественные опухоли (за исключением опухоли мозга)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600" dirty="0" err="1" smtClean="0">
                <a:latin typeface="Garamond" pitchFamily="18" charset="0"/>
                <a:ea typeface="+mj-ea"/>
                <a:cs typeface="+mj-cs"/>
              </a:rPr>
              <a:t>Некорригируемые</a:t>
            </a:r>
            <a:r>
              <a:rPr lang="ru-RU" sz="2600" dirty="0" smtClean="0">
                <a:latin typeface="Garamond" pitchFamily="18" charset="0"/>
                <a:ea typeface="+mj-ea"/>
                <a:cs typeface="+mj-cs"/>
              </a:rPr>
              <a:t> нарушения центральной гемодинамики (АД ниже 80 мм </a:t>
            </a:r>
            <a:r>
              <a:rPr lang="ru-RU" sz="2600" dirty="0" err="1" smtClean="0">
                <a:latin typeface="Garamond" pitchFamily="18" charset="0"/>
                <a:ea typeface="+mj-ea"/>
                <a:cs typeface="+mj-cs"/>
              </a:rPr>
              <a:t>рт</a:t>
            </a:r>
            <a:r>
              <a:rPr lang="ru-RU" sz="2600" dirty="0" smtClean="0">
                <a:latin typeface="Garamond" pitchFamily="18" charset="0"/>
                <a:ea typeface="+mj-ea"/>
                <a:cs typeface="+mj-cs"/>
              </a:rPr>
              <a:t>. ст. более 1 ч, необходимость введения </a:t>
            </a:r>
            <a:r>
              <a:rPr lang="ru-RU" sz="2600" dirty="0" err="1" smtClean="0">
                <a:latin typeface="Garamond" pitchFamily="18" charset="0"/>
                <a:ea typeface="+mj-ea"/>
                <a:cs typeface="+mj-cs"/>
              </a:rPr>
              <a:t>допмина</a:t>
            </a:r>
            <a:r>
              <a:rPr lang="ru-RU" sz="2600" dirty="0" smtClean="0">
                <a:latin typeface="Garamond" pitchFamily="18" charset="0"/>
                <a:ea typeface="+mj-ea"/>
                <a:cs typeface="+mj-cs"/>
              </a:rPr>
              <a:t> в дозах выше 10 мкг/кг</a:t>
            </a:r>
            <a:r>
              <a:rPr lang="ru-RU" sz="2600" dirty="0" smtClean="0">
                <a:ea typeface="+mj-ea"/>
                <a:cs typeface="Calibri"/>
              </a:rPr>
              <a:t>*</a:t>
            </a:r>
            <a:r>
              <a:rPr lang="ru-RU" sz="2600" dirty="0" smtClean="0">
                <a:latin typeface="Garamond" pitchFamily="18" charset="0"/>
                <a:ea typeface="+mj-ea"/>
                <a:cs typeface="+mj-cs"/>
              </a:rPr>
              <a:t>мин)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600" dirty="0" smtClean="0">
                <a:latin typeface="Garamond" pitchFamily="18" charset="0"/>
                <a:ea typeface="+mj-ea"/>
                <a:cs typeface="+mj-cs"/>
              </a:rPr>
              <a:t>Выраженные нарушения функции печени и гомеостаза, диагностируемые на основании рутинных тестов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200" dirty="0" smtClean="0">
                <a:latin typeface="Garamond" pitchFamily="18" charset="0"/>
                <a:ea typeface="+mj-ea"/>
                <a:cs typeface="+mj-cs"/>
              </a:rPr>
              <a:t>значительный подъём активности </a:t>
            </a:r>
            <a:r>
              <a:rPr lang="ru-RU" sz="2200" dirty="0" err="1" smtClean="0">
                <a:latin typeface="Garamond" pitchFamily="18" charset="0"/>
                <a:ea typeface="+mj-ea"/>
                <a:cs typeface="+mj-cs"/>
              </a:rPr>
              <a:t>цитолитических</a:t>
            </a:r>
            <a:r>
              <a:rPr lang="ru-RU" sz="2200" dirty="0" smtClean="0">
                <a:latin typeface="Garamond" pitchFamily="18" charset="0"/>
                <a:ea typeface="+mj-ea"/>
                <a:cs typeface="+mj-cs"/>
              </a:rPr>
              <a:t> ферментов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200" dirty="0" err="1" smtClean="0">
                <a:latin typeface="Garamond" pitchFamily="18" charset="0"/>
                <a:ea typeface="+mj-ea"/>
                <a:cs typeface="+mj-cs"/>
              </a:rPr>
              <a:t>гипербилирубинемия</a:t>
            </a:r>
            <a:endParaRPr lang="ru-RU" sz="2200" dirty="0" smtClean="0">
              <a:latin typeface="Garamond" pitchFamily="18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200" dirty="0" err="1" smtClean="0">
                <a:latin typeface="Garamond" pitchFamily="18" charset="0"/>
                <a:ea typeface="+mj-ea"/>
                <a:cs typeface="+mj-cs"/>
              </a:rPr>
              <a:t>гипернатриемия</a:t>
            </a:r>
            <a:endParaRPr lang="ru-RU" sz="2200" dirty="0" smtClean="0">
              <a:latin typeface="Garamond" pitchFamily="18" charset="0"/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200" dirty="0" smtClean="0">
                <a:latin typeface="Garamond" pitchFamily="18" charset="0"/>
                <a:ea typeface="+mj-ea"/>
                <a:cs typeface="+mj-cs"/>
              </a:rPr>
              <a:t>гипоксемия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Трансплантация печени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Garamond" pitchFamily="18" charset="0"/>
                <a:ea typeface="+mj-ea"/>
                <a:cs typeface="+mj-cs"/>
              </a:rPr>
              <a:t>Удаление печени реципиента - технически сложная операция, особенно при портальной гипертензии с обширной сетью коллатералей и варикозным расширением вен. Трудности усугубляются при наличии в брюшной полости спаек вследствие перенесенных операций. Сочетание портальной гипертензии и нарушений гемостаза требует переливания большого количества компонентов крови.</a:t>
            </a:r>
          </a:p>
          <a:p>
            <a:pPr>
              <a:spcBef>
                <a:spcPct val="0"/>
              </a:spcBef>
              <a:buNone/>
              <a:defRPr/>
            </a:pPr>
            <a:endParaRPr lang="ru-RU" sz="2400" dirty="0" smtClean="0">
              <a:latin typeface="Garamond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Garamond" pitchFamily="18" charset="0"/>
                <a:ea typeface="+mj-ea"/>
                <a:cs typeface="+mj-cs"/>
              </a:rPr>
              <a:t>Длительность операции колеблется от 6 до 18 ч (в среднем 8 ч). Из-за массивной кровопотери во время операции приходится переливать значительное количество цельной крови, её компонентов и кровезаменителей.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Трансплантация печени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5" name="Содержимое 4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5182" y="1600200"/>
            <a:ext cx="44936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Трансплантация печени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6" name="Picture 4" descr="nauka1_09042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59044" y="1772815"/>
            <a:ext cx="5133236" cy="4106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Трансплантация печени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600" dirty="0" smtClean="0">
                <a:latin typeface="Garamond" pitchFamily="18" charset="0"/>
                <a:ea typeface="+mj-ea"/>
                <a:cs typeface="+mj-cs"/>
              </a:rPr>
              <a:t>Выживаемость реципиентов печени с 1983 г. неуклонно растёт. В начале 80-х гг. годичная выживаемость составляла 70%, к середине 90-х она достигла 80-90%, а пятилетняя выживаемость составляла около 60%.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600" dirty="0" smtClean="0">
                <a:latin typeface="Garamond" pitchFamily="18" charset="0"/>
                <a:ea typeface="+mj-ea"/>
                <a:cs typeface="+mj-cs"/>
              </a:rPr>
              <a:t>Выживаемость после повторной трансплантации печени из-за первичной недостаточности трансплантата составляет примерно 50%.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2600" dirty="0" smtClean="0">
                <a:latin typeface="Garamond" pitchFamily="18" charset="0"/>
                <a:ea typeface="+mj-ea"/>
                <a:cs typeface="+mj-cs"/>
              </a:rPr>
              <a:t>Причины неудачных результатов трансплантации печени разнообразны и зависят от срока, прошедшего после операции. В течение первых 3 месяцев это технические погрешности, инфекции и кровотечения; в дальнейшем – инфекции, отторжение и рецидивы основного заболевания.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Список литературы</a:t>
            </a:r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 wrap="square">
            <a:norm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1600" b="1" dirty="0" smtClean="0"/>
              <a:t>	</a:t>
            </a:r>
            <a:r>
              <a:rPr lang="ru-RU" sz="2000" b="1" dirty="0" smtClean="0">
                <a:latin typeface="Garamond" pitchFamily="18" charset="0"/>
              </a:rPr>
              <a:t>ОСНОВНАЯ:</a:t>
            </a:r>
          </a:p>
          <a:p>
            <a:pPr defTabSz="1006475" eaLnBrk="1" hangingPunct="1">
              <a:spcBef>
                <a:spcPts val="0"/>
              </a:spcBef>
              <a:buFont typeface="Wingdings" pitchFamily="2" charset="2"/>
              <a:buChar char="§"/>
              <a:tabLst>
                <a:tab pos="8612188" algn="l"/>
              </a:tabLst>
            </a:pPr>
            <a:r>
              <a:rPr lang="ru-RU" sz="2000" b="1" dirty="0" smtClean="0">
                <a:latin typeface="Garamond" pitchFamily="18" charset="0"/>
              </a:rPr>
              <a:t>Хирургические болезни</a:t>
            </a:r>
            <a:r>
              <a:rPr lang="ru-RU" sz="2000" dirty="0" smtClean="0">
                <a:latin typeface="Garamond" pitchFamily="18" charset="0"/>
              </a:rPr>
              <a:t>. Учебник в 2-х томах. Под ред. Савельева В.С., Кириенко А.И. Москва ГЭОТАР 2005</a:t>
            </a:r>
          </a:p>
          <a:p>
            <a:pPr eaLnBrk="1" hangingPunct="1">
              <a:spcBef>
                <a:spcPts val="0"/>
              </a:spcBef>
              <a:buNone/>
            </a:pPr>
            <a:endParaRPr lang="ru-RU" sz="2000" dirty="0" smtClean="0">
              <a:latin typeface="Garamond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2000" b="1" dirty="0" smtClean="0">
                <a:latin typeface="Garamond" pitchFamily="18" charset="0"/>
              </a:rPr>
              <a:t>	ДОПОЛНИТЕЛЬНАЯ: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b="1" dirty="0" smtClean="0">
                <a:latin typeface="Garamond" pitchFamily="18" charset="0"/>
              </a:rPr>
              <a:t>Хирургия печени и желчевыводящих путей</a:t>
            </a:r>
            <a:r>
              <a:rPr lang="ru-RU" sz="2000" dirty="0" smtClean="0">
                <a:latin typeface="Garamond" pitchFamily="18" charset="0"/>
              </a:rPr>
              <a:t> / А.А. Шалимов, С.А. Шалимов, М.Е. </a:t>
            </a:r>
            <a:r>
              <a:rPr lang="ru-RU" sz="2000" dirty="0" err="1" smtClean="0">
                <a:latin typeface="Garamond" pitchFamily="18" charset="0"/>
              </a:rPr>
              <a:t>Ничитайло</a:t>
            </a:r>
            <a:r>
              <a:rPr lang="ru-RU" sz="2000" dirty="0" smtClean="0">
                <a:latin typeface="Garamond" pitchFamily="18" charset="0"/>
              </a:rPr>
              <a:t>, Б.В. </a:t>
            </a:r>
            <a:r>
              <a:rPr lang="ru-RU" sz="2000" dirty="0" err="1" smtClean="0">
                <a:latin typeface="Garamond" pitchFamily="18" charset="0"/>
              </a:rPr>
              <a:t>Доманский</a:t>
            </a:r>
            <a:r>
              <a:rPr lang="ru-RU" sz="2000" dirty="0" smtClean="0">
                <a:latin typeface="Garamond" pitchFamily="18" charset="0"/>
              </a:rPr>
              <a:t>. – Киев, 1993. – 232 с.</a:t>
            </a:r>
            <a:r>
              <a:rPr lang="ru-RU" sz="2000" dirty="0" smtClean="0">
                <a:latin typeface="Garamond" pitchFamily="18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Клинические 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рекомендации по лечению кровотечений из </a:t>
            </a:r>
            <a:r>
              <a:rPr lang="ru-RU" sz="2000" b="1" dirty="0" err="1" smtClean="0">
                <a:solidFill>
                  <a:srgbClr val="FF0000"/>
                </a:solidFill>
                <a:latin typeface="Garamond" pitchFamily="18" charset="0"/>
              </a:rPr>
              <a:t>варикозно</a:t>
            </a:r>
            <a:r>
              <a:rPr lang="ru-RU" sz="2000" b="1" dirty="0" smtClean="0">
                <a:solidFill>
                  <a:srgbClr val="FF0000"/>
                </a:solidFill>
                <a:latin typeface="Garamond" pitchFamily="18" charset="0"/>
              </a:rPr>
              <a:t> расширенных вен пищевода и желудка</a:t>
            </a:r>
            <a:r>
              <a:rPr lang="ru-RU" sz="2000" b="1" dirty="0" smtClean="0">
                <a:latin typeface="Garamond" pitchFamily="18" charset="0"/>
              </a:rPr>
              <a:t> </a:t>
            </a:r>
            <a:r>
              <a:rPr lang="en-US" sz="2000" dirty="0" smtClean="0">
                <a:latin typeface="Garamond" pitchFamily="18" charset="0"/>
              </a:rPr>
              <a:t>[</a:t>
            </a:r>
            <a:r>
              <a:rPr lang="ru-RU" sz="2000" dirty="0" smtClean="0">
                <a:latin typeface="Garamond" pitchFamily="18" charset="0"/>
              </a:rPr>
              <a:t>приняты на общероссийской согласительной конференции по принятию национальных клинических рекомендаций «кровотечение из верхних отделов желудочно-кишечного тракта»  (г. Воронеж, 5-6 июня 2014 г.)</a:t>
            </a:r>
            <a:r>
              <a:rPr lang="en-US" sz="2000" dirty="0" smtClean="0">
                <a:latin typeface="Garamond" pitchFamily="18" charset="0"/>
              </a:rPr>
              <a:t>]</a:t>
            </a:r>
            <a:endParaRPr lang="ru-RU" sz="2000" dirty="0" smtClean="0">
              <a:latin typeface="Garamond" pitchFamily="18" charset="0"/>
            </a:endParaRPr>
          </a:p>
          <a:p>
            <a:pPr algn="just">
              <a:spcBef>
                <a:spcPts val="0"/>
              </a:spcBef>
            </a:pPr>
            <a:endParaRPr lang="ru-RU" sz="1400" dirty="0" smtClean="0">
              <a:latin typeface="Garamond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Garamond" pitchFamily="18" charset="0"/>
              </a:rPr>
              <a:t>РОССИЙСКОЕ ОБЩЕСТВО ХИРУРГОВ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400" dirty="0" smtClean="0">
                <a:latin typeface="Garamond" pitchFamily="18" charset="0"/>
              </a:rPr>
              <a:t>http://</a:t>
            </a:r>
            <a:r>
              <a:rPr lang="ru-RU" sz="1400" dirty="0" err="1" smtClean="0">
                <a:latin typeface="Garamond" pitchFamily="18" charset="0"/>
              </a:rPr>
              <a:t>общество-хирургов.рф</a:t>
            </a:r>
            <a:r>
              <a:rPr lang="ru-RU" sz="1400" dirty="0" smtClean="0">
                <a:latin typeface="Garamond" pitchFamily="18" charset="0"/>
              </a:rPr>
              <a:t>/</a:t>
            </a:r>
            <a:r>
              <a:rPr lang="en-US" sz="1400" dirty="0" err="1" smtClean="0">
                <a:latin typeface="Garamond" pitchFamily="18" charset="0"/>
              </a:rPr>
              <a:t>stranica-pravlenija</a:t>
            </a:r>
            <a:r>
              <a:rPr lang="en-US" sz="1400" dirty="0" smtClean="0">
                <a:latin typeface="Garamond" pitchFamily="18" charset="0"/>
              </a:rPr>
              <a:t>/</a:t>
            </a:r>
            <a:r>
              <a:rPr lang="en-US" sz="1400" dirty="0" err="1" smtClean="0">
                <a:latin typeface="Garamond" pitchFamily="18" charset="0"/>
              </a:rPr>
              <a:t>unkr</a:t>
            </a:r>
            <a:r>
              <a:rPr lang="en-US" sz="1400" dirty="0" smtClean="0">
                <a:latin typeface="Garamond" pitchFamily="18" charset="0"/>
              </a:rPr>
              <a:t>/</a:t>
            </a:r>
            <a:r>
              <a:rPr lang="en-US" sz="1400" dirty="0" err="1" smtClean="0">
                <a:latin typeface="Garamond" pitchFamily="18" charset="0"/>
              </a:rPr>
              <a:t>urgentnaja-abdominalnaja-hirurgija</a:t>
            </a:r>
            <a:r>
              <a:rPr lang="en-US" sz="1400" dirty="0" smtClean="0">
                <a:latin typeface="Garamond" pitchFamily="18" charset="0"/>
              </a:rPr>
              <a:t>/klinicheskie-rekomendaci-po-lecheniyu-krovotechenii-iz-varikozno-rasshirenyh-ven-pischevoda-i-zheludka.html</a:t>
            </a:r>
            <a:endParaRPr lang="ru-RU" sz="1400" dirty="0" smtClean="0">
              <a:latin typeface="Garamond" pitchFamily="18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</a:pPr>
            <a:endParaRPr lang="ru-RU" sz="2000" b="1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3223</TotalTime>
  <Words>3216</Words>
  <Application>Microsoft Office PowerPoint</Application>
  <PresentationFormat>Экран (4:3)</PresentationFormat>
  <Paragraphs>549</Paragraphs>
  <Slides>101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3" baseType="lpstr">
      <vt:lpstr>Тема Office</vt:lpstr>
      <vt:lpstr>Worksheet</vt:lpstr>
      <vt:lpstr>Красноярский государственный медицинский университет им. проф. В.Ф. Войно-Ясенецкого Научно-образовательный центр «Хирургия» Кафедра и клиника хирургических болезней им. проф. Ю.М. Лубенского зав. кафедрой: д.м.н., доц. Д.Э. Здзитовецкий</vt:lpstr>
      <vt:lpstr>План лекции</vt:lpstr>
      <vt:lpstr>Основные понятия</vt:lpstr>
      <vt:lpstr>Основные понятия</vt:lpstr>
      <vt:lpstr>Актуальность проблемы</vt:lpstr>
      <vt:lpstr>Актуальность проблемы</vt:lpstr>
      <vt:lpstr>Острая хирургическая патология в БСМП им. Н.С. Карповича</vt:lpstr>
      <vt:lpstr>Причины кровотечений из верхних отделов ЖКТ</vt:lpstr>
      <vt:lpstr>Оперативная активность при кровотечениях из верхних отделов ЖКТ</vt:lpstr>
      <vt:lpstr>Госпитальная летальность</vt:lpstr>
      <vt:lpstr>Портальная система</vt:lpstr>
      <vt:lpstr>Классификация (по уровню блока портальной системы)</vt:lpstr>
      <vt:lpstr>Этиология портальной гипертензии</vt:lpstr>
      <vt:lpstr>Этиология портальной гипертензии</vt:lpstr>
      <vt:lpstr>Этиология портальной гипертензии</vt:lpstr>
      <vt:lpstr>КЛИНИКА ПОРТАЛЬНОЙ ГИПЕРТЕНЗИИ </vt:lpstr>
      <vt:lpstr>Основные проявления портальной гипертензии </vt:lpstr>
      <vt:lpstr>Осложнения портальной гипертензии </vt:lpstr>
      <vt:lpstr>Патогенез некоторых симптомов портальной гипертензии </vt:lpstr>
      <vt:lpstr>Основные три группы порто-кавальных анастомозов </vt:lpstr>
      <vt:lpstr>Основные три группы порто-кавальных анастомозов </vt:lpstr>
      <vt:lpstr>Основные три группы порто-кавальных анастомозов </vt:lpstr>
      <vt:lpstr>Патогенез отдельных симптомов портальной гипертензии </vt:lpstr>
      <vt:lpstr>Патогенез отдельных симптомов портальной гипертензии </vt:lpstr>
      <vt:lpstr>Патогенез отдельных симптомов портальной гипертензии </vt:lpstr>
      <vt:lpstr>Патогенез отдельных симптомов портальной гипертензии </vt:lpstr>
      <vt:lpstr> Классификация печёночной недостаточности (по Чайлд-Пью)</vt:lpstr>
      <vt:lpstr>ДИАГНОСТИКА ПОРТАЛЬНОЙ ГИПЕРТЕНЗИИ </vt:lpstr>
      <vt:lpstr>Сбор анамнеза</vt:lpstr>
      <vt:lpstr>Физикальное исследование</vt:lpstr>
      <vt:lpstr>Лабораторная диагностика</vt:lpstr>
      <vt:lpstr>Инструментальная диагностика</vt:lpstr>
      <vt:lpstr>ФЭГДС</vt:lpstr>
      <vt:lpstr>ФЭГДС</vt:lpstr>
      <vt:lpstr>Классификация варикозного расширения вен пищевода (по А.Г. Шерцингеру, 1986 г.) </vt:lpstr>
      <vt:lpstr>Классификация ВРВ по локализации</vt:lpstr>
      <vt:lpstr>Типы ВРВ желудка</vt:lpstr>
      <vt:lpstr>Патогенез пищеводно-желудочных кровотечений при ПГ</vt:lpstr>
      <vt:lpstr>Эндоскопические факторы риска возникновения кровотечения</vt:lpstr>
      <vt:lpstr>Ультразвуковые находки при циррозе печени</vt:lpstr>
      <vt:lpstr>Сонограммы при циррозе печени и портальной гипертензии </vt:lpstr>
      <vt:lpstr>Спиральная томография</vt:lpstr>
      <vt:lpstr>Спленопортография</vt:lpstr>
      <vt:lpstr>Лапароскопическая картина при портальной гипертензии</vt:lpstr>
      <vt:lpstr>Биопсия печени</vt:lpstr>
      <vt:lpstr>ЛЕЧЕНИЕ ПОРТАЛЬНОЙ ГИПЕРТЕНЗИИ</vt:lpstr>
      <vt:lpstr>Основные направления лечения синдрома портальной гипертензии</vt:lpstr>
      <vt:lpstr>Основные причины пищеводно-желудочных кровотечений при ПГ </vt:lpstr>
      <vt:lpstr>Основные задачи лечения пищеводно-желудочных кровотечений при ПГ </vt:lpstr>
      <vt:lpstr>Кровотечения из ВРВ пищевода и желудка (НКР от 2014 г.)</vt:lpstr>
      <vt:lpstr>Кровотечения из ВРВ пищевода и желудка. Диагностика.</vt:lpstr>
      <vt:lpstr>Кровотечения из ВРВ пищевода и желудка. Диагностика.</vt:lpstr>
      <vt:lpstr>Кровотечения из ВРВ пищевода и желудка. Диагностика.</vt:lpstr>
      <vt:lpstr>Кровотечения из ВРВ пищевода и желудка. Лечение острого кровотечения.</vt:lpstr>
      <vt:lpstr>«Главные» препараты для снижения поратльного давления</vt:lpstr>
      <vt:lpstr>Терлипрессин – препарат выбора!</vt:lpstr>
      <vt:lpstr>Зонд-обуратор Сенгстакена-Блекмора (Sengstaken-Blakemore)</vt:lpstr>
      <vt:lpstr>Установка зонда Блэкмора</vt:lpstr>
      <vt:lpstr>Показания к хирургическому лечению при циррозе печени</vt:lpstr>
      <vt:lpstr>Кровотечения из ВРВ пищевода и желудка. Лечение.</vt:lpstr>
      <vt:lpstr>Классификация операций при портальной гипертензии </vt:lpstr>
      <vt:lpstr>Классификация операций при портальной гипертензии</vt:lpstr>
      <vt:lpstr>I. Операции разобщения разобщают связь вен пищевода и желудка с венами портальной системы </vt:lpstr>
      <vt:lpstr>I. Операции разобщения разобщают связь вен пищевода и желудка с венами портальной системы </vt:lpstr>
      <vt:lpstr>II. Операции, направленные на создание новых путей оттока крови из портальной системы (портокавальные анастомозы и органоанастомозы) </vt:lpstr>
      <vt:lpstr>III. Операции для лечения асцита</vt:lpstr>
      <vt:lpstr>IV. Операции, направленные на уменьшение притока крови в портальную систему</vt:lpstr>
      <vt:lpstr>V. Операции, усиливающие регенерацию печени (улучшающие внутрипечёночное артериальное кровообращение)</vt:lpstr>
      <vt:lpstr>Профессор Маркс Израйлевич Гульман (занимался проблемой лечения асцитических форм цирроза печени)</vt:lpstr>
      <vt:lpstr>Слайд 70</vt:lpstr>
      <vt:lpstr>Слайд 71</vt:lpstr>
      <vt:lpstr>Схема операции лигирования пищевода на протезе </vt:lpstr>
      <vt:lpstr>Операция Кальба</vt:lpstr>
      <vt:lpstr>Оментопексия (способ Тальма-Нарата)</vt:lpstr>
      <vt:lpstr>Оменторенопексия</vt:lpstr>
      <vt:lpstr>Гепатооментофренопексия</vt:lpstr>
      <vt:lpstr>Слайд 77</vt:lpstr>
      <vt:lpstr>Слайд 78</vt:lpstr>
      <vt:lpstr>Слайд 79</vt:lpstr>
      <vt:lpstr>Слайд 80</vt:lpstr>
      <vt:lpstr>Портокавальный анастомоз «бок в бок» (выделение нижней полой вены)</vt:lpstr>
      <vt:lpstr>Портокавальный анастомоз «бок в бок) </vt:lpstr>
      <vt:lpstr>Портокавальный анастомоз «конец в бок» </vt:lpstr>
      <vt:lpstr>Портокавальный анастомоз «конец в бок» (наложение анастомоза при помощи кольца Д.А. Донецкого)</vt:lpstr>
      <vt:lpstr>Мезентерико-кавальный шунт</vt:lpstr>
      <vt:lpstr>Спленопортография через 2 года после мезопортального анастомоза </vt:lpstr>
      <vt:lpstr>Схема сосудистых структур печени</vt:lpstr>
      <vt:lpstr>Этап балонной дилатации</vt:lpstr>
      <vt:lpstr>Этап установки металлического стента</vt:lpstr>
      <vt:lpstr>Этап повторной дилатации стента</vt:lpstr>
      <vt:lpstr>Этапы операции на экране рентген-телевизора</vt:lpstr>
      <vt:lpstr>Трансплантация печени</vt:lpstr>
      <vt:lpstr>Трансплантация печени</vt:lpstr>
      <vt:lpstr>Противопоказания к забору печени</vt:lpstr>
      <vt:lpstr>Трансплантация печени</vt:lpstr>
      <vt:lpstr>Трансплантация печени</vt:lpstr>
      <vt:lpstr>Трансплантация печени</vt:lpstr>
      <vt:lpstr>Трансплантация печени</vt:lpstr>
      <vt:lpstr>Список литературы</vt:lpstr>
      <vt:lpstr>Вопрос</vt:lpstr>
      <vt:lpstr>Благодарю за внимание!</vt:lpstr>
    </vt:vector>
  </TitlesOfParts>
  <Company>Хата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Эпидемиология</dc:title>
  <dc:creator>Наталья</dc:creator>
  <cp:lastModifiedBy>Роман Борисов</cp:lastModifiedBy>
  <cp:revision>378</cp:revision>
  <dcterms:created xsi:type="dcterms:W3CDTF">2006-03-24T09:44:07Z</dcterms:created>
  <dcterms:modified xsi:type="dcterms:W3CDTF">2016-11-21T17:22:03Z</dcterms:modified>
</cp:coreProperties>
</file>