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3" r:id="rId1"/>
  </p:sldMasterIdLst>
  <p:sldIdLst>
    <p:sldId id="256" r:id="rId2"/>
    <p:sldId id="28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1" r:id="rId26"/>
    <p:sldId id="279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1"/>
  </p:normalViewPr>
  <p:slideViewPr>
    <p:cSldViewPr snapToGrid="0" snapToObjects="1">
      <p:cViewPr varScale="1">
        <p:scale>
          <a:sx n="104" d="100"/>
          <a:sy n="104" d="100"/>
        </p:scale>
        <p:origin x="8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A3188-1FB0-3E47-8F6A-B4DA997174D0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91BB-A2C7-4A47-9A21-3FAF18739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8103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A3188-1FB0-3E47-8F6A-B4DA997174D0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91BB-A2C7-4A47-9A21-3FAF18739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692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A3188-1FB0-3E47-8F6A-B4DA997174D0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91BB-A2C7-4A47-9A21-3FAF18739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720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A3188-1FB0-3E47-8F6A-B4DA997174D0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91BB-A2C7-4A47-9A21-3FAF18739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288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A3188-1FB0-3E47-8F6A-B4DA997174D0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91BB-A2C7-4A47-9A21-3FAF18739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5675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A3188-1FB0-3E47-8F6A-B4DA997174D0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91BB-A2C7-4A47-9A21-3FAF18739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65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A3188-1FB0-3E47-8F6A-B4DA997174D0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91BB-A2C7-4A47-9A21-3FAF1873938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021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A3188-1FB0-3E47-8F6A-B4DA997174D0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91BB-A2C7-4A47-9A21-3FAF18739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875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A3188-1FB0-3E47-8F6A-B4DA997174D0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91BB-A2C7-4A47-9A21-3FAF18739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511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A3188-1FB0-3E47-8F6A-B4DA997174D0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91BB-A2C7-4A47-9A21-3FAF18739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483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00A3188-1FB0-3E47-8F6A-B4DA997174D0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91BB-A2C7-4A47-9A21-3FAF18739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100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00A3188-1FB0-3E47-8F6A-B4DA997174D0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02E991BB-A2C7-4A47-9A21-3FAF18739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531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F%D0%B4%D0%B5%D1%80%D0%BD%D1%8B%D0%B9_%D0%BC%D0%B0%D0%B3%D0%BD%D0%B8%D1%82%D0%BD%D1%8B%D0%B9_%D1%80%D0%B5%D0%B7%D0%BE%D0%BD%D0%B0%D0%BD%D1%81" TargetMode="External"/><Relationship Id="rId2" Type="http://schemas.openxmlformats.org/officeDocument/2006/relationships/hyperlink" Target="https://ru.wikipedia.org/wiki/%D0%A2%D0%BE%D0%BC%D0%BE%D0%B3%D1%80%D0%B0%D1%84%D0%B8%D1%8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.wikipedia.org/wiki/%D0%92%D0%BE%D0%B4%D0%BE%D1%80%D0%BE%D0%B4" TargetMode="External"/><Relationship Id="rId4" Type="http://schemas.openxmlformats.org/officeDocument/2006/relationships/hyperlink" Target="https://ru.wikipedia.org/wiki/%D0%90%D1%82%D0%BE%D0%BC%D0%BD%D0%BE%D0%B5_%D1%8F%D0%B4%D1%80%D0%BE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C%D1%8D%D0%BD%D1%81%D1%84%D0%B8%D0%BB%D0%B4,_%D0%9F%D0%B8%D1%82%D0%B5%D1%80" TargetMode="External"/><Relationship Id="rId3" Type="http://schemas.openxmlformats.org/officeDocument/2006/relationships/hyperlink" Target="https://ru.wikipedia.org/wiki/%D0%A2%D0%BE%D0%BC%D0%BE%D0%B3%D1%80%D0%B0%D1%84%D0%B8%D1%8F" TargetMode="External"/><Relationship Id="rId7" Type="http://schemas.openxmlformats.org/officeDocument/2006/relationships/hyperlink" Target="https://ru.wikipedia.org/wiki/%D0%9C%D0%B0%D0%B3%D0%BD%D0%B8%D1%82%D0%BD%D0%BE-%D1%80%D0%B5%D0%B7%D0%BE%D0%BD%D0%B0%D0%BD%D1%81%D0%BD%D0%B0%D1%8F_%D1%82%D0%BE%D0%BC%D0%BE%D0%B3%D1%80%D0%B0%D1%84%D0%B8%D1%8F#cite_note-lauterbur-3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Nature" TargetMode="External"/><Relationship Id="rId5" Type="http://schemas.openxmlformats.org/officeDocument/2006/relationships/hyperlink" Target="https://ru.wikipedia.org/wiki/%D0%9B%D0%BE%D1%82%D0%B5%D1%80%D0%B1%D1%83%D1%80,_%D0%9F%D0%BE%D0%BB" TargetMode="External"/><Relationship Id="rId4" Type="http://schemas.openxmlformats.org/officeDocument/2006/relationships/hyperlink" Target="https://ru.wikipedia.org/wiki/%D0%9C%D0%B0%D0%B3%D0%BD%D0%B8%D1%82%D0%BD%D0%BE-%D1%80%D0%B5%D0%B7%D0%BE%D0%BD%D0%B0%D0%BD%D1%81%D0%BD%D0%B0%D1%8F_%D1%82%D0%BE%D0%BC%D0%BE%D0%B3%D1%80%D0%B0%D1%84%D0%B8%D1%8F#cite_note-2" TargetMode="External"/><Relationship Id="rId9" Type="http://schemas.openxmlformats.org/officeDocument/2006/relationships/hyperlink" Target="https://ru.wikipedia.org/wiki/%D0%9D%D0%BE%D0%B1%D0%B5%D0%BB%D0%B5%D0%B2%D1%81%D0%BA%D0%B0%D1%8F_%D0%BF%D1%80%D0%B5%D0%BC%D0%B8%D1%8F_%D0%BF%D0%BE_%D1%84%D0%B8%D0%B7%D0%B8%D0%BE%D0%BB%D0%BE%D0%B3%D0%B8%D0%B8_%D0%B8%D0%BB%D0%B8_%D0%BC%D0%B5%D0%B4%D0%B8%D1%86%D0%B8%D0%BD%D0%B5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8%D0%BD%D0%B2%D0%B0%D0%B7%D0%B8%D0%B2%D0%BD%D0%B0%D1%8F_%D0%BF%D1%80%D0%BE%D1%86%D0%B5%D0%B4%D1%83%D1%80%D0%B0" TargetMode="External"/><Relationship Id="rId2" Type="http://schemas.openxmlformats.org/officeDocument/2006/relationships/hyperlink" Target="https://ru.wikipedia.org/wiki/%D0%A0%D0%B5%D0%BD%D1%82%D0%B3%D0%B5%D0%BD%D0%BE%D0%B2%D1%81%D0%BA%D0%BE%D0%B5_%D0%B8%D0%B7%D0%BB%D1%83%D1%87%D0%B5%D0%BD%D0%B8%D0%B5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A0%D0%B5%D0%BD%D1%82%D0%B3%D0%B5%D0%BD,_%D0%92%D0%B8%D0%BB%D1%8C%D0%B3%D0%B5%D0%BB%D1%8C%D0%BC_%D0%9A%D0%BE%D0%BD%D1%80%D0%B0%D0%B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D59517-DAF0-2B48-8E1C-53703925C7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28505" y="1676868"/>
            <a:ext cx="3044952" cy="1627632"/>
          </a:xfrm>
        </p:spPr>
        <p:txBody>
          <a:bodyPr>
            <a:normAutofit/>
          </a:bodyPr>
          <a:lstStyle/>
          <a:p>
            <a:r>
              <a:rPr lang="ru-RU" sz="1300"/>
              <a:t>Методы обследования челюстно-лицевой области на примере КТ, МРТ, Прицельного снимка.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E510118-5D07-8247-8077-8ED5595702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28505" y="4352543"/>
            <a:ext cx="2668122" cy="1801121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sz="1400" dirty="0"/>
              <a:t>Выполнил ординатор 1-го года обучения по специальности «стоматология ортопедическая» Джамбровский Владимир Алексеевич </a:t>
            </a:r>
          </a:p>
          <a:p>
            <a:pPr>
              <a:lnSpc>
                <a:spcPct val="90000"/>
              </a:lnSpc>
            </a:pPr>
            <a:r>
              <a:rPr lang="ru-RU" sz="1400" dirty="0"/>
              <a:t> рецензент профессор Чижов Юрий Васильевич </a:t>
            </a:r>
          </a:p>
          <a:p>
            <a:pPr>
              <a:lnSpc>
                <a:spcPct val="90000"/>
              </a:lnSpc>
            </a:pPr>
            <a:endParaRPr lang="ru-RU" sz="1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E025CD-07CD-2F4E-8997-D250B36FAA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31" r="15317" b="1"/>
          <a:stretch/>
        </p:blipFill>
        <p:spPr>
          <a:xfrm>
            <a:off x="1113201" y="1122807"/>
            <a:ext cx="5925312" cy="42976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1E64A8-9AEF-F948-AB11-743546211492}"/>
              </a:ext>
            </a:extLst>
          </p:cNvPr>
          <p:cNvSpPr txBox="1"/>
          <p:nvPr/>
        </p:nvSpPr>
        <p:spPr>
          <a:xfrm>
            <a:off x="1108536" y="137120"/>
            <a:ext cx="9884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Федеральное государственное бюджетное образовательное учреждение высшего образования «Красноярский медицинский университет имени профессора В.Ф. </a:t>
            </a:r>
            <a:r>
              <a:rPr lang="ru-RU" dirty="0" err="1"/>
              <a:t>Войно-Ясенецкого</a:t>
            </a:r>
            <a:r>
              <a:rPr lang="ru-RU" dirty="0"/>
              <a:t>» Министерства здравоохранения Российской Федерации Кафедра стоматологии ортопедической.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8D05A2-0621-C942-B55E-B2D107852E7A}"/>
              </a:ext>
            </a:extLst>
          </p:cNvPr>
          <p:cNvSpPr txBox="1"/>
          <p:nvPr/>
        </p:nvSpPr>
        <p:spPr>
          <a:xfrm>
            <a:off x="4472427" y="5968998"/>
            <a:ext cx="2570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г. Красноярск,2021 год</a:t>
            </a:r>
          </a:p>
        </p:txBody>
      </p:sp>
    </p:spTree>
    <p:extLst>
      <p:ext uri="{BB962C8B-B14F-4D97-AF65-F5344CB8AC3E}">
        <p14:creationId xmlns:p14="http://schemas.microsoft.com/office/powerpoint/2010/main" val="1951051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BA0672-9C40-A149-AC4D-C886D0033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ru-RU" sz="2100">
                <a:solidFill>
                  <a:srgbClr val="FFFFFF"/>
                </a:solidFill>
              </a:rPr>
              <a:t>Магнитно-резонансная томография</a:t>
            </a:r>
            <a:br>
              <a:rPr lang="ru-RU" sz="2100">
                <a:solidFill>
                  <a:srgbClr val="FFFFFF"/>
                </a:solidFill>
              </a:rPr>
            </a:br>
            <a:endParaRPr lang="ru-RU" sz="2100">
              <a:solidFill>
                <a:srgbClr val="FFFF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BE3474-A42C-7847-B53F-E0AA593DB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95" y="1402080"/>
            <a:ext cx="5320696" cy="4053840"/>
          </a:xfrm>
        </p:spPr>
        <p:txBody>
          <a:bodyPr anchor="ctr">
            <a:normAutofit/>
          </a:bodyPr>
          <a:lstStyle/>
          <a:p>
            <a:r>
              <a:rPr lang="ru-RU" sz="2000" b="1" dirty="0" err="1"/>
              <a:t>Магни́тно-резона́нсная</a:t>
            </a:r>
            <a:r>
              <a:rPr lang="ru-RU" sz="2000" b="1" dirty="0"/>
              <a:t> </a:t>
            </a:r>
            <a:r>
              <a:rPr lang="ru-RU" sz="2000" b="1" dirty="0" err="1"/>
              <a:t>томогра́фия</a:t>
            </a:r>
            <a:r>
              <a:rPr lang="ru-RU" sz="2000" b="1" dirty="0"/>
              <a:t> (МРТ)</a:t>
            </a:r>
            <a:r>
              <a:rPr lang="ru-RU" sz="2000" dirty="0"/>
              <a:t> — способ получения </a:t>
            </a:r>
            <a:r>
              <a:rPr lang="ru-RU" sz="2000" dirty="0">
                <a:hlinkClick r:id="rId2" tooltip="Томография"/>
              </a:rPr>
              <a:t>томографических</a:t>
            </a:r>
            <a:r>
              <a:rPr lang="ru-RU" sz="2000" dirty="0"/>
              <a:t> медицинских изображений для исследования внутренних органов и тканей с использованием явления </a:t>
            </a:r>
            <a:r>
              <a:rPr lang="ru-RU" sz="2000" dirty="0">
                <a:hlinkClick r:id="rId3" tooltip="Ядерный магнитный резонанс"/>
              </a:rPr>
              <a:t>ядерного магнитного резонанса</a:t>
            </a:r>
            <a:r>
              <a:rPr lang="ru-RU" sz="2000" dirty="0"/>
              <a:t>. Способ основан на измерении электромагнитного отклика </a:t>
            </a:r>
            <a:r>
              <a:rPr lang="ru-RU" sz="2000" dirty="0">
                <a:hlinkClick r:id="rId4" tooltip="Атомное ядро"/>
              </a:rPr>
              <a:t>атомных ядер</a:t>
            </a:r>
            <a:r>
              <a:rPr lang="ru-RU" sz="2000" dirty="0"/>
              <a:t>, чаще всего ядер атомов </a:t>
            </a:r>
            <a:r>
              <a:rPr lang="ru-RU" sz="2000" dirty="0">
                <a:hlinkClick r:id="rId5" tooltip="Водород"/>
              </a:rPr>
              <a:t>водорода</a:t>
            </a:r>
            <a:r>
              <a:rPr lang="ru-RU" sz="2000" dirty="0"/>
              <a:t>, а именно, на возбуждении их определённым сочетанием электромагнитных волн в постоянном магнитном поле высокой напряжённости.</a:t>
            </a:r>
          </a:p>
        </p:txBody>
      </p:sp>
    </p:spTree>
    <p:extLst>
      <p:ext uri="{BB962C8B-B14F-4D97-AF65-F5344CB8AC3E}">
        <p14:creationId xmlns:p14="http://schemas.microsoft.com/office/powerpoint/2010/main" val="542539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D01C6C-31CB-D649-A58A-46C53D2317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71EC3-BB24-0642-BB24-3854936B4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noFill/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r>
              <a:rPr lang="ru-RU">
                <a:solidFill>
                  <a:schemeClr val="tx1"/>
                </a:solidFill>
              </a:rPr>
              <a:t>История мрт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6FCC44-B117-7F42-8368-3C45BE5C5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101983"/>
          </a:xfrm>
        </p:spPr>
        <p:txBody>
          <a:bodyPr>
            <a:normAutofit/>
          </a:bodyPr>
          <a:lstStyle/>
          <a:p>
            <a:r>
              <a:rPr lang="ru-RU" dirty="0"/>
              <a:t>Годом основания магнитно-резонансной </a:t>
            </a:r>
            <a:r>
              <a:rPr lang="ru-RU" dirty="0">
                <a:hlinkClick r:id="rId3" tooltip="Томография"/>
              </a:rPr>
              <a:t>томографии</a:t>
            </a:r>
            <a:r>
              <a:rPr lang="ru-RU" dirty="0"/>
              <a:t> (МРТ) принято считать</a:t>
            </a:r>
            <a:r>
              <a:rPr lang="ru-RU" baseline="30000" dirty="0">
                <a:hlinkClick r:id="rId4"/>
              </a:rPr>
              <a:t>[2]</a:t>
            </a:r>
            <a:r>
              <a:rPr lang="ru-RU" dirty="0"/>
              <a:t> 1973 год, когда профессор химии </a:t>
            </a:r>
            <a:r>
              <a:rPr lang="ru-RU" dirty="0">
                <a:hlinkClick r:id="rId5" tooltip="Лотербур, Пол"/>
              </a:rPr>
              <a:t>Пол Лотербур</a:t>
            </a:r>
            <a:r>
              <a:rPr lang="ru-RU" dirty="0"/>
              <a:t> опубликовал в журнале </a:t>
            </a:r>
            <a:r>
              <a:rPr lang="en" dirty="0">
                <a:hlinkClick r:id="rId6" tooltip="Nature"/>
              </a:rPr>
              <a:t>Nature</a:t>
            </a:r>
            <a:r>
              <a:rPr lang="en" dirty="0"/>
              <a:t> </a:t>
            </a:r>
            <a:r>
              <a:rPr lang="ru-RU" dirty="0"/>
              <a:t>статью «Создание изображения с помощью индуцированного локального взаимодействия; примеры на основе магнитного резонанса»</a:t>
            </a:r>
            <a:r>
              <a:rPr lang="ru-RU" baseline="30000" dirty="0">
                <a:hlinkClick r:id="rId7"/>
              </a:rPr>
              <a:t>[3]</a:t>
            </a:r>
            <a:r>
              <a:rPr lang="ru-RU" dirty="0"/>
              <a:t>. Позже </a:t>
            </a:r>
            <a:r>
              <a:rPr lang="ru-RU" dirty="0">
                <a:hlinkClick r:id="rId8" tooltip="Мэнсфилд, Питер"/>
              </a:rPr>
              <a:t>Питер Мэнсфилд</a:t>
            </a:r>
            <a:r>
              <a:rPr lang="ru-RU" dirty="0"/>
              <a:t> усовершенствовал математические алгоритмы получения изображения. В 2003 году обоим исследователям была присуждена </a:t>
            </a:r>
            <a:r>
              <a:rPr lang="ru-RU" u="sng" dirty="0">
                <a:hlinkClick r:id="rId9"/>
              </a:rPr>
              <a:t>Нобелевская премия по физиологии или медицине</a:t>
            </a:r>
            <a:r>
              <a:rPr lang="ru-RU" dirty="0"/>
              <a:t> за их открытия, касающиеся метода МРТ. </a:t>
            </a:r>
          </a:p>
        </p:txBody>
      </p:sp>
    </p:spTree>
    <p:extLst>
      <p:ext uri="{BB962C8B-B14F-4D97-AF65-F5344CB8AC3E}">
        <p14:creationId xmlns:p14="http://schemas.microsoft.com/office/powerpoint/2010/main" val="2225130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6699F3-8FFC-884F-AF3C-47C1AE1F1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ru-RU" sz="2100">
                <a:solidFill>
                  <a:srgbClr val="FFFFFF"/>
                </a:solidFill>
              </a:rPr>
              <a:t>Особенности и показания к применению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1E8B4E-5F88-A847-BA06-072E92436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95" y="800100"/>
            <a:ext cx="5320696" cy="5143500"/>
          </a:xfrm>
        </p:spPr>
        <p:txBody>
          <a:bodyPr anchor="ctr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ru-RU" sz="2000" b="1" dirty="0"/>
              <a:t>МРТ</a:t>
            </a:r>
            <a:r>
              <a:rPr lang="ru-RU" sz="2000" dirty="0"/>
              <a:t> представляет собой послойное изображение исследуемого участка. По сути, оно похоже на КТ, но этот вид лучше показывает мягкотканые структуры, в то время как на КТ лучше видны костные и зубные ткани. МРТ применяется:</a:t>
            </a:r>
          </a:p>
          <a:p>
            <a:pPr>
              <a:lnSpc>
                <a:spcPct val="90000"/>
              </a:lnSpc>
            </a:pPr>
            <a:r>
              <a:rPr lang="ru-RU" sz="2000" dirty="0"/>
              <a:t>Для диагностики проблем в височно-нижнечелюстном суставе, при болях в нем, затрудненном открывании рта, привычном вывихе нижней челюсти.</a:t>
            </a:r>
          </a:p>
          <a:p>
            <a:pPr>
              <a:lnSpc>
                <a:spcPct val="90000"/>
              </a:lnSpc>
            </a:pPr>
            <a:r>
              <a:rPr lang="ru-RU" sz="2000" dirty="0"/>
              <a:t>Для диагностики слюнно-каменной болезни, при воспалении в околоушной или поднижнечелюстной железах.</a:t>
            </a:r>
          </a:p>
          <a:p>
            <a:pPr>
              <a:lnSpc>
                <a:spcPct val="90000"/>
              </a:lnSpc>
            </a:pPr>
            <a:r>
              <a:rPr lang="ru-RU" sz="2000" dirty="0"/>
              <a:t>При подозрении на опухоль головы и шеи.</a:t>
            </a:r>
          </a:p>
          <a:p>
            <a:pPr>
              <a:lnSpc>
                <a:spcPct val="90000"/>
              </a:lnSpc>
            </a:pPr>
            <a:r>
              <a:rPr lang="ru-RU" sz="2000" b="1" dirty="0"/>
              <a:t>МРТ</a:t>
            </a:r>
            <a:r>
              <a:rPr lang="ru-RU" sz="2000" dirty="0"/>
              <a:t> в стоматологии применяется достаточно редко, поэтому в основном выполняется в государственных учреждениях, куда лечащий стоматолог выписывает направление.</a:t>
            </a:r>
          </a:p>
          <a:p>
            <a:pPr>
              <a:lnSpc>
                <a:spcPct val="90000"/>
              </a:lnSpc>
            </a:pP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3732817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B18059-BE2F-FF40-BBF4-3EAE06ED9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Аппараты </a:t>
            </a:r>
            <a:r>
              <a:rPr lang="ru-RU" dirty="0" err="1"/>
              <a:t>мрт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F504553-D649-7249-89C0-E411DFF913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7274" y="2625724"/>
            <a:ext cx="4257675" cy="348932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666EBE-0AE1-4E4B-B186-2ABDD325A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0738" y="2389979"/>
            <a:ext cx="5948362" cy="396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909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006207-7588-4F41-85B4-1D0F09486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ru-RU" sz="2300">
                <a:solidFill>
                  <a:srgbClr val="FFFFFF"/>
                </a:solidFill>
              </a:rPr>
              <a:t>Прицельный снимок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EE6227-13EB-AA4A-B26A-9F8BBFDD8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95" y="1402080"/>
            <a:ext cx="5320696" cy="4053840"/>
          </a:xfrm>
        </p:spPr>
        <p:txBody>
          <a:bodyPr anchor="ctr">
            <a:normAutofit/>
          </a:bodyPr>
          <a:lstStyle/>
          <a:p>
            <a:r>
              <a:rPr lang="ru-RU" sz="2000" b="1" dirty="0"/>
              <a:t>Прицельный снимок</a:t>
            </a:r>
            <a:r>
              <a:rPr lang="ru-RU" sz="2000" dirty="0"/>
              <a:t> зуба в </a:t>
            </a:r>
            <a:r>
              <a:rPr lang="ru-RU" sz="2000" b="1" dirty="0"/>
              <a:t>стоматологии</a:t>
            </a:r>
            <a:r>
              <a:rPr lang="ru-RU" sz="2000" dirty="0"/>
              <a:t> - это одна из самых базовых процедур диагностики, которую делают как взрослым, так и детям. </a:t>
            </a:r>
            <a:r>
              <a:rPr lang="ru-RU" sz="2000" dirty="0" err="1"/>
              <a:t>Визиограф</a:t>
            </a:r>
            <a:r>
              <a:rPr lang="ru-RU" sz="2000" dirty="0"/>
              <a:t> имеет небольшой размер и представляет собой современный аппарат с датчиком, который прикладывается к зубу и отправляет </a:t>
            </a:r>
            <a:r>
              <a:rPr lang="ru-RU" sz="2000" b="1" dirty="0"/>
              <a:t>снимок</a:t>
            </a:r>
            <a:r>
              <a:rPr lang="ru-RU" sz="2000" dirty="0"/>
              <a:t> сразу же на монитор компьютера.</a:t>
            </a:r>
          </a:p>
        </p:txBody>
      </p:sp>
    </p:spTree>
    <p:extLst>
      <p:ext uri="{BB962C8B-B14F-4D97-AF65-F5344CB8AC3E}">
        <p14:creationId xmlns:p14="http://schemas.microsoft.com/office/powerpoint/2010/main" val="3218263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A5D4F4-202D-3947-AE12-60A06EFAA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normAutofit/>
          </a:bodyPr>
          <a:lstStyle/>
          <a:p>
            <a:r>
              <a:rPr lang="ru-RU" sz="2200" b="1">
                <a:solidFill>
                  <a:schemeClr val="bg1"/>
                </a:solidFill>
              </a:rPr>
              <a:t>Прицельная рентгенография позволяет врачу:</a:t>
            </a:r>
            <a:endParaRPr lang="ru-RU" sz="220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89A92B-BF4D-AA41-B344-F15FC9E50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pPr fontAlgn="base"/>
            <a:r>
              <a:rPr lang="ru-RU">
                <a:solidFill>
                  <a:schemeClr val="bg1"/>
                </a:solidFill>
              </a:rPr>
              <a:t>Выявить воспаления на ранних стадиях в области верхушек корней зубов.</a:t>
            </a:r>
          </a:p>
          <a:p>
            <a:pPr fontAlgn="base"/>
            <a:r>
              <a:rPr lang="ru-RU">
                <a:solidFill>
                  <a:schemeClr val="bg1"/>
                </a:solidFill>
              </a:rPr>
              <a:t>Проверить качество пломбирования корней зубов, восстановление костных тканей перед протезированием.</a:t>
            </a:r>
          </a:p>
          <a:p>
            <a:pPr fontAlgn="base"/>
            <a:r>
              <a:rPr lang="ru-RU">
                <a:solidFill>
                  <a:schemeClr val="bg1"/>
                </a:solidFill>
              </a:rPr>
              <a:t>Определить кариозные очаги, пульпит, периодонтит.</a:t>
            </a:r>
          </a:p>
          <a:p>
            <a:endParaRPr lang="ru-RU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46AFED1-7529-C34E-8B0D-825857373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763" y="1379574"/>
            <a:ext cx="6250769" cy="393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344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09AC87-3BD4-354D-B47E-E404EE427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ru-RU" sz="1500" b="1">
                <a:solidFill>
                  <a:schemeClr val="bg1"/>
                </a:solidFill>
              </a:rPr>
              <a:t>Прицельный снимок зубов в зависимости от используемого оборудования может быть двух видов:</a:t>
            </a:r>
            <a:endParaRPr lang="ru-RU" sz="150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6E5830-D24D-5F42-8893-30076F0FE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pPr fontAlgn="base"/>
            <a:r>
              <a:rPr lang="ru-RU">
                <a:solidFill>
                  <a:schemeClr val="bg1"/>
                </a:solidFill>
              </a:rPr>
              <a:t>Рентгенограмма на плёнке.</a:t>
            </a:r>
          </a:p>
          <a:p>
            <a:pPr fontAlgn="base"/>
            <a:r>
              <a:rPr lang="ru-RU">
                <a:solidFill>
                  <a:schemeClr val="bg1"/>
                </a:solidFill>
              </a:rPr>
              <a:t>Электронный снимок (изображение переносится на цифровой носитель, что позволяет увеличить необходимый участок при подробной диагностике).</a:t>
            </a:r>
          </a:p>
          <a:p>
            <a:endParaRPr lang="ru-RU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9309BD-7849-6B49-A36B-7821594FC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8048" y="643467"/>
            <a:ext cx="5410199" cy="541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642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713ED-01E7-2E48-8BE8-6A35D0A30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ru-RU" sz="3000">
                <a:solidFill>
                  <a:srgbClr val="FFFFFF"/>
                </a:solidFill>
              </a:rPr>
              <a:t>Как делают рентген зубов</a:t>
            </a:r>
            <a:br>
              <a:rPr lang="ru-RU" sz="3000">
                <a:solidFill>
                  <a:srgbClr val="FFFFFF"/>
                </a:solidFill>
              </a:rPr>
            </a:br>
            <a:endParaRPr lang="ru-RU" sz="3000">
              <a:solidFill>
                <a:srgbClr val="FFFF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ADACDD-1FE7-F443-BD31-90FA7F7B1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95" y="1402080"/>
            <a:ext cx="5320696" cy="4053840"/>
          </a:xfrm>
        </p:spPr>
        <p:txBody>
          <a:bodyPr anchor="ctr">
            <a:normAutofit fontScale="85000" lnSpcReduction="20000"/>
          </a:bodyPr>
          <a:lstStyle/>
          <a:p>
            <a:pPr marL="0" indent="0" fontAlgn="base">
              <a:lnSpc>
                <a:spcPct val="90000"/>
              </a:lnSpc>
              <a:buNone/>
            </a:pPr>
            <a:r>
              <a:rPr lang="ru-RU" sz="1900" dirty="0"/>
              <a:t>Процедура проводится доктором в специально оборудованном кабинете. Механизм проведения проходит в 4 этапа:</a:t>
            </a:r>
          </a:p>
          <a:p>
            <a:pPr marL="0" indent="0" fontAlgn="base">
              <a:lnSpc>
                <a:spcPct val="90000"/>
              </a:lnSpc>
              <a:buNone/>
            </a:pPr>
            <a:endParaRPr lang="ru-RU" sz="1900" dirty="0"/>
          </a:p>
          <a:p>
            <a:pPr fontAlgn="base">
              <a:lnSpc>
                <a:spcPct val="90000"/>
              </a:lnSpc>
            </a:pPr>
            <a:r>
              <a:rPr lang="ru-RU" sz="1900" dirty="0"/>
              <a:t>Пациент садится в кресло. Врач осматривает проблемный участок.</a:t>
            </a:r>
          </a:p>
          <a:p>
            <a:pPr fontAlgn="base">
              <a:lnSpc>
                <a:spcPct val="90000"/>
              </a:lnSpc>
            </a:pPr>
            <a:r>
              <a:rPr lang="ru-RU" sz="1900" dirty="0"/>
              <a:t>На пациента накидывают специальный фартук, для снижения неблагоприятных воздействий рентгеновских лучей.</a:t>
            </a:r>
          </a:p>
          <a:p>
            <a:pPr fontAlgn="base">
              <a:lnSpc>
                <a:spcPct val="90000"/>
              </a:lnSpc>
            </a:pPr>
            <a:r>
              <a:rPr lang="ru-RU" sz="1900" dirty="0"/>
              <a:t>Врач производит фиксацию головы обследуемого, для получения чёткого изображения.</a:t>
            </a:r>
          </a:p>
          <a:p>
            <a:pPr fontAlgn="base">
              <a:lnSpc>
                <a:spcPct val="90000"/>
              </a:lnSpc>
            </a:pPr>
            <a:r>
              <a:rPr lang="ru-RU" sz="1900" dirty="0"/>
              <a:t>На поражённом участке внутри полости рта за зубным рядом или с лицевой стороны, с помощью цифрового </a:t>
            </a:r>
            <a:r>
              <a:rPr lang="ru-RU" sz="1900" dirty="0" err="1"/>
              <a:t>визиографа</a:t>
            </a:r>
            <a:r>
              <a:rPr lang="ru-RU" sz="1900" dirty="0"/>
              <a:t> врач направляет лучевой пучок.</a:t>
            </a:r>
          </a:p>
          <a:p>
            <a:pPr marL="0" indent="0" fontAlgn="base">
              <a:lnSpc>
                <a:spcPct val="90000"/>
              </a:lnSpc>
              <a:buNone/>
            </a:pPr>
            <a:endParaRPr lang="ru-RU" sz="1900" b="1" dirty="0"/>
          </a:p>
          <a:p>
            <a:pPr marL="0" indent="0" fontAlgn="base">
              <a:lnSpc>
                <a:spcPct val="90000"/>
              </a:lnSpc>
              <a:buNone/>
            </a:pPr>
            <a:r>
              <a:rPr lang="ru-RU" sz="1900" b="1" dirty="0"/>
              <a:t>Весь процесс занимает 3 минуты.</a:t>
            </a:r>
            <a:r>
              <a:rPr lang="ru-RU" sz="1900" dirty="0"/>
              <a:t> Через 15 минут вам выдадут полученный снимок зубов на плёнке, либо в электронном виде (при необходимости)</a:t>
            </a:r>
            <a:r>
              <a:rPr lang="ru-RU" sz="1500" dirty="0"/>
              <a:t>.</a:t>
            </a:r>
          </a:p>
          <a:p>
            <a:pPr>
              <a:lnSpc>
                <a:spcPct val="90000"/>
              </a:lnSpc>
            </a:pP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3069023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56F355-974C-2B46-AA52-8B48F5D4F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07442"/>
            <a:ext cx="7729728" cy="1188720"/>
          </a:xfrm>
        </p:spPr>
        <p:txBody>
          <a:bodyPr/>
          <a:lstStyle/>
          <a:p>
            <a:r>
              <a:rPr lang="ru-RU" b="1" dirty="0"/>
              <a:t>Для получения снимка могут быть следующие причины: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26E6C4-4E7A-BE4E-94CF-B94668C5A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378070"/>
            <a:ext cx="7729728" cy="3101983"/>
          </a:xfrm>
        </p:spPr>
        <p:txBody>
          <a:bodyPr/>
          <a:lstStyle/>
          <a:p>
            <a:pPr fontAlgn="base"/>
            <a:r>
              <a:rPr lang="ru-RU" dirty="0"/>
              <a:t>Уточнение процесса развития пульпита, </a:t>
            </a:r>
            <a:r>
              <a:rPr lang="ru-RU" dirty="0" err="1"/>
              <a:t>парадонтоза</a:t>
            </a:r>
            <a:r>
              <a:rPr lang="ru-RU" dirty="0"/>
              <a:t> и кариеса;</a:t>
            </a:r>
          </a:p>
          <a:p>
            <a:pPr fontAlgn="base"/>
            <a:r>
              <a:rPr lang="ru-RU" dirty="0"/>
              <a:t>Проверка после удаления повреждённых зубов;</a:t>
            </a:r>
          </a:p>
          <a:p>
            <a:pPr fontAlgn="base"/>
            <a:r>
              <a:rPr lang="ru-RU" dirty="0"/>
              <a:t>Проверка качества пролеченных зубов;</a:t>
            </a:r>
          </a:p>
          <a:p>
            <a:pPr fontAlgn="base"/>
            <a:r>
              <a:rPr lang="ru-RU" dirty="0"/>
              <a:t>Определение особенности структуры зубов перед установкой коронки или мостовидного протеза;</a:t>
            </a:r>
          </a:p>
          <a:p>
            <a:pPr fontAlgn="base"/>
            <a:r>
              <a:rPr lang="ru-RU" dirty="0"/>
              <a:t>Проверка новообразований.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9673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52A7EC-9123-F349-92A1-663E47EE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ru-RU" sz="1500" b="1">
                <a:solidFill>
                  <a:schemeClr val="bg1"/>
                </a:solidFill>
              </a:rPr>
              <a:t>При эндодонтическом лечении делается не менее 3-х снимков зуба:</a:t>
            </a:r>
            <a:br>
              <a:rPr lang="ru-RU" sz="1500">
                <a:solidFill>
                  <a:schemeClr val="bg1"/>
                </a:solidFill>
              </a:rPr>
            </a:br>
            <a:endParaRPr lang="ru-RU" sz="150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02C4DB-F4F7-2248-8625-A0242AB5D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ru-RU">
                <a:solidFill>
                  <a:schemeClr val="bg1"/>
                </a:solidFill>
              </a:rPr>
              <a:t>1. Снимок зубов на этапе диагностики. Необходимо для определения состояния зуба, формы и количества корней, метода лечения.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A2DB52-DFC9-6A4C-9791-EEA15CDD8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6185" y="643467"/>
            <a:ext cx="4733924" cy="541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988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50CC6-18BC-9948-A3A0-344BCB839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ru-RU" dirty="0"/>
              <a:t>Цели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01C6B7-9B35-0948-B379-BCD7CD038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404040"/>
                </a:solidFill>
              </a:rPr>
              <a:t>Узнать какие существуют методы обследования на примере рентгенографии.</a:t>
            </a:r>
          </a:p>
          <a:p>
            <a:r>
              <a:rPr lang="ru-RU" dirty="0">
                <a:solidFill>
                  <a:srgbClr val="404040"/>
                </a:solidFill>
              </a:rPr>
              <a:t>Понятия</a:t>
            </a:r>
          </a:p>
          <a:p>
            <a:r>
              <a:rPr lang="ru-RU" dirty="0">
                <a:solidFill>
                  <a:srgbClr val="404040"/>
                </a:solidFill>
              </a:rPr>
              <a:t>История появления.</a:t>
            </a:r>
          </a:p>
          <a:p>
            <a:r>
              <a:rPr lang="ru-RU" dirty="0">
                <a:solidFill>
                  <a:srgbClr val="404040"/>
                </a:solidFill>
              </a:rPr>
              <a:t>Методы использования тех или иных методов обследования.</a:t>
            </a:r>
          </a:p>
          <a:p>
            <a:r>
              <a:rPr lang="ru-RU" dirty="0">
                <a:solidFill>
                  <a:srgbClr val="404040"/>
                </a:solidFill>
              </a:rPr>
              <a:t>Особенности и показания к применению.</a:t>
            </a:r>
          </a:p>
          <a:p>
            <a:r>
              <a:rPr lang="ru-RU" dirty="0">
                <a:solidFill>
                  <a:srgbClr val="404040"/>
                </a:solidFill>
              </a:rPr>
              <a:t>Плюсы и минусы видов обследования</a:t>
            </a:r>
          </a:p>
          <a:p>
            <a:endParaRPr lang="ru-RU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9903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1DCB46D-1752-7347-8135-6F425A32D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36" y="823532"/>
            <a:ext cx="5012627" cy="3101983"/>
          </a:xfrm>
        </p:spPr>
        <p:txBody>
          <a:bodyPr/>
          <a:lstStyle/>
          <a:p>
            <a:r>
              <a:rPr lang="ru-RU" dirty="0"/>
              <a:t>2. Снимок на этапе лечения зуба с введёнными в каналы зуба эндодонтическими инструментами. Снимок выводится на экран компьютера.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96AE1B-0553-6742-A5B2-ECF493CB0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420808"/>
            <a:ext cx="5493639" cy="444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108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7CDF102-C499-754F-81F7-BAE818A3A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761" y="837819"/>
            <a:ext cx="4612577" cy="3101983"/>
          </a:xfrm>
        </p:spPr>
        <p:txBody>
          <a:bodyPr/>
          <a:lstStyle/>
          <a:p>
            <a:r>
              <a:rPr lang="ru-RU" dirty="0"/>
              <a:t>3. Контрольный снимок после окончания лечения, для проверки запломбированных каналов зуба.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80DF9F-7677-BA4E-9CF4-AAE95A9B6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1824" y="837819"/>
            <a:ext cx="5775325" cy="538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9930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3D9355-ADF7-6A44-84F7-09CD80493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ru-RU" sz="2300">
                <a:solidFill>
                  <a:srgbClr val="FFFFFF"/>
                </a:solidFill>
              </a:rPr>
              <a:t>Допустимая доза облучения при рентгене зуба</a:t>
            </a:r>
            <a:br>
              <a:rPr lang="ru-RU" sz="2300">
                <a:solidFill>
                  <a:srgbClr val="FFFFFF"/>
                </a:solidFill>
              </a:rPr>
            </a:br>
            <a:endParaRPr lang="ru-RU" sz="2300">
              <a:solidFill>
                <a:srgbClr val="FFFF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ED04CC-2188-DA45-AB43-5E63F83A8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0431" y="944880"/>
            <a:ext cx="5320696" cy="4053840"/>
          </a:xfrm>
        </p:spPr>
        <p:txBody>
          <a:bodyPr anchor="ctr">
            <a:normAutofit/>
          </a:bodyPr>
          <a:lstStyle/>
          <a:p>
            <a:r>
              <a:rPr lang="ru-RU" dirty="0"/>
              <a:t>Доза излучения при прицельном снимке для человека составляет 3-5 мк3в. В течение года взрослому человеку допускается получать до 1000 мк3в. Следовательно, на рентгеновском аппарате пациенту доступно снять от 80 до 90 снимков в год. </a:t>
            </a:r>
            <a:r>
              <a:rPr lang="ru-RU" dirty="0" err="1"/>
              <a:t>Радиовизиограф</a:t>
            </a:r>
            <a:r>
              <a:rPr lang="ru-RU" dirty="0"/>
              <a:t> даст возможность заснять до 400 снимков. Это говорит о безвредности данной манипуляции.</a:t>
            </a:r>
          </a:p>
        </p:txBody>
      </p:sp>
    </p:spTree>
    <p:extLst>
      <p:ext uri="{BB962C8B-B14F-4D97-AF65-F5344CB8AC3E}">
        <p14:creationId xmlns:p14="http://schemas.microsoft.com/office/powerpoint/2010/main" val="40167353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47A9E2-5513-1845-8BF7-39B0C2F2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ru-RU" sz="2100">
                <a:solidFill>
                  <a:srgbClr val="FFFFFF"/>
                </a:solidFill>
              </a:rPr>
              <a:t>Плюсы метода прицельного снимка</a:t>
            </a:r>
            <a:br>
              <a:rPr lang="ru-RU" sz="2100">
                <a:solidFill>
                  <a:srgbClr val="FFFFFF"/>
                </a:solidFill>
              </a:rPr>
            </a:br>
            <a:endParaRPr lang="ru-RU" sz="2100">
              <a:solidFill>
                <a:srgbClr val="FFFF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A0B743-7E09-9644-BD6A-EC8D3E78E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95" y="1402080"/>
            <a:ext cx="5320696" cy="4053840"/>
          </a:xfrm>
        </p:spPr>
        <p:txBody>
          <a:bodyPr anchor="ctr">
            <a:normAutofit/>
          </a:bodyPr>
          <a:lstStyle/>
          <a:p>
            <a:pPr marL="0" indent="0" fontAlgn="base">
              <a:lnSpc>
                <a:spcPct val="90000"/>
              </a:lnSpc>
              <a:buNone/>
            </a:pPr>
            <a:r>
              <a:rPr lang="ru-RU" dirty="0"/>
              <a:t>Рентген используется в медицине с давних времен, потому что он имеет ряд преимуществ:</a:t>
            </a:r>
          </a:p>
          <a:p>
            <a:pPr marL="0" indent="0" fontAlgn="base">
              <a:lnSpc>
                <a:spcPct val="90000"/>
              </a:lnSpc>
              <a:buNone/>
            </a:pPr>
            <a:endParaRPr lang="ru-RU" dirty="0"/>
          </a:p>
          <a:p>
            <a:pPr fontAlgn="base">
              <a:lnSpc>
                <a:spcPct val="90000"/>
              </a:lnSpc>
            </a:pPr>
            <a:r>
              <a:rPr lang="ru-RU" dirty="0"/>
              <a:t>Высокая чёткость изображения тканей и зубов;</a:t>
            </a:r>
          </a:p>
          <a:p>
            <a:pPr fontAlgn="base">
              <a:lnSpc>
                <a:spcPct val="90000"/>
              </a:lnSpc>
            </a:pPr>
            <a:r>
              <a:rPr lang="ru-RU" dirty="0"/>
              <a:t>Безопасность (можно проводить процедуру несколько раз, без рисков негативных последствий рентгеновского излучения);</a:t>
            </a:r>
          </a:p>
          <a:p>
            <a:pPr fontAlgn="base">
              <a:lnSpc>
                <a:spcPct val="90000"/>
              </a:lnSpc>
            </a:pPr>
            <a:r>
              <a:rPr lang="ru-RU" dirty="0"/>
              <a:t>Удобство хранения снимков зубов в электронном виде (позволит распечатать снимок в любое необходимое для вас время);</a:t>
            </a:r>
          </a:p>
          <a:p>
            <a:pPr fontAlgn="base">
              <a:lnSpc>
                <a:spcPct val="90000"/>
              </a:lnSpc>
            </a:pPr>
            <a:r>
              <a:rPr lang="ru-RU" dirty="0"/>
              <a:t>Улучшение условий диагностики клинической картины (возможность увеличить изображение в несколько раз).</a:t>
            </a:r>
          </a:p>
          <a:p>
            <a:pPr>
              <a:lnSpc>
                <a:spcPct val="9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41253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FC063D-A037-A247-9DE5-C60AF03CB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ru-RU" sz="1700" u="sng">
                <a:solidFill>
                  <a:srgbClr val="FFFFFF"/>
                </a:solidFill>
              </a:rPr>
              <a:t>Отрицательная сторона рентгена</a:t>
            </a:r>
            <a:endParaRPr lang="ru-RU" sz="1700">
              <a:solidFill>
                <a:srgbClr val="FFFF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929C3-07B2-CE40-886C-8E84E3CE7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95" y="1402080"/>
            <a:ext cx="5320696" cy="4053840"/>
          </a:xfrm>
        </p:spPr>
        <p:txBody>
          <a:bodyPr anchor="ctr">
            <a:normAutofit/>
          </a:bodyPr>
          <a:lstStyle/>
          <a:p>
            <a:r>
              <a:rPr lang="ru-RU" sz="2000" dirty="0"/>
              <a:t>при частом прохождении пациент может получить превышенную дозу облучения. Риск крайне мал, ведь для этого нужно сделать свыше 90-та снимков в год.</a:t>
            </a:r>
          </a:p>
        </p:txBody>
      </p:sp>
    </p:spTree>
    <p:extLst>
      <p:ext uri="{BB962C8B-B14F-4D97-AF65-F5344CB8AC3E}">
        <p14:creationId xmlns:p14="http://schemas.microsoft.com/office/powerpoint/2010/main" val="27876074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0A4B05-236E-ED42-B249-C11F5E3C6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Список литературы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79F1FD-332E-6849-A2E3-5DF1329E2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dirty="0"/>
              <a:t>https://</a:t>
            </a:r>
            <a:r>
              <a:rPr lang="en" dirty="0" err="1"/>
              <a:t>ru.wikipedia.org</a:t>
            </a:r>
            <a:r>
              <a:rPr lang="en" dirty="0"/>
              <a:t>/wiki/</a:t>
            </a:r>
            <a:r>
              <a:rPr lang="ru-RU" dirty="0"/>
              <a:t>Рентген</a:t>
            </a:r>
          </a:p>
        </p:txBody>
      </p:sp>
    </p:spTree>
    <p:extLst>
      <p:ext uri="{BB962C8B-B14F-4D97-AF65-F5344CB8AC3E}">
        <p14:creationId xmlns:p14="http://schemas.microsoft.com/office/powerpoint/2010/main" val="39680040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11DD1A-319D-0045-8755-6E10EF61D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358169"/>
            <a:ext cx="8991600" cy="1645920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B406F48-1DAD-AB4B-8D68-4E68724E39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869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B1E149-8AC4-CF4C-BB0F-6271512B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ru-RU" sz="3000">
                <a:solidFill>
                  <a:srgbClr val="FFFFFF"/>
                </a:solidFill>
              </a:rPr>
              <a:t>Понятие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AC0038-40A2-0540-9A90-025EE606A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2073" y="714375"/>
            <a:ext cx="6297208" cy="4814316"/>
          </a:xfrm>
        </p:spPr>
        <p:txBody>
          <a:bodyPr anchor="ctr">
            <a:normAutofit/>
          </a:bodyPr>
          <a:lstStyle/>
          <a:p>
            <a:r>
              <a:rPr lang="ru-RU" dirty="0"/>
              <a:t> Рентгенография - исследование внутренней структуры объектов, которые проецируются при помощи </a:t>
            </a:r>
            <a:r>
              <a:rPr lang="ru-RU" dirty="0">
                <a:hlinkClick r:id="rId2" tooltip="Рентгеновское излучение"/>
              </a:rPr>
              <a:t>рентгеновских лучей</a:t>
            </a:r>
            <a:r>
              <a:rPr lang="ru-RU" dirty="0"/>
              <a:t> на специальную плёнку или бумагу. Наиболее часто термин относится к медицинскому </a:t>
            </a:r>
            <a:r>
              <a:rPr lang="ru-RU" dirty="0">
                <a:hlinkClick r:id="rId3" tooltip="Инвазивная процедура"/>
              </a:rPr>
              <a:t>неинвазивному</a:t>
            </a:r>
            <a:r>
              <a:rPr lang="ru-RU" dirty="0"/>
              <a:t> исследованию, основанному на получении суммарного проекционного изображения анатомических структур организма посредством прохождения через них рентгеновских лучей и регистрации степени ослабления рентгеновского излучения.</a:t>
            </a:r>
          </a:p>
        </p:txBody>
      </p:sp>
    </p:spTree>
    <p:extLst>
      <p:ext uri="{BB962C8B-B14F-4D97-AF65-F5344CB8AC3E}">
        <p14:creationId xmlns:p14="http://schemas.microsoft.com/office/powerpoint/2010/main" val="1373493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E668E4-9A43-3044-ADFF-4C6F27FE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ru-RU" sz="3000">
                <a:solidFill>
                  <a:srgbClr val="FFFFFF"/>
                </a:solidFill>
              </a:rPr>
              <a:t>История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7FF9B3-878B-BE44-9A7B-8030D51BF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95" y="1402080"/>
            <a:ext cx="5320696" cy="4053840"/>
          </a:xfrm>
        </p:spPr>
        <p:txBody>
          <a:bodyPr anchor="ctr">
            <a:normAutofit/>
          </a:bodyPr>
          <a:lstStyle/>
          <a:p>
            <a:r>
              <a:rPr lang="ru-RU" dirty="0"/>
              <a:t>История рентгенологии начинается в 1895 году, когда </a:t>
            </a:r>
            <a:r>
              <a:rPr lang="ru-RU" dirty="0">
                <a:hlinkClick r:id="rId2" tooltip="Рентген, Вильгельм Конрад"/>
              </a:rPr>
              <a:t>Вильгельм Конрад Рентген</a:t>
            </a:r>
            <a:r>
              <a:rPr lang="ru-RU" dirty="0"/>
              <a:t> впервые зарегистрировал затемнение фотопластинки под действием рентгеновского излучения. Им же было обнаружено, что при прохождении рентгеновских лучей через ткани кисти на фотопластинке формируется изображение костного скелета. Это открытие стало первым в мире методом медицинской визуализации, до этого нельзя было прижизненно, не инвазивно получить изображение органов и тканей. Рентгенография очень быстро распространилась по всему миру. В 1896 году в России был сделан первый рентгеновский снимок</a:t>
            </a:r>
          </a:p>
        </p:txBody>
      </p:sp>
    </p:spTree>
    <p:extLst>
      <p:ext uri="{BB962C8B-B14F-4D97-AF65-F5344CB8AC3E}">
        <p14:creationId xmlns:p14="http://schemas.microsoft.com/office/powerpoint/2010/main" val="4081987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D4EAAD-6142-5342-BC75-174565B66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/>
              <a:t>Вильгельм Конрад рентген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8CEECDA-FF5E-F940-9325-2E426374DD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07367" y="640080"/>
            <a:ext cx="3631562" cy="526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420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D05B59-F5EB-9A4B-A348-0D0858B6D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57853"/>
            <a:ext cx="7729728" cy="1188720"/>
          </a:xfrm>
        </p:spPr>
        <p:txBody>
          <a:bodyPr/>
          <a:lstStyle/>
          <a:p>
            <a:r>
              <a:rPr lang="ru-RU" dirty="0"/>
              <a:t>КТ в стоматологии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93963C-7ECE-C040-B0D2-6E34A538D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78008"/>
            <a:ext cx="6500813" cy="3779842"/>
          </a:xfrm>
        </p:spPr>
        <p:txBody>
          <a:bodyPr/>
          <a:lstStyle/>
          <a:p>
            <a:r>
              <a:rPr lang="ru-RU" b="1" dirty="0"/>
              <a:t>Компьютерная томография</a:t>
            </a:r>
            <a:r>
              <a:rPr lang="ru-RU" dirty="0"/>
              <a:t> (</a:t>
            </a:r>
            <a:r>
              <a:rPr lang="ru-RU" b="1" dirty="0"/>
              <a:t>КТ) в стоматологии</a:t>
            </a:r>
            <a:r>
              <a:rPr lang="ru-RU" dirty="0"/>
              <a:t> – это метод послойной диагностики зубочелюстной системы, основанный на рентгеновском излучении. </a:t>
            </a:r>
            <a:r>
              <a:rPr lang="ru-RU" b="1" dirty="0"/>
              <a:t>КТ</a:t>
            </a:r>
            <a:r>
              <a:rPr lang="ru-RU" dirty="0"/>
              <a:t> обеспечивает наиболее прогрессивный и прецизионно точный метод диагностики всевозможных заболеваний полости рта.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7E0EA3-0224-9449-A849-238B3E483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813" y="2648847"/>
            <a:ext cx="5080000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892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4B1E2F-4D75-5D48-B1B2-E94D81A96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Методы КТ Челюстно-лицевой области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F0F945-D5DC-6E44-AD62-31238B65E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95" y="1402080"/>
            <a:ext cx="5320696" cy="4053840"/>
          </a:xfrm>
        </p:spPr>
        <p:txBody>
          <a:bodyPr anchor="ctr"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ru-RU" dirty="0"/>
              <a:t>Прицельный или дентальный — самый распространенный вид исследования, суть заключается в сканировании одного или нескольких зубов, что дает подробную информацию о состоянии корней, нервов, пародонта и т.д..</a:t>
            </a:r>
          </a:p>
          <a:p>
            <a:pPr>
              <a:lnSpc>
                <a:spcPct val="90000"/>
              </a:lnSpc>
            </a:pPr>
            <a:r>
              <a:rPr lang="ru-RU" dirty="0"/>
              <a:t>Панорамный или </a:t>
            </a:r>
            <a:r>
              <a:rPr lang="ru-RU" dirty="0" err="1"/>
              <a:t>ортопантомограмма</a:t>
            </a:r>
            <a:r>
              <a:rPr lang="ru-RU" dirty="0"/>
              <a:t> — это развернутое исследование, на снимке которого можно увидеть состояние всей ротовой полости (корни, каналы, нервы, коронки, пломбы, и т.д.), а также гайморовы пазухи, синусы и ткани пародонта.</a:t>
            </a:r>
          </a:p>
          <a:p>
            <a:pPr>
              <a:lnSpc>
                <a:spcPct val="90000"/>
              </a:lnSpc>
            </a:pPr>
            <a:r>
              <a:rPr lang="ru-RU" dirty="0" err="1"/>
              <a:t>Телерентгенограма</a:t>
            </a:r>
            <a:r>
              <a:rPr lang="ru-RU" dirty="0"/>
              <a:t> — используется во время назначения </a:t>
            </a:r>
            <a:r>
              <a:rPr lang="ru-RU" dirty="0" err="1"/>
              <a:t>ортодонтического</a:t>
            </a:r>
            <a:r>
              <a:rPr lang="ru-RU" dirty="0"/>
              <a:t> лечения, с его помощью определяется ход последующей терапии.</a:t>
            </a:r>
          </a:p>
          <a:p>
            <a:pPr>
              <a:lnSpc>
                <a:spcPct val="90000"/>
              </a:lnSpc>
            </a:pPr>
            <a:r>
              <a:rPr lang="ru-RU" dirty="0"/>
              <a:t> снимок — применяется для получения трехмерного изображения строения челюсти и выявления заболеваний или патологий.</a:t>
            </a:r>
          </a:p>
          <a:p>
            <a:pPr>
              <a:lnSpc>
                <a:spcPct val="90000"/>
              </a:lnSpc>
            </a:pP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3784829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9F26AF7-9AC1-49A4-8F89-2C63E1C0A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49185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3C5AF9-C908-1746-AAA6-9AEADD43D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/>
              <a:t>Кт челюстно-лицевой области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684B56D-002E-D040-BC20-B1548CA9B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430" y="587858"/>
            <a:ext cx="3326253" cy="3301307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CD1CA733-FC7C-384D-898F-71E7D64505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38316" y="587858"/>
            <a:ext cx="4126633" cy="330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239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9F26AF7-9AC1-49A4-8F89-2C63E1C0A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49185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38A851-6641-F54B-9104-963D3603E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/>
              <a:t>Аппараты КТ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D6EED6-7857-7D4A-84A2-1F1B43FB1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63" y="0"/>
            <a:ext cx="3639121" cy="4269282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7ECCCA60-0C9A-4141-823D-527F7A2243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66941" y="257175"/>
            <a:ext cx="5034534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800076"/>
      </p:ext>
    </p:extLst>
  </p:cSld>
  <p:clrMapOvr>
    <a:masterClrMapping/>
  </p:clrMapOvr>
</p:sld>
</file>

<file path=ppt/theme/theme1.xml><?xml version="1.0" encoding="utf-8"?>
<a:theme xmlns:a="http://schemas.openxmlformats.org/drawingml/2006/main" name="Посылка">
  <a:themeElements>
    <a:clrScheme name="Посылка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Посылка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осылка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1147</Words>
  <Application>Microsoft Macintosh PowerPoint</Application>
  <PresentationFormat>Широкоэкранный</PresentationFormat>
  <Paragraphs>79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Corbel</vt:lpstr>
      <vt:lpstr>Gill Sans MT</vt:lpstr>
      <vt:lpstr>Посылка</vt:lpstr>
      <vt:lpstr>Методы обследования челюстно-лицевой области на примере КТ, МРТ, Прицельного снимка.</vt:lpstr>
      <vt:lpstr>Цели</vt:lpstr>
      <vt:lpstr>Понятие</vt:lpstr>
      <vt:lpstr>История</vt:lpstr>
      <vt:lpstr>Вильгельм Конрад рентген</vt:lpstr>
      <vt:lpstr>КТ в стоматологии</vt:lpstr>
      <vt:lpstr>Методы КТ Челюстно-лицевой области</vt:lpstr>
      <vt:lpstr>Кт челюстно-лицевой области</vt:lpstr>
      <vt:lpstr>Аппараты КТ</vt:lpstr>
      <vt:lpstr>Магнитно-резонансная томография </vt:lpstr>
      <vt:lpstr>История мрт</vt:lpstr>
      <vt:lpstr>Особенности и показания к применению</vt:lpstr>
      <vt:lpstr>Аппараты мрт</vt:lpstr>
      <vt:lpstr>Прицельный снимок </vt:lpstr>
      <vt:lpstr>Прицельная рентгенография позволяет врачу:</vt:lpstr>
      <vt:lpstr>Прицельный снимок зубов в зависимости от используемого оборудования может быть двух видов:</vt:lpstr>
      <vt:lpstr>Как делают рентген зубов </vt:lpstr>
      <vt:lpstr>Для получения снимка могут быть следующие причины:</vt:lpstr>
      <vt:lpstr>При эндодонтическом лечении делается не менее 3-х снимков зуба: </vt:lpstr>
      <vt:lpstr>Презентация PowerPoint</vt:lpstr>
      <vt:lpstr>Презентация PowerPoint</vt:lpstr>
      <vt:lpstr>Допустимая доза облучения при рентгене зуба </vt:lpstr>
      <vt:lpstr>Плюсы метода прицельного снимка </vt:lpstr>
      <vt:lpstr>Отрицательная сторона рентгена</vt:lpstr>
      <vt:lpstr>Список литературы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обследования челюстно-лицевой области на примере КТ, МРТ, Прицельного снимка.</dc:title>
  <dc:creator>Владимир Джамбровский</dc:creator>
  <cp:lastModifiedBy>Владимир Джамбровский</cp:lastModifiedBy>
  <cp:revision>3</cp:revision>
  <dcterms:created xsi:type="dcterms:W3CDTF">2020-10-06T14:03:39Z</dcterms:created>
  <dcterms:modified xsi:type="dcterms:W3CDTF">2021-02-10T16:30:37Z</dcterms:modified>
</cp:coreProperties>
</file>