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7" r:id="rId2"/>
    <p:sldId id="28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6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56961-C424-4C50-B2ED-C72EA0D18738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D5371-6036-4354-8156-8DB546C75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981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D5371-6036-4354-8156-8DB546C75B4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1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0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8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7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8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4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1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9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3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4760AD2-A04A-455F-95FC-2F80E1C0DCE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20AA78-CE63-45E2-9B2A-879C9C694FB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051" y="1637730"/>
            <a:ext cx="10055628" cy="14940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Патологические состояния при визуализации семенного </a:t>
            </a:r>
            <a:r>
              <a:rPr lang="ru-RU" sz="5400" b="1" dirty="0" smtClean="0">
                <a:solidFill>
                  <a:schemeClr val="tx1"/>
                </a:solidFill>
              </a:rPr>
              <a:t>канатика</a:t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5400" b="1" dirty="0" smtClean="0">
                <a:solidFill>
                  <a:schemeClr val="tx1"/>
                </a:solidFill>
              </a:rPr>
              <a:t>Часть 3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66110" y="5383669"/>
            <a:ext cx="4825890" cy="11430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Выполнил: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Ординатор 1 года обучения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специальности узд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Никифорова Ю.В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00051" y="95534"/>
            <a:ext cx="9927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Федеральное государственное бюджетное образовательное учреждение высшего образования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«Красноярский государственный медицинский университет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имени профессора В.Ф. </a:t>
            </a:r>
            <a:r>
              <a:rPr lang="ru-RU" sz="1600" dirty="0" err="1"/>
              <a:t>Войно-Ясенецкого</a:t>
            </a:r>
            <a:r>
              <a:rPr lang="ru-RU" sz="1600" dirty="0"/>
              <a:t>»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Кафедра лучевой диагностики ИПО </a:t>
            </a:r>
          </a:p>
          <a:p>
            <a:pPr algn="ctr"/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057" t="43424" r="41469" b="29524"/>
          <a:stretch/>
        </p:blipFill>
        <p:spPr>
          <a:xfrm>
            <a:off x="0" y="3681908"/>
            <a:ext cx="7710985" cy="2637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539" t="13573" r="45140" b="77658"/>
          <a:stretch/>
        </p:blipFill>
        <p:spPr>
          <a:xfrm>
            <a:off x="0" y="3131787"/>
            <a:ext cx="5636525" cy="6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91068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chemeClr val="tx1"/>
                </a:solidFill>
              </a:rPr>
              <a:t>Аденоматоидная</a:t>
            </a:r>
            <a:r>
              <a:rPr lang="ru-RU" sz="5400" b="1" dirty="0" smtClean="0">
                <a:solidFill>
                  <a:schemeClr val="tx1"/>
                </a:solidFill>
              </a:rPr>
              <a:t> опухоль семенного канатика 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190" y="2391645"/>
            <a:ext cx="8966579" cy="402336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- </a:t>
            </a:r>
            <a:r>
              <a:rPr lang="ru-RU" sz="2200" dirty="0" smtClean="0">
                <a:solidFill>
                  <a:schemeClr val="tx1"/>
                </a:solidFill>
              </a:rPr>
              <a:t>доброкачественная опухоль, возникающая </a:t>
            </a:r>
            <a:r>
              <a:rPr lang="ru-RU" sz="2200" dirty="0">
                <a:solidFill>
                  <a:schemeClr val="tx1"/>
                </a:solidFill>
              </a:rPr>
              <a:t>из </a:t>
            </a:r>
            <a:r>
              <a:rPr lang="ru-RU" sz="2200" dirty="0" err="1">
                <a:solidFill>
                  <a:schemeClr val="tx1"/>
                </a:solidFill>
              </a:rPr>
              <a:t>мезотелиальных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клеток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 </a:t>
            </a:r>
            <a:r>
              <a:rPr lang="ru-RU" sz="2200" b="1" dirty="0" smtClean="0">
                <a:solidFill>
                  <a:schemeClr val="tx1"/>
                </a:solidFill>
              </a:rPr>
              <a:t>УЗ- признаки</a:t>
            </a:r>
            <a:r>
              <a:rPr lang="ru-RU" sz="2200" dirty="0" smtClean="0">
                <a:solidFill>
                  <a:schemeClr val="tx1"/>
                </a:solidFill>
              </a:rPr>
              <a:t>: </a:t>
            </a:r>
            <a:r>
              <a:rPr lang="ru-RU" sz="2200" dirty="0" err="1">
                <a:solidFill>
                  <a:schemeClr val="tx1"/>
                </a:solidFill>
              </a:rPr>
              <a:t>солитарное</a:t>
            </a:r>
            <a:r>
              <a:rPr lang="ru-RU" sz="2200" dirty="0">
                <a:solidFill>
                  <a:schemeClr val="tx1"/>
                </a:solidFill>
              </a:rPr>
              <a:t> образование с четкими </a:t>
            </a:r>
            <a:r>
              <a:rPr lang="ru-RU" sz="2200" dirty="0" smtClean="0">
                <a:solidFill>
                  <a:schemeClr val="tx1"/>
                </a:solidFill>
              </a:rPr>
              <a:t>контурами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  </a:t>
            </a:r>
            <a:r>
              <a:rPr lang="ru-RU" sz="2200" b="1" dirty="0" smtClean="0">
                <a:solidFill>
                  <a:schemeClr val="tx1"/>
                </a:solidFill>
              </a:rPr>
              <a:t>В </a:t>
            </a:r>
            <a:r>
              <a:rPr lang="ru-RU" sz="2200" b="1" dirty="0">
                <a:solidFill>
                  <a:schemeClr val="tx1"/>
                </a:solidFill>
              </a:rPr>
              <a:t>режиме </a:t>
            </a:r>
            <a:r>
              <a:rPr lang="ru-RU" sz="2200" b="1" dirty="0" smtClean="0">
                <a:solidFill>
                  <a:schemeClr val="tx1"/>
                </a:solidFill>
              </a:rPr>
              <a:t>ЦДК: </a:t>
            </a:r>
            <a:r>
              <a:rPr lang="ru-RU" sz="2200" dirty="0" smtClean="0">
                <a:solidFill>
                  <a:schemeClr val="tx1"/>
                </a:solidFill>
              </a:rPr>
              <a:t>с единичными локусами кровотока или аваскулярно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6257269"/>
            <a:ext cx="12192001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26506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4"/>
          <a:srcRect l="14912" t="60171" r="52378" b="13023"/>
          <a:stretch/>
        </p:blipFill>
        <p:spPr bwMode="auto">
          <a:xfrm>
            <a:off x="200714" y="1777403"/>
            <a:ext cx="5916629" cy="3799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38693" y="12647"/>
            <a:ext cx="11273246" cy="985165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УЗИ </a:t>
            </a:r>
            <a:r>
              <a:rPr lang="ru-RU" sz="2400" dirty="0">
                <a:solidFill>
                  <a:schemeClr val="tx1"/>
                </a:solidFill>
              </a:rPr>
              <a:t>паховой области, режим </a:t>
            </a:r>
            <a:r>
              <a:rPr lang="ru-RU" sz="2400" dirty="0" smtClean="0">
                <a:solidFill>
                  <a:schemeClr val="tx1"/>
                </a:solidFill>
              </a:rPr>
              <a:t>ЦДК (А</a:t>
            </a:r>
            <a:r>
              <a:rPr lang="ru-RU" sz="2400" dirty="0">
                <a:solidFill>
                  <a:schemeClr val="tx1"/>
                </a:solidFill>
              </a:rPr>
              <a:t>), </a:t>
            </a:r>
            <a:r>
              <a:rPr lang="ru-RU" sz="2400" dirty="0" smtClean="0">
                <a:solidFill>
                  <a:schemeClr val="tx1"/>
                </a:solidFill>
              </a:rPr>
              <a:t>В-режим, сагиттальное сканирование (В)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err="1">
                <a:solidFill>
                  <a:schemeClr val="tx1"/>
                </a:solidFill>
              </a:rPr>
              <a:t>Аденоматоидная</a:t>
            </a:r>
            <a:r>
              <a:rPr lang="ru-RU" sz="2400" b="1" dirty="0">
                <a:solidFill>
                  <a:schemeClr val="tx1"/>
                </a:solidFill>
              </a:rPr>
              <a:t> опухоль семенного канатика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650" y="1007101"/>
            <a:ext cx="9586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Мужчина 43лет</a:t>
            </a:r>
          </a:p>
          <a:p>
            <a:pPr algn="ctr"/>
            <a:r>
              <a:rPr lang="ru-RU" sz="20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u="sng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ричина обращения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пальпируемое образование мошонки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2339" y="5621123"/>
            <a:ext cx="4810638" cy="116742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</a:rPr>
              <a:t>Гипоэхогенное</a:t>
            </a:r>
            <a:r>
              <a:rPr lang="ru-RU" sz="2000" dirty="0">
                <a:solidFill>
                  <a:schemeClr val="tx1"/>
                </a:solidFill>
              </a:rPr>
              <a:t> образование (*)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 </a:t>
            </a:r>
            <a:r>
              <a:rPr lang="ru-RU" sz="2000" dirty="0">
                <a:solidFill>
                  <a:schemeClr val="tx1"/>
                </a:solidFill>
              </a:rPr>
              <a:t>четкими контурами и </a:t>
            </a:r>
            <a:r>
              <a:rPr lang="ru-RU" sz="2000" dirty="0" err="1">
                <a:solidFill>
                  <a:schemeClr val="tx1"/>
                </a:solidFill>
              </a:rPr>
              <a:t>интранодулярной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васкуляризацией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9" name="втор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7151" y="1777402"/>
            <a:ext cx="5628565" cy="3799282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175316" y="5618144"/>
            <a:ext cx="5928815" cy="118878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Т-</a:t>
            </a:r>
            <a:r>
              <a:rPr lang="ru-RU" sz="2000" dirty="0" smtClean="0">
                <a:solidFill>
                  <a:schemeClr val="tx1"/>
                </a:solidFill>
              </a:rPr>
              <a:t> яичко, </a:t>
            </a:r>
            <a:r>
              <a:rPr lang="ru-RU" sz="2000" b="1" dirty="0" smtClean="0">
                <a:solidFill>
                  <a:schemeClr val="tx1"/>
                </a:solidFill>
              </a:rPr>
              <a:t>М- </a:t>
            </a:r>
            <a:r>
              <a:rPr lang="ru-RU" sz="2000" dirty="0">
                <a:solidFill>
                  <a:schemeClr val="tx1"/>
                </a:solidFill>
              </a:rPr>
              <a:t>образование с четкими </a:t>
            </a:r>
            <a:r>
              <a:rPr lang="ru-RU" sz="2000" dirty="0" smtClean="0">
                <a:solidFill>
                  <a:schemeClr val="tx1"/>
                </a:solidFill>
              </a:rPr>
              <a:t>контурами, </a:t>
            </a:r>
            <a:r>
              <a:rPr lang="ru-RU" sz="2000" b="1" dirty="0" smtClean="0">
                <a:solidFill>
                  <a:schemeClr val="tx1"/>
                </a:solidFill>
              </a:rPr>
              <a:t>Оранжевые </a:t>
            </a:r>
            <a:r>
              <a:rPr lang="ru-RU" sz="2000" b="1" dirty="0">
                <a:solidFill>
                  <a:schemeClr val="tx1"/>
                </a:solidFill>
              </a:rPr>
              <a:t>стрелки- </a:t>
            </a:r>
            <a:r>
              <a:rPr lang="ru-RU" sz="2000" dirty="0">
                <a:solidFill>
                  <a:schemeClr val="tx1"/>
                </a:solidFill>
              </a:rPr>
              <a:t>дистальный сегмент семенного </a:t>
            </a:r>
            <a:r>
              <a:rPr lang="ru-RU" sz="2000" dirty="0" smtClean="0">
                <a:solidFill>
                  <a:schemeClr val="tx1"/>
                </a:solidFill>
              </a:rPr>
              <a:t>канатика, </a:t>
            </a:r>
            <a:r>
              <a:rPr lang="ru-RU" sz="2000" b="1" dirty="0" smtClean="0">
                <a:solidFill>
                  <a:schemeClr val="tx1"/>
                </a:solidFill>
              </a:rPr>
              <a:t>Желтые </a:t>
            </a:r>
            <a:r>
              <a:rPr lang="ru-RU" sz="2000" b="1" dirty="0">
                <a:solidFill>
                  <a:schemeClr val="tx1"/>
                </a:solidFill>
              </a:rPr>
              <a:t>стрелки- </a:t>
            </a:r>
            <a:r>
              <a:rPr lang="ru-RU" sz="2000" dirty="0" err="1">
                <a:solidFill>
                  <a:schemeClr val="tx1"/>
                </a:solidFill>
              </a:rPr>
              <a:t>варикоцеле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490" y="4981433"/>
            <a:ext cx="682388" cy="553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0714" y="5022894"/>
            <a:ext cx="675957" cy="553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А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560297" y="5022894"/>
            <a:ext cx="727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928" y="0"/>
            <a:ext cx="10058400" cy="1450757"/>
          </a:xfrm>
        </p:spPr>
        <p:txBody>
          <a:bodyPr/>
          <a:lstStyle/>
          <a:p>
            <a:pPr algn="ctr"/>
            <a:r>
              <a:rPr lang="ru-RU" sz="5400" b="1" dirty="0" err="1">
                <a:solidFill>
                  <a:schemeClr val="tx1"/>
                </a:solidFill>
              </a:rPr>
              <a:t>Лейомиома</a:t>
            </a:r>
            <a:r>
              <a:rPr lang="ru-RU" sz="5400" b="1" dirty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6588" y="2555418"/>
            <a:ext cx="10636120" cy="402336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- УЗ-признаки: </a:t>
            </a:r>
            <a:r>
              <a:rPr lang="ru-RU" sz="2200" dirty="0" smtClean="0">
                <a:solidFill>
                  <a:schemeClr val="tx1"/>
                </a:solidFill>
              </a:rPr>
              <a:t>образование гетерогенной структуры, за счет центрального некроза и </a:t>
            </a:r>
            <a:r>
              <a:rPr lang="ru-RU" sz="2200" dirty="0" err="1" smtClean="0">
                <a:solidFill>
                  <a:schemeClr val="tx1"/>
                </a:solidFill>
              </a:rPr>
              <a:t>кальцификатов</a:t>
            </a:r>
            <a:r>
              <a:rPr lang="ru-RU" sz="2200" dirty="0" smtClean="0">
                <a:solidFill>
                  <a:schemeClr val="tx1"/>
                </a:solidFill>
              </a:rPr>
              <a:t>, преимущественно пониженной </a:t>
            </a:r>
            <a:r>
              <a:rPr lang="ru-RU" sz="2200" dirty="0" err="1" smtClean="0">
                <a:solidFill>
                  <a:schemeClr val="tx1"/>
                </a:solidFill>
              </a:rPr>
              <a:t>эхогенности</a:t>
            </a:r>
            <a:r>
              <a:rPr lang="ru-RU" sz="2200" dirty="0" smtClean="0">
                <a:solidFill>
                  <a:schemeClr val="tx1"/>
                </a:solidFill>
              </a:rPr>
              <a:t>, </a:t>
            </a:r>
            <a:r>
              <a:rPr lang="ru-RU" sz="2200" dirty="0">
                <a:solidFill>
                  <a:schemeClr val="tx1"/>
                </a:solidFill>
              </a:rPr>
              <a:t>дающее акустическую </a:t>
            </a:r>
            <a:r>
              <a:rPr lang="ru-RU" sz="2200" dirty="0" smtClean="0">
                <a:solidFill>
                  <a:schemeClr val="tx1"/>
                </a:solidFill>
              </a:rPr>
              <a:t>тень</a:t>
            </a:r>
            <a:endParaRPr lang="ru-RU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</a:rPr>
              <a:t>- </a:t>
            </a:r>
            <a:r>
              <a:rPr lang="ru-RU" sz="2200" b="1" dirty="0" smtClean="0">
                <a:solidFill>
                  <a:schemeClr val="tx1"/>
                </a:solidFill>
              </a:rPr>
              <a:t>Дифференциальная диагностика</a:t>
            </a:r>
            <a:r>
              <a:rPr lang="ru-RU" sz="2200" dirty="0" smtClean="0">
                <a:solidFill>
                  <a:schemeClr val="tx1"/>
                </a:solidFill>
              </a:rPr>
              <a:t>: фиброзная </a:t>
            </a:r>
            <a:r>
              <a:rPr lang="ru-RU" sz="2200" dirty="0" err="1" smtClean="0">
                <a:solidFill>
                  <a:schemeClr val="tx1"/>
                </a:solidFill>
              </a:rPr>
              <a:t>псевоопухоль</a:t>
            </a:r>
            <a:r>
              <a:rPr lang="ru-RU" sz="2200" dirty="0">
                <a:solidFill>
                  <a:schemeClr val="tx1"/>
                </a:solidFill>
              </a:rPr>
              <a:t>,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лейомиосаркома</a:t>
            </a:r>
            <a:endParaRPr lang="ru-RU" sz="2200" dirty="0">
              <a:solidFill>
                <a:schemeClr val="tx1"/>
              </a:solidFill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630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257269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26506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4"/>
          <a:srcRect l="15073" t="34791" r="68841" b="41887"/>
          <a:stretch/>
        </p:blipFill>
        <p:spPr bwMode="auto">
          <a:xfrm>
            <a:off x="358757" y="1949085"/>
            <a:ext cx="4938002" cy="3574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02738" y="80000"/>
            <a:ext cx="11712979" cy="113529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УЗИ </a:t>
            </a:r>
            <a:r>
              <a:rPr lang="ru-RU" sz="2400" dirty="0">
                <a:solidFill>
                  <a:schemeClr val="tx1"/>
                </a:solidFill>
              </a:rPr>
              <a:t>паховой области, сагиттальное сканирование, режим </a:t>
            </a:r>
            <a:r>
              <a:rPr lang="ru-RU" sz="2400" dirty="0" smtClean="0">
                <a:solidFill>
                  <a:schemeClr val="tx1"/>
                </a:solidFill>
              </a:rPr>
              <a:t>ЦДК (</a:t>
            </a:r>
            <a:r>
              <a:rPr lang="ru-RU" sz="2400" dirty="0">
                <a:solidFill>
                  <a:schemeClr val="tx1"/>
                </a:solidFill>
              </a:rPr>
              <a:t>А)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В-режим </a:t>
            </a:r>
            <a:r>
              <a:rPr lang="ru-RU" sz="2400" dirty="0" smtClean="0">
                <a:solidFill>
                  <a:schemeClr val="tx1"/>
                </a:solidFill>
              </a:rPr>
              <a:t>(В, слева), режим </a:t>
            </a:r>
            <a:r>
              <a:rPr lang="ru-RU" sz="2400" dirty="0">
                <a:solidFill>
                  <a:schemeClr val="tx1"/>
                </a:solidFill>
              </a:rPr>
              <a:t>ЦДК </a:t>
            </a:r>
            <a:r>
              <a:rPr lang="ru-RU" sz="2400" dirty="0" smtClean="0">
                <a:solidFill>
                  <a:schemeClr val="tx1"/>
                </a:solidFill>
              </a:rPr>
              <a:t>(В, справа)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иброзная </a:t>
            </a:r>
            <a:r>
              <a:rPr lang="ru-RU" sz="24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псевдоопухоль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8024" y="968173"/>
            <a:ext cx="821966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Мужчина 45 лет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Причина обращения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пальпируемое образование мошонки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1823" y="5599701"/>
            <a:ext cx="5371871" cy="1251904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О</a:t>
            </a:r>
            <a:r>
              <a:rPr lang="ru-RU" sz="2000" dirty="0" smtClean="0">
                <a:solidFill>
                  <a:schemeClr val="tx1"/>
                </a:solidFill>
              </a:rPr>
              <a:t>бразование </a:t>
            </a:r>
            <a:r>
              <a:rPr lang="ru-RU" sz="2000" dirty="0">
                <a:solidFill>
                  <a:schemeClr val="tx1"/>
                </a:solidFill>
              </a:rPr>
              <a:t>(*) </a:t>
            </a:r>
            <a:r>
              <a:rPr lang="ru-RU" sz="2000" dirty="0" smtClean="0">
                <a:solidFill>
                  <a:schemeClr val="tx1"/>
                </a:solidFill>
              </a:rPr>
              <a:t>с </a:t>
            </a:r>
            <a:r>
              <a:rPr lang="ru-RU" sz="2000" dirty="0">
                <a:solidFill>
                  <a:schemeClr val="tx1"/>
                </a:solidFill>
              </a:rPr>
              <a:t>акустической тенью (</a:t>
            </a:r>
            <a:r>
              <a:rPr lang="ru-RU" i="1" dirty="0">
                <a:solidFill>
                  <a:schemeClr val="tx1"/>
                </a:solidFill>
              </a:rPr>
              <a:t>черная стрелка</a:t>
            </a:r>
            <a:r>
              <a:rPr lang="ru-RU" sz="2000" dirty="0">
                <a:solidFill>
                  <a:schemeClr val="tx1"/>
                </a:solidFill>
              </a:rPr>
              <a:t>) в дистальном сегменте семенного канатика (</a:t>
            </a:r>
            <a:r>
              <a:rPr lang="ru-RU" i="1" dirty="0">
                <a:solidFill>
                  <a:schemeClr val="tx1"/>
                </a:solidFill>
              </a:rPr>
              <a:t>белые стрелки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1" name="трет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765" y="1927237"/>
            <a:ext cx="5235212" cy="351615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117859" y="5524851"/>
            <a:ext cx="5897858" cy="125169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М</a:t>
            </a:r>
            <a:r>
              <a:rPr lang="ru-RU" sz="2000" dirty="0" smtClean="0">
                <a:solidFill>
                  <a:schemeClr val="tx1"/>
                </a:solidFill>
              </a:rPr>
              <a:t>- образование, </a:t>
            </a:r>
            <a:r>
              <a:rPr lang="ru-RU" sz="2000" dirty="0">
                <a:solidFill>
                  <a:schemeClr val="tx1"/>
                </a:solidFill>
              </a:rPr>
              <a:t>дающее акустическую </a:t>
            </a:r>
            <a:r>
              <a:rPr lang="ru-RU" sz="2000" dirty="0" smtClean="0">
                <a:solidFill>
                  <a:schemeClr val="tx1"/>
                </a:solidFill>
              </a:rPr>
              <a:t>тень, расположенное </a:t>
            </a:r>
            <a:r>
              <a:rPr lang="ru-RU" sz="2000" dirty="0">
                <a:solidFill>
                  <a:schemeClr val="tx1"/>
                </a:solidFill>
              </a:rPr>
              <a:t>в дистальном </a:t>
            </a:r>
            <a:r>
              <a:rPr lang="ru-RU" sz="2000" dirty="0" smtClean="0">
                <a:solidFill>
                  <a:schemeClr val="tx1"/>
                </a:solidFill>
              </a:rPr>
              <a:t>сегменте семенного </a:t>
            </a:r>
            <a:r>
              <a:rPr lang="ru-RU" sz="2000" dirty="0">
                <a:solidFill>
                  <a:schemeClr val="tx1"/>
                </a:solidFill>
              </a:rPr>
              <a:t>канатика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В режиме ЦДК-  </a:t>
            </a:r>
            <a:r>
              <a:rPr lang="ru-RU" sz="2000" dirty="0" err="1">
                <a:solidFill>
                  <a:schemeClr val="tx1"/>
                </a:solidFill>
              </a:rPr>
              <a:t>перинодулярная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васкуляризация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08723" y="4973976"/>
            <a:ext cx="547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682388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Кистозная </a:t>
            </a:r>
            <a:r>
              <a:rPr lang="ru-RU" sz="5400" b="1" dirty="0" err="1">
                <a:solidFill>
                  <a:schemeClr val="tx1"/>
                </a:solidFill>
              </a:rPr>
              <a:t>лимфангиома</a:t>
            </a:r>
            <a:r>
              <a:rPr lang="ru-RU" sz="5400" b="1" dirty="0">
                <a:solidFill>
                  <a:schemeClr val="tx1"/>
                </a:solidFill>
              </a:rPr>
              <a:t/>
            </a:r>
            <a:br>
              <a:rPr lang="ru-RU" sz="5400" b="1" dirty="0">
                <a:solidFill>
                  <a:schemeClr val="tx1"/>
                </a:solidFill>
              </a:rPr>
            </a:b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7531" y="2268815"/>
            <a:ext cx="10058400" cy="4023360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- </a:t>
            </a:r>
            <a:r>
              <a:rPr lang="ru-RU" sz="2200" dirty="0" smtClean="0">
                <a:solidFill>
                  <a:schemeClr val="tx1"/>
                </a:solidFill>
              </a:rPr>
              <a:t>Возникает </a:t>
            </a:r>
            <a:r>
              <a:rPr lang="ru-RU" sz="2200" dirty="0">
                <a:solidFill>
                  <a:schemeClr val="tx1"/>
                </a:solidFill>
              </a:rPr>
              <a:t>при врожденных пороках развития лимфатических </a:t>
            </a:r>
            <a:r>
              <a:rPr lang="ru-RU" sz="2200" dirty="0" smtClean="0">
                <a:solidFill>
                  <a:schemeClr val="tx1"/>
                </a:solidFill>
              </a:rPr>
              <a:t>сосудов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</a:t>
            </a:r>
            <a:r>
              <a:rPr lang="ru-RU" sz="2200" dirty="0" smtClean="0">
                <a:solidFill>
                  <a:schemeClr val="tx1"/>
                </a:solidFill>
              </a:rPr>
              <a:t>Чаще встречается </a:t>
            </a:r>
            <a:r>
              <a:rPr lang="ru-RU" sz="2200" dirty="0">
                <a:solidFill>
                  <a:schemeClr val="tx1"/>
                </a:solidFill>
              </a:rPr>
              <a:t>у </a:t>
            </a:r>
            <a:r>
              <a:rPr lang="ru-RU" sz="2200" dirty="0" smtClean="0">
                <a:solidFill>
                  <a:schemeClr val="tx1"/>
                </a:solidFill>
              </a:rPr>
              <a:t>детей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</a:t>
            </a:r>
            <a:r>
              <a:rPr lang="ru-RU" sz="2200" b="1" dirty="0" smtClean="0">
                <a:solidFill>
                  <a:schemeClr val="tx1"/>
                </a:solidFill>
              </a:rPr>
              <a:t>УЗ-признаки</a:t>
            </a:r>
            <a:r>
              <a:rPr lang="ru-RU" sz="2200" dirty="0" smtClean="0">
                <a:solidFill>
                  <a:schemeClr val="tx1"/>
                </a:solidFill>
              </a:rPr>
              <a:t>: </a:t>
            </a:r>
            <a:r>
              <a:rPr lang="ru-RU" sz="2200" dirty="0">
                <a:solidFill>
                  <a:schemeClr val="tx1"/>
                </a:solidFill>
              </a:rPr>
              <a:t>одно-, </a:t>
            </a:r>
            <a:r>
              <a:rPr lang="ru-RU" sz="2200" dirty="0" smtClean="0">
                <a:solidFill>
                  <a:schemeClr val="tx1"/>
                </a:solidFill>
              </a:rPr>
              <a:t>многокамерное </a:t>
            </a:r>
            <a:r>
              <a:rPr lang="ru-RU" sz="2200" dirty="0">
                <a:solidFill>
                  <a:schemeClr val="tx1"/>
                </a:solidFill>
              </a:rPr>
              <a:t>кистозное </a:t>
            </a:r>
            <a:r>
              <a:rPr lang="ru-RU" sz="2200" dirty="0" smtClean="0">
                <a:solidFill>
                  <a:schemeClr val="tx1"/>
                </a:solidFill>
              </a:rPr>
              <a:t>образование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572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6270917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26506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912" t="49335" r="68285" b="26711"/>
          <a:stretch/>
        </p:blipFill>
        <p:spPr bwMode="auto">
          <a:xfrm>
            <a:off x="690864" y="2110775"/>
            <a:ext cx="4763069" cy="34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2"/>
          <a:srcRect l="32198" t="49335" r="52378" b="26711"/>
          <a:stretch/>
        </p:blipFill>
        <p:spPr bwMode="auto">
          <a:xfrm>
            <a:off x="6861927" y="2110775"/>
            <a:ext cx="4612943" cy="342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27546" y="136478"/>
            <a:ext cx="11417383" cy="1316709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УЗИ мошонки, сагиттальное сканирование, режим </a:t>
            </a:r>
            <a:r>
              <a:rPr lang="ru-RU" sz="2400" dirty="0" smtClean="0">
                <a:solidFill>
                  <a:schemeClr val="tx1"/>
                </a:solidFill>
              </a:rPr>
              <a:t>ЦДК (А)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МРТ Т2-ВИ мошонки (В)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истозная 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лимфатическая </a:t>
            </a:r>
            <a:r>
              <a:rPr lang="ru-RU" sz="24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мальформация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141940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Мужчина 55 лет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u="sng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анамнезе: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в мошонке в течение 30 лет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91869" y="5688718"/>
            <a:ext cx="5153060" cy="1118099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dirty="0" err="1">
                <a:solidFill>
                  <a:schemeClr val="tx1"/>
                </a:solidFill>
              </a:rPr>
              <a:t>Мультилокулярное</a:t>
            </a:r>
            <a:r>
              <a:rPr lang="ru-RU" sz="2000" dirty="0">
                <a:solidFill>
                  <a:schemeClr val="tx1"/>
                </a:solidFill>
              </a:rPr>
              <a:t> образование с геморрагическим компонентом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i="1" dirty="0">
                <a:solidFill>
                  <a:schemeClr val="tx1"/>
                </a:solidFill>
              </a:rPr>
              <a:t>головка стрелки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6021" y="5645399"/>
            <a:ext cx="5472753" cy="1118099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dirty="0" err="1" smtClean="0">
                <a:solidFill>
                  <a:schemeClr val="tx1"/>
                </a:solidFill>
              </a:rPr>
              <a:t>Мультилокулярное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кистозное образование </a:t>
            </a:r>
            <a:r>
              <a:rPr lang="ru-RU" sz="2000" dirty="0" smtClean="0">
                <a:solidFill>
                  <a:schemeClr val="tx1"/>
                </a:solidFill>
              </a:rPr>
              <a:t>с единичными локусами кровотока в септах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-735740"/>
            <a:ext cx="11532357" cy="237675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Злокачественные опухоли</a:t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5400" b="1" dirty="0" err="1" smtClean="0">
                <a:solidFill>
                  <a:schemeClr val="tx1"/>
                </a:solidFill>
              </a:rPr>
              <a:t>Липосаркома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09507"/>
            <a:ext cx="10058400" cy="4023360"/>
          </a:xfrm>
        </p:spPr>
        <p:txBody>
          <a:bodyPr/>
          <a:lstStyle/>
          <a:p>
            <a:r>
              <a:rPr lang="ru-RU" sz="2200" dirty="0"/>
              <a:t>- </a:t>
            </a:r>
            <a:r>
              <a:rPr lang="ru-RU" sz="2200" dirty="0">
                <a:solidFill>
                  <a:schemeClr val="tx1"/>
                </a:solidFill>
              </a:rPr>
              <a:t>безболезненна (</a:t>
            </a:r>
            <a:r>
              <a:rPr lang="ru-RU" sz="2200" u="sng" dirty="0">
                <a:solidFill>
                  <a:schemeClr val="tx1"/>
                </a:solidFill>
              </a:rPr>
              <a:t>не характерно для ЗНО</a:t>
            </a:r>
            <a:r>
              <a:rPr lang="ru-RU" sz="2200" dirty="0" smtClean="0">
                <a:solidFill>
                  <a:schemeClr val="tx1"/>
                </a:solidFill>
              </a:rPr>
              <a:t>)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имеет множество гистологических подтипов, в связи с чем </a:t>
            </a:r>
            <a:r>
              <a:rPr lang="ru-RU" sz="2200" dirty="0" smtClean="0">
                <a:solidFill>
                  <a:schemeClr val="tx1"/>
                </a:solidFill>
              </a:rPr>
              <a:t>УЗ-признаки могут быть различными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МРТ играет важную роль в </a:t>
            </a:r>
            <a:r>
              <a:rPr lang="ru-RU" sz="2200" dirty="0" smtClean="0">
                <a:solidFill>
                  <a:schemeClr val="tx1"/>
                </a:solidFill>
              </a:rPr>
              <a:t>дифференциальной диагностике </a:t>
            </a:r>
            <a:r>
              <a:rPr lang="ru-RU" sz="2200" dirty="0" err="1">
                <a:solidFill>
                  <a:schemeClr val="tx1"/>
                </a:solidFill>
              </a:rPr>
              <a:t>липосаркомы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от липомы</a:t>
            </a:r>
            <a:r>
              <a:rPr lang="ru-RU" sz="2200" dirty="0">
                <a:solidFill>
                  <a:schemeClr val="tx1"/>
                </a:solidFill>
              </a:rPr>
              <a:t>, </a:t>
            </a:r>
            <a:r>
              <a:rPr lang="ru-RU" sz="2200" dirty="0" smtClean="0">
                <a:solidFill>
                  <a:schemeClr val="tx1"/>
                </a:solidFill>
              </a:rPr>
              <a:t>т.к. позволяет визуализировать </a:t>
            </a:r>
            <a:r>
              <a:rPr lang="ru-RU" sz="2200" dirty="0" err="1" smtClean="0">
                <a:solidFill>
                  <a:schemeClr val="tx1"/>
                </a:solidFill>
              </a:rPr>
              <a:t>мягкотканные</a:t>
            </a:r>
            <a:r>
              <a:rPr lang="ru-RU" sz="2200" dirty="0" smtClean="0">
                <a:solidFill>
                  <a:schemeClr val="tx1"/>
                </a:solidFill>
              </a:rPr>
              <a:t> компоненты с высокой интенсивностью сигнала, указывающие на </a:t>
            </a:r>
            <a:r>
              <a:rPr lang="ru-RU" sz="2200" dirty="0" err="1" smtClean="0">
                <a:solidFill>
                  <a:schemeClr val="tx1"/>
                </a:solidFill>
              </a:rPr>
              <a:t>липосаркому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КТ используется для </a:t>
            </a:r>
            <a:r>
              <a:rPr lang="ru-RU" sz="2200" dirty="0" err="1" smtClean="0">
                <a:solidFill>
                  <a:schemeClr val="tx1"/>
                </a:solidFill>
              </a:rPr>
              <a:t>стадирования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онкопроцесса</a:t>
            </a:r>
            <a:endParaRPr lang="ru-RU" sz="2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2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531454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>
                <a:solidFill>
                  <a:schemeClr val="tx1"/>
                </a:solidFill>
              </a:rPr>
              <a:t>Рабдомиосаркома</a:t>
            </a:r>
            <a:r>
              <a:rPr lang="ru-RU" sz="5400" b="1" dirty="0">
                <a:solidFill>
                  <a:schemeClr val="tx1"/>
                </a:solidFill>
              </a:rPr>
              <a:t/>
            </a:r>
            <a:br>
              <a:rPr lang="ru-RU" sz="5400" b="1" dirty="0">
                <a:solidFill>
                  <a:schemeClr val="tx1"/>
                </a:solidFill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982211"/>
            <a:ext cx="10058400" cy="4023360"/>
          </a:xfrm>
        </p:spPr>
        <p:txBody>
          <a:bodyPr/>
          <a:lstStyle/>
          <a:p>
            <a:r>
              <a:rPr lang="ru-RU" sz="2200" dirty="0">
                <a:solidFill>
                  <a:schemeClr val="tx1"/>
                </a:solidFill>
              </a:rPr>
              <a:t>- наиболее </a:t>
            </a:r>
            <a:r>
              <a:rPr lang="ru-RU" sz="2200" dirty="0" smtClean="0">
                <a:solidFill>
                  <a:schemeClr val="tx1"/>
                </a:solidFill>
              </a:rPr>
              <a:t>распространена </a:t>
            </a:r>
            <a:r>
              <a:rPr lang="ru-RU" sz="2200" dirty="0">
                <a:solidFill>
                  <a:schemeClr val="tx1"/>
                </a:solidFill>
              </a:rPr>
              <a:t>у детей в возрасте 5-16 лет 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</a:t>
            </a:r>
            <a:r>
              <a:rPr lang="ru-RU" sz="2200" b="1" dirty="0" smtClean="0">
                <a:solidFill>
                  <a:schemeClr val="tx1"/>
                </a:solidFill>
              </a:rPr>
              <a:t>КТ</a:t>
            </a:r>
            <a:r>
              <a:rPr lang="ru-RU" sz="2200" dirty="0" smtClean="0">
                <a:solidFill>
                  <a:schemeClr val="tx1"/>
                </a:solidFill>
              </a:rPr>
              <a:t>: </a:t>
            </a:r>
            <a:r>
              <a:rPr lang="ru-RU" sz="2200" dirty="0">
                <a:solidFill>
                  <a:schemeClr val="tx1"/>
                </a:solidFill>
              </a:rPr>
              <a:t>визуализируется в виде инфильтративного образования вокруг семенного </a:t>
            </a:r>
            <a:r>
              <a:rPr lang="ru-RU" sz="2200" dirty="0" smtClean="0">
                <a:solidFill>
                  <a:schemeClr val="tx1"/>
                </a:solidFill>
              </a:rPr>
              <a:t>канатика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Результаты УЗИ и МРТ </a:t>
            </a:r>
            <a:r>
              <a:rPr lang="ru-RU" sz="2200" dirty="0" smtClean="0">
                <a:solidFill>
                  <a:schemeClr val="tx1"/>
                </a:solidFill>
              </a:rPr>
              <a:t>неспецифичны и могут имитировать </a:t>
            </a:r>
            <a:r>
              <a:rPr lang="ru-RU" sz="2200" dirty="0">
                <a:solidFill>
                  <a:schemeClr val="tx1"/>
                </a:solidFill>
              </a:rPr>
              <a:t>другие </a:t>
            </a:r>
            <a:r>
              <a:rPr lang="ru-RU" sz="2200" dirty="0" err="1">
                <a:solidFill>
                  <a:schemeClr val="tx1"/>
                </a:solidFill>
              </a:rPr>
              <a:t>паратестикулярные</a:t>
            </a:r>
            <a:r>
              <a:rPr lang="ru-RU" sz="2200" dirty="0">
                <a:solidFill>
                  <a:schemeClr val="tx1"/>
                </a:solidFill>
              </a:rPr>
              <a:t> новообразования 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При допплерографии выявляется высокоскоростной </a:t>
            </a:r>
            <a:r>
              <a:rPr lang="ru-RU" sz="2200" dirty="0" smtClean="0">
                <a:solidFill>
                  <a:schemeClr val="tx1"/>
                </a:solidFill>
              </a:rPr>
              <a:t>кровоток </a:t>
            </a:r>
            <a:r>
              <a:rPr lang="ru-RU" sz="2200" dirty="0">
                <a:solidFill>
                  <a:schemeClr val="tx1"/>
                </a:solidFill>
              </a:rPr>
              <a:t>с низким индексом сопротивления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6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340154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751" t="32509" r="62159" b="9031"/>
          <a:stretch/>
        </p:blipFill>
        <p:spPr bwMode="auto">
          <a:xfrm>
            <a:off x="313899" y="188453"/>
            <a:ext cx="4749420" cy="6021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867061" y="283987"/>
            <a:ext cx="5804279" cy="131011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КТ </a:t>
            </a:r>
            <a:r>
              <a:rPr lang="ru-RU" sz="2400" b="1" dirty="0">
                <a:solidFill>
                  <a:schemeClr val="tx1"/>
                </a:solidFill>
              </a:rPr>
              <a:t>брюшной полости и малого таза с контрастным усилением, сагиттальная </a:t>
            </a:r>
            <a:r>
              <a:rPr lang="ru-RU" sz="2400" b="1" dirty="0" smtClean="0">
                <a:solidFill>
                  <a:schemeClr val="tx1"/>
                </a:solidFill>
              </a:rPr>
              <a:t>плоскость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67061" y="3339041"/>
            <a:ext cx="5804279" cy="895250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Жиросодержащее гетерогенное образование с септами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20546" y="1842165"/>
            <a:ext cx="2897308" cy="709380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Липосаркома</a:t>
            </a:r>
            <a:endParaRPr lang="ru-RU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2400" y="1492554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" y="6257269"/>
            <a:ext cx="12168118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40154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751" t="38498" r="74262" b="40114"/>
          <a:stretch/>
        </p:blipFill>
        <p:spPr bwMode="auto">
          <a:xfrm>
            <a:off x="945102" y="1731961"/>
            <a:ext cx="3766216" cy="38404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2"/>
          <a:srcRect l="26067" t="38498" r="67551" b="40114"/>
          <a:stretch/>
        </p:blipFill>
        <p:spPr bwMode="auto">
          <a:xfrm>
            <a:off x="7620281" y="1730750"/>
            <a:ext cx="3274609" cy="3879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00249" y="126659"/>
            <a:ext cx="11327644" cy="151323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УЗИ </a:t>
            </a:r>
            <a:r>
              <a:rPr lang="ru-RU" sz="2400" dirty="0">
                <a:solidFill>
                  <a:schemeClr val="tx1"/>
                </a:solidFill>
              </a:rPr>
              <a:t>паховой области</a:t>
            </a:r>
            <a:r>
              <a:rPr lang="ru-RU" sz="2400" dirty="0" smtClean="0">
                <a:solidFill>
                  <a:schemeClr val="tx1"/>
                </a:solidFill>
              </a:rPr>
              <a:t>, сагиттальное сканирование, В-режим (</a:t>
            </a:r>
            <a:r>
              <a:rPr lang="ru-RU" sz="2400" dirty="0">
                <a:solidFill>
                  <a:schemeClr val="tx1"/>
                </a:solidFill>
              </a:rPr>
              <a:t>А)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КТ брюшной полости и малого таза с контрастным усилением, сагиттальная плоскость </a:t>
            </a:r>
            <a:r>
              <a:rPr lang="ru-RU" sz="2400" dirty="0" smtClean="0">
                <a:solidFill>
                  <a:schemeClr val="tx1"/>
                </a:solidFill>
              </a:rPr>
              <a:t>(В)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err="1" smtClean="0">
                <a:solidFill>
                  <a:schemeClr val="tx1"/>
                </a:solidFill>
              </a:rPr>
              <a:t>Рабдомиосаркома</a:t>
            </a:r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83571" y="5589747"/>
            <a:ext cx="5846929" cy="1213778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Гетерогенное образование мошонки, распространяющееся через паховый канал в забрюшинное пространство вдоль поясничных и </a:t>
            </a:r>
            <a:r>
              <a:rPr lang="ru-RU" sz="2000" dirty="0" err="1">
                <a:solidFill>
                  <a:schemeClr val="tx1"/>
                </a:solidFill>
              </a:rPr>
              <a:t>парааортальных</a:t>
            </a:r>
            <a:r>
              <a:rPr lang="ru-RU" sz="2000" dirty="0">
                <a:solidFill>
                  <a:schemeClr val="tx1"/>
                </a:solidFill>
              </a:rPr>
              <a:t> лимфатических узлов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56493" y="1401702"/>
            <a:ext cx="2847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2480" y="5572402"/>
            <a:ext cx="5336275" cy="1219314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Гетерогенное образование (*), </a:t>
            </a:r>
            <a:r>
              <a:rPr lang="ru-RU" sz="2000" dirty="0">
                <a:solidFill>
                  <a:schemeClr val="tx1"/>
                </a:solidFill>
              </a:rPr>
              <a:t>распространяющееся из пахового канала в мошонку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05589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Осложнения после </a:t>
            </a:r>
            <a:r>
              <a:rPr lang="ru-RU" sz="5400" b="1" dirty="0" err="1">
                <a:solidFill>
                  <a:schemeClr val="tx1"/>
                </a:solidFill>
              </a:rPr>
              <a:t>вазэктомии</a:t>
            </a:r>
            <a:r>
              <a:rPr lang="ru-RU" sz="5400" b="1" dirty="0">
                <a:solidFill>
                  <a:schemeClr val="tx1"/>
                </a:solidFill>
              </a:rPr>
              <a:t/>
            </a:r>
            <a:br>
              <a:rPr lang="ru-RU" sz="5400" b="1" dirty="0">
                <a:solidFill>
                  <a:schemeClr val="tx1"/>
                </a:solidFill>
              </a:rPr>
            </a:b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123" y="2156346"/>
            <a:ext cx="10650713" cy="5199797"/>
          </a:xfrm>
        </p:spPr>
        <p:txBody>
          <a:bodyPr>
            <a:normAutofit fontScale="85000" lnSpcReduction="20000"/>
          </a:bodyPr>
          <a:lstStyle/>
          <a:p>
            <a:r>
              <a:rPr lang="ru-RU" sz="2600" b="1" dirty="0" err="1">
                <a:solidFill>
                  <a:schemeClr val="tx1"/>
                </a:solidFill>
              </a:rPr>
              <a:t>Вазэктомия</a:t>
            </a:r>
            <a:r>
              <a:rPr lang="ru-RU" sz="2600" dirty="0">
                <a:solidFill>
                  <a:schemeClr val="tx1"/>
                </a:solidFill>
              </a:rPr>
              <a:t> - эффективный метод контроля мужской </a:t>
            </a:r>
            <a:r>
              <a:rPr lang="ru-RU" sz="2600" dirty="0" smtClean="0">
                <a:solidFill>
                  <a:schemeClr val="tx1"/>
                </a:solidFill>
              </a:rPr>
              <a:t>фертильности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</a:rPr>
              <a:t>- Является безопасной процедурой с минимальным количеством зарегистрированных осложнений</a:t>
            </a:r>
          </a:p>
          <a:p>
            <a:pPr>
              <a:buFontTx/>
              <a:buChar char="-"/>
            </a:pPr>
            <a:r>
              <a:rPr lang="ru-RU" sz="2600" dirty="0" smtClean="0">
                <a:solidFill>
                  <a:schemeClr val="tx1"/>
                </a:solidFill>
              </a:rPr>
              <a:t>Осложнения </a:t>
            </a:r>
            <a:r>
              <a:rPr lang="ru-RU" sz="2600" dirty="0">
                <a:solidFill>
                  <a:schemeClr val="tx1"/>
                </a:solidFill>
              </a:rPr>
              <a:t>обусловлены </a:t>
            </a:r>
            <a:r>
              <a:rPr lang="ru-RU" sz="2600" dirty="0" err="1">
                <a:solidFill>
                  <a:schemeClr val="tx1"/>
                </a:solidFill>
              </a:rPr>
              <a:t>обструктивными</a:t>
            </a:r>
            <a:r>
              <a:rPr lang="ru-RU" sz="2600" dirty="0">
                <a:solidFill>
                  <a:schemeClr val="tx1"/>
                </a:solidFill>
              </a:rPr>
              <a:t> изменениями, возникающими в результате перевязки семявыносящего </a:t>
            </a:r>
            <a:r>
              <a:rPr lang="ru-RU" sz="2600" dirty="0" smtClean="0">
                <a:solidFill>
                  <a:schemeClr val="tx1"/>
                </a:solidFill>
              </a:rPr>
              <a:t>протока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tx1"/>
                </a:solidFill>
              </a:rPr>
              <a:t>Осложнения:</a:t>
            </a:r>
            <a:r>
              <a:rPr lang="ru-RU" sz="2600" dirty="0" smtClean="0">
                <a:solidFill>
                  <a:schemeClr val="tx1"/>
                </a:solidFill>
              </a:rPr>
              <a:t/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* воспаление придатка яичка</a:t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* эктазия </a:t>
            </a:r>
            <a:r>
              <a:rPr lang="ru-RU" sz="2600" dirty="0" err="1" smtClean="0">
                <a:solidFill>
                  <a:schemeClr val="tx1"/>
                </a:solidFill>
              </a:rPr>
              <a:t>эпидидимальных</a:t>
            </a:r>
            <a:r>
              <a:rPr lang="ru-RU" sz="2600" dirty="0" smtClean="0">
                <a:solidFill>
                  <a:schemeClr val="tx1"/>
                </a:solidFill>
              </a:rPr>
              <a:t> канальцев</a:t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* </a:t>
            </a:r>
            <a:r>
              <a:rPr lang="ru-RU" sz="2600" dirty="0" err="1" smtClean="0">
                <a:solidFill>
                  <a:schemeClr val="tx1"/>
                </a:solidFill>
              </a:rPr>
              <a:t>сперматогенные</a:t>
            </a:r>
            <a:r>
              <a:rPr lang="ru-RU" sz="2600" dirty="0" smtClean="0">
                <a:solidFill>
                  <a:schemeClr val="tx1"/>
                </a:solidFill>
              </a:rPr>
              <a:t> гранулемы</a:t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* воспаление семявыносящего протока</a:t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* гематома</a:t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* абсцесс</a:t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* </a:t>
            </a:r>
            <a:r>
              <a:rPr lang="ru-RU" sz="2600" dirty="0" err="1" smtClean="0">
                <a:solidFill>
                  <a:schemeClr val="tx1"/>
                </a:solidFill>
              </a:rPr>
              <a:t>сперматоцеле</a:t>
            </a:r>
            <a:r>
              <a:rPr lang="ru-RU" sz="2600" dirty="0" smtClean="0">
                <a:solidFill>
                  <a:schemeClr val="tx1"/>
                </a:solidFill>
              </a:rPr>
              <a:t/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/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/>
            </a:r>
            <a:br>
              <a:rPr lang="ru-RU" sz="26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8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394" y="491320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5000" b="1" dirty="0" smtClean="0">
                <a:solidFill>
                  <a:schemeClr val="tx1"/>
                </a:solidFill>
              </a:rPr>
              <a:t>Лечение злокачественных новообразований семенного канатика</a:t>
            </a:r>
            <a:endParaRPr lang="ru-RU" sz="50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1996" y="2173280"/>
            <a:ext cx="10058400" cy="4023360"/>
          </a:xfrm>
        </p:spPr>
        <p:txBody>
          <a:bodyPr/>
          <a:lstStyle/>
          <a:p>
            <a:r>
              <a:rPr lang="ru-RU" sz="2200" b="1" dirty="0">
                <a:solidFill>
                  <a:schemeClr val="tx1"/>
                </a:solidFill>
              </a:rPr>
              <a:t>Основные методы: </a:t>
            </a:r>
            <a:r>
              <a:rPr lang="ru-RU" sz="2200" dirty="0">
                <a:solidFill>
                  <a:schemeClr val="tx1"/>
                </a:solidFill>
              </a:rPr>
              <a:t>резекция опухоли </a:t>
            </a:r>
            <a:r>
              <a:rPr lang="ru-RU" sz="2200" dirty="0" smtClean="0">
                <a:solidFill>
                  <a:schemeClr val="tx1"/>
                </a:solidFill>
              </a:rPr>
              <a:t>и </a:t>
            </a:r>
            <a:r>
              <a:rPr lang="ru-RU" sz="2200" dirty="0">
                <a:solidFill>
                  <a:schemeClr val="tx1"/>
                </a:solidFill>
              </a:rPr>
              <a:t>радикальная </a:t>
            </a:r>
            <a:r>
              <a:rPr lang="ru-RU" sz="2200" dirty="0" err="1" smtClean="0">
                <a:solidFill>
                  <a:schemeClr val="tx1"/>
                </a:solidFill>
              </a:rPr>
              <a:t>орхиэктомия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</a:t>
            </a:r>
            <a:r>
              <a:rPr lang="ru-RU" sz="2200" dirty="0" smtClean="0">
                <a:solidFill>
                  <a:schemeClr val="tx1"/>
                </a:solidFill>
              </a:rPr>
              <a:t>Из-за </a:t>
            </a:r>
            <a:r>
              <a:rPr lang="ru-RU" sz="2200" dirty="0">
                <a:solidFill>
                  <a:schemeClr val="tx1"/>
                </a:solidFill>
              </a:rPr>
              <a:t>риска рецидива рекомендуется высокая перевязка семенного канатика и </a:t>
            </a:r>
            <a:r>
              <a:rPr lang="ru-RU" sz="2200" dirty="0" smtClean="0">
                <a:solidFill>
                  <a:schemeClr val="tx1"/>
                </a:solidFill>
              </a:rPr>
              <a:t>иссечение </a:t>
            </a:r>
            <a:r>
              <a:rPr lang="ru-RU" sz="2200" dirty="0">
                <a:solidFill>
                  <a:schemeClr val="tx1"/>
                </a:solidFill>
              </a:rPr>
              <a:t>прилегающих тканей внутри пахового </a:t>
            </a:r>
            <a:r>
              <a:rPr lang="ru-RU" sz="2200" dirty="0" smtClean="0">
                <a:solidFill>
                  <a:schemeClr val="tx1"/>
                </a:solidFill>
              </a:rPr>
              <a:t>канала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</a:t>
            </a:r>
            <a:r>
              <a:rPr lang="ru-RU" sz="2200" dirty="0" err="1">
                <a:solidFill>
                  <a:schemeClr val="tx1"/>
                </a:solidFill>
              </a:rPr>
              <a:t>А</a:t>
            </a:r>
            <a:r>
              <a:rPr lang="ru-RU" sz="2200" dirty="0" err="1" smtClean="0">
                <a:solidFill>
                  <a:schemeClr val="tx1"/>
                </a:solidFill>
              </a:rPr>
              <a:t>дъювантная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химиотерапия может применяться при опухолях средней и высокой степени тяжести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8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Заключение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 Опухоли семенного канатика могут быть как доброкачественного, так и злокачественного характера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 Знание лучевой семиотики различных заболеваний необходимо для дифференциальной диагностики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 УЗИ</a:t>
            </a:r>
            <a:r>
              <a:rPr lang="ru-RU" sz="2200" dirty="0">
                <a:solidFill>
                  <a:schemeClr val="tx1"/>
                </a:solidFill>
              </a:rPr>
              <a:t>, сбор анамнеза и оценка клинических данных- важные составляющие для </a:t>
            </a:r>
            <a:r>
              <a:rPr lang="ru-RU" sz="2200" dirty="0" smtClean="0">
                <a:solidFill>
                  <a:schemeClr val="tx1"/>
                </a:solidFill>
              </a:rPr>
              <a:t>постановки диагноза при патологических состояниях семенного канатика</a:t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1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20073" y="2967335"/>
            <a:ext cx="91518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620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748" y="1363941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726" t="38690" r="52304" b="22615"/>
          <a:stretch/>
        </p:blipFill>
        <p:spPr bwMode="auto">
          <a:xfrm>
            <a:off x="149556" y="1507244"/>
            <a:ext cx="7069327" cy="4647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39802" y="132141"/>
            <a:ext cx="6008085" cy="1231800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УЗИ </a:t>
            </a:r>
            <a:r>
              <a:rPr lang="ru-RU" sz="2400" dirty="0">
                <a:solidFill>
                  <a:schemeClr val="tx1"/>
                </a:solidFill>
              </a:rPr>
              <a:t>органов мошонки, сагиттальное сканирование, режим </a:t>
            </a:r>
            <a:r>
              <a:rPr lang="ru-RU" sz="2400" dirty="0" smtClean="0">
                <a:solidFill>
                  <a:schemeClr val="tx1"/>
                </a:solidFill>
              </a:rPr>
              <a:t>ЦДК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Эктазия канальцев придатка яичка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15451" y="2510581"/>
            <a:ext cx="4203510" cy="3112295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В паренхиме увеличенного придатка яичка (</a:t>
            </a:r>
            <a:r>
              <a:rPr lang="ru-RU" sz="2000" i="1" dirty="0" smtClean="0">
                <a:solidFill>
                  <a:schemeClr val="tx1"/>
                </a:solidFill>
              </a:rPr>
              <a:t>Е</a:t>
            </a:r>
            <a:r>
              <a:rPr lang="ru-RU" sz="2400" dirty="0" smtClean="0">
                <a:solidFill>
                  <a:schemeClr val="tx1"/>
                </a:solidFill>
              </a:rPr>
              <a:t>) визуализируются </a:t>
            </a:r>
            <a:r>
              <a:rPr lang="ru-RU" sz="2400" dirty="0" err="1" smtClean="0">
                <a:solidFill>
                  <a:schemeClr val="tx1"/>
                </a:solidFill>
              </a:rPr>
              <a:t>анэхогенные</a:t>
            </a:r>
            <a:r>
              <a:rPr lang="ru-RU" sz="2400" dirty="0" smtClean="0">
                <a:solidFill>
                  <a:schemeClr val="tx1"/>
                </a:solidFill>
              </a:rPr>
              <a:t> трубчатые структуры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(расширенные канальцы)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26633" y="848698"/>
            <a:ext cx="4381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Мужчина 45 лет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u="sng" dirty="0" smtClean="0">
                <a:solidFill>
                  <a:schemeClr val="tx1"/>
                </a:solidFill>
              </a:rPr>
              <a:t>В анамнезе: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вазэктомия</a:t>
            </a:r>
            <a:r>
              <a:rPr lang="ru-RU" sz="2000" dirty="0" smtClean="0"/>
              <a:t>, </a:t>
            </a:r>
            <a:r>
              <a:rPr lang="ru-RU" sz="2000" dirty="0" smtClean="0">
                <a:solidFill>
                  <a:schemeClr val="tx1"/>
                </a:solidFill>
              </a:rPr>
              <a:t>проведенная 3 года назад</a:t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294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8560" y="1404449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257269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14912" t="29373" r="67334" b="52947"/>
          <a:stretch/>
        </p:blipFill>
        <p:spPr bwMode="auto">
          <a:xfrm>
            <a:off x="409431" y="1964672"/>
            <a:ext cx="4954139" cy="3289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2887" t="29373" r="52218" b="52947"/>
          <a:stretch/>
        </p:blipFill>
        <p:spPr bwMode="auto">
          <a:xfrm>
            <a:off x="6484962" y="1964672"/>
            <a:ext cx="4979157" cy="3289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23332" y="100353"/>
            <a:ext cx="10536071" cy="109315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УЗИ паховой области, сагиттальное сканирование, В-режим (А)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поперечное сканирование, режим ЦДК (В</a:t>
            </a:r>
            <a:r>
              <a:rPr lang="ru-RU" sz="2400" dirty="0" smtClean="0">
                <a:solidFill>
                  <a:schemeClr val="tx1"/>
                </a:solidFill>
              </a:rPr>
              <a:t>)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бсцесс 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мягких тканей паховой области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1140" y="1193504"/>
            <a:ext cx="94963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Мужчина 32 лет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u="sng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анамнезе: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вазэктомия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проведенная 2 недели назад, боль и отек 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паховой области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3332" y="5424825"/>
            <a:ext cx="10918206" cy="140201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err="1" smtClean="0">
                <a:solidFill>
                  <a:schemeClr val="tx1"/>
                </a:solidFill>
              </a:rPr>
              <a:t>Гипоэхогенный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семявыносящий проток (</a:t>
            </a:r>
            <a:r>
              <a:rPr lang="ru-RU" i="1" dirty="0">
                <a:solidFill>
                  <a:schemeClr val="tx1"/>
                </a:solidFill>
              </a:rPr>
              <a:t>головки стрелок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Жидкостное скопление </a:t>
            </a:r>
            <a:r>
              <a:rPr lang="ru-RU" sz="2000" dirty="0" smtClean="0">
                <a:solidFill>
                  <a:schemeClr val="tx1"/>
                </a:solidFill>
              </a:rPr>
              <a:t>гетерогенной структуры- </a:t>
            </a:r>
            <a:r>
              <a:rPr lang="ru-RU" sz="2000" dirty="0">
                <a:solidFill>
                  <a:schemeClr val="tx1"/>
                </a:solidFill>
              </a:rPr>
              <a:t>абсцесс (</a:t>
            </a:r>
            <a:r>
              <a:rPr lang="ru-RU" i="1" dirty="0">
                <a:solidFill>
                  <a:schemeClr val="tx1"/>
                </a:solidFill>
              </a:rPr>
              <a:t>черные </a:t>
            </a:r>
            <a:r>
              <a:rPr lang="ru-RU" i="1" dirty="0" smtClean="0">
                <a:solidFill>
                  <a:schemeClr val="tx1"/>
                </a:solidFill>
              </a:rPr>
              <a:t>стрелки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Усиление </a:t>
            </a:r>
            <a:r>
              <a:rPr lang="ru-RU" sz="2000" dirty="0" err="1" smtClean="0">
                <a:solidFill>
                  <a:schemeClr val="tx1"/>
                </a:solidFill>
              </a:rPr>
              <a:t>васкуляризации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i="1" dirty="0">
                <a:solidFill>
                  <a:schemeClr val="tx1"/>
                </a:solidFill>
              </a:rPr>
              <a:t>белая стрелка</a:t>
            </a:r>
            <a:r>
              <a:rPr lang="ru-RU" sz="2000" dirty="0">
                <a:solidFill>
                  <a:schemeClr val="tx1"/>
                </a:solidFill>
              </a:rPr>
              <a:t>), </a:t>
            </a:r>
            <a:r>
              <a:rPr lang="ru-RU" sz="2000" dirty="0" err="1">
                <a:solidFill>
                  <a:schemeClr val="tx1"/>
                </a:solidFill>
              </a:rPr>
              <a:t>гиперэхогенная</a:t>
            </a:r>
            <a:r>
              <a:rPr lang="ru-RU" sz="2000" dirty="0">
                <a:solidFill>
                  <a:schemeClr val="tx1"/>
                </a:solidFill>
              </a:rPr>
              <a:t> жировая клетчатка (</a:t>
            </a:r>
            <a:r>
              <a:rPr lang="ru-RU" dirty="0">
                <a:solidFill>
                  <a:schemeClr val="tx1"/>
                </a:solidFill>
              </a:rPr>
              <a:t>*</a:t>
            </a:r>
            <a:r>
              <a:rPr lang="ru-RU" sz="2000" dirty="0">
                <a:solidFill>
                  <a:schemeClr val="tx1"/>
                </a:solidFill>
              </a:rPr>
              <a:t>) на </a:t>
            </a:r>
            <a:r>
              <a:rPr lang="ru-RU" sz="2000" dirty="0" smtClean="0">
                <a:solidFill>
                  <a:schemeClr val="tx1"/>
                </a:solidFill>
              </a:rPr>
              <a:t>перевязанном конце протока</a:t>
            </a:r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>
                <a:solidFill>
                  <a:schemeClr val="tx1"/>
                </a:solidFill>
              </a:rPr>
              <a:t>Сперматогенная</a:t>
            </a:r>
            <a:r>
              <a:rPr lang="ru-RU" sz="5400" b="1" dirty="0" smtClean="0">
                <a:solidFill>
                  <a:schemeClr val="tx1"/>
                </a:solidFill>
              </a:rPr>
              <a:t> гранулема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995860"/>
            <a:ext cx="10244010" cy="3640666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- является иммунной реакцией в ответ на </a:t>
            </a:r>
            <a:r>
              <a:rPr lang="ru-RU" sz="2200" dirty="0" err="1">
                <a:solidFill>
                  <a:schemeClr val="tx1"/>
                </a:solidFill>
              </a:rPr>
              <a:t>экстравазацию</a:t>
            </a:r>
            <a:r>
              <a:rPr lang="ru-RU" sz="2200" dirty="0">
                <a:solidFill>
                  <a:schemeClr val="tx1"/>
                </a:solidFill>
              </a:rPr>
              <a:t> сперматозоидов, вызванную травмой, оперативным вмешательством или инфекцией</a:t>
            </a:r>
            <a:br>
              <a:rPr lang="ru-RU" sz="2200" dirty="0">
                <a:solidFill>
                  <a:schemeClr val="tx1"/>
                </a:solidFill>
              </a:rPr>
            </a:br>
            <a:endParaRPr lang="ru-RU" sz="2200" dirty="0" smtClean="0"/>
          </a:p>
          <a:p>
            <a:r>
              <a:rPr lang="ru-RU" sz="2200" dirty="0" smtClean="0"/>
              <a:t>- </a:t>
            </a:r>
            <a:r>
              <a:rPr lang="ru-RU" sz="2200" b="1" dirty="0" smtClean="0">
                <a:solidFill>
                  <a:schemeClr val="tx1"/>
                </a:solidFill>
              </a:rPr>
              <a:t>Клиника: </a:t>
            </a:r>
            <a:r>
              <a:rPr lang="ru-RU" sz="2200" dirty="0" smtClean="0"/>
              <a:t>б</a:t>
            </a:r>
            <a:r>
              <a:rPr lang="ru-RU" sz="2200" dirty="0" smtClean="0">
                <a:solidFill>
                  <a:schemeClr val="tx1"/>
                </a:solidFill>
              </a:rPr>
              <a:t>ессимптомное </a:t>
            </a:r>
            <a:r>
              <a:rPr lang="ru-RU" sz="2200" dirty="0">
                <a:solidFill>
                  <a:schemeClr val="tx1"/>
                </a:solidFill>
              </a:rPr>
              <a:t>или </a:t>
            </a:r>
            <a:r>
              <a:rPr lang="ru-RU" sz="2200" dirty="0" smtClean="0">
                <a:solidFill>
                  <a:schemeClr val="tx1"/>
                </a:solidFill>
              </a:rPr>
              <a:t>болезненное уплотнение в </a:t>
            </a:r>
            <a:r>
              <a:rPr lang="ru-RU" sz="2200" dirty="0">
                <a:solidFill>
                  <a:schemeClr val="tx1"/>
                </a:solidFill>
              </a:rPr>
              <a:t>области придатка яичка и пересеченных концов семявыносящего </a:t>
            </a:r>
            <a:r>
              <a:rPr lang="ru-RU" sz="2200" dirty="0" smtClean="0">
                <a:solidFill>
                  <a:schemeClr val="tx1"/>
                </a:solidFill>
              </a:rPr>
              <a:t>протока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</a:t>
            </a:r>
            <a:r>
              <a:rPr lang="ru-RU" sz="2200" b="1" dirty="0">
                <a:solidFill>
                  <a:schemeClr val="tx1"/>
                </a:solidFill>
              </a:rPr>
              <a:t>УЗ-признаки </a:t>
            </a:r>
            <a:r>
              <a:rPr lang="ru-RU" sz="2200" b="1" dirty="0" smtClean="0">
                <a:solidFill>
                  <a:schemeClr val="tx1"/>
                </a:solidFill>
              </a:rPr>
              <a:t>неспецифичны</a:t>
            </a:r>
            <a:r>
              <a:rPr lang="ru-RU" sz="2200" dirty="0">
                <a:solidFill>
                  <a:schemeClr val="tx1"/>
                </a:solidFill>
              </a:rPr>
              <a:t>: изо-, </a:t>
            </a:r>
            <a:r>
              <a:rPr lang="ru-RU" sz="2200" dirty="0" err="1">
                <a:solidFill>
                  <a:schemeClr val="tx1"/>
                </a:solidFill>
              </a:rPr>
              <a:t>гипоэхогенное</a:t>
            </a:r>
            <a:r>
              <a:rPr lang="ru-RU" sz="2200" dirty="0">
                <a:solidFill>
                  <a:schemeClr val="tx1"/>
                </a:solidFill>
              </a:rPr>
              <a:t> образование с четкими </a:t>
            </a:r>
            <a:r>
              <a:rPr lang="ru-RU" sz="2200" dirty="0" smtClean="0">
                <a:solidFill>
                  <a:schemeClr val="tx1"/>
                </a:solidFill>
              </a:rPr>
              <a:t>контурами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В </a:t>
            </a:r>
            <a:r>
              <a:rPr lang="ru-RU" sz="2200" dirty="0" smtClean="0">
                <a:solidFill>
                  <a:schemeClr val="tx1"/>
                </a:solidFill>
              </a:rPr>
              <a:t>структуре хронических гранулем могут </a:t>
            </a:r>
            <a:r>
              <a:rPr lang="ru-RU" sz="2200" dirty="0">
                <a:solidFill>
                  <a:schemeClr val="tx1"/>
                </a:solidFill>
              </a:rPr>
              <a:t>встречаться </a:t>
            </a:r>
            <a:r>
              <a:rPr lang="ru-RU" sz="2200" dirty="0" smtClean="0">
                <a:solidFill>
                  <a:schemeClr val="tx1"/>
                </a:solidFill>
              </a:rPr>
              <a:t>кольцевидные </a:t>
            </a:r>
            <a:r>
              <a:rPr lang="ru-RU" sz="2200" dirty="0" err="1" smtClean="0">
                <a:solidFill>
                  <a:schemeClr val="tx1"/>
                </a:solidFill>
              </a:rPr>
              <a:t>кальцификаты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056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326506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первы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19247"/>
            <a:ext cx="8229600" cy="425127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370876" y="296021"/>
            <a:ext cx="7487849" cy="126977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УЗИ </a:t>
            </a:r>
            <a:r>
              <a:rPr lang="ru-RU" sz="2400" dirty="0">
                <a:solidFill>
                  <a:schemeClr val="tx1"/>
                </a:solidFill>
              </a:rPr>
              <a:t>мошонки, сагиттальное сканирование, </a:t>
            </a:r>
            <a:r>
              <a:rPr lang="ru-RU" sz="2400" dirty="0" smtClean="0">
                <a:solidFill>
                  <a:schemeClr val="tx1"/>
                </a:solidFill>
              </a:rPr>
              <a:t>В-режим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err="1">
                <a:solidFill>
                  <a:schemeClr val="tx1"/>
                </a:solidFill>
              </a:rPr>
              <a:t>С</a:t>
            </a:r>
            <a:r>
              <a:rPr lang="ru-RU" sz="2400" b="1" dirty="0" err="1" smtClean="0">
                <a:solidFill>
                  <a:schemeClr val="tx1"/>
                </a:solidFill>
              </a:rPr>
              <a:t>перматогенная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гранулема семенного канатика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29600" y="1326506"/>
            <a:ext cx="39089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Мужчина 65 лет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анамнезе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вазэктомия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Причина обращения: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пальпируемое образование мошонки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52999" y="3212507"/>
            <a:ext cx="3662149" cy="2597775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</a:rPr>
              <a:t>Гипоэхогенное</a:t>
            </a:r>
            <a:r>
              <a:rPr lang="ru-RU" sz="2400" dirty="0" smtClean="0">
                <a:solidFill>
                  <a:schemeClr val="tx1"/>
                </a:solidFill>
              </a:rPr>
              <a:t> образование гетерогенной структуры, расположенное в дистальном сегменте семенного канатика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94" y="162965"/>
            <a:ext cx="11850806" cy="1450757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Доброкачественные опухоли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Липома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506" y="1804791"/>
            <a:ext cx="10058400" cy="4445884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- Наиболее распространенная доброкачественная опухоль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Чаще </a:t>
            </a:r>
            <a:r>
              <a:rPr lang="ru-RU" sz="2200" dirty="0" smtClean="0">
                <a:solidFill>
                  <a:schemeClr val="tx1"/>
                </a:solidFill>
              </a:rPr>
              <a:t>встречается </a:t>
            </a:r>
            <a:r>
              <a:rPr lang="ru-RU" sz="2200" dirty="0">
                <a:solidFill>
                  <a:schemeClr val="tx1"/>
                </a:solidFill>
              </a:rPr>
              <a:t>у пожилых пациентов, но </a:t>
            </a:r>
            <a:r>
              <a:rPr lang="ru-RU" sz="2200" dirty="0" smtClean="0">
                <a:solidFill>
                  <a:schemeClr val="tx1"/>
                </a:solidFill>
              </a:rPr>
              <a:t>может </a:t>
            </a:r>
            <a:r>
              <a:rPr lang="ru-RU" sz="2200" dirty="0">
                <a:solidFill>
                  <a:schemeClr val="tx1"/>
                </a:solidFill>
              </a:rPr>
              <a:t>возникнуть в любом </a:t>
            </a:r>
            <a:r>
              <a:rPr lang="ru-RU" sz="2200" dirty="0" smtClean="0">
                <a:solidFill>
                  <a:schemeClr val="tx1"/>
                </a:solidFill>
              </a:rPr>
              <a:t>возрасте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 Представляет </a:t>
            </a:r>
            <a:r>
              <a:rPr lang="ru-RU" sz="2200" dirty="0">
                <a:solidFill>
                  <a:schemeClr val="tx1"/>
                </a:solidFill>
              </a:rPr>
              <a:t>собой безболезненное </a:t>
            </a:r>
            <a:r>
              <a:rPr lang="ru-RU" sz="2200" dirty="0" smtClean="0">
                <a:solidFill>
                  <a:schemeClr val="tx1"/>
                </a:solidFill>
              </a:rPr>
              <a:t>уплотнение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b="1" u="sng" dirty="0" smtClean="0">
                <a:solidFill>
                  <a:schemeClr val="tx1"/>
                </a:solidFill>
              </a:rPr>
              <a:t/>
            </a:r>
            <a:br>
              <a:rPr lang="ru-RU" sz="2200" b="1" u="sng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 </a:t>
            </a:r>
            <a:r>
              <a:rPr lang="ru-RU" sz="2200" b="1" dirty="0" smtClean="0">
                <a:solidFill>
                  <a:schemeClr val="tx1"/>
                </a:solidFill>
              </a:rPr>
              <a:t>УЗ- признаки</a:t>
            </a:r>
            <a:r>
              <a:rPr lang="ru-RU" sz="2200" dirty="0" smtClean="0">
                <a:solidFill>
                  <a:schemeClr val="tx1"/>
                </a:solidFill>
              </a:rPr>
              <a:t>: образование повышенной </a:t>
            </a:r>
            <a:r>
              <a:rPr lang="ru-RU" sz="2200" dirty="0" err="1" smtClean="0">
                <a:solidFill>
                  <a:schemeClr val="tx1"/>
                </a:solidFill>
              </a:rPr>
              <a:t>эхогенности</a:t>
            </a:r>
            <a:r>
              <a:rPr lang="ru-RU" sz="2200" dirty="0" smtClean="0">
                <a:solidFill>
                  <a:schemeClr val="tx1"/>
                </a:solidFill>
              </a:rPr>
              <a:t>, однородной </a:t>
            </a:r>
            <a:r>
              <a:rPr lang="ru-RU" sz="2200" dirty="0">
                <a:solidFill>
                  <a:schemeClr val="tx1"/>
                </a:solidFill>
              </a:rPr>
              <a:t>структуры с четкими </a:t>
            </a:r>
            <a:r>
              <a:rPr lang="ru-RU" sz="2200" dirty="0" smtClean="0">
                <a:solidFill>
                  <a:schemeClr val="tx1"/>
                </a:solidFill>
              </a:rPr>
              <a:t>контурами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</a:t>
            </a:r>
            <a:r>
              <a:rPr lang="ru-RU" sz="2200" dirty="0" smtClean="0">
                <a:solidFill>
                  <a:schemeClr val="tx1"/>
                </a:solidFill>
              </a:rPr>
              <a:t>Может </a:t>
            </a:r>
            <a:r>
              <a:rPr lang="ru-RU" sz="2200" dirty="0">
                <a:solidFill>
                  <a:schemeClr val="tx1"/>
                </a:solidFill>
              </a:rPr>
              <a:t>содержать </a:t>
            </a:r>
            <a:r>
              <a:rPr lang="ru-RU" sz="2200" dirty="0" err="1">
                <a:solidFill>
                  <a:schemeClr val="tx1"/>
                </a:solidFill>
              </a:rPr>
              <a:t>гиперэхогенные</a:t>
            </a:r>
            <a:r>
              <a:rPr lang="ru-RU" sz="2200" dirty="0">
                <a:solidFill>
                  <a:schemeClr val="tx1"/>
                </a:solidFill>
              </a:rPr>
              <a:t> линейные </a:t>
            </a:r>
            <a:r>
              <a:rPr lang="ru-RU" sz="2200" dirty="0" smtClean="0">
                <a:solidFill>
                  <a:schemeClr val="tx1"/>
                </a:solidFill>
              </a:rPr>
              <a:t>структуры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Не </a:t>
            </a:r>
            <a:r>
              <a:rPr lang="ru-RU" sz="2200" dirty="0" smtClean="0">
                <a:solidFill>
                  <a:schemeClr val="tx1"/>
                </a:solidFill>
              </a:rPr>
              <a:t>имеет </a:t>
            </a:r>
            <a:r>
              <a:rPr lang="ru-RU" sz="2200" dirty="0" err="1">
                <a:solidFill>
                  <a:schemeClr val="tx1"/>
                </a:solidFill>
              </a:rPr>
              <a:t>васкуляризации</a:t>
            </a:r>
            <a:r>
              <a:rPr lang="ru-RU" sz="2200" dirty="0">
                <a:solidFill>
                  <a:schemeClr val="tx1"/>
                </a:solidFill>
              </a:rPr>
              <a:t> в режиме ЦДК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267103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-10673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Липома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Требует </a:t>
            </a:r>
            <a:r>
              <a:rPr lang="ru-RU" sz="2200" dirty="0">
                <a:solidFill>
                  <a:schemeClr val="tx1"/>
                </a:solidFill>
              </a:rPr>
              <a:t>дифференцировки с </a:t>
            </a:r>
            <a:r>
              <a:rPr lang="ru-RU" sz="2200" dirty="0" smtClean="0">
                <a:solidFill>
                  <a:schemeClr val="tx1"/>
                </a:solidFill>
              </a:rPr>
              <a:t>паховыми </a:t>
            </a:r>
            <a:r>
              <a:rPr lang="ru-RU" sz="2200" dirty="0">
                <a:solidFill>
                  <a:schemeClr val="tx1"/>
                </a:solidFill>
              </a:rPr>
              <a:t>грыжами из-за общих рентгенологических </a:t>
            </a:r>
            <a:r>
              <a:rPr lang="ru-RU" sz="2200" dirty="0" smtClean="0">
                <a:solidFill>
                  <a:schemeClr val="tx1"/>
                </a:solidFill>
              </a:rPr>
              <a:t>признаков</a:t>
            </a: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endParaRPr lang="ru-RU" sz="2200" dirty="0" smtClean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292824" y="2634018"/>
            <a:ext cx="1787857" cy="52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8078421" y="2634018"/>
            <a:ext cx="1638786" cy="52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7435187" y="4299904"/>
            <a:ext cx="4564039" cy="2558095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err="1" smtClean="0">
                <a:solidFill>
                  <a:schemeClr val="tx1"/>
                </a:solidFill>
              </a:rPr>
              <a:t>Передне</a:t>
            </a:r>
            <a:r>
              <a:rPr lang="ru-RU" sz="2200" dirty="0" smtClean="0">
                <a:solidFill>
                  <a:schemeClr val="tx1"/>
                </a:solidFill>
              </a:rPr>
              <a:t>-медиальное расположение относительно семенного канатика</a:t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u="sng" dirty="0" smtClean="0">
                <a:solidFill>
                  <a:schemeClr val="tx1"/>
                </a:solidFill>
              </a:rPr>
              <a:t>Проба </a:t>
            </a:r>
            <a:r>
              <a:rPr lang="ru-RU" sz="2200" u="sng" dirty="0" err="1" smtClean="0">
                <a:solidFill>
                  <a:schemeClr val="tx1"/>
                </a:solidFill>
              </a:rPr>
              <a:t>Вальсальвы</a:t>
            </a:r>
            <a:r>
              <a:rPr lang="ru-RU" sz="2200" u="sng" dirty="0" smtClean="0">
                <a:solidFill>
                  <a:schemeClr val="tx1"/>
                </a:solidFill>
              </a:rPr>
              <a:t>: </a:t>
            </a:r>
            <a:r>
              <a:rPr lang="ru-RU" sz="2200" dirty="0" smtClean="0">
                <a:solidFill>
                  <a:schemeClr val="tx1"/>
                </a:solidFill>
              </a:rPr>
              <a:t>содержимое грыжи смещается кпереди от семенного канатика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734" y="4299905"/>
            <a:ext cx="4418462" cy="2558094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</a:rPr>
              <a:t>Располагается </a:t>
            </a:r>
            <a:r>
              <a:rPr lang="ru-RU" sz="2200" dirty="0" err="1" smtClean="0">
                <a:solidFill>
                  <a:schemeClr val="tx1"/>
                </a:solidFill>
              </a:rPr>
              <a:t>латеральнее</a:t>
            </a:r>
            <a:r>
              <a:rPr lang="ru-RU" sz="2200" dirty="0" smtClean="0">
                <a:solidFill>
                  <a:schemeClr val="tx1"/>
                </a:solidFill>
              </a:rPr>
              <a:t> семенного канатика</a:t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u="sng" dirty="0" smtClean="0">
                <a:solidFill>
                  <a:schemeClr val="tx1"/>
                </a:solidFill>
              </a:rPr>
              <a:t>Проба </a:t>
            </a:r>
            <a:r>
              <a:rPr lang="ru-RU" sz="2200" u="sng" dirty="0" err="1" smtClean="0">
                <a:solidFill>
                  <a:schemeClr val="tx1"/>
                </a:solidFill>
              </a:rPr>
              <a:t>Вальсальвы</a:t>
            </a:r>
            <a:r>
              <a:rPr lang="ru-RU" sz="2200" u="sng" dirty="0" smtClean="0">
                <a:solidFill>
                  <a:schemeClr val="tx1"/>
                </a:solidFill>
              </a:rPr>
              <a:t>: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не смещается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5510" y="3280013"/>
            <a:ext cx="2061839" cy="73230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50" b="1" dirty="0" smtClean="0">
                <a:solidFill>
                  <a:schemeClr val="tx1"/>
                </a:solidFill>
              </a:rPr>
              <a:t/>
            </a:r>
            <a:br>
              <a:rPr lang="ru-RU" sz="205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Липома</a:t>
            </a:r>
            <a:r>
              <a:rPr lang="ru-RU" sz="2050" b="1" dirty="0">
                <a:solidFill>
                  <a:schemeClr val="tx1"/>
                </a:solidFill>
              </a:rPr>
              <a:t/>
            </a:r>
            <a:br>
              <a:rPr lang="ru-RU" sz="2050" b="1" dirty="0">
                <a:solidFill>
                  <a:schemeClr val="tx1"/>
                </a:solidFill>
              </a:rPr>
            </a:br>
            <a:endParaRPr lang="ru-RU" sz="205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53811" y="3280013"/>
            <a:ext cx="2526789" cy="73230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50" b="1" dirty="0" smtClean="0">
                <a:solidFill>
                  <a:schemeClr val="tx1"/>
                </a:solidFill>
              </a:rPr>
              <a:t/>
            </a:r>
            <a:br>
              <a:rPr lang="ru-RU" sz="205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Паховая грыжа</a:t>
            </a:r>
            <a:r>
              <a:rPr lang="ru-RU" sz="2050" b="1" dirty="0">
                <a:solidFill>
                  <a:schemeClr val="tx1"/>
                </a:solidFill>
              </a:rPr>
              <a:t/>
            </a:r>
            <a:br>
              <a:rPr lang="ru-RU" sz="2050" b="1" dirty="0">
                <a:solidFill>
                  <a:schemeClr val="tx1"/>
                </a:solidFill>
              </a:rPr>
            </a:br>
            <a:endParaRPr lang="ru-RU" sz="2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326506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751" t="25950" r="52539" b="25570"/>
          <a:stretch/>
        </p:blipFill>
        <p:spPr bwMode="auto">
          <a:xfrm>
            <a:off x="354842" y="1491129"/>
            <a:ext cx="6707803" cy="4814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48358" y="239349"/>
            <a:ext cx="7193726" cy="108715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50" b="1" dirty="0" smtClean="0">
                <a:solidFill>
                  <a:schemeClr val="tx1"/>
                </a:solidFill>
              </a:rPr>
              <a:t/>
            </a:r>
            <a:br>
              <a:rPr lang="ru-RU" sz="2050" b="1" dirty="0" smtClean="0">
                <a:solidFill>
                  <a:schemeClr val="tx1"/>
                </a:solidFill>
              </a:rPr>
            </a:br>
            <a:r>
              <a:rPr lang="ru-RU" sz="2050" b="1" dirty="0" smtClean="0">
                <a:solidFill>
                  <a:schemeClr val="tx1"/>
                </a:solidFill>
              </a:rPr>
              <a:t/>
            </a:r>
            <a:br>
              <a:rPr lang="ru-RU" sz="2050" b="1" dirty="0" smtClean="0">
                <a:solidFill>
                  <a:schemeClr val="tx1"/>
                </a:solidFill>
              </a:rPr>
            </a:br>
            <a:r>
              <a:rPr lang="ru-RU" sz="2050" b="1" dirty="0" smtClean="0">
                <a:solidFill>
                  <a:schemeClr val="tx1"/>
                </a:solidFill>
              </a:rPr>
              <a:t/>
            </a:r>
            <a:br>
              <a:rPr lang="ru-RU" sz="2050" b="1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УЗИ </a:t>
            </a:r>
            <a:r>
              <a:rPr lang="ru-RU" sz="2400" dirty="0">
                <a:solidFill>
                  <a:schemeClr val="tx1"/>
                </a:solidFill>
              </a:rPr>
              <a:t>паховой области, сагиттальное </a:t>
            </a:r>
            <a:r>
              <a:rPr lang="ru-RU" sz="2400" dirty="0" smtClean="0">
                <a:solidFill>
                  <a:schemeClr val="tx1"/>
                </a:solidFill>
              </a:rPr>
              <a:t>сканирование В-режим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Липома семенного канатика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050" b="1" dirty="0">
                <a:solidFill>
                  <a:schemeClr val="tx1"/>
                </a:solidFill>
              </a:rPr>
              <a:t/>
            </a:r>
            <a:br>
              <a:rPr lang="ru-RU" sz="2050" b="1" dirty="0">
                <a:solidFill>
                  <a:schemeClr val="tx1"/>
                </a:solidFill>
              </a:rPr>
            </a:br>
            <a:endParaRPr lang="ru-RU" sz="205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65075" y="2342169"/>
            <a:ext cx="4735773" cy="3112295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Преимущественно </a:t>
            </a:r>
            <a:r>
              <a:rPr lang="ru-RU" sz="2400" dirty="0" err="1">
                <a:solidFill>
                  <a:schemeClr val="tx1"/>
                </a:solidFill>
              </a:rPr>
              <a:t>гиперэхогенное</a:t>
            </a:r>
            <a:r>
              <a:rPr lang="ru-RU" sz="2400" dirty="0">
                <a:solidFill>
                  <a:schemeClr val="tx1"/>
                </a:solidFill>
              </a:rPr>
              <a:t> образование (*) гомогенной структуры с </a:t>
            </a:r>
            <a:r>
              <a:rPr lang="ru-RU" sz="2400" dirty="0" err="1">
                <a:solidFill>
                  <a:schemeClr val="tx1"/>
                </a:solidFill>
              </a:rPr>
              <a:t>гиперэхогенными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линейными эхосигналами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err="1">
                <a:solidFill>
                  <a:schemeClr val="tx1"/>
                </a:solidFill>
              </a:rPr>
              <a:t>Васкуляризация</a:t>
            </a:r>
            <a:r>
              <a:rPr lang="ru-RU" sz="2400" dirty="0">
                <a:solidFill>
                  <a:schemeClr val="tx1"/>
                </a:solidFill>
              </a:rPr>
              <a:t> отсутствует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76708" y="132650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332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552</TotalTime>
  <Words>275</Words>
  <Application>Microsoft Office PowerPoint</Application>
  <PresentationFormat>Широкоэкранный</PresentationFormat>
  <Paragraphs>82</Paragraphs>
  <Slides>22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Ретро</vt:lpstr>
      <vt:lpstr>Патологические состояния при визуализации семенного канатика Часть 3</vt:lpstr>
      <vt:lpstr>Осложнения после вазэктомии </vt:lpstr>
      <vt:lpstr>Презентация PowerPoint</vt:lpstr>
      <vt:lpstr>Презентация PowerPoint</vt:lpstr>
      <vt:lpstr>Сперматогенная гранулема</vt:lpstr>
      <vt:lpstr>Презентация PowerPoint</vt:lpstr>
      <vt:lpstr>Доброкачественные опухоли Липома</vt:lpstr>
      <vt:lpstr>Липома</vt:lpstr>
      <vt:lpstr>Презентация PowerPoint</vt:lpstr>
      <vt:lpstr>Аденоматоидная опухоль семенного канатика </vt:lpstr>
      <vt:lpstr>Презентация PowerPoint</vt:lpstr>
      <vt:lpstr>Лейомиома </vt:lpstr>
      <vt:lpstr>Презентация PowerPoint</vt:lpstr>
      <vt:lpstr>Кистозная лимфангиома </vt:lpstr>
      <vt:lpstr>Презентация PowerPoint</vt:lpstr>
      <vt:lpstr>Злокачественные опухоли Липосаркома</vt:lpstr>
      <vt:lpstr>Рабдомиосаркома </vt:lpstr>
      <vt:lpstr>Презентация PowerPoint</vt:lpstr>
      <vt:lpstr>Презентация PowerPoint</vt:lpstr>
      <vt:lpstr>Лечение злокачественных новообразований семенного канатика</vt:lpstr>
      <vt:lpstr>Заключение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Патологические состояния при визуализации семенного канатика Часть 3</dc:title>
  <dc:creator>Юля</dc:creator>
  <cp:lastModifiedBy>Юля</cp:lastModifiedBy>
  <cp:revision>42</cp:revision>
  <dcterms:created xsi:type="dcterms:W3CDTF">2024-03-16T06:30:49Z</dcterms:created>
  <dcterms:modified xsi:type="dcterms:W3CDTF">2024-04-21T14:03:11Z</dcterms:modified>
</cp:coreProperties>
</file>