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6" r:id="rId3"/>
    <p:sldId id="275" r:id="rId4"/>
    <p:sldId id="280" r:id="rId5"/>
    <p:sldId id="283" r:id="rId6"/>
    <p:sldId id="282" r:id="rId7"/>
    <p:sldId id="285" r:id="rId8"/>
    <p:sldId id="286" r:id="rId9"/>
    <p:sldId id="281" r:id="rId10"/>
    <p:sldId id="291" r:id="rId11"/>
    <p:sldId id="290" r:id="rId12"/>
    <p:sldId id="289" r:id="rId13"/>
    <p:sldId id="292" r:id="rId14"/>
    <p:sldId id="288" r:id="rId15"/>
    <p:sldId id="293" r:id="rId16"/>
    <p:sldId id="287" r:id="rId17"/>
    <p:sldId id="296" r:id="rId18"/>
    <p:sldId id="295" r:id="rId19"/>
    <p:sldId id="297" r:id="rId20"/>
    <p:sldId id="294" r:id="rId21"/>
    <p:sldId id="300" r:id="rId22"/>
    <p:sldId id="298" r:id="rId23"/>
    <p:sldId id="299" r:id="rId24"/>
    <p:sldId id="301" r:id="rId25"/>
    <p:sldId id="302" r:id="rId26"/>
    <p:sldId id="264" r:id="rId27"/>
    <p:sldId id="26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8A0000"/>
    <a:srgbClr val="CC0099"/>
    <a:srgbClr val="99CC00"/>
    <a:srgbClr val="FF0066"/>
    <a:srgbClr val="FFCC00"/>
    <a:srgbClr val="F9E449"/>
    <a:srgbClr val="F79931"/>
    <a:srgbClr val="FF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0275" autoAdjust="0"/>
  </p:normalViewPr>
  <p:slideViewPr>
    <p:cSldViewPr>
      <p:cViewPr>
        <p:scale>
          <a:sx n="100" d="100"/>
          <a:sy n="100" d="100"/>
        </p:scale>
        <p:origin x="-18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B621E7-33CF-48AC-9826-2373E65447F1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85672E-5F38-4101-8E6D-C933C1E5E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62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 err="1" smtClean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Ретрофарингеальная</a:t>
            </a:r>
            <a:r>
              <a:rPr lang="ru-RU" sz="1800" b="1" dirty="0" smtClean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: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Норма С3 &lt; 4 мм, при &gt; 7 мм подозрение на травму верхнего шейного отдела позвоночника. Чувствительность = 45%, специфичность = 83%.</a:t>
            </a:r>
          </a:p>
          <a:p>
            <a:r>
              <a:rPr lang="ru-RU" sz="1800" b="1" dirty="0" err="1" smtClean="0">
                <a:solidFill>
                  <a:srgbClr val="99CC00"/>
                </a:solidFill>
                <a:latin typeface="+mn-lt"/>
                <a:cs typeface="Times New Roman" panose="02020603050405020304" pitchFamily="18" charset="0"/>
              </a:rPr>
              <a:t>Ретротрахеальный</a:t>
            </a:r>
            <a:r>
              <a:rPr lang="ru-RU" sz="1800" b="1" dirty="0" smtClean="0">
                <a:solidFill>
                  <a:srgbClr val="99CC00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Аномалия &gt; 18 мм на уровне C7 (&gt; 14 мм у детей) или &gt; 90% ширины позвонка. Если &gt; 18 мм, подозрение на травму нижнего шейного отдела позвоночника. Чувствительность = 35%, специфичность = </a:t>
            </a:r>
          </a:p>
          <a:p>
            <a:endParaRPr lang="ru-RU" sz="1200" dirty="0" smtClean="0">
              <a:latin typeface="+mn-lt"/>
              <a:cs typeface="Times New Roman" panose="020206030504050203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err="1" smtClean="0">
                <a:latin typeface="+mn-lt"/>
                <a:cs typeface="Times New Roman" panose="02020603050405020304" pitchFamily="18" charset="0"/>
              </a:rPr>
              <a:t>Превертебральные</a:t>
            </a:r>
            <a:r>
              <a:rPr lang="ru-RU" sz="1200" b="1" dirty="0" smtClean="0">
                <a:latin typeface="+mn-lt"/>
                <a:cs typeface="Times New Roman" panose="02020603050405020304" pitchFamily="18" charset="0"/>
              </a:rPr>
              <a:t> мягкие ткани: </a:t>
            </a: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могут утолщаться при травме или инфекции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latin typeface="+mn-lt"/>
              <a:cs typeface="Times New Roman" panose="020206030504050203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Все линии должны быть ровными, обратное указывает на перелом, вывих или подвывих.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+mn-lt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656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Небольшой фрагмент, обычно треугольной формы, обычно затрагивает C2 или C3</a:t>
            </a:r>
          </a:p>
          <a:p>
            <a:r>
              <a:rPr lang="ru-RU" dirty="0" smtClean="0"/>
              <a:t>Расширение переднего дискового пространства</a:t>
            </a:r>
          </a:p>
          <a:p>
            <a:r>
              <a:rPr lang="ru-RU" dirty="0" smtClean="0"/>
              <a:t>Как правило, стабильный</a:t>
            </a:r>
          </a:p>
          <a:p>
            <a:r>
              <a:rPr lang="ru-RU" dirty="0" smtClean="0"/>
              <a:t>Отсутствие смещения тела позвонка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21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Перфорированные фасетки = </a:t>
            </a:r>
            <a:r>
              <a:rPr lang="ru-RU" sz="1200" b="0" dirty="0" smtClean="0"/>
              <a:t>видимо,</a:t>
            </a:r>
            <a:r>
              <a:rPr lang="ru-RU" sz="1200" b="0" baseline="0" dirty="0" smtClean="0"/>
              <a:t> ошибка перевода. Яндекс переводит </a:t>
            </a:r>
            <a:r>
              <a:rPr lang="en-US" sz="1200" b="0" baseline="0" dirty="0" smtClean="0"/>
              <a:t>Perched facets </a:t>
            </a:r>
            <a:r>
              <a:rPr lang="ru-RU" sz="1200" b="0" baseline="0" dirty="0" smtClean="0"/>
              <a:t>как </a:t>
            </a:r>
            <a:r>
              <a:rPr lang="ru-RU" sz="1200" b="0" baseline="0" dirty="0" err="1" smtClean="0"/>
              <a:t>Взгроможденные</a:t>
            </a:r>
            <a:r>
              <a:rPr lang="ru-RU" sz="1200" b="0" baseline="0" dirty="0" smtClean="0"/>
              <a:t> грани (фасетки). В традиционной русской рентгенологии этот тип вывиха называется Верхушечным (понятное название), а Заблокированные фасетки традиционно называются Соскользнувший вывих (можно, Соскочивший). Есть ещё варианты терминологии: вывих в </a:t>
            </a:r>
            <a:r>
              <a:rPr lang="ru-RU" sz="1200" b="0" baseline="0" dirty="0" err="1" smtClean="0"/>
              <a:t>дугоотростчатом</a:t>
            </a:r>
            <a:r>
              <a:rPr lang="ru-RU" sz="1200" b="0" baseline="0" dirty="0" smtClean="0"/>
              <a:t> (фасеточном) суставе без </a:t>
            </a:r>
            <a:r>
              <a:rPr lang="ru-RU" sz="1200" b="0" baseline="0" dirty="0" err="1" smtClean="0"/>
              <a:t>захлёста</a:t>
            </a:r>
            <a:r>
              <a:rPr lang="ru-RU" sz="1200" b="0" baseline="0" dirty="0" smtClean="0"/>
              <a:t> и с </a:t>
            </a:r>
            <a:r>
              <a:rPr lang="ru-RU" sz="1200" b="0" baseline="0" dirty="0" err="1" smtClean="0"/>
              <a:t>захлёстом</a:t>
            </a:r>
            <a:r>
              <a:rPr lang="ru-RU" sz="1200" b="0" baseline="0" dirty="0" smtClean="0"/>
              <a:t> фасеток. Так или иначе. Перфорированные не годятся, надо заменить</a:t>
            </a:r>
            <a:endParaRPr lang="ru-RU" sz="1200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95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 err="1" smtClean="0"/>
              <a:t>Дегенеративный</a:t>
            </a:r>
            <a:r>
              <a:rPr lang="en-US" sz="1200" dirty="0" smtClean="0"/>
              <a:t> </a:t>
            </a:r>
            <a:r>
              <a:rPr lang="en-US" sz="1200" dirty="0" err="1" smtClean="0"/>
              <a:t>фасеточный</a:t>
            </a:r>
            <a:r>
              <a:rPr lang="en-US" sz="1200" dirty="0" smtClean="0"/>
              <a:t> </a:t>
            </a:r>
            <a:r>
              <a:rPr lang="en-US" sz="1200" dirty="0" err="1" smtClean="0"/>
              <a:t>артроз</a:t>
            </a:r>
            <a:r>
              <a:rPr lang="en-US" sz="1200" dirty="0" smtClean="0"/>
              <a:t> </a:t>
            </a:r>
            <a:r>
              <a:rPr lang="en-US" sz="1200" dirty="0" err="1" smtClean="0"/>
              <a:t>является</a:t>
            </a:r>
            <a:r>
              <a:rPr lang="en-US" sz="1200" dirty="0" smtClean="0"/>
              <a:t> </a:t>
            </a:r>
            <a:r>
              <a:rPr lang="en-US" sz="1200" dirty="0" err="1" smtClean="0"/>
              <a:t>частой</a:t>
            </a:r>
            <a:r>
              <a:rPr lang="en-US" sz="1200" dirty="0" smtClean="0"/>
              <a:t> </a:t>
            </a:r>
            <a:r>
              <a:rPr lang="en-US" sz="1200" dirty="0" err="1" smtClean="0"/>
              <a:t>причиной</a:t>
            </a:r>
            <a:r>
              <a:rPr lang="en-US" sz="1200" dirty="0" smtClean="0"/>
              <a:t> </a:t>
            </a:r>
            <a:r>
              <a:rPr lang="en-US" sz="1200" dirty="0" err="1" smtClean="0"/>
              <a:t>спондилолистеза</a:t>
            </a:r>
            <a:r>
              <a:rPr lang="en-US" sz="1200" dirty="0" smtClean="0"/>
              <a:t> </a:t>
            </a:r>
            <a:r>
              <a:rPr lang="en-US" sz="1200" dirty="0" err="1" smtClean="0"/>
              <a:t>шейного</a:t>
            </a:r>
            <a:r>
              <a:rPr lang="en-US" sz="1200" dirty="0" smtClean="0"/>
              <a:t> </a:t>
            </a:r>
            <a:r>
              <a:rPr lang="en-US" sz="1200" dirty="0" err="1" smtClean="0"/>
              <a:t>отдела</a:t>
            </a:r>
            <a:r>
              <a:rPr lang="en-US" sz="1200" dirty="0" smtClean="0"/>
              <a:t> </a:t>
            </a:r>
            <a:r>
              <a:rPr lang="en-US" sz="1200" dirty="0" err="1" smtClean="0"/>
              <a:t>позвоночника</a:t>
            </a:r>
            <a:r>
              <a:rPr lang="en-US" sz="1200" dirty="0" smtClean="0"/>
              <a:t> </a:t>
            </a:r>
            <a:r>
              <a:rPr lang="en-US" sz="1200" dirty="0" err="1" smtClean="0"/>
              <a:t>или</a:t>
            </a:r>
            <a:r>
              <a:rPr lang="en-US" sz="1200" dirty="0" smtClean="0"/>
              <a:t> </a:t>
            </a:r>
            <a:r>
              <a:rPr lang="en-US" sz="1200" dirty="0" err="1" smtClean="0"/>
              <a:t>связан</a:t>
            </a:r>
            <a:r>
              <a:rPr lang="en-US" sz="1200" dirty="0" smtClean="0"/>
              <a:t> с </a:t>
            </a:r>
            <a:r>
              <a:rPr lang="en-US" sz="1200" dirty="0" err="1" smtClean="0"/>
              <a:t>ним</a:t>
            </a: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Является распространенной причиной </a:t>
            </a:r>
            <a:r>
              <a:rPr lang="ru-RU" sz="1200" dirty="0" err="1" smtClean="0"/>
              <a:t>спондилолистеза</a:t>
            </a:r>
            <a:r>
              <a:rPr lang="ru-RU" sz="1200" dirty="0" smtClean="0"/>
              <a:t> или сопутствующим заболеванием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Динамическая стабильность оценивается с помощью рентгенографии при сгибании и разгибании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МРТ эффективна для оценки тяжести стеноза центрального канала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Симптомы: онемение, слабость, проблемы с походкой и т.д.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Они могут наблюдаться и при отсутствии патологических рентгенографических данных (повреждение спинного мозга без рентгенографических признаков травмы)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4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rgbClr val="FFC000"/>
                </a:solidFill>
              </a:rPr>
              <a:t>сустав </a:t>
            </a:r>
            <a:r>
              <a:rPr lang="ru-RU" sz="1200" b="1" dirty="0" err="1" smtClean="0">
                <a:solidFill>
                  <a:srgbClr val="FFC000"/>
                </a:solidFill>
              </a:rPr>
              <a:t>Люшка</a:t>
            </a:r>
            <a:r>
              <a:rPr lang="ru-RU" sz="1200" b="1" dirty="0" smtClean="0">
                <a:solidFill>
                  <a:srgbClr val="FFC000"/>
                </a:solidFill>
              </a:rPr>
              <a:t> =</a:t>
            </a:r>
            <a:r>
              <a:rPr lang="ru-RU" sz="1200" b="0" dirty="0" smtClean="0">
                <a:solidFill>
                  <a:srgbClr val="FFC000"/>
                </a:solidFill>
              </a:rPr>
              <a:t> авторское название этого сустава мало кому знакомо. В рентгенологии практикуются термины «унковертебральный артроз», «крючковидный артроз». При этом, следует отметить, что унковертебрального сустава как такового нет, это разросшиеся крючки</a:t>
            </a:r>
            <a:r>
              <a:rPr lang="ru-RU" sz="1200" b="0" baseline="0" dirty="0" smtClean="0">
                <a:solidFill>
                  <a:srgbClr val="FFC000"/>
                </a:solidFill>
              </a:rPr>
              <a:t> верхних боковых краёв тел шейных позвонков упираются в верхний позвонок, формируя </a:t>
            </a:r>
            <a:r>
              <a:rPr lang="ru-RU" sz="1200" b="0" baseline="0" dirty="0" err="1" smtClean="0">
                <a:solidFill>
                  <a:srgbClr val="FFC000"/>
                </a:solidFill>
              </a:rPr>
              <a:t>неоартроз</a:t>
            </a:r>
            <a:r>
              <a:rPr lang="ru-RU" sz="1200" b="0" baseline="0" dirty="0" smtClean="0">
                <a:solidFill>
                  <a:srgbClr val="FFC000"/>
                </a:solidFill>
              </a:rPr>
              <a:t>, который и получил это  название.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14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втором рисунке представлен неполный блок позвонков: отсутствие деформации осиной талии, но при этом гипопластический межпозвонковый диск. Задние элементы сегментированы.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98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Болезнь Шпренгеля – это патология развития плечевого пояса, проявляющаяся в высоком стоянии лопатки. Это заболевание проявляется уже в младенческом возрасте и вызвано задержкой развития лопатки и нарушением её опускания на третьей-четвёртой неделе эмбрионального периода. Лопаточная кость приобретает крыловидную форму, она становится короче, чем нужно, но увеличивается в ширину.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61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Спондилез - характеризуется наличием остеофитов, но нормальной высотой диска. На ранних стадиях может быть небольшая вакуумная щель непосредственно рядом с торцевой пластинкой, что указывает на разрушение прикрепления кольцевых волокон, которое предшествует образованию остеофитов и ускоряет его.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Дегенеративная болезнь диска (DDD) - характеризуется потерей высоты диска, с сопутствующим спондилезом/</a:t>
            </a:r>
            <a:r>
              <a:rPr lang="ru-RU" sz="1200" dirty="0" err="1" smtClean="0"/>
              <a:t>остеофитозом</a:t>
            </a:r>
            <a:r>
              <a:rPr lang="ru-RU" sz="1200" dirty="0" smtClean="0"/>
              <a:t> или без него.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Межпозвонковый остеохондроз (IVOC) - обычно наблюдается в контексте тяжелого DDD, характеризуется центральными трещинами в диске (ядро и кольцевые волокна) и возникающим "феноменом вакуумной щели" (газ в диске). Чаще всего это встречается в поясничном отделе позвоночника.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064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жесткости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позвоночно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-двигательных сегментов, при котором приложение силы приводит к более значительному, чем в норме, смещению позвонков относительно друг друга с развитием болевого синдрома/деформации • Неопластическая нестабильность: нарушение целостности структур позвоночника вследствие разрушения их опухолевым процессом с развитием болевого синдрома, усиливающегося при движениях, клинически значимой или прогрессирующей деформации и/или неврологического дефицита, возникающих при физиологических нагрузках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Нестабилен</a:t>
            </a:r>
          </a:p>
          <a:p>
            <a:r>
              <a:rPr lang="ru-RU" dirty="0" smtClean="0"/>
              <a:t>Крупные фрагменты треугольной формы, и обычно затрагивает C5, C6 или C7</a:t>
            </a:r>
          </a:p>
          <a:p>
            <a:r>
              <a:rPr lang="ru-RU" dirty="0" smtClean="0"/>
              <a:t>Кифоз</a:t>
            </a:r>
          </a:p>
          <a:p>
            <a:r>
              <a:rPr lang="ru-RU" dirty="0" smtClean="0"/>
              <a:t>смещение фасеточных суставов</a:t>
            </a:r>
          </a:p>
          <a:p>
            <a:r>
              <a:rPr lang="ru-RU" dirty="0" smtClean="0"/>
              <a:t>Поражение переднего шейного канатика</a:t>
            </a:r>
          </a:p>
          <a:p>
            <a:r>
              <a:rPr lang="ru-RU" dirty="0" err="1" smtClean="0"/>
              <a:t>Квадриплегия</a:t>
            </a:r>
            <a:endParaRPr lang="ru-RU" dirty="0" smtClean="0"/>
          </a:p>
          <a:p>
            <a:r>
              <a:rPr lang="ru-RU" dirty="0" smtClean="0"/>
              <a:t>Немедленный, полный двигательный паралич и потеря болевой и температурной чувствительности (передние столбы)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85672E-5F38-4101-8E6D-C933C1E5E67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91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0D22D-CAC7-454E-99E1-C89BA6C80FEF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8608-8A34-47FD-998D-CF1703703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44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508D-FD97-4901-842F-2EBBFEF4F619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09E22-FC45-46AD-A6B0-CD86E07B3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5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260E-449D-420D-84D0-DF4CD36342CD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3A379-C327-4EA8-A2DF-44D7760C0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39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DFA4-5019-40DD-8ACA-E373D386ACA0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7D90D-B77E-4BE0-BC90-1DE42E6C2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2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2EB83-25E5-4F87-8970-A3DB3B1B877E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FD8F2-99BE-46E8-8075-E5318B10A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7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DEDB-2A10-45C1-9769-0A9F6EB9FB1E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F2FCB-A50F-4608-B24A-9934FBA4A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9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668A9-5A5C-4274-B411-3C384DA0498D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AB5DF-ED44-459C-80B1-78B186A3D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31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8CBE-A5E3-4F39-B8D9-A2EC8388A79C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9B354-9258-4BCA-8F69-871B94B78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1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10AA5-79AD-4DBC-A949-DF9320BA03FC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FF8A9-B6FE-4115-A7FD-B18CEEE63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82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4B31-DFB2-4B47-80A1-6E984D8DCF3C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8CE96-7D26-4E01-A297-F1C13AC35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04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BDC1-62D6-42D2-890B-D8FB11A631E8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2DF91-3C2F-4614-A059-4F01FA64F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7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31A2FB-75B7-450E-B1D7-CA7FD1769F63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CEB7E7-06D0-4F8B-A0F5-E75B8E4DE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ubs.rsna.org/doi/10.1148/rg.201918014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76238" y="1989138"/>
            <a:ext cx="8280400" cy="1470025"/>
          </a:xfrm>
        </p:spPr>
        <p:txBody>
          <a:bodyPr/>
          <a:lstStyle/>
          <a:p>
            <a:pPr eaLnBrk="1" hangingPunct="1"/>
            <a:r>
              <a:rPr lang="ru-RU" altLang="ru-RU" sz="3600" b="1" dirty="0" smtClean="0"/>
              <a:t>Искусство интерпретации рентгенограмм шейного отдела позвоночника (</a:t>
            </a:r>
            <a:r>
              <a:rPr lang="ru-RU" altLang="ru-RU" sz="3600" b="1" smtClean="0"/>
              <a:t>часть 3)</a:t>
            </a:r>
            <a:endParaRPr lang="ru-RU" altLang="ru-RU" sz="3600" b="1" dirty="0" smtClean="0"/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1403350" y="250825"/>
            <a:ext cx="6913563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prstClr val="black"/>
                </a:solidFill>
                <a:latin typeface="+mn-lt"/>
                <a:cs typeface="+mn-cs"/>
              </a:rPr>
              <a:t>ФГБОУ ВО </a:t>
            </a:r>
            <a:r>
              <a:rPr lang="ru-RU" kern="0" dirty="0" err="1">
                <a:solidFill>
                  <a:prstClr val="black"/>
                </a:solidFill>
                <a:latin typeface="+mn-lt"/>
                <a:cs typeface="+mn-cs"/>
              </a:rPr>
              <a:t>КрасГМУ</a:t>
            </a:r>
            <a:r>
              <a:rPr lang="ru-RU" kern="0" dirty="0">
                <a:solidFill>
                  <a:prstClr val="black"/>
                </a:solidFill>
                <a:latin typeface="+mn-lt"/>
                <a:cs typeface="+mn-cs"/>
              </a:rPr>
              <a:t> им. проф. В.Ф. Войно-Ясенецкого Минздрава РФ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kern="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2052" name="Picture 2" descr="ФГБОУ ВО КрасГМУ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0825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Подзаголовок 2"/>
          <p:cNvSpPr txBox="1">
            <a:spLocks/>
          </p:cNvSpPr>
          <p:nvPr/>
        </p:nvSpPr>
        <p:spPr bwMode="auto">
          <a:xfrm>
            <a:off x="160338" y="5675313"/>
            <a:ext cx="8712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altLang="ru-RU" sz="2000" dirty="0">
                <a:solidFill>
                  <a:srgbClr val="898989"/>
                </a:solidFill>
              </a:rPr>
              <a:t>Выполнила: ординатор </a:t>
            </a:r>
            <a:r>
              <a:rPr lang="ru-RU" altLang="ru-RU" sz="2000" dirty="0" smtClean="0">
                <a:solidFill>
                  <a:srgbClr val="898989"/>
                </a:solidFill>
              </a:rPr>
              <a:t>2 </a:t>
            </a:r>
            <a:r>
              <a:rPr lang="ru-RU" altLang="ru-RU" sz="2000" dirty="0">
                <a:solidFill>
                  <a:srgbClr val="898989"/>
                </a:solidFill>
              </a:rPr>
              <a:t>года специальности 31.08.09 Рентгенология</a:t>
            </a:r>
          </a:p>
          <a:p>
            <a:pPr eaLnBrk="1" hangingPunct="1">
              <a:buFont typeface="Arial" charset="0"/>
              <a:buNone/>
            </a:pPr>
            <a:r>
              <a:rPr lang="ru-RU" altLang="ru-RU" sz="2000" dirty="0" smtClean="0"/>
              <a:t>Константинова </a:t>
            </a:r>
            <a:r>
              <a:rPr lang="ru-RU" altLang="ru-RU" sz="2000" dirty="0"/>
              <a:t>Елена Сергеевна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2195513" y="660400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Кафедра лучевой диагностики ИПО</a:t>
            </a:r>
            <a:endParaRPr lang="ru-RU" altLang="ru-RU" sz="1800"/>
          </a:p>
        </p:txBody>
      </p:sp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005263"/>
            <a:ext cx="63531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sz="3600" dirty="0"/>
              <a:t>С3-С7</a:t>
            </a:r>
            <a:r>
              <a:rPr lang="ru-RU" sz="3600" dirty="0" smtClean="0"/>
              <a:t>: УНКОВЕРТЕБРАЛЬНЙ АРТРОЗ</a:t>
            </a:r>
            <a:endParaRPr lang="ru-RU" sz="3600" dirty="0"/>
          </a:p>
        </p:txBody>
      </p:sp>
      <p:pic>
        <p:nvPicPr>
          <p:cNvPr id="5" name="Picture 18">
            <a:extLst>
              <a:ext uri="{FF2B5EF4-FFF2-40B4-BE49-F238E27FC236}">
                <a16:creationId xmlns="" xmlns:a16="http://schemas.microsoft.com/office/drawing/2014/main" id="{0A352FC2-518E-4FC8-A98A-19DDDB637F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58" y="4653136"/>
            <a:ext cx="2523825" cy="181135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B38F699F-2D5C-4A69-A0FE-5FE4F600A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23" y="4869160"/>
            <a:ext cx="1281859" cy="157271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730317" y="2970684"/>
            <a:ext cx="2837018" cy="2829444"/>
            <a:chOff x="3520350" y="3652579"/>
            <a:chExt cx="2506120" cy="2549236"/>
          </a:xfrm>
        </p:grpSpPr>
        <p:pic>
          <p:nvPicPr>
            <p:cNvPr id="9" name="Picture 25">
              <a:extLst>
                <a:ext uri="{FF2B5EF4-FFF2-40B4-BE49-F238E27FC236}">
                  <a16:creationId xmlns="" xmlns:a16="http://schemas.microsoft.com/office/drawing/2014/main" id="{F9E7E731-9E41-443A-AF4F-F6999A62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350" y="3652579"/>
              <a:ext cx="2506120" cy="2549236"/>
            </a:xfrm>
            <a:prstGeom prst="rect">
              <a:avLst/>
            </a:prstGeom>
          </p:spPr>
        </p:pic>
        <p:cxnSp>
          <p:nvCxnSpPr>
            <p:cNvPr id="10" name="Straight Arrow Connector 29">
              <a:extLst>
                <a:ext uri="{FF2B5EF4-FFF2-40B4-BE49-F238E27FC236}">
                  <a16:creationId xmlns="" xmlns:a16="http://schemas.microsoft.com/office/drawing/2014/main" id="{CB6AF665-1A5B-46A1-A0C4-CC8375A69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4528" y="5123150"/>
              <a:ext cx="100041" cy="1307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31">
              <a:extLst>
                <a:ext uri="{FF2B5EF4-FFF2-40B4-BE49-F238E27FC236}">
                  <a16:creationId xmlns="" xmlns:a16="http://schemas.microsoft.com/office/drawing/2014/main" id="{823B7CAA-7AFD-4B23-9D59-0E09BB13E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3440" y="4578401"/>
              <a:ext cx="61129" cy="14591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5">
              <a:extLst>
                <a:ext uri="{FF2B5EF4-FFF2-40B4-BE49-F238E27FC236}">
                  <a16:creationId xmlns="" xmlns:a16="http://schemas.microsoft.com/office/drawing/2014/main" id="{A663D927-A547-4668-BF6F-309E001C9E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4569" y="4092026"/>
              <a:ext cx="61129" cy="14591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24539" y="2971542"/>
            <a:ext cx="2790563" cy="2829444"/>
            <a:chOff x="663280" y="3652579"/>
            <a:chExt cx="2444473" cy="2549236"/>
          </a:xfrm>
        </p:grpSpPr>
        <p:pic>
          <p:nvPicPr>
            <p:cNvPr id="14" name="Picture 23">
              <a:extLst>
                <a:ext uri="{FF2B5EF4-FFF2-40B4-BE49-F238E27FC236}">
                  <a16:creationId xmlns="" xmlns:a16="http://schemas.microsoft.com/office/drawing/2014/main" id="{E8797BA1-6C77-499D-83BB-2E6A6CBDC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80" y="3652579"/>
              <a:ext cx="2444473" cy="2549236"/>
            </a:xfrm>
            <a:prstGeom prst="rect">
              <a:avLst/>
            </a:prstGeom>
          </p:spPr>
        </p:pic>
        <p:grpSp>
          <p:nvGrpSpPr>
            <p:cNvPr id="15" name="Группа 14"/>
            <p:cNvGrpSpPr/>
            <p:nvPr/>
          </p:nvGrpSpPr>
          <p:grpSpPr>
            <a:xfrm>
              <a:off x="1211080" y="4390333"/>
              <a:ext cx="303709" cy="993840"/>
              <a:chOff x="1211080" y="4390333"/>
              <a:chExt cx="303709" cy="993840"/>
            </a:xfrm>
          </p:grpSpPr>
          <p:cxnSp>
            <p:nvCxnSpPr>
              <p:cNvPr id="16" name="Straight Arrow Connector 26">
                <a:extLst>
                  <a:ext uri="{FF2B5EF4-FFF2-40B4-BE49-F238E27FC236}">
                    <a16:creationId xmlns="" xmlns:a16="http://schemas.microsoft.com/office/drawing/2014/main" id="{A7C5DE2B-D964-4283-9EDC-E5888BEFF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1080" y="4390333"/>
                <a:ext cx="235615" cy="78342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  <a:effectLst>
                <a:outerShdw blurRad="25400" dist="12700" dir="2700000" algn="tl" rotWithShape="0">
                  <a:prstClr val="black">
                    <a:alpha val="5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28">
                <a:extLst>
                  <a:ext uri="{FF2B5EF4-FFF2-40B4-BE49-F238E27FC236}">
                    <a16:creationId xmlns="" xmlns:a16="http://schemas.microsoft.com/office/drawing/2014/main" id="{A9ED9393-C982-4B69-9764-7F6D87077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1080" y="4848082"/>
                <a:ext cx="235615" cy="78342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  <a:effectLst>
                <a:outerShdw blurRad="25400" dist="12700" dir="2700000" algn="tl" rotWithShape="0">
                  <a:prstClr val="black">
                    <a:alpha val="5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34">
                <a:extLst>
                  <a:ext uri="{FF2B5EF4-FFF2-40B4-BE49-F238E27FC236}">
                    <a16:creationId xmlns="" xmlns:a16="http://schemas.microsoft.com/office/drawing/2014/main" id="{47CBC871-C0BC-422F-9CD5-60AB97A47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9174" y="5305831"/>
                <a:ext cx="235615" cy="78342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  <a:effectLst>
                <a:outerShdw blurRad="25400" dist="12700" dir="2700000" algn="tl" rotWithShape="0">
                  <a:prstClr val="black">
                    <a:alpha val="55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/>
          <p:cNvSpPr txBox="1"/>
          <p:nvPr/>
        </p:nvSpPr>
        <p:spPr>
          <a:xfrm>
            <a:off x="4124523" y="980728"/>
            <a:ext cx="4911973" cy="178510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b="1" dirty="0" smtClean="0"/>
              <a:t>Унковертебральные суставы </a:t>
            </a:r>
            <a:r>
              <a:rPr lang="ru-RU" sz="2200" dirty="0" smtClean="0"/>
              <a:t>это </a:t>
            </a:r>
            <a:r>
              <a:rPr lang="ru-RU" sz="2200" b="1" dirty="0"/>
              <a:t>разросшиеся крючки </a:t>
            </a:r>
            <a:r>
              <a:rPr lang="ru-RU" sz="2200" dirty="0"/>
              <a:t>верхних боковых краёв тел шейных позвонков </a:t>
            </a:r>
            <a:r>
              <a:rPr lang="ru-RU" sz="2200" dirty="0" smtClean="0"/>
              <a:t>упирающиеся </a:t>
            </a:r>
            <a:r>
              <a:rPr lang="ru-RU" sz="2200" dirty="0"/>
              <a:t>в верхний позвонок, формируя </a:t>
            </a:r>
            <a:r>
              <a:rPr lang="ru-RU" sz="2200" b="1" dirty="0" err="1"/>
              <a:t>неоартроз</a:t>
            </a:r>
            <a:endParaRPr lang="ru-RU" sz="2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7922" y="980728"/>
            <a:ext cx="3973218" cy="17851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bg1"/>
                </a:solidFill>
              </a:rPr>
              <a:t>Признаки:</a:t>
            </a:r>
            <a:endParaRPr lang="ru-RU" sz="2200" b="1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Остеофиты крючковидных </a:t>
            </a:r>
            <a:r>
              <a:rPr lang="ru-RU" sz="2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отростков </a:t>
            </a:r>
            <a:endParaRPr lang="ru-RU" sz="22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Псевдоперелом</a:t>
            </a:r>
            <a:r>
              <a:rPr lang="ru-RU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 боковых снимках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08520" y="5843116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Рентгенограммы шейного отдела позвоночника, прямая (А) и боковая (В)проекция</a:t>
            </a:r>
            <a:endParaRPr lang="ru-RU" sz="2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67335" y="3277433"/>
            <a:ext cx="3576665" cy="1323439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en-US" sz="2000" dirty="0" smtClean="0">
                <a:cs typeface="Arial" panose="020B0604020202020204" pitchFamily="34" charset="0"/>
              </a:rPr>
              <a:t>«</a:t>
            </a:r>
            <a:r>
              <a:rPr lang="en-US" altLang="en-US" sz="2000" dirty="0" smtClean="0">
                <a:cs typeface="Arial" panose="020B0604020202020204" pitchFamily="34" charset="0"/>
              </a:rPr>
              <a:t>Perky </a:t>
            </a:r>
            <a:r>
              <a:rPr lang="en-US" altLang="en-US" sz="2000" dirty="0">
                <a:cs typeface="Arial" panose="020B0604020202020204" pitchFamily="34" charset="0"/>
              </a:rPr>
              <a:t>happy cat </a:t>
            </a:r>
            <a:r>
              <a:rPr lang="en-US" altLang="en-US" sz="2000" dirty="0" smtClean="0">
                <a:cs typeface="Arial" panose="020B0604020202020204" pitchFamily="34" charset="0"/>
              </a:rPr>
              <a:t>ears</a:t>
            </a:r>
            <a:r>
              <a:rPr lang="ru-RU" altLang="en-US" sz="2000" dirty="0" smtClean="0">
                <a:cs typeface="Arial" panose="020B0604020202020204" pitchFamily="34" charset="0"/>
              </a:rPr>
              <a:t>» </a:t>
            </a:r>
            <a:r>
              <a:rPr lang="ru-RU" sz="2000" dirty="0" smtClean="0"/>
              <a:t>(норма</a:t>
            </a:r>
            <a:r>
              <a:rPr lang="ru-RU" sz="2000" dirty="0" smtClean="0"/>
              <a:t>)</a:t>
            </a:r>
          </a:p>
          <a:p>
            <a:pPr algn="just"/>
            <a:r>
              <a:rPr lang="ru-RU" sz="2000" dirty="0" smtClean="0"/>
              <a:t>  </a:t>
            </a:r>
            <a:endParaRPr lang="ru-RU" sz="2000" dirty="0"/>
          </a:p>
          <a:p>
            <a:pPr algn="just"/>
            <a:r>
              <a:rPr lang="ru-RU" altLang="en-US" sz="2000" dirty="0" smtClean="0">
                <a:cs typeface="Arial" panose="020B0604020202020204" pitchFamily="34" charset="0"/>
              </a:rPr>
              <a:t>«</a:t>
            </a:r>
            <a:r>
              <a:rPr lang="en-US" altLang="en-US" sz="2000" dirty="0" smtClean="0">
                <a:cs typeface="Arial" panose="020B0604020202020204" pitchFamily="34" charset="0"/>
              </a:rPr>
              <a:t>flattened </a:t>
            </a:r>
            <a:r>
              <a:rPr lang="en-US" altLang="en-US" sz="2000" dirty="0">
                <a:cs typeface="Arial" panose="020B0604020202020204" pitchFamily="34" charset="0"/>
              </a:rPr>
              <a:t>angry cat </a:t>
            </a:r>
            <a:r>
              <a:rPr lang="en-US" altLang="en-US" sz="2000" dirty="0" smtClean="0">
                <a:cs typeface="Arial" panose="020B0604020202020204" pitchFamily="34" charset="0"/>
              </a:rPr>
              <a:t>ears</a:t>
            </a:r>
            <a:r>
              <a:rPr lang="ru-RU" altLang="en-US" sz="2000" dirty="0" smtClean="0">
                <a:cs typeface="Arial" panose="020B0604020202020204" pitchFamily="34" charset="0"/>
              </a:rPr>
              <a:t>» </a:t>
            </a:r>
            <a:r>
              <a:rPr lang="ru-RU" sz="2000" dirty="0" smtClean="0"/>
              <a:t>(дегенеративное заболевание</a:t>
            </a:r>
            <a:r>
              <a:rPr lang="ru-RU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236" y="3012921"/>
            <a:ext cx="72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3808" y="2982143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600" dirty="0" smtClean="0"/>
              <a:t>С3-С7: СТЕНОЗ МЕЖПОЗВОНОЧНОГО ОТВЕРСТИЯ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3" y="1266317"/>
            <a:ext cx="617826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err="1"/>
              <a:t>Передне</a:t>
            </a:r>
            <a:r>
              <a:rPr lang="ru-RU" sz="2200" dirty="0"/>
              <a:t>-медиальная граница -  </a:t>
            </a:r>
            <a:r>
              <a:rPr lang="ru-RU" sz="2200" b="1" dirty="0" err="1" smtClean="0"/>
              <a:t>унковерте-бральный</a:t>
            </a:r>
            <a:r>
              <a:rPr lang="ru-RU" sz="2200" b="1" dirty="0" smtClean="0"/>
              <a:t> артроз (белые стрелки)</a:t>
            </a:r>
            <a:r>
              <a:rPr lang="ru-RU" sz="2200" dirty="0" smtClean="0"/>
              <a:t>, </a:t>
            </a:r>
            <a:r>
              <a:rPr lang="ru-RU" sz="2200" dirty="0"/>
              <a:t>а задняя граница - </a:t>
            </a:r>
            <a:r>
              <a:rPr lang="ru-RU" sz="2200" b="1" dirty="0"/>
              <a:t>фасеточный </a:t>
            </a:r>
            <a:r>
              <a:rPr lang="ru-RU" sz="2200" b="1" dirty="0" smtClean="0"/>
              <a:t>сустав (черные стрелки)</a:t>
            </a:r>
            <a:endParaRPr lang="ru-RU" sz="22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200" b="1" dirty="0" smtClean="0"/>
              <a:t>Дегенеративная гипертрофия</a:t>
            </a:r>
            <a:r>
              <a:rPr lang="ru-RU" sz="2200" dirty="0" smtClean="0"/>
              <a:t>  и/или </a:t>
            </a:r>
            <a:r>
              <a:rPr lang="ru-RU" sz="2200" b="1" dirty="0" smtClean="0"/>
              <a:t>образование </a:t>
            </a:r>
            <a:r>
              <a:rPr lang="ru-RU" sz="2200" b="1" dirty="0"/>
              <a:t>остеофитов</a:t>
            </a:r>
            <a:r>
              <a:rPr lang="ru-RU" sz="2200" dirty="0"/>
              <a:t> в одном или обоих суставах приводит к </a:t>
            </a:r>
            <a:r>
              <a:rPr lang="ru-RU" sz="2200" b="1" dirty="0" smtClean="0"/>
              <a:t>стенозу</a:t>
            </a:r>
            <a:endParaRPr lang="ru-RU" sz="2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444208" y="1266317"/>
            <a:ext cx="2481363" cy="1851850"/>
            <a:chOff x="9178193" y="2126098"/>
            <a:chExt cx="2731097" cy="2141534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3F7381D1-9954-4640-A42B-099A29FC7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193" y="2126098"/>
              <a:ext cx="2731097" cy="2141534"/>
            </a:xfrm>
            <a:prstGeom prst="rect">
              <a:avLst/>
            </a:prstGeom>
          </p:spPr>
        </p:pic>
        <p:cxnSp>
          <p:nvCxnSpPr>
            <p:cNvPr id="6" name="Straight Arrow Connector 38">
              <a:extLst>
                <a:ext uri="{FF2B5EF4-FFF2-40B4-BE49-F238E27FC236}">
                  <a16:creationId xmlns="" xmlns:a16="http://schemas.microsoft.com/office/drawing/2014/main" id="{55289058-2793-4A67-B064-406DC9F086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60504" y="3096593"/>
              <a:ext cx="226499" cy="1233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40">
              <a:extLst>
                <a:ext uri="{FF2B5EF4-FFF2-40B4-BE49-F238E27FC236}">
                  <a16:creationId xmlns="" xmlns:a16="http://schemas.microsoft.com/office/drawing/2014/main" id="{1840912D-18CF-4639-8335-313CFA6820E9}"/>
                </a:ext>
              </a:extLst>
            </p:cNvPr>
            <p:cNvCxnSpPr>
              <a:cxnSpLocks/>
            </p:cNvCxnSpPr>
            <p:nvPr/>
          </p:nvCxnSpPr>
          <p:spPr>
            <a:xfrm>
              <a:off x="10596664" y="2801477"/>
              <a:ext cx="194572" cy="2343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glow rad="101600">
                <a:schemeClr val="tx1">
                  <a:alpha val="60000"/>
                </a:schemeClr>
              </a:glow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19018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3347864" y="3356992"/>
            <a:ext cx="2870958" cy="2630495"/>
            <a:chOff x="7104698" y="4268895"/>
            <a:chExt cx="2056473" cy="1861749"/>
          </a:xfrm>
        </p:grpSpPr>
        <p:pic>
          <p:nvPicPr>
            <p:cNvPr id="18" name="Picture 64">
              <a:extLst>
                <a:ext uri="{FF2B5EF4-FFF2-40B4-BE49-F238E27FC236}">
                  <a16:creationId xmlns="" xmlns:a16="http://schemas.microsoft.com/office/drawing/2014/main" id="{AA6E2621-CDF4-42DF-93CE-F00B23545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698" y="4268895"/>
              <a:ext cx="2056473" cy="1861749"/>
            </a:xfrm>
            <a:prstGeom prst="rect">
              <a:avLst/>
            </a:prstGeom>
          </p:spPr>
        </p:pic>
        <p:cxnSp>
          <p:nvCxnSpPr>
            <p:cNvPr id="19" name="Straight Arrow Connector 67">
              <a:extLst>
                <a:ext uri="{FF2B5EF4-FFF2-40B4-BE49-F238E27FC236}">
                  <a16:creationId xmlns="" xmlns:a16="http://schemas.microsoft.com/office/drawing/2014/main" id="{7E7EA6E6-57BB-4110-BA41-4CE44AA1E3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3895" y="5029144"/>
              <a:ext cx="220305" cy="7339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glow rad="101600">
                <a:schemeClr val="tx1">
                  <a:alpha val="60000"/>
                </a:schemeClr>
              </a:glow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69">
              <a:extLst>
                <a:ext uri="{FF2B5EF4-FFF2-40B4-BE49-F238E27FC236}">
                  <a16:creationId xmlns="" xmlns:a16="http://schemas.microsoft.com/office/drawing/2014/main" id="{EEE235AC-1E09-4ABC-827D-6F1731A7D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8723" y="5131231"/>
              <a:ext cx="136030" cy="2979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6285770" y="3356992"/>
            <a:ext cx="2858229" cy="2644701"/>
            <a:chOff x="9423247" y="4252255"/>
            <a:chExt cx="2056473" cy="1861749"/>
          </a:xfrm>
        </p:grpSpPr>
        <p:pic>
          <p:nvPicPr>
            <p:cNvPr id="21" name="Picture 66">
              <a:extLst>
                <a:ext uri="{FF2B5EF4-FFF2-40B4-BE49-F238E27FC236}">
                  <a16:creationId xmlns="" xmlns:a16="http://schemas.microsoft.com/office/drawing/2014/main" id="{060C0CCE-835D-41EA-A7AA-42148CAD0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247" y="4252255"/>
              <a:ext cx="2056473" cy="1861749"/>
            </a:xfrm>
            <a:prstGeom prst="rect">
              <a:avLst/>
            </a:prstGeom>
          </p:spPr>
        </p:pic>
        <p:cxnSp>
          <p:nvCxnSpPr>
            <p:cNvPr id="22" name="Straight Arrow Connector 72">
              <a:extLst>
                <a:ext uri="{FF2B5EF4-FFF2-40B4-BE49-F238E27FC236}">
                  <a16:creationId xmlns="" xmlns:a16="http://schemas.microsoft.com/office/drawing/2014/main" id="{5BC5E247-79EE-4D68-9BB6-890375DF64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96332" y="5167927"/>
              <a:ext cx="338485" cy="152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glow rad="101600">
                <a:schemeClr val="tx1">
                  <a:alpha val="60000"/>
                </a:schemeClr>
              </a:glow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73">
              <a:extLst>
                <a:ext uri="{FF2B5EF4-FFF2-40B4-BE49-F238E27FC236}">
                  <a16:creationId xmlns="" xmlns:a16="http://schemas.microsoft.com/office/drawing/2014/main" id="{318BBABF-D639-497E-9B9E-79B24A219E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0445" y="5193469"/>
              <a:ext cx="200595" cy="1360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230324" y="3510762"/>
            <a:ext cx="2952328" cy="2752941"/>
            <a:chOff x="7032129" y="2332587"/>
            <a:chExt cx="1903533" cy="1856216"/>
          </a:xfrm>
        </p:grpSpPr>
        <p:graphicFrame>
          <p:nvGraphicFramePr>
            <p:cNvPr id="26" name="Object 43">
              <a:extLst>
                <a:ext uri="{FF2B5EF4-FFF2-40B4-BE49-F238E27FC236}">
                  <a16:creationId xmlns="" xmlns:a16="http://schemas.microsoft.com/office/drawing/2014/main" id="{928F0452-B373-4BB3-852E-7DE2497D31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6136354"/>
                </p:ext>
              </p:extLst>
            </p:nvPr>
          </p:nvGraphicFramePr>
          <p:xfrm>
            <a:off x="7032129" y="2332587"/>
            <a:ext cx="1903533" cy="1856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7" name="Image" r:id="rId8" imgW="12190320" imgH="11898360" progId="Photoshop.Image.16">
                    <p:embed/>
                  </p:oleObj>
                </mc:Choice>
                <mc:Fallback>
                  <p:oleObj name="Image" r:id="rId8" imgW="12190320" imgH="11898360" progId="Photoshop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032129" y="2332587"/>
                          <a:ext cx="1903533" cy="18562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44">
              <a:extLst>
                <a:ext uri="{FF2B5EF4-FFF2-40B4-BE49-F238E27FC236}">
                  <a16:creationId xmlns="" xmlns:a16="http://schemas.microsoft.com/office/drawing/2014/main" id="{E78A5D34-5E34-4D69-B3A2-F7742B7D44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8723" y="3085998"/>
              <a:ext cx="136030" cy="469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45">
              <a:extLst>
                <a:ext uri="{FF2B5EF4-FFF2-40B4-BE49-F238E27FC236}">
                  <a16:creationId xmlns="" xmlns:a16="http://schemas.microsoft.com/office/drawing/2014/main" id="{86660D4A-4CC5-4E44-A96A-90664D947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1310" y="2925893"/>
              <a:ext cx="93427" cy="1031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effectLst>
              <a:glow rad="101600">
                <a:schemeClr val="tx1">
                  <a:alpha val="60000"/>
                </a:schemeClr>
              </a:glow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51">
              <a:extLst>
                <a:ext uri="{FF2B5EF4-FFF2-40B4-BE49-F238E27FC236}">
                  <a16:creationId xmlns="" xmlns:a16="http://schemas.microsoft.com/office/drawing/2014/main" id="{2B3FAE48-56CD-493D-A1C4-63B11DD01C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6696" y="2925893"/>
              <a:ext cx="64614" cy="234888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55">
              <a:extLst>
                <a:ext uri="{FF2B5EF4-FFF2-40B4-BE49-F238E27FC236}">
                  <a16:creationId xmlns="" xmlns:a16="http://schemas.microsoft.com/office/drawing/2014/main" id="{6ABFC762-459F-477F-8DE1-7F54990A6B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08211" y="2967736"/>
              <a:ext cx="84275" cy="231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57">
              <a:extLst>
                <a:ext uri="{FF2B5EF4-FFF2-40B4-BE49-F238E27FC236}">
                  <a16:creationId xmlns="" xmlns:a16="http://schemas.microsoft.com/office/drawing/2014/main" id="{BC77B16E-01F5-4682-8DFA-7B8340D63C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5184" y="3104055"/>
              <a:ext cx="100693" cy="113452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glow rad="1016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58">
              <a:extLst>
                <a:ext uri="{FF2B5EF4-FFF2-40B4-BE49-F238E27FC236}">
                  <a16:creationId xmlns="" xmlns:a16="http://schemas.microsoft.com/office/drawing/2014/main" id="{7E25BD89-B7E0-46F3-8E21-E6372C5F96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4008" y="3199450"/>
              <a:ext cx="189227" cy="1597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868518" y="5987487"/>
            <a:ext cx="5023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Прицельные </a:t>
            </a:r>
            <a:r>
              <a:rPr lang="ru-RU" sz="2200" b="1" dirty="0" err="1" smtClean="0"/>
              <a:t>рентенограммы</a:t>
            </a:r>
            <a:r>
              <a:rPr lang="ru-RU" sz="2200" b="1" dirty="0" smtClean="0"/>
              <a:t> С3 и С4, прямая (А) и боковая (В) проекция</a:t>
            </a:r>
            <a:endParaRPr lang="ru-RU" sz="2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7105" y="6300780"/>
            <a:ext cx="3532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КТ, аксиальная плоскость</a:t>
            </a:r>
            <a:endParaRPr lang="ru-RU" sz="2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10784" y="3420753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72200" y="3434834"/>
            <a:ext cx="328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17984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448" y="105212"/>
            <a:ext cx="8229600" cy="1143000"/>
          </a:xfrm>
        </p:spPr>
        <p:txBody>
          <a:bodyPr/>
          <a:lstStyle/>
          <a:p>
            <a:r>
              <a:rPr lang="ru-RU" sz="3600" dirty="0" smtClean="0"/>
              <a:t>С3-С7: ВРОЖДЕННЫЙ БЛОК ПОЗВОНКОВ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40768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Возникает в результате нарушения сегментации во время эмбрионального </a:t>
            </a:r>
            <a:r>
              <a:rPr lang="ru-RU" sz="2400" dirty="0" smtClean="0"/>
              <a:t>развития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Затрагивает </a:t>
            </a:r>
            <a:r>
              <a:rPr lang="ru-RU" sz="2400" dirty="0"/>
              <a:t>тело </a:t>
            </a:r>
            <a:r>
              <a:rPr lang="ru-RU" sz="2400" dirty="0" smtClean="0"/>
              <a:t>позвонка и/или заднюю дугу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Приводит </a:t>
            </a:r>
            <a:r>
              <a:rPr lang="ru-RU" sz="2400" dirty="0"/>
              <a:t>к заболеваниям смежных сегментов (дегенеративные заболевания, нестабильность и т.д</a:t>
            </a:r>
            <a:r>
              <a:rPr lang="ru-RU" sz="2400" dirty="0" smtClean="0"/>
              <a:t>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Гипоплазия межпозвоночного диска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Сужение тела позвонка </a:t>
            </a:r>
            <a:endParaRPr lang="ru-RU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Сращение задних элементов позвонков</a:t>
            </a:r>
          </a:p>
        </p:txBody>
      </p:sp>
    </p:spTree>
    <p:extLst>
      <p:ext uri="{BB962C8B-B14F-4D97-AF65-F5344CB8AC3E}">
        <p14:creationId xmlns:p14="http://schemas.microsoft.com/office/powerpoint/2010/main" val="38821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С3-С7: ВРОЖДЕННЫЙ БЛОК ПОЗВОНКОВ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73" y="2204864"/>
            <a:ext cx="8592240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773" y="1268760"/>
            <a:ext cx="859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Прицельные рентгенограммы шейного отдела позвоночника в боковой проекции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520714"/>
            <a:ext cx="6984776" cy="129266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FFCC00"/>
                </a:solidFill>
              </a:rPr>
              <a:t>Сужение тела </a:t>
            </a:r>
            <a:r>
              <a:rPr lang="ru-RU" sz="2600" dirty="0" smtClean="0">
                <a:solidFill>
                  <a:srgbClr val="FFCC00"/>
                </a:solidFill>
              </a:rPr>
              <a:t>позвонка</a:t>
            </a:r>
          </a:p>
          <a:p>
            <a:pPr algn="ctr"/>
            <a:r>
              <a:rPr lang="ru-RU" sz="2600" dirty="0">
                <a:solidFill>
                  <a:srgbClr val="FF0066"/>
                </a:solidFill>
              </a:rPr>
              <a:t>Гипоплазия межпозвоночного диска </a:t>
            </a:r>
            <a:r>
              <a:rPr lang="ru-RU" sz="2600" dirty="0" smtClean="0">
                <a:solidFill>
                  <a:srgbClr val="FF0066"/>
                </a:solidFill>
              </a:rPr>
              <a:t> </a:t>
            </a:r>
          </a:p>
          <a:p>
            <a:pPr algn="ctr"/>
            <a:r>
              <a:rPr lang="ru-RU" sz="2600" dirty="0" smtClean="0">
                <a:solidFill>
                  <a:srgbClr val="00B0F0"/>
                </a:solidFill>
              </a:rPr>
              <a:t>Сращение </a:t>
            </a:r>
            <a:r>
              <a:rPr lang="ru-RU" sz="2600" dirty="0">
                <a:solidFill>
                  <a:srgbClr val="00B0F0"/>
                </a:solidFill>
              </a:rPr>
              <a:t>задних элементов позвонков</a:t>
            </a:r>
          </a:p>
        </p:txBody>
      </p:sp>
    </p:spTree>
    <p:extLst>
      <p:ext uri="{BB962C8B-B14F-4D97-AF65-F5344CB8AC3E}">
        <p14:creationId xmlns:p14="http://schemas.microsoft.com/office/powerpoint/2010/main" val="23035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03" y="116632"/>
            <a:ext cx="8229600" cy="1143000"/>
          </a:xfrm>
        </p:spPr>
        <p:txBody>
          <a:bodyPr/>
          <a:lstStyle/>
          <a:p>
            <a:r>
              <a:rPr lang="ru-RU" sz="3600" dirty="0" smtClean="0"/>
              <a:t>С3-С7: СИНДРОМ КЛИППЕЛЯ-ФЕЙЛЯ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40768"/>
            <a:ext cx="813690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600" dirty="0"/>
              <a:t>Одно- или многоуровневые врожденные аномалии сегментации и слияния шейных </a:t>
            </a:r>
            <a:r>
              <a:rPr lang="ru-RU" sz="2600" dirty="0" smtClean="0"/>
              <a:t>позвонков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600" dirty="0" smtClean="0"/>
              <a:t>Классическая клиническая триада (частота встречаемости 50% ):</a:t>
            </a:r>
          </a:p>
          <a:p>
            <a:pPr algn="just"/>
            <a:endParaRPr lang="ru-RU" sz="26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ru-RU" sz="2600" b="1" dirty="0"/>
              <a:t>К</a:t>
            </a:r>
            <a:r>
              <a:rPr lang="ru-RU" sz="2600" b="1" dirty="0" smtClean="0"/>
              <a:t>ороткая шея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600" b="1" dirty="0"/>
              <a:t>Н</a:t>
            </a:r>
            <a:r>
              <a:rPr lang="ru-RU" sz="2600" b="1" dirty="0" smtClean="0"/>
              <a:t>изкое </a:t>
            </a:r>
            <a:r>
              <a:rPr lang="ru-RU" sz="2600" b="1" dirty="0"/>
              <a:t>расположение границы роста </a:t>
            </a:r>
            <a:r>
              <a:rPr lang="ru-RU" sz="2600" b="1" dirty="0" smtClean="0"/>
              <a:t>волос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600" b="1" dirty="0"/>
              <a:t>О</a:t>
            </a:r>
            <a:r>
              <a:rPr lang="ru-RU" sz="2600" b="1" dirty="0" smtClean="0"/>
              <a:t>граничение </a:t>
            </a:r>
            <a:r>
              <a:rPr lang="ru-RU" sz="2600" b="1" dirty="0"/>
              <a:t>подвижности шейного отдела </a:t>
            </a:r>
            <a:r>
              <a:rPr lang="ru-RU" sz="2600" b="1" dirty="0" smtClean="0"/>
              <a:t>позвоночника</a:t>
            </a:r>
          </a:p>
          <a:p>
            <a:pPr marL="342900" indent="-342900" algn="just">
              <a:buFont typeface="+mj-lt"/>
              <a:buAutoNum type="arabicPeriod"/>
            </a:pPr>
            <a:endParaRPr lang="ru-RU" sz="2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600" dirty="0" smtClean="0"/>
              <a:t>Могут </a:t>
            </a:r>
            <a:r>
              <a:rPr lang="ru-RU" sz="2600" dirty="0"/>
              <a:t>быть другие сопутствующие аномалии, такие как </a:t>
            </a:r>
            <a:r>
              <a:rPr lang="ru-RU" sz="2600" dirty="0" smtClean="0"/>
              <a:t>болезнь </a:t>
            </a:r>
            <a:r>
              <a:rPr lang="ru-RU" sz="2600" dirty="0"/>
              <a:t>Шпренгеля или аномалии </a:t>
            </a:r>
            <a:r>
              <a:rPr lang="ru-RU" sz="2600" dirty="0" smtClean="0"/>
              <a:t>почек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4791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684"/>
            <a:ext cx="8229600" cy="1143000"/>
          </a:xfrm>
        </p:spPr>
        <p:txBody>
          <a:bodyPr/>
          <a:lstStyle/>
          <a:p>
            <a:r>
              <a:rPr lang="ru-RU" sz="3600" dirty="0" smtClean="0"/>
              <a:t>С3-С7: СИНДРОМ КЛИППЕЛЯ-ФЕЙЛЯ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5992763" cy="376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72" y="5693515"/>
            <a:ext cx="8640960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Сколиоз </a:t>
            </a:r>
            <a:r>
              <a:rPr lang="ru-RU" sz="2200" dirty="0"/>
              <a:t>шейного отдела позвоночника с </a:t>
            </a:r>
            <a:r>
              <a:rPr lang="ru-RU" sz="2200" b="1" dirty="0">
                <a:solidFill>
                  <a:srgbClr val="C00000"/>
                </a:solidFill>
              </a:rPr>
              <a:t>двумя </a:t>
            </a:r>
            <a:r>
              <a:rPr lang="ru-RU" sz="2200" b="1" dirty="0" err="1" smtClean="0">
                <a:solidFill>
                  <a:srgbClr val="C00000"/>
                </a:solidFill>
              </a:rPr>
              <a:t>полупозвонками</a:t>
            </a:r>
            <a:r>
              <a:rPr lang="ru-RU" sz="2200" b="1" dirty="0" smtClean="0">
                <a:solidFill>
                  <a:srgbClr val="C00000"/>
                </a:solidFill>
              </a:rPr>
              <a:t> слева</a:t>
            </a:r>
            <a:r>
              <a:rPr lang="ru-RU" sz="2200" dirty="0" smtClean="0"/>
              <a:t>,  </a:t>
            </a:r>
            <a:r>
              <a:rPr lang="ru-RU" sz="2200" b="1" dirty="0" smtClean="0">
                <a:solidFill>
                  <a:srgbClr val="0070C0"/>
                </a:solidFill>
              </a:rPr>
              <a:t>гипоплазия правого 1-го ребра</a:t>
            </a:r>
            <a:r>
              <a:rPr lang="ru-RU" sz="2200" b="1" dirty="0" smtClean="0"/>
              <a:t> </a:t>
            </a:r>
            <a:r>
              <a:rPr lang="ru-RU" sz="2200" dirty="0" smtClean="0"/>
              <a:t>и </a:t>
            </a:r>
            <a:r>
              <a:rPr lang="ru-RU" sz="2200" b="1" dirty="0">
                <a:solidFill>
                  <a:srgbClr val="FFCC00"/>
                </a:solidFill>
              </a:rPr>
              <a:t>другие сегментарные аномалии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568" y="112474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Рентгенограммы шейного отдела позвоночника в прямой и прицельный снимок С2-С3 в боковой проекции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290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С3-С7: ДЕГЕНЕРАТИВНЫЕ ЗАБОЛЕВАНИЯ МЕЖПОЗВОНОЧНЫХ ДИСКОВ</a:t>
            </a:r>
            <a:endParaRPr lang="ru-RU" sz="3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507266"/>
              </p:ext>
            </p:extLst>
          </p:nvPr>
        </p:nvGraphicFramePr>
        <p:xfrm>
          <a:off x="179512" y="1628800"/>
          <a:ext cx="8784976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751074"/>
                <a:gridCol w="3153582"/>
              </a:tblGrid>
              <a:tr h="71543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СПОНДИЛЕЗ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ДЕГЕНЕРАТИВНАЯ БОЛЕЗНЬ ДИСКА (DDD)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МЕЖПОЗВОНКОВЫЙ ОСТЕОХОНДРОЗ (IVOC) </a:t>
                      </a:r>
                      <a:endParaRPr lang="ru-RU" sz="2400" dirty="0"/>
                    </a:p>
                  </a:txBody>
                  <a:tcPr/>
                </a:tc>
              </a:tr>
              <a:tr h="715434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/>
                        <a:t>Нормальная высота м/п диска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/>
                        <a:t>Потеря высоты м/п диска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/>
                        <a:t>Дегенеративные изменения в диске ( в </a:t>
                      </a:r>
                      <a:r>
                        <a:rPr lang="ru-RU" sz="2400" dirty="0" err="1" smtClean="0"/>
                        <a:t>пульпозном</a:t>
                      </a:r>
                      <a:r>
                        <a:rPr lang="ru-RU" sz="2400" dirty="0" smtClean="0"/>
                        <a:t> ядре и фиброзном</a:t>
                      </a:r>
                      <a:r>
                        <a:rPr lang="ru-RU" sz="2400" baseline="0" dirty="0" smtClean="0"/>
                        <a:t> кольце</a:t>
                      </a:r>
                      <a:r>
                        <a:rPr lang="ru-RU" sz="2400" dirty="0" smtClean="0"/>
                        <a:t>)</a:t>
                      </a:r>
                      <a:endParaRPr lang="ru-RU" sz="2400" dirty="0"/>
                    </a:p>
                  </a:txBody>
                  <a:tcPr/>
                </a:tc>
              </a:tr>
              <a:tr h="1022049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/>
                        <a:t>Наличие остеофитов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Наличие остеофитов</a:t>
                      </a:r>
                    </a:p>
                    <a:p>
                      <a:pPr algn="just"/>
                      <a:r>
                        <a:rPr lang="ru-RU" sz="2400" dirty="0" smtClean="0"/>
                        <a:t>(не всегда)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/>
                        <a:t>«Вакуум-феномен»</a:t>
                      </a:r>
                      <a:endParaRPr lang="ru-RU" sz="2400" dirty="0"/>
                    </a:p>
                  </a:txBody>
                  <a:tcPr/>
                </a:tc>
              </a:tr>
              <a:tr h="1022049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/>
                        <a:t>На ранних стадиях феномен вакуумной щели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 smtClean="0"/>
                        <a:t>Часто сочетается с DDD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8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С3-С7: ДЕГЕНЕРАТИВНЫЕ ЗАБОЛЕВАНИЯ МЕЖПОЗВОНОЧНЫХ ДИСКОВ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1883153"/>
            <a:ext cx="8564047" cy="3111933"/>
            <a:chOff x="-229482" y="2658076"/>
            <a:chExt cx="8317594" cy="2886272"/>
          </a:xfrm>
        </p:grpSpPr>
        <p:pic>
          <p:nvPicPr>
            <p:cNvPr id="5" name="Picture 5">
              <a:extLst>
                <a:ext uri="{FF2B5EF4-FFF2-40B4-BE49-F238E27FC236}">
                  <a16:creationId xmlns="" xmlns:a16="http://schemas.microsoft.com/office/drawing/2014/main" id="{BC5F4117-4DC4-4BFA-9E6B-AFB6D6752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43964" y="2669515"/>
              <a:ext cx="2544148" cy="2874833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="" xmlns:a16="http://schemas.microsoft.com/office/drawing/2014/main" id="{451CC922-3B17-4D9D-BB7D-A971AECCE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3046" y="2676776"/>
              <a:ext cx="2607623" cy="2867572"/>
            </a:xfrm>
            <a:prstGeom prst="rect">
              <a:avLst/>
            </a:prstGeom>
          </p:spPr>
        </p:pic>
        <p:pic>
          <p:nvPicPr>
            <p:cNvPr id="7" name="Picture 9">
              <a:extLst>
                <a:ext uri="{FF2B5EF4-FFF2-40B4-BE49-F238E27FC236}">
                  <a16:creationId xmlns="" xmlns:a16="http://schemas.microsoft.com/office/drawing/2014/main" id="{CC1F3B2B-7BE1-4099-B610-3EBCE4689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29482" y="2658076"/>
              <a:ext cx="2237945" cy="288627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-72008" y="1340768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Рентгенограммы шейного отдела позвоночника, боковая проекция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9715" y="5301208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Передние </a:t>
            </a:r>
            <a:r>
              <a:rPr lang="ru-RU" sz="2000" dirty="0" err="1" smtClean="0"/>
              <a:t>остеофи</a:t>
            </a:r>
            <a:r>
              <a:rPr lang="ru-RU" sz="2000" dirty="0" smtClean="0"/>
              <a:t>-ты, высота диска сохранена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53893" y="5110152"/>
            <a:ext cx="2948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Спондилез,  «вакуум-феномен» в С5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08821" y="5110152"/>
            <a:ext cx="2937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Умеренное снижение </a:t>
            </a:r>
            <a:r>
              <a:rPr lang="ru-RU" sz="2000" dirty="0"/>
              <a:t>высоты </a:t>
            </a:r>
            <a:r>
              <a:rPr lang="ru-RU" sz="2000" dirty="0" smtClean="0"/>
              <a:t>дисков </a:t>
            </a:r>
            <a:r>
              <a:rPr lang="ru-RU" sz="2000" dirty="0"/>
              <a:t>по всему шейному </a:t>
            </a:r>
            <a:r>
              <a:rPr lang="ru-RU" sz="2000" dirty="0" smtClean="0"/>
              <a:t>отделу, спондилез  C4-C7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716" y="1843663"/>
            <a:ext cx="2520280" cy="48977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1843663"/>
            <a:ext cx="3024336" cy="48977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08821" y="1843663"/>
            <a:ext cx="2937977" cy="48977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3200" dirty="0" smtClean="0"/>
              <a:t>С3-С7: ДЕГЕНЕРАТИВНЫЕ ЗАБОЛЕВАНИЯ МЕЖПОЗВОНОЧНЫХ ДИСКОВ</a:t>
            </a:r>
            <a:endParaRPr lang="ru-RU" sz="32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669990" y="3140969"/>
            <a:ext cx="3672408" cy="3517464"/>
            <a:chOff x="9646702" y="2861757"/>
            <a:chExt cx="2327738" cy="2197100"/>
          </a:xfrm>
          <a:effectLst/>
        </p:grpSpPr>
        <p:pic>
          <p:nvPicPr>
            <p:cNvPr id="4" name="Picture 21">
              <a:extLst>
                <a:ext uri="{FF2B5EF4-FFF2-40B4-BE49-F238E27FC236}">
                  <a16:creationId xmlns="" xmlns:a16="http://schemas.microsoft.com/office/drawing/2014/main" id="{F787A936-DAA9-4DE3-AE6A-3D85EE15A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6702" y="2861757"/>
              <a:ext cx="2327738" cy="2197100"/>
            </a:xfrm>
            <a:prstGeom prst="rect">
              <a:avLst/>
            </a:prstGeom>
            <a:effectLst/>
          </p:spPr>
        </p:pic>
        <p:cxnSp>
          <p:nvCxnSpPr>
            <p:cNvPr id="5" name="Straight Arrow Connector 23">
              <a:extLst>
                <a:ext uri="{FF2B5EF4-FFF2-40B4-BE49-F238E27FC236}">
                  <a16:creationId xmlns="" xmlns:a16="http://schemas.microsoft.com/office/drawing/2014/main" id="{F5F47E15-2A6E-4F0C-B01C-684B17D1CD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14350" y="3633158"/>
              <a:ext cx="21283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27">
              <a:extLst>
                <a:ext uri="{FF2B5EF4-FFF2-40B4-BE49-F238E27FC236}">
                  <a16:creationId xmlns="" xmlns:a16="http://schemas.microsoft.com/office/drawing/2014/main" id="{F09FDEAF-6417-48F4-AE5C-58DF3DC536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53920" y="4364678"/>
              <a:ext cx="21283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28">
              <a:extLst>
                <a:ext uri="{FF2B5EF4-FFF2-40B4-BE49-F238E27FC236}">
                  <a16:creationId xmlns="" xmlns:a16="http://schemas.microsoft.com/office/drawing/2014/main" id="{A1819FD4-5D21-46E0-AF53-3A776A30C3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07935" y="4890458"/>
              <a:ext cx="21283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/>
          <p:cNvSpPr/>
          <p:nvPr/>
        </p:nvSpPr>
        <p:spPr>
          <a:xfrm>
            <a:off x="3779912" y="1921074"/>
            <a:ext cx="51845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Вставочные кости - кальцинация </a:t>
            </a:r>
            <a:r>
              <a:rPr lang="ru-RU" sz="2200" dirty="0"/>
              <a:t>передних </a:t>
            </a:r>
            <a:r>
              <a:rPr lang="ru-RU" sz="2200" dirty="0" smtClean="0"/>
              <a:t>кольцевых </a:t>
            </a:r>
            <a:r>
              <a:rPr lang="ru-RU" sz="2200" dirty="0"/>
              <a:t>волокон </a:t>
            </a:r>
            <a:r>
              <a:rPr lang="ru-RU" sz="2200" dirty="0" smtClean="0"/>
              <a:t>диска, распространенная находка </a:t>
            </a:r>
            <a:r>
              <a:rPr lang="ru-RU" sz="2200" dirty="0"/>
              <a:t>при </a:t>
            </a:r>
            <a:r>
              <a:rPr lang="ru-RU" sz="2200" dirty="0" smtClean="0"/>
              <a:t>DDD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-72008" y="1196752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</a:t>
            </a:r>
            <a:r>
              <a:rPr lang="ru-RU" sz="2400" b="1" dirty="0" smtClean="0"/>
              <a:t>ентгенограммы шейного отдела позвоночника, боковая проекция</a:t>
            </a:r>
            <a:endParaRPr lang="ru-RU" sz="2400" b="1" dirty="0"/>
          </a:p>
        </p:txBody>
      </p:sp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44100010-43D1-4BCE-879A-9AA31F9DB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643" y="1814548"/>
            <a:ext cx="2507792" cy="37358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5932" y="5550437"/>
            <a:ext cx="39620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Снижение </a:t>
            </a:r>
            <a:r>
              <a:rPr lang="ru-RU" sz="2200" dirty="0"/>
              <a:t>высоты </a:t>
            </a:r>
            <a:r>
              <a:rPr lang="ru-RU" sz="2200" dirty="0" smtClean="0"/>
              <a:t>дисков, спондилез, «вакуум-феномен» C5-С6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05913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35280" cy="1143000"/>
          </a:xfrm>
        </p:spPr>
        <p:txBody>
          <a:bodyPr/>
          <a:lstStyle/>
          <a:p>
            <a:r>
              <a:rPr lang="ru-RU" sz="3600" dirty="0"/>
              <a:t>С3-С7: </a:t>
            </a:r>
            <a:r>
              <a:rPr lang="ru-RU" sz="3600" dirty="0" smtClean="0"/>
              <a:t> ДЕГЕНЕРАТИВНАЯ БОЛЕЗНЬ ДИСКА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96841" y="2081784"/>
            <a:ext cx="4824535" cy="3971348"/>
            <a:chOff x="1336719" y="1670118"/>
            <a:chExt cx="4910048" cy="3853320"/>
          </a:xfrm>
        </p:grpSpPr>
        <p:pic>
          <p:nvPicPr>
            <p:cNvPr id="4" name="Picture 8">
              <a:extLst>
                <a:ext uri="{FF2B5EF4-FFF2-40B4-BE49-F238E27FC236}">
                  <a16:creationId xmlns="" xmlns:a16="http://schemas.microsoft.com/office/drawing/2014/main" id="{F813D12B-D852-4446-93F4-EB668E455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36719" y="1670118"/>
              <a:ext cx="4910048" cy="3853320"/>
            </a:xfrm>
            <a:prstGeom prst="rect">
              <a:avLst/>
            </a:prstGeom>
          </p:spPr>
        </p:pic>
        <p:sp>
          <p:nvSpPr>
            <p:cNvPr id="5" name="Freeform: Shape 18">
              <a:extLst>
                <a:ext uri="{FF2B5EF4-FFF2-40B4-BE49-F238E27FC236}">
                  <a16:creationId xmlns="" xmlns:a16="http://schemas.microsoft.com/office/drawing/2014/main" id="{4AB509A1-D251-4CE7-A986-340ED9DEE65D}"/>
                </a:ext>
              </a:extLst>
            </p:cNvPr>
            <p:cNvSpPr/>
            <p:nvPr/>
          </p:nvSpPr>
          <p:spPr>
            <a:xfrm>
              <a:off x="3267075" y="3296138"/>
              <a:ext cx="323850" cy="242888"/>
            </a:xfrm>
            <a:custGeom>
              <a:avLst/>
              <a:gdLst>
                <a:gd name="connsiteX0" fmla="*/ 0 w 323850"/>
                <a:gd name="connsiteY0" fmla="*/ 61913 h 242888"/>
                <a:gd name="connsiteX1" fmla="*/ 80963 w 323850"/>
                <a:gd name="connsiteY1" fmla="*/ 57150 h 242888"/>
                <a:gd name="connsiteX2" fmla="*/ 128588 w 323850"/>
                <a:gd name="connsiteY2" fmla="*/ 47625 h 242888"/>
                <a:gd name="connsiteX3" fmla="*/ 171450 w 323850"/>
                <a:gd name="connsiteY3" fmla="*/ 33338 h 242888"/>
                <a:gd name="connsiteX4" fmla="*/ 185738 w 323850"/>
                <a:gd name="connsiteY4" fmla="*/ 28575 h 242888"/>
                <a:gd name="connsiteX5" fmla="*/ 214313 w 323850"/>
                <a:gd name="connsiteY5" fmla="*/ 9525 h 242888"/>
                <a:gd name="connsiteX6" fmla="*/ 242888 w 323850"/>
                <a:gd name="connsiteY6" fmla="*/ 0 h 242888"/>
                <a:gd name="connsiteX7" fmla="*/ 285750 w 323850"/>
                <a:gd name="connsiteY7" fmla="*/ 14288 h 242888"/>
                <a:gd name="connsiteX8" fmla="*/ 300038 w 323850"/>
                <a:gd name="connsiteY8" fmla="*/ 19050 h 242888"/>
                <a:gd name="connsiteX9" fmla="*/ 323850 w 323850"/>
                <a:gd name="connsiteY9" fmla="*/ 61913 h 242888"/>
                <a:gd name="connsiteX10" fmla="*/ 319088 w 323850"/>
                <a:gd name="connsiteY10" fmla="*/ 80963 h 242888"/>
                <a:gd name="connsiteX11" fmla="*/ 290513 w 323850"/>
                <a:gd name="connsiteY11" fmla="*/ 104775 h 242888"/>
                <a:gd name="connsiteX12" fmla="*/ 261938 w 323850"/>
                <a:gd name="connsiteY12" fmla="*/ 114300 h 242888"/>
                <a:gd name="connsiteX13" fmla="*/ 266700 w 323850"/>
                <a:gd name="connsiteY13" fmla="*/ 157163 h 242888"/>
                <a:gd name="connsiteX14" fmla="*/ 271463 w 323850"/>
                <a:gd name="connsiteY14" fmla="*/ 171450 h 242888"/>
                <a:gd name="connsiteX15" fmla="*/ 276225 w 323850"/>
                <a:gd name="connsiteY15" fmla="*/ 214313 h 242888"/>
                <a:gd name="connsiteX16" fmla="*/ 285750 w 323850"/>
                <a:gd name="connsiteY16" fmla="*/ 242888 h 242888"/>
                <a:gd name="connsiteX17" fmla="*/ 295275 w 323850"/>
                <a:gd name="connsiteY17" fmla="*/ 242888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3850" h="242888">
                  <a:moveTo>
                    <a:pt x="0" y="61913"/>
                  </a:moveTo>
                  <a:cubicBezTo>
                    <a:pt x="26988" y="60325"/>
                    <a:pt x="54094" y="60136"/>
                    <a:pt x="80963" y="57150"/>
                  </a:cubicBezTo>
                  <a:cubicBezTo>
                    <a:pt x="97053" y="55362"/>
                    <a:pt x="113229" y="52745"/>
                    <a:pt x="128588" y="47625"/>
                  </a:cubicBezTo>
                  <a:lnTo>
                    <a:pt x="171450" y="33338"/>
                  </a:lnTo>
                  <a:cubicBezTo>
                    <a:pt x="176213" y="31750"/>
                    <a:pt x="181561" y="31360"/>
                    <a:pt x="185738" y="28575"/>
                  </a:cubicBezTo>
                  <a:cubicBezTo>
                    <a:pt x="195263" y="22225"/>
                    <a:pt x="203453" y="13145"/>
                    <a:pt x="214313" y="9525"/>
                  </a:cubicBezTo>
                  <a:lnTo>
                    <a:pt x="242888" y="0"/>
                  </a:lnTo>
                  <a:lnTo>
                    <a:pt x="285750" y="14288"/>
                  </a:lnTo>
                  <a:lnTo>
                    <a:pt x="300038" y="19050"/>
                  </a:lnTo>
                  <a:cubicBezTo>
                    <a:pt x="321873" y="51802"/>
                    <a:pt x="315468" y="36765"/>
                    <a:pt x="323850" y="61913"/>
                  </a:cubicBezTo>
                  <a:cubicBezTo>
                    <a:pt x="322263" y="68263"/>
                    <a:pt x="322335" y="75280"/>
                    <a:pt x="319088" y="80963"/>
                  </a:cubicBezTo>
                  <a:cubicBezTo>
                    <a:pt x="315271" y="87643"/>
                    <a:pt x="298066" y="101418"/>
                    <a:pt x="290513" y="104775"/>
                  </a:cubicBezTo>
                  <a:cubicBezTo>
                    <a:pt x="281338" y="108853"/>
                    <a:pt x="261938" y="114300"/>
                    <a:pt x="261938" y="114300"/>
                  </a:cubicBezTo>
                  <a:cubicBezTo>
                    <a:pt x="254000" y="138113"/>
                    <a:pt x="255587" y="123826"/>
                    <a:pt x="266700" y="157163"/>
                  </a:cubicBezTo>
                  <a:lnTo>
                    <a:pt x="271463" y="171450"/>
                  </a:lnTo>
                  <a:cubicBezTo>
                    <a:pt x="273050" y="185738"/>
                    <a:pt x="273406" y="200217"/>
                    <a:pt x="276225" y="214313"/>
                  </a:cubicBezTo>
                  <a:cubicBezTo>
                    <a:pt x="278194" y="224158"/>
                    <a:pt x="275710" y="242888"/>
                    <a:pt x="285750" y="242888"/>
                  </a:cubicBezTo>
                  <a:lnTo>
                    <a:pt x="295275" y="2428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: Shape 19">
              <a:extLst>
                <a:ext uri="{FF2B5EF4-FFF2-40B4-BE49-F238E27FC236}">
                  <a16:creationId xmlns="" xmlns:a16="http://schemas.microsoft.com/office/drawing/2014/main" id="{7BD2F5C8-1778-453D-B666-06C017D66E20}"/>
                </a:ext>
              </a:extLst>
            </p:cNvPr>
            <p:cNvSpPr/>
            <p:nvPr/>
          </p:nvSpPr>
          <p:spPr>
            <a:xfrm>
              <a:off x="3690938" y="3609524"/>
              <a:ext cx="276225" cy="205727"/>
            </a:xfrm>
            <a:custGeom>
              <a:avLst/>
              <a:gdLst>
                <a:gd name="connsiteX0" fmla="*/ 0 w 276225"/>
                <a:gd name="connsiteY0" fmla="*/ 5702 h 205727"/>
                <a:gd name="connsiteX1" fmla="*/ 76200 w 276225"/>
                <a:gd name="connsiteY1" fmla="*/ 5702 h 205727"/>
                <a:gd name="connsiteX2" fmla="*/ 104775 w 276225"/>
                <a:gd name="connsiteY2" fmla="*/ 15227 h 205727"/>
                <a:gd name="connsiteX3" fmla="*/ 161925 w 276225"/>
                <a:gd name="connsiteY3" fmla="*/ 19989 h 205727"/>
                <a:gd name="connsiteX4" fmla="*/ 204787 w 276225"/>
                <a:gd name="connsiteY4" fmla="*/ 39039 h 205727"/>
                <a:gd name="connsiteX5" fmla="*/ 219075 w 276225"/>
                <a:gd name="connsiteY5" fmla="*/ 43802 h 205727"/>
                <a:gd name="connsiteX6" fmla="*/ 247650 w 276225"/>
                <a:gd name="connsiteY6" fmla="*/ 62852 h 205727"/>
                <a:gd name="connsiteX7" fmla="*/ 261937 w 276225"/>
                <a:gd name="connsiteY7" fmla="*/ 72377 h 205727"/>
                <a:gd name="connsiteX8" fmla="*/ 276225 w 276225"/>
                <a:gd name="connsiteY8" fmla="*/ 81902 h 205727"/>
                <a:gd name="connsiteX9" fmla="*/ 261937 w 276225"/>
                <a:gd name="connsiteY9" fmla="*/ 153339 h 205727"/>
                <a:gd name="connsiteX10" fmla="*/ 247650 w 276225"/>
                <a:gd name="connsiteY10" fmla="*/ 162864 h 205727"/>
                <a:gd name="connsiteX11" fmla="*/ 242887 w 276225"/>
                <a:gd name="connsiteY11" fmla="*/ 177152 h 205727"/>
                <a:gd name="connsiteX12" fmla="*/ 252412 w 276225"/>
                <a:gd name="connsiteY12" fmla="*/ 191439 h 205727"/>
                <a:gd name="connsiteX13" fmla="*/ 266700 w 276225"/>
                <a:gd name="connsiteY13" fmla="*/ 205727 h 2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225" h="205727">
                  <a:moveTo>
                    <a:pt x="0" y="5702"/>
                  </a:moveTo>
                  <a:cubicBezTo>
                    <a:pt x="34665" y="-1232"/>
                    <a:pt x="29487" y="-2542"/>
                    <a:pt x="76200" y="5702"/>
                  </a:cubicBezTo>
                  <a:cubicBezTo>
                    <a:pt x="86087" y="7447"/>
                    <a:pt x="94769" y="14393"/>
                    <a:pt x="104775" y="15227"/>
                  </a:cubicBezTo>
                  <a:lnTo>
                    <a:pt x="161925" y="19989"/>
                  </a:lnTo>
                  <a:cubicBezTo>
                    <a:pt x="184566" y="35084"/>
                    <a:pt x="170781" y="27703"/>
                    <a:pt x="204787" y="39039"/>
                  </a:cubicBezTo>
                  <a:cubicBezTo>
                    <a:pt x="209550" y="40627"/>
                    <a:pt x="214898" y="41017"/>
                    <a:pt x="219075" y="43802"/>
                  </a:cubicBezTo>
                  <a:lnTo>
                    <a:pt x="247650" y="62852"/>
                  </a:lnTo>
                  <a:lnTo>
                    <a:pt x="261937" y="72377"/>
                  </a:lnTo>
                  <a:lnTo>
                    <a:pt x="276225" y="81902"/>
                  </a:lnTo>
                  <a:cubicBezTo>
                    <a:pt x="274042" y="108090"/>
                    <a:pt x="281151" y="134125"/>
                    <a:pt x="261937" y="153339"/>
                  </a:cubicBezTo>
                  <a:cubicBezTo>
                    <a:pt x="257890" y="157386"/>
                    <a:pt x="252412" y="159689"/>
                    <a:pt x="247650" y="162864"/>
                  </a:cubicBezTo>
                  <a:cubicBezTo>
                    <a:pt x="246062" y="167627"/>
                    <a:pt x="242062" y="172200"/>
                    <a:pt x="242887" y="177152"/>
                  </a:cubicBezTo>
                  <a:cubicBezTo>
                    <a:pt x="243828" y="182798"/>
                    <a:pt x="248365" y="187392"/>
                    <a:pt x="252412" y="191439"/>
                  </a:cubicBezTo>
                  <a:cubicBezTo>
                    <a:pt x="268021" y="207047"/>
                    <a:pt x="266700" y="193797"/>
                    <a:pt x="266700" y="20572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="" xmlns:a16="http://schemas.microsoft.com/office/drawing/2014/main" id="{A53284F3-9A38-4E60-8C65-585915627263}"/>
                </a:ext>
              </a:extLst>
            </p:cNvPr>
            <p:cNvSpPr/>
            <p:nvPr/>
          </p:nvSpPr>
          <p:spPr>
            <a:xfrm>
              <a:off x="4052888" y="3915263"/>
              <a:ext cx="400050" cy="381000"/>
            </a:xfrm>
            <a:custGeom>
              <a:avLst/>
              <a:gdLst>
                <a:gd name="connsiteX0" fmla="*/ 0 w 400050"/>
                <a:gd name="connsiteY0" fmla="*/ 0 h 381000"/>
                <a:gd name="connsiteX1" fmla="*/ 23812 w 400050"/>
                <a:gd name="connsiteY1" fmla="*/ 14288 h 381000"/>
                <a:gd name="connsiteX2" fmla="*/ 38100 w 400050"/>
                <a:gd name="connsiteY2" fmla="*/ 19050 h 381000"/>
                <a:gd name="connsiteX3" fmla="*/ 66675 w 400050"/>
                <a:gd name="connsiteY3" fmla="*/ 33338 h 381000"/>
                <a:gd name="connsiteX4" fmla="*/ 95250 w 400050"/>
                <a:gd name="connsiteY4" fmla="*/ 28575 h 381000"/>
                <a:gd name="connsiteX5" fmla="*/ 123825 w 400050"/>
                <a:gd name="connsiteY5" fmla="*/ 19050 h 381000"/>
                <a:gd name="connsiteX6" fmla="*/ 157162 w 400050"/>
                <a:gd name="connsiteY6" fmla="*/ 14288 h 381000"/>
                <a:gd name="connsiteX7" fmla="*/ 171450 w 400050"/>
                <a:gd name="connsiteY7" fmla="*/ 9525 h 381000"/>
                <a:gd name="connsiteX8" fmla="*/ 223837 w 400050"/>
                <a:gd name="connsiteY8" fmla="*/ 23813 h 381000"/>
                <a:gd name="connsiteX9" fmla="*/ 252412 w 400050"/>
                <a:gd name="connsiteY9" fmla="*/ 33338 h 381000"/>
                <a:gd name="connsiteX10" fmla="*/ 280987 w 400050"/>
                <a:gd name="connsiteY10" fmla="*/ 47625 h 381000"/>
                <a:gd name="connsiteX11" fmla="*/ 304800 w 400050"/>
                <a:gd name="connsiteY11" fmla="*/ 71438 h 381000"/>
                <a:gd name="connsiteX12" fmla="*/ 314325 w 400050"/>
                <a:gd name="connsiteY12" fmla="*/ 85725 h 381000"/>
                <a:gd name="connsiteX13" fmla="*/ 328612 w 400050"/>
                <a:gd name="connsiteY13" fmla="*/ 90488 h 381000"/>
                <a:gd name="connsiteX14" fmla="*/ 342900 w 400050"/>
                <a:gd name="connsiteY14" fmla="*/ 100013 h 381000"/>
                <a:gd name="connsiteX15" fmla="*/ 347662 w 400050"/>
                <a:gd name="connsiteY15" fmla="*/ 147638 h 381000"/>
                <a:gd name="connsiteX16" fmla="*/ 342900 w 400050"/>
                <a:gd name="connsiteY16" fmla="*/ 161925 h 381000"/>
                <a:gd name="connsiteX17" fmla="*/ 323850 w 400050"/>
                <a:gd name="connsiteY17" fmla="*/ 190500 h 381000"/>
                <a:gd name="connsiteX18" fmla="*/ 338137 w 400050"/>
                <a:gd name="connsiteY18" fmla="*/ 219075 h 381000"/>
                <a:gd name="connsiteX19" fmla="*/ 342900 w 400050"/>
                <a:gd name="connsiteY19" fmla="*/ 233363 h 381000"/>
                <a:gd name="connsiteX20" fmla="*/ 361950 w 400050"/>
                <a:gd name="connsiteY20" fmla="*/ 261938 h 381000"/>
                <a:gd name="connsiteX21" fmla="*/ 371475 w 400050"/>
                <a:gd name="connsiteY21" fmla="*/ 328613 h 381000"/>
                <a:gd name="connsiteX22" fmla="*/ 381000 w 400050"/>
                <a:gd name="connsiteY22" fmla="*/ 357188 h 381000"/>
                <a:gd name="connsiteX23" fmla="*/ 385762 w 400050"/>
                <a:gd name="connsiteY23" fmla="*/ 371475 h 381000"/>
                <a:gd name="connsiteX24" fmla="*/ 400050 w 400050"/>
                <a:gd name="connsiteY24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0050" h="381000">
                  <a:moveTo>
                    <a:pt x="0" y="0"/>
                  </a:moveTo>
                  <a:cubicBezTo>
                    <a:pt x="7937" y="4763"/>
                    <a:pt x="15533" y="10148"/>
                    <a:pt x="23812" y="14288"/>
                  </a:cubicBezTo>
                  <a:cubicBezTo>
                    <a:pt x="28302" y="16533"/>
                    <a:pt x="33610" y="16805"/>
                    <a:pt x="38100" y="19050"/>
                  </a:cubicBezTo>
                  <a:cubicBezTo>
                    <a:pt x="75037" y="37518"/>
                    <a:pt x="30754" y="21363"/>
                    <a:pt x="66675" y="33338"/>
                  </a:cubicBezTo>
                  <a:cubicBezTo>
                    <a:pt x="76200" y="31750"/>
                    <a:pt x="85882" y="30917"/>
                    <a:pt x="95250" y="28575"/>
                  </a:cubicBezTo>
                  <a:cubicBezTo>
                    <a:pt x="104990" y="26140"/>
                    <a:pt x="113886" y="20470"/>
                    <a:pt x="123825" y="19050"/>
                  </a:cubicBezTo>
                  <a:lnTo>
                    <a:pt x="157162" y="14288"/>
                  </a:lnTo>
                  <a:cubicBezTo>
                    <a:pt x="161925" y="12700"/>
                    <a:pt x="166430" y="9525"/>
                    <a:pt x="171450" y="9525"/>
                  </a:cubicBezTo>
                  <a:cubicBezTo>
                    <a:pt x="184911" y="9525"/>
                    <a:pt x="212634" y="20079"/>
                    <a:pt x="223837" y="23813"/>
                  </a:cubicBezTo>
                  <a:cubicBezTo>
                    <a:pt x="223848" y="23817"/>
                    <a:pt x="252401" y="33333"/>
                    <a:pt x="252412" y="33338"/>
                  </a:cubicBezTo>
                  <a:lnTo>
                    <a:pt x="280987" y="47625"/>
                  </a:lnTo>
                  <a:cubicBezTo>
                    <a:pt x="306384" y="85722"/>
                    <a:pt x="273052" y="39691"/>
                    <a:pt x="304800" y="71438"/>
                  </a:cubicBezTo>
                  <a:cubicBezTo>
                    <a:pt x="308847" y="75485"/>
                    <a:pt x="309856" y="82149"/>
                    <a:pt x="314325" y="85725"/>
                  </a:cubicBezTo>
                  <a:cubicBezTo>
                    <a:pt x="318245" y="88861"/>
                    <a:pt x="324122" y="88243"/>
                    <a:pt x="328612" y="90488"/>
                  </a:cubicBezTo>
                  <a:cubicBezTo>
                    <a:pt x="333732" y="93048"/>
                    <a:pt x="338137" y="96838"/>
                    <a:pt x="342900" y="100013"/>
                  </a:cubicBezTo>
                  <a:cubicBezTo>
                    <a:pt x="353646" y="132251"/>
                    <a:pt x="355414" y="120508"/>
                    <a:pt x="347662" y="147638"/>
                  </a:cubicBezTo>
                  <a:cubicBezTo>
                    <a:pt x="346283" y="152465"/>
                    <a:pt x="345338" y="157537"/>
                    <a:pt x="342900" y="161925"/>
                  </a:cubicBezTo>
                  <a:cubicBezTo>
                    <a:pt x="337341" y="171932"/>
                    <a:pt x="323850" y="190500"/>
                    <a:pt x="323850" y="190500"/>
                  </a:cubicBezTo>
                  <a:cubicBezTo>
                    <a:pt x="335817" y="226407"/>
                    <a:pt x="319676" y="182153"/>
                    <a:pt x="338137" y="219075"/>
                  </a:cubicBezTo>
                  <a:cubicBezTo>
                    <a:pt x="340382" y="223565"/>
                    <a:pt x="340462" y="228974"/>
                    <a:pt x="342900" y="233363"/>
                  </a:cubicBezTo>
                  <a:cubicBezTo>
                    <a:pt x="348459" y="243370"/>
                    <a:pt x="361950" y="261938"/>
                    <a:pt x="361950" y="261938"/>
                  </a:cubicBezTo>
                  <a:cubicBezTo>
                    <a:pt x="375244" y="301823"/>
                    <a:pt x="355823" y="239919"/>
                    <a:pt x="371475" y="328613"/>
                  </a:cubicBezTo>
                  <a:cubicBezTo>
                    <a:pt x="373220" y="338500"/>
                    <a:pt x="377825" y="347663"/>
                    <a:pt x="381000" y="357188"/>
                  </a:cubicBezTo>
                  <a:cubicBezTo>
                    <a:pt x="382587" y="361950"/>
                    <a:pt x="381585" y="368691"/>
                    <a:pt x="385762" y="371475"/>
                  </a:cubicBezTo>
                  <a:lnTo>
                    <a:pt x="400050" y="38100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="" xmlns:a16="http://schemas.microsoft.com/office/drawing/2014/main" id="{015B90C1-3188-4493-AEEB-5D65B4A7E7F1}"/>
                </a:ext>
              </a:extLst>
            </p:cNvPr>
            <p:cNvSpPr/>
            <p:nvPr/>
          </p:nvSpPr>
          <p:spPr>
            <a:xfrm>
              <a:off x="4486275" y="4314125"/>
              <a:ext cx="209621" cy="263126"/>
            </a:xfrm>
            <a:custGeom>
              <a:avLst/>
              <a:gdLst>
                <a:gd name="connsiteX0" fmla="*/ 0 w 209621"/>
                <a:gd name="connsiteY0" fmla="*/ 1188 h 263126"/>
                <a:gd name="connsiteX1" fmla="*/ 166688 w 209621"/>
                <a:gd name="connsiteY1" fmla="*/ 20238 h 263126"/>
                <a:gd name="connsiteX2" fmla="*/ 195263 w 209621"/>
                <a:gd name="connsiteY2" fmla="*/ 63101 h 263126"/>
                <a:gd name="connsiteX3" fmla="*/ 204788 w 209621"/>
                <a:gd name="connsiteY3" fmla="*/ 77388 h 263126"/>
                <a:gd name="connsiteX4" fmla="*/ 204788 w 209621"/>
                <a:gd name="connsiteY4" fmla="*/ 105963 h 263126"/>
                <a:gd name="connsiteX5" fmla="*/ 195263 w 209621"/>
                <a:gd name="connsiteY5" fmla="*/ 153588 h 263126"/>
                <a:gd name="connsiteX6" fmla="*/ 200025 w 209621"/>
                <a:gd name="connsiteY6" fmla="*/ 172638 h 263126"/>
                <a:gd name="connsiteX7" fmla="*/ 195263 w 209621"/>
                <a:gd name="connsiteY7" fmla="*/ 215501 h 263126"/>
                <a:gd name="connsiteX8" fmla="*/ 166688 w 209621"/>
                <a:gd name="connsiteY8" fmla="*/ 234551 h 263126"/>
                <a:gd name="connsiteX9" fmla="*/ 161925 w 209621"/>
                <a:gd name="connsiteY9" fmla="*/ 248838 h 263126"/>
                <a:gd name="connsiteX10" fmla="*/ 166688 w 209621"/>
                <a:gd name="connsiteY10" fmla="*/ 263126 h 263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621" h="263126">
                  <a:moveTo>
                    <a:pt x="0" y="1188"/>
                  </a:moveTo>
                  <a:cubicBezTo>
                    <a:pt x="158113" y="11070"/>
                    <a:pt x="110049" y="-17520"/>
                    <a:pt x="166688" y="20238"/>
                  </a:cubicBezTo>
                  <a:lnTo>
                    <a:pt x="195263" y="63101"/>
                  </a:lnTo>
                  <a:lnTo>
                    <a:pt x="204788" y="77388"/>
                  </a:lnTo>
                  <a:cubicBezTo>
                    <a:pt x="212724" y="101201"/>
                    <a:pt x="209550" y="82151"/>
                    <a:pt x="204788" y="105963"/>
                  </a:cubicBezTo>
                  <a:cubicBezTo>
                    <a:pt x="193843" y="160687"/>
                    <a:pt x="206022" y="121310"/>
                    <a:pt x="195263" y="153588"/>
                  </a:cubicBezTo>
                  <a:cubicBezTo>
                    <a:pt x="196850" y="159938"/>
                    <a:pt x="198227" y="166344"/>
                    <a:pt x="200025" y="172638"/>
                  </a:cubicBezTo>
                  <a:cubicBezTo>
                    <a:pt x="203899" y="186196"/>
                    <a:pt x="214505" y="202673"/>
                    <a:pt x="195263" y="215501"/>
                  </a:cubicBezTo>
                  <a:lnTo>
                    <a:pt x="166688" y="234551"/>
                  </a:lnTo>
                  <a:cubicBezTo>
                    <a:pt x="165100" y="239313"/>
                    <a:pt x="161925" y="243818"/>
                    <a:pt x="161925" y="248838"/>
                  </a:cubicBezTo>
                  <a:cubicBezTo>
                    <a:pt x="161925" y="253858"/>
                    <a:pt x="166688" y="263126"/>
                    <a:pt x="166688" y="2631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DAB4EF64-E841-41B8-85F9-09C6515B3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440" y="2081784"/>
            <a:ext cx="3227529" cy="39713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6235748"/>
            <a:ext cx="621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О</a:t>
            </a:r>
            <a:r>
              <a:rPr lang="ru-RU" sz="2400" b="1" dirty="0" err="1" smtClean="0"/>
              <a:t>стеофитно</a:t>
            </a:r>
            <a:r>
              <a:rPr lang="ru-RU" sz="2400" b="1" dirty="0" smtClean="0"/>
              <a:t>-дисковые комплексы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81745" y="1363244"/>
            <a:ext cx="3464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/>
              <a:t>КТ, сагиттальная плоскость</a:t>
            </a:r>
            <a:endParaRPr lang="ru-RU" sz="2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4056" y="115784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/>
              <a:t>Рентгенограмма ШОП при сгибании, боковая проекция</a:t>
            </a:r>
          </a:p>
        </p:txBody>
      </p:sp>
    </p:spTree>
    <p:extLst>
      <p:ext uri="{BB962C8B-B14F-4D97-AF65-F5344CB8AC3E}">
        <p14:creationId xmlns:p14="http://schemas.microsoft.com/office/powerpoint/2010/main" val="29836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9478"/>
            <a:ext cx="8784149" cy="1143000"/>
          </a:xfrm>
        </p:spPr>
        <p:txBody>
          <a:bodyPr/>
          <a:lstStyle/>
          <a:p>
            <a:r>
              <a:rPr lang="ru-RU" sz="4000" dirty="0" smtClean="0"/>
              <a:t>С3-С7: ДИАГНОСТИЧЕСКИЕ ЛИНИИ</a:t>
            </a:r>
            <a:endParaRPr lang="ru-RU" sz="40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441384" y="1052736"/>
            <a:ext cx="3702616" cy="5805264"/>
            <a:chOff x="7809495" y="0"/>
            <a:chExt cx="4382505" cy="6858000"/>
          </a:xfrm>
        </p:grpSpPr>
        <p:pic>
          <p:nvPicPr>
            <p:cNvPr id="4" name="Picture 6">
              <a:extLst>
                <a:ext uri="{FF2B5EF4-FFF2-40B4-BE49-F238E27FC236}">
                  <a16:creationId xmlns="" xmlns:a16="http://schemas.microsoft.com/office/drawing/2014/main" id="{C0328EC7-CE8E-4805-8F64-2F9BE7AB1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495" y="0"/>
              <a:ext cx="4382505" cy="6858000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8660769" y="766763"/>
              <a:ext cx="3252787" cy="5400675"/>
              <a:chOff x="8660769" y="766763"/>
              <a:chExt cx="3252787" cy="5400675"/>
            </a:xfrm>
          </p:grpSpPr>
          <p:sp>
            <p:nvSpPr>
              <p:cNvPr id="6" name="Freeform: Shape 8">
                <a:extLst>
                  <a:ext uri="{FF2B5EF4-FFF2-40B4-BE49-F238E27FC236}">
                    <a16:creationId xmlns="" xmlns:a16="http://schemas.microsoft.com/office/drawing/2014/main" id="{B54CA077-02EB-4B01-85AF-EAFD974A9EE1}"/>
                  </a:ext>
                </a:extLst>
              </p:cNvPr>
              <p:cNvSpPr/>
              <p:nvPr/>
            </p:nvSpPr>
            <p:spPr>
              <a:xfrm>
                <a:off x="8741731" y="766763"/>
                <a:ext cx="144431" cy="2833687"/>
              </a:xfrm>
              <a:custGeom>
                <a:avLst/>
                <a:gdLst>
                  <a:gd name="connsiteX0" fmla="*/ 0 w 144431"/>
                  <a:gd name="connsiteY0" fmla="*/ 0 h 2833687"/>
                  <a:gd name="connsiteX1" fmla="*/ 61913 w 144431"/>
                  <a:gd name="connsiteY1" fmla="*/ 347662 h 2833687"/>
                  <a:gd name="connsiteX2" fmla="*/ 133350 w 144431"/>
                  <a:gd name="connsiteY2" fmla="*/ 800100 h 2833687"/>
                  <a:gd name="connsiteX3" fmla="*/ 138113 w 144431"/>
                  <a:gd name="connsiteY3" fmla="*/ 1133475 h 2833687"/>
                  <a:gd name="connsiteX4" fmla="*/ 114300 w 144431"/>
                  <a:gd name="connsiteY4" fmla="*/ 1724025 h 2833687"/>
                  <a:gd name="connsiteX5" fmla="*/ 142875 w 144431"/>
                  <a:gd name="connsiteY5" fmla="*/ 2452687 h 2833687"/>
                  <a:gd name="connsiteX6" fmla="*/ 138113 w 144431"/>
                  <a:gd name="connsiteY6" fmla="*/ 2833687 h 283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31" h="2833687">
                    <a:moveTo>
                      <a:pt x="0" y="0"/>
                    </a:moveTo>
                    <a:cubicBezTo>
                      <a:pt x="19844" y="107156"/>
                      <a:pt x="39688" y="214312"/>
                      <a:pt x="61913" y="347662"/>
                    </a:cubicBezTo>
                    <a:cubicBezTo>
                      <a:pt x="84138" y="481012"/>
                      <a:pt x="120650" y="669131"/>
                      <a:pt x="133350" y="800100"/>
                    </a:cubicBezTo>
                    <a:cubicBezTo>
                      <a:pt x="146050" y="931069"/>
                      <a:pt x="141288" y="979488"/>
                      <a:pt x="138113" y="1133475"/>
                    </a:cubicBezTo>
                    <a:cubicBezTo>
                      <a:pt x="134938" y="1287462"/>
                      <a:pt x="113506" y="1504156"/>
                      <a:pt x="114300" y="1724025"/>
                    </a:cubicBezTo>
                    <a:cubicBezTo>
                      <a:pt x="115094" y="1943894"/>
                      <a:pt x="138906" y="2267743"/>
                      <a:pt x="142875" y="2452687"/>
                    </a:cubicBezTo>
                    <a:cubicBezTo>
                      <a:pt x="146844" y="2637631"/>
                      <a:pt x="142478" y="2735659"/>
                      <a:pt x="138113" y="2833687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reeform: Shape 9">
                <a:extLst>
                  <a:ext uri="{FF2B5EF4-FFF2-40B4-BE49-F238E27FC236}">
                    <a16:creationId xmlns="" xmlns:a16="http://schemas.microsoft.com/office/drawing/2014/main" id="{92AB0139-4ECD-49C6-812D-37E512AAE990}"/>
                  </a:ext>
                </a:extLst>
              </p:cNvPr>
              <p:cNvSpPr/>
              <p:nvPr/>
            </p:nvSpPr>
            <p:spPr>
              <a:xfrm>
                <a:off x="8660769" y="3776663"/>
                <a:ext cx="1300162" cy="2390775"/>
              </a:xfrm>
              <a:custGeom>
                <a:avLst/>
                <a:gdLst>
                  <a:gd name="connsiteX0" fmla="*/ 0 w 1300162"/>
                  <a:gd name="connsiteY0" fmla="*/ 0 h 2390775"/>
                  <a:gd name="connsiteX1" fmla="*/ 90487 w 1300162"/>
                  <a:gd name="connsiteY1" fmla="*/ 404812 h 2390775"/>
                  <a:gd name="connsiteX2" fmla="*/ 280987 w 1300162"/>
                  <a:gd name="connsiteY2" fmla="*/ 838200 h 2390775"/>
                  <a:gd name="connsiteX3" fmla="*/ 523875 w 1300162"/>
                  <a:gd name="connsiteY3" fmla="*/ 1228725 h 2390775"/>
                  <a:gd name="connsiteX4" fmla="*/ 795337 w 1300162"/>
                  <a:gd name="connsiteY4" fmla="*/ 1528762 h 2390775"/>
                  <a:gd name="connsiteX5" fmla="*/ 1143000 w 1300162"/>
                  <a:gd name="connsiteY5" fmla="*/ 2100262 h 2390775"/>
                  <a:gd name="connsiteX6" fmla="*/ 1300162 w 1300162"/>
                  <a:gd name="connsiteY6" fmla="*/ 2390775 h 2390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0162" h="2390775">
                    <a:moveTo>
                      <a:pt x="0" y="0"/>
                    </a:moveTo>
                    <a:cubicBezTo>
                      <a:pt x="21828" y="132556"/>
                      <a:pt x="43656" y="265112"/>
                      <a:pt x="90487" y="404812"/>
                    </a:cubicBezTo>
                    <a:cubicBezTo>
                      <a:pt x="137318" y="544512"/>
                      <a:pt x="208756" y="700881"/>
                      <a:pt x="280987" y="838200"/>
                    </a:cubicBezTo>
                    <a:cubicBezTo>
                      <a:pt x="353218" y="975519"/>
                      <a:pt x="438150" y="1113631"/>
                      <a:pt x="523875" y="1228725"/>
                    </a:cubicBezTo>
                    <a:cubicBezTo>
                      <a:pt x="609600" y="1343819"/>
                      <a:pt x="692150" y="1383506"/>
                      <a:pt x="795337" y="1528762"/>
                    </a:cubicBezTo>
                    <a:cubicBezTo>
                      <a:pt x="898524" y="1674018"/>
                      <a:pt x="1058863" y="1956593"/>
                      <a:pt x="1143000" y="2100262"/>
                    </a:cubicBezTo>
                    <a:cubicBezTo>
                      <a:pt x="1227137" y="2243931"/>
                      <a:pt x="1278731" y="2339975"/>
                      <a:pt x="1300162" y="2390775"/>
                    </a:cubicBezTo>
                  </a:path>
                </a:pathLst>
              </a:cu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reeform: Shape 12">
                <a:extLst>
                  <a:ext uri="{FF2B5EF4-FFF2-40B4-BE49-F238E27FC236}">
                    <a16:creationId xmlns="" xmlns:a16="http://schemas.microsoft.com/office/drawing/2014/main" id="{3EAA9529-F221-4F33-A40B-8A01ED3D1EA2}"/>
                  </a:ext>
                </a:extLst>
              </p:cNvPr>
              <p:cNvSpPr/>
              <p:nvPr/>
            </p:nvSpPr>
            <p:spPr>
              <a:xfrm>
                <a:off x="9008506" y="1651000"/>
                <a:ext cx="1165150" cy="4222750"/>
              </a:xfrm>
              <a:custGeom>
                <a:avLst/>
                <a:gdLst>
                  <a:gd name="connsiteX0" fmla="*/ 136450 w 1165150"/>
                  <a:gd name="connsiteY0" fmla="*/ 0 h 4222750"/>
                  <a:gd name="connsiteX1" fmla="*/ 66600 w 1165150"/>
                  <a:gd name="connsiteY1" fmla="*/ 349250 h 4222750"/>
                  <a:gd name="connsiteX2" fmla="*/ 22150 w 1165150"/>
                  <a:gd name="connsiteY2" fmla="*/ 768350 h 4222750"/>
                  <a:gd name="connsiteX3" fmla="*/ 3100 w 1165150"/>
                  <a:gd name="connsiteY3" fmla="*/ 1123950 h 4222750"/>
                  <a:gd name="connsiteX4" fmla="*/ 85650 w 1165150"/>
                  <a:gd name="connsiteY4" fmla="*/ 1885950 h 4222750"/>
                  <a:gd name="connsiteX5" fmla="*/ 161850 w 1165150"/>
                  <a:gd name="connsiteY5" fmla="*/ 2317750 h 4222750"/>
                  <a:gd name="connsiteX6" fmla="*/ 307900 w 1165150"/>
                  <a:gd name="connsiteY6" fmla="*/ 2768600 h 4222750"/>
                  <a:gd name="connsiteX7" fmla="*/ 549200 w 1165150"/>
                  <a:gd name="connsiteY7" fmla="*/ 3213100 h 4222750"/>
                  <a:gd name="connsiteX8" fmla="*/ 974650 w 1165150"/>
                  <a:gd name="connsiteY8" fmla="*/ 3898900 h 4222750"/>
                  <a:gd name="connsiteX9" fmla="*/ 1165150 w 1165150"/>
                  <a:gd name="connsiteY9" fmla="*/ 4222750 h 422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150" h="4222750">
                    <a:moveTo>
                      <a:pt x="136450" y="0"/>
                    </a:moveTo>
                    <a:cubicBezTo>
                      <a:pt x="111050" y="110596"/>
                      <a:pt x="85650" y="221192"/>
                      <a:pt x="66600" y="349250"/>
                    </a:cubicBezTo>
                    <a:cubicBezTo>
                      <a:pt x="47550" y="477308"/>
                      <a:pt x="32733" y="639233"/>
                      <a:pt x="22150" y="768350"/>
                    </a:cubicBezTo>
                    <a:cubicBezTo>
                      <a:pt x="11567" y="897467"/>
                      <a:pt x="-7483" y="937683"/>
                      <a:pt x="3100" y="1123950"/>
                    </a:cubicBezTo>
                    <a:cubicBezTo>
                      <a:pt x="13683" y="1310217"/>
                      <a:pt x="59192" y="1686983"/>
                      <a:pt x="85650" y="1885950"/>
                    </a:cubicBezTo>
                    <a:cubicBezTo>
                      <a:pt x="112108" y="2084917"/>
                      <a:pt x="124808" y="2170642"/>
                      <a:pt x="161850" y="2317750"/>
                    </a:cubicBezTo>
                    <a:cubicBezTo>
                      <a:pt x="198892" y="2464858"/>
                      <a:pt x="243342" y="2619375"/>
                      <a:pt x="307900" y="2768600"/>
                    </a:cubicBezTo>
                    <a:cubicBezTo>
                      <a:pt x="372458" y="2917825"/>
                      <a:pt x="438075" y="3024717"/>
                      <a:pt x="549200" y="3213100"/>
                    </a:cubicBezTo>
                    <a:cubicBezTo>
                      <a:pt x="660325" y="3401483"/>
                      <a:pt x="871992" y="3730625"/>
                      <a:pt x="974650" y="3898900"/>
                    </a:cubicBezTo>
                    <a:cubicBezTo>
                      <a:pt x="1077308" y="4067175"/>
                      <a:pt x="1127050" y="4168775"/>
                      <a:pt x="1165150" y="4222750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reeform: Shape 17">
                <a:extLst>
                  <a:ext uri="{FF2B5EF4-FFF2-40B4-BE49-F238E27FC236}">
                    <a16:creationId xmlns="" xmlns:a16="http://schemas.microsoft.com/office/drawing/2014/main" id="{325637AF-CE7F-4329-8236-E6F02C332E3C}"/>
                  </a:ext>
                </a:extLst>
              </p:cNvPr>
              <p:cNvSpPr/>
              <p:nvPr/>
            </p:nvSpPr>
            <p:spPr>
              <a:xfrm>
                <a:off x="9501915" y="1720850"/>
                <a:ext cx="843191" cy="3352800"/>
              </a:xfrm>
              <a:custGeom>
                <a:avLst/>
                <a:gdLst>
                  <a:gd name="connsiteX0" fmla="*/ 138341 w 843191"/>
                  <a:gd name="connsiteY0" fmla="*/ 0 h 3352800"/>
                  <a:gd name="connsiteX1" fmla="*/ 87541 w 843191"/>
                  <a:gd name="connsiteY1" fmla="*/ 304800 h 3352800"/>
                  <a:gd name="connsiteX2" fmla="*/ 17691 w 843191"/>
                  <a:gd name="connsiteY2" fmla="*/ 666750 h 3352800"/>
                  <a:gd name="connsiteX3" fmla="*/ 4991 w 843191"/>
                  <a:gd name="connsiteY3" fmla="*/ 1200150 h 3352800"/>
                  <a:gd name="connsiteX4" fmla="*/ 87541 w 843191"/>
                  <a:gd name="connsiteY4" fmla="*/ 1619250 h 3352800"/>
                  <a:gd name="connsiteX5" fmla="*/ 246291 w 843191"/>
                  <a:gd name="connsiteY5" fmla="*/ 2241550 h 3352800"/>
                  <a:gd name="connsiteX6" fmla="*/ 392341 w 843191"/>
                  <a:gd name="connsiteY6" fmla="*/ 2616200 h 3352800"/>
                  <a:gd name="connsiteX7" fmla="*/ 608241 w 843191"/>
                  <a:gd name="connsiteY7" fmla="*/ 3054350 h 3352800"/>
                  <a:gd name="connsiteX8" fmla="*/ 843191 w 843191"/>
                  <a:gd name="connsiteY8" fmla="*/ 3352800 h 3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3191" h="3352800">
                    <a:moveTo>
                      <a:pt x="138341" y="0"/>
                    </a:moveTo>
                    <a:cubicBezTo>
                      <a:pt x="122995" y="96837"/>
                      <a:pt x="107649" y="193675"/>
                      <a:pt x="87541" y="304800"/>
                    </a:cubicBezTo>
                    <a:cubicBezTo>
                      <a:pt x="67433" y="415925"/>
                      <a:pt x="31449" y="517525"/>
                      <a:pt x="17691" y="666750"/>
                    </a:cubicBezTo>
                    <a:cubicBezTo>
                      <a:pt x="3933" y="815975"/>
                      <a:pt x="-6651" y="1041400"/>
                      <a:pt x="4991" y="1200150"/>
                    </a:cubicBezTo>
                    <a:cubicBezTo>
                      <a:pt x="16633" y="1358900"/>
                      <a:pt x="47324" y="1445683"/>
                      <a:pt x="87541" y="1619250"/>
                    </a:cubicBezTo>
                    <a:cubicBezTo>
                      <a:pt x="127758" y="1792817"/>
                      <a:pt x="195491" y="2075392"/>
                      <a:pt x="246291" y="2241550"/>
                    </a:cubicBezTo>
                    <a:cubicBezTo>
                      <a:pt x="297091" y="2407708"/>
                      <a:pt x="332016" y="2480733"/>
                      <a:pt x="392341" y="2616200"/>
                    </a:cubicBezTo>
                    <a:cubicBezTo>
                      <a:pt x="452666" y="2751667"/>
                      <a:pt x="533099" y="2931583"/>
                      <a:pt x="608241" y="3054350"/>
                    </a:cubicBezTo>
                    <a:cubicBezTo>
                      <a:pt x="683383" y="3177117"/>
                      <a:pt x="824141" y="3316817"/>
                      <a:pt x="843191" y="335280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Freeform: Shape 18">
                <a:extLst>
                  <a:ext uri="{FF2B5EF4-FFF2-40B4-BE49-F238E27FC236}">
                    <a16:creationId xmlns="" xmlns:a16="http://schemas.microsoft.com/office/drawing/2014/main" id="{1E3531D1-459A-4529-B4B0-D85792AE43AA}"/>
                  </a:ext>
                </a:extLst>
              </p:cNvPr>
              <p:cNvSpPr/>
              <p:nvPr/>
            </p:nvSpPr>
            <p:spPr>
              <a:xfrm>
                <a:off x="10034350" y="1479550"/>
                <a:ext cx="952106" cy="3654285"/>
              </a:xfrm>
              <a:custGeom>
                <a:avLst/>
                <a:gdLst>
                  <a:gd name="connsiteX0" fmla="*/ 272656 w 952106"/>
                  <a:gd name="connsiteY0" fmla="*/ 0 h 3654285"/>
                  <a:gd name="connsiteX1" fmla="*/ 44056 w 952106"/>
                  <a:gd name="connsiteY1" fmla="*/ 596900 h 3654285"/>
                  <a:gd name="connsiteX2" fmla="*/ 5956 w 952106"/>
                  <a:gd name="connsiteY2" fmla="*/ 1155700 h 3654285"/>
                  <a:gd name="connsiteX3" fmla="*/ 18656 w 952106"/>
                  <a:gd name="connsiteY3" fmla="*/ 1689100 h 3654285"/>
                  <a:gd name="connsiteX4" fmla="*/ 177406 w 952106"/>
                  <a:gd name="connsiteY4" fmla="*/ 2286000 h 3654285"/>
                  <a:gd name="connsiteX5" fmla="*/ 412356 w 952106"/>
                  <a:gd name="connsiteY5" fmla="*/ 2844800 h 3654285"/>
                  <a:gd name="connsiteX6" fmla="*/ 831456 w 952106"/>
                  <a:gd name="connsiteY6" fmla="*/ 3530600 h 3654285"/>
                  <a:gd name="connsiteX7" fmla="*/ 952106 w 952106"/>
                  <a:gd name="connsiteY7" fmla="*/ 3651250 h 365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2106" h="3654285">
                    <a:moveTo>
                      <a:pt x="272656" y="0"/>
                    </a:moveTo>
                    <a:cubicBezTo>
                      <a:pt x="180581" y="202141"/>
                      <a:pt x="88506" y="404283"/>
                      <a:pt x="44056" y="596900"/>
                    </a:cubicBezTo>
                    <a:cubicBezTo>
                      <a:pt x="-394" y="789517"/>
                      <a:pt x="10189" y="973667"/>
                      <a:pt x="5956" y="1155700"/>
                    </a:cubicBezTo>
                    <a:cubicBezTo>
                      <a:pt x="1723" y="1337733"/>
                      <a:pt x="-9919" y="1500717"/>
                      <a:pt x="18656" y="1689100"/>
                    </a:cubicBezTo>
                    <a:cubicBezTo>
                      <a:pt x="47231" y="1877483"/>
                      <a:pt x="111789" y="2093383"/>
                      <a:pt x="177406" y="2286000"/>
                    </a:cubicBezTo>
                    <a:cubicBezTo>
                      <a:pt x="243023" y="2478617"/>
                      <a:pt x="303348" y="2637367"/>
                      <a:pt x="412356" y="2844800"/>
                    </a:cubicBezTo>
                    <a:cubicBezTo>
                      <a:pt x="521364" y="3052233"/>
                      <a:pt x="741498" y="3396192"/>
                      <a:pt x="831456" y="3530600"/>
                    </a:cubicBezTo>
                    <a:cubicBezTo>
                      <a:pt x="921414" y="3665008"/>
                      <a:pt x="936760" y="3658129"/>
                      <a:pt x="952106" y="3651250"/>
                    </a:cubicBezTo>
                  </a:path>
                </a:pathLst>
              </a:custGeom>
              <a:noFill/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Freeform: Shape 19">
                <a:extLst>
                  <a:ext uri="{FF2B5EF4-FFF2-40B4-BE49-F238E27FC236}">
                    <a16:creationId xmlns="" xmlns:a16="http://schemas.microsoft.com/office/drawing/2014/main" id="{575884F0-27BF-4B6B-A9D4-B37B1EC476A7}"/>
                  </a:ext>
                </a:extLst>
              </p:cNvPr>
              <p:cNvSpPr/>
              <p:nvPr/>
            </p:nvSpPr>
            <p:spPr>
              <a:xfrm>
                <a:off x="10460530" y="2279650"/>
                <a:ext cx="1453026" cy="2603500"/>
              </a:xfrm>
              <a:custGeom>
                <a:avLst/>
                <a:gdLst>
                  <a:gd name="connsiteX0" fmla="*/ 214776 w 1453026"/>
                  <a:gd name="connsiteY0" fmla="*/ 0 h 2603500"/>
                  <a:gd name="connsiteX1" fmla="*/ 11576 w 1453026"/>
                  <a:gd name="connsiteY1" fmla="*/ 419100 h 2603500"/>
                  <a:gd name="connsiteX2" fmla="*/ 75076 w 1453026"/>
                  <a:gd name="connsiteY2" fmla="*/ 977900 h 2603500"/>
                  <a:gd name="connsiteX3" fmla="*/ 487826 w 1453026"/>
                  <a:gd name="connsiteY3" fmla="*/ 1536700 h 2603500"/>
                  <a:gd name="connsiteX4" fmla="*/ 881526 w 1453026"/>
                  <a:gd name="connsiteY4" fmla="*/ 2025650 h 2603500"/>
                  <a:gd name="connsiteX5" fmla="*/ 1453026 w 1453026"/>
                  <a:gd name="connsiteY5" fmla="*/ 2603500 h 260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3026" h="2603500">
                    <a:moveTo>
                      <a:pt x="214776" y="0"/>
                    </a:moveTo>
                    <a:cubicBezTo>
                      <a:pt x="124817" y="128058"/>
                      <a:pt x="34859" y="256117"/>
                      <a:pt x="11576" y="419100"/>
                    </a:cubicBezTo>
                    <a:cubicBezTo>
                      <a:pt x="-11707" y="582083"/>
                      <a:pt x="-4299" y="791633"/>
                      <a:pt x="75076" y="977900"/>
                    </a:cubicBezTo>
                    <a:cubicBezTo>
                      <a:pt x="154451" y="1164167"/>
                      <a:pt x="353418" y="1362075"/>
                      <a:pt x="487826" y="1536700"/>
                    </a:cubicBezTo>
                    <a:cubicBezTo>
                      <a:pt x="622234" y="1711325"/>
                      <a:pt x="720659" y="1847850"/>
                      <a:pt x="881526" y="2025650"/>
                    </a:cubicBezTo>
                    <a:cubicBezTo>
                      <a:pt x="1042393" y="2203450"/>
                      <a:pt x="1247709" y="2403475"/>
                      <a:pt x="1453026" y="2603500"/>
                    </a:cubicBezTo>
                  </a:path>
                </a:pathLst>
              </a:cu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Прямоугольник 11"/>
          <p:cNvSpPr/>
          <p:nvPr/>
        </p:nvSpPr>
        <p:spPr>
          <a:xfrm>
            <a:off x="41493" y="1837604"/>
            <a:ext cx="5399891" cy="44935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200" b="1" dirty="0" err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Превертебральные</a:t>
            </a:r>
            <a:r>
              <a:rPr lang="ru-RU" sz="22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мягкие </a:t>
            </a:r>
            <a:r>
              <a:rPr lang="ru-RU" sz="22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ткани:</a:t>
            </a:r>
          </a:p>
          <a:p>
            <a:pPr algn="just"/>
            <a:r>
              <a:rPr lang="ru-RU" sz="2200" b="1" dirty="0" err="1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р</a:t>
            </a:r>
            <a:r>
              <a:rPr lang="ru-RU" sz="2200" b="1" dirty="0" err="1" smtClean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етрофарингеальное</a:t>
            </a:r>
            <a:r>
              <a:rPr lang="ru-RU" sz="2200" b="1" dirty="0" smtClean="0">
                <a:solidFill>
                  <a:srgbClr val="00B0F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и</a:t>
            </a:r>
            <a:r>
              <a:rPr lang="ru-RU" sz="2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dirty="0" err="1" smtClean="0">
                <a:solidFill>
                  <a:srgbClr val="99CC00"/>
                </a:solidFill>
                <a:latin typeface="+mn-lt"/>
                <a:cs typeface="Times New Roman" panose="02020603050405020304" pitchFamily="18" charset="0"/>
              </a:rPr>
              <a:t>ретротрахеальное</a:t>
            </a:r>
            <a:r>
              <a:rPr lang="ru-RU" sz="2200" b="1" dirty="0" smtClean="0">
                <a:solidFill>
                  <a:srgbClr val="99CC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пространства</a:t>
            </a:r>
          </a:p>
          <a:p>
            <a:pPr algn="just"/>
            <a:endParaRPr lang="ru-RU" sz="2200" dirty="0"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 startAt="2"/>
            </a:pPr>
            <a:r>
              <a:rPr lang="ru-RU" sz="2200" b="1" dirty="0" smtClean="0">
                <a:solidFill>
                  <a:srgbClr val="F9E449"/>
                </a:solidFill>
                <a:latin typeface="+mn-lt"/>
                <a:cs typeface="Times New Roman" panose="02020603050405020304" pitchFamily="18" charset="0"/>
              </a:rPr>
              <a:t>Передняя </a:t>
            </a:r>
            <a:r>
              <a:rPr lang="ru-RU" sz="2200" b="1" dirty="0">
                <a:solidFill>
                  <a:srgbClr val="F9E449"/>
                </a:solidFill>
                <a:latin typeface="+mn-lt"/>
                <a:cs typeface="Times New Roman" panose="02020603050405020304" pitchFamily="18" charset="0"/>
              </a:rPr>
              <a:t>позвоночная линия (ALL</a:t>
            </a:r>
            <a:r>
              <a:rPr lang="ru-RU" sz="2200" b="1" dirty="0" smtClean="0">
                <a:solidFill>
                  <a:srgbClr val="F9E449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2200" b="1" dirty="0" smtClean="0">
              <a:solidFill>
                <a:srgbClr val="F9E449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 startAt="2"/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Задняя позвоночная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линия (PLL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22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 startAt="2"/>
            </a:pPr>
            <a:r>
              <a:rPr lang="ru-RU" sz="2200" b="1" dirty="0" err="1" smtClean="0">
                <a:solidFill>
                  <a:srgbClr val="FF99FF"/>
                </a:solidFill>
                <a:latin typeface="+mn-lt"/>
                <a:cs typeface="Times New Roman" panose="02020603050405020304" pitchFamily="18" charset="0"/>
              </a:rPr>
              <a:t>Спиноламинарная</a:t>
            </a:r>
            <a:r>
              <a:rPr lang="ru-RU" sz="2200" b="1" dirty="0" smtClean="0">
                <a:solidFill>
                  <a:srgbClr val="FF99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99FF"/>
                </a:solidFill>
                <a:latin typeface="+mn-lt"/>
                <a:cs typeface="Times New Roman" panose="02020603050405020304" pitchFamily="18" charset="0"/>
              </a:rPr>
              <a:t>линия (</a:t>
            </a:r>
            <a:r>
              <a:rPr lang="ru-RU" sz="2200" b="1" dirty="0" err="1">
                <a:solidFill>
                  <a:srgbClr val="FF99FF"/>
                </a:solidFill>
                <a:latin typeface="+mn-lt"/>
                <a:cs typeface="Times New Roman" panose="02020603050405020304" pitchFamily="18" charset="0"/>
              </a:rPr>
              <a:t>ligamentum</a:t>
            </a:r>
            <a:r>
              <a:rPr lang="ru-RU" sz="2200" b="1" dirty="0">
                <a:solidFill>
                  <a:srgbClr val="FF99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FF99FF"/>
                </a:solidFill>
                <a:latin typeface="+mn-lt"/>
                <a:cs typeface="Times New Roman" panose="02020603050405020304" pitchFamily="18" charset="0"/>
              </a:rPr>
              <a:t>flavum</a:t>
            </a:r>
            <a:r>
              <a:rPr lang="ru-RU" sz="2200" b="1" dirty="0" smtClean="0">
                <a:solidFill>
                  <a:srgbClr val="FF99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2200" b="1" dirty="0" smtClean="0">
              <a:solidFill>
                <a:srgbClr val="FF00FF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 startAt="2"/>
            </a:pPr>
            <a:r>
              <a:rPr lang="ru-RU" sz="2200" b="1" dirty="0" smtClean="0">
                <a:solidFill>
                  <a:srgbClr val="F79931"/>
                </a:solidFill>
                <a:latin typeface="+mn-lt"/>
                <a:cs typeface="Times New Roman" panose="02020603050405020304" pitchFamily="18" charset="0"/>
              </a:rPr>
              <a:t>Верхушки </a:t>
            </a:r>
            <a:r>
              <a:rPr lang="ru-RU" sz="2200" b="1" dirty="0">
                <a:solidFill>
                  <a:srgbClr val="F79931"/>
                </a:solidFill>
                <a:latin typeface="+mn-lt"/>
                <a:cs typeface="Times New Roman" panose="02020603050405020304" pitchFamily="18" charset="0"/>
              </a:rPr>
              <a:t>спинномозговых </a:t>
            </a:r>
            <a:r>
              <a:rPr lang="ru-RU" sz="2200" b="1" dirty="0" smtClean="0">
                <a:solidFill>
                  <a:srgbClr val="F79931"/>
                </a:solidFill>
                <a:latin typeface="+mn-lt"/>
                <a:cs typeface="Times New Roman" panose="02020603050405020304" pitchFamily="18" charset="0"/>
              </a:rPr>
              <a:t>отростков</a:t>
            </a:r>
          </a:p>
          <a:p>
            <a:pPr algn="just"/>
            <a:endParaRPr lang="ru-RU" sz="2200" b="1" dirty="0" smtClean="0">
              <a:solidFill>
                <a:srgbClr val="F7993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0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133" y="75209"/>
            <a:ext cx="8229600" cy="1143000"/>
          </a:xfrm>
        </p:spPr>
        <p:txBody>
          <a:bodyPr/>
          <a:lstStyle/>
          <a:p>
            <a:r>
              <a:rPr lang="ru-RU" sz="3600" dirty="0"/>
              <a:t>С3-С7</a:t>
            </a:r>
            <a:r>
              <a:rPr lang="ru-RU" sz="3600" dirty="0" smtClean="0"/>
              <a:t>: СЕГМЕНТАРНАЯ </a:t>
            </a:r>
            <a:r>
              <a:rPr lang="ru-RU" sz="3600" dirty="0" smtClean="0"/>
              <a:t>НЕСТАБИЛЬНОСТЬ</a:t>
            </a:r>
            <a:endParaRPr lang="ru-RU" sz="3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4" y="3855645"/>
            <a:ext cx="8518708" cy="307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="" xmlns:a16="http://schemas.microsoft.com/office/drawing/2014/main" id="{24AC8194-401D-4AB2-BEA8-8B364B39FB54}"/>
              </a:ext>
            </a:extLst>
          </p:cNvPr>
          <p:cNvSpPr/>
          <p:nvPr/>
        </p:nvSpPr>
        <p:spPr>
          <a:xfrm>
            <a:off x="338791" y="1185385"/>
            <a:ext cx="8488181" cy="2695241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3521074" y="1372663"/>
            <a:ext cx="5290635" cy="2377250"/>
            <a:chOff x="5692071" y="967454"/>
            <a:chExt cx="6015533" cy="2648144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89C94FBE-98F8-47DF-B4F7-FACF3A67D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3726" y="1027198"/>
              <a:ext cx="2213878" cy="2588400"/>
            </a:xfrm>
            <a:prstGeom prst="rect">
              <a:avLst/>
            </a:prstGeom>
          </p:spPr>
        </p:pic>
        <p:pic>
          <p:nvPicPr>
            <p:cNvPr id="18" name="Picture 22">
              <a:extLst>
                <a:ext uri="{FF2B5EF4-FFF2-40B4-BE49-F238E27FC236}">
                  <a16:creationId xmlns="" xmlns:a16="http://schemas.microsoft.com/office/drawing/2014/main" id="{13632697-AE38-4532-AEF5-C182E6A7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071" y="967454"/>
              <a:ext cx="3401647" cy="2588400"/>
            </a:xfrm>
            <a:prstGeom prst="rect">
              <a:avLst/>
            </a:prstGeom>
          </p:spPr>
        </p:pic>
        <p:cxnSp>
          <p:nvCxnSpPr>
            <p:cNvPr id="19" name="Straight Connector 26">
              <a:extLst>
                <a:ext uri="{FF2B5EF4-FFF2-40B4-BE49-F238E27FC236}">
                  <a16:creationId xmlns="" xmlns:a16="http://schemas.microsoft.com/office/drawing/2014/main" id="{C0AFF401-F5F0-4924-8840-407B1839A490}"/>
                </a:ext>
              </a:extLst>
            </p:cNvPr>
            <p:cNvCxnSpPr>
              <a:cxnSpLocks/>
            </p:cNvCxnSpPr>
            <p:nvPr/>
          </p:nvCxnSpPr>
          <p:spPr>
            <a:xfrm rot="2741344" flipH="1">
              <a:off x="7801153" y="2316990"/>
              <a:ext cx="97632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9">
              <a:extLst>
                <a:ext uri="{FF2B5EF4-FFF2-40B4-BE49-F238E27FC236}">
                  <a16:creationId xmlns="" xmlns:a16="http://schemas.microsoft.com/office/drawing/2014/main" id="{BD72BF59-C2B6-44AD-98B0-448A6CA3B78B}"/>
                </a:ext>
              </a:extLst>
            </p:cNvPr>
            <p:cNvCxnSpPr>
              <a:cxnSpLocks/>
            </p:cNvCxnSpPr>
            <p:nvPr/>
          </p:nvCxnSpPr>
          <p:spPr>
            <a:xfrm rot="20389640">
              <a:off x="10947948" y="2184818"/>
              <a:ext cx="0" cy="82632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41">
              <a:extLst>
                <a:ext uri="{FF2B5EF4-FFF2-40B4-BE49-F238E27FC236}">
                  <a16:creationId xmlns="" xmlns:a16="http://schemas.microsoft.com/office/drawing/2014/main" id="{8B14255F-52E4-468C-8792-AEA3C4EBB4F7}"/>
                </a:ext>
              </a:extLst>
            </p:cNvPr>
            <p:cNvCxnSpPr>
              <a:cxnSpLocks/>
            </p:cNvCxnSpPr>
            <p:nvPr/>
          </p:nvCxnSpPr>
          <p:spPr>
            <a:xfrm>
              <a:off x="7849969" y="2074422"/>
              <a:ext cx="195468" cy="3320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7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42">
              <a:extLst>
                <a:ext uri="{FF2B5EF4-FFF2-40B4-BE49-F238E27FC236}">
                  <a16:creationId xmlns="" xmlns:a16="http://schemas.microsoft.com/office/drawing/2014/main" id="{47E78468-E0A6-4F37-9D00-E5E4DB0E0A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3370" y="1958488"/>
              <a:ext cx="351078" cy="1159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7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263624" y="1646009"/>
            <a:ext cx="3380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Динамический сдвиг &gt;</a:t>
            </a:r>
            <a:r>
              <a:rPr lang="ru-RU" sz="2400" dirty="0" smtClean="0"/>
              <a:t>3.5 </a:t>
            </a:r>
            <a:r>
              <a:rPr lang="ru-RU" sz="2400" dirty="0"/>
              <a:t>мм при сгибании/разгибании 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Статическое </a:t>
            </a:r>
            <a:r>
              <a:rPr lang="ru-RU" sz="2400" dirty="0"/>
              <a:t>смещение &gt;4 </a:t>
            </a:r>
            <a:r>
              <a:rPr lang="ru-RU" sz="2400" dirty="0" smtClean="0"/>
              <a:t>мм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6738" y="4725144"/>
            <a:ext cx="30243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Образование патологического угла &gt;11⁰ на боковом снимке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8746" y="423212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УГЛОВАЯ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8746" y="124711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ТРАНСЛЯЦИОННАЯ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738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91" y="2527054"/>
            <a:ext cx="2604385" cy="260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79512" y="1908953"/>
            <a:ext cx="6480720" cy="4040327"/>
            <a:chOff x="3706450" y="4674577"/>
            <a:chExt cx="4229276" cy="2068643"/>
          </a:xfrm>
        </p:grpSpPr>
        <p:pic>
          <p:nvPicPr>
            <p:cNvPr id="4" name="Picture 10">
              <a:extLst>
                <a:ext uri="{FF2B5EF4-FFF2-40B4-BE49-F238E27FC236}">
                  <a16:creationId xmlns="" xmlns:a16="http://schemas.microsoft.com/office/drawing/2014/main" id="{02037F5D-EDBA-4A91-A69E-FEBEC01D4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6450" y="4674577"/>
              <a:ext cx="2136098" cy="2068643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4980311" y="4674577"/>
              <a:ext cx="2955415" cy="2068142"/>
              <a:chOff x="4980311" y="4674577"/>
              <a:chExt cx="2955415" cy="2068142"/>
            </a:xfrm>
          </p:grpSpPr>
          <p:pic>
            <p:nvPicPr>
              <p:cNvPr id="6" name="Picture 12">
                <a:extLst>
                  <a:ext uri="{FF2B5EF4-FFF2-40B4-BE49-F238E27FC236}">
                    <a16:creationId xmlns="" xmlns:a16="http://schemas.microsoft.com/office/drawing/2014/main" id="{8A2EEDA1-C371-4496-99F6-82898A9182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74579" y="4674577"/>
                <a:ext cx="2061147" cy="2068142"/>
              </a:xfrm>
              <a:prstGeom prst="rect">
                <a:avLst/>
              </a:prstGeom>
            </p:spPr>
          </p:pic>
          <p:sp>
            <p:nvSpPr>
              <p:cNvPr id="7" name="Freeform: Shape 17">
                <a:extLst>
                  <a:ext uri="{FF2B5EF4-FFF2-40B4-BE49-F238E27FC236}">
                    <a16:creationId xmlns="" xmlns:a16="http://schemas.microsoft.com/office/drawing/2014/main" id="{2976432F-A857-4BCF-9E81-5FE3EA6CA8B9}"/>
                  </a:ext>
                </a:extLst>
              </p:cNvPr>
              <p:cNvSpPr/>
              <p:nvPr/>
            </p:nvSpPr>
            <p:spPr>
              <a:xfrm>
                <a:off x="5335572" y="5477672"/>
                <a:ext cx="189407" cy="247529"/>
              </a:xfrm>
              <a:custGeom>
                <a:avLst/>
                <a:gdLst>
                  <a:gd name="connsiteX0" fmla="*/ 25 w 189407"/>
                  <a:gd name="connsiteY0" fmla="*/ 62222 h 247529"/>
                  <a:gd name="connsiteX1" fmla="*/ 66700 w 189407"/>
                  <a:gd name="connsiteY1" fmla="*/ 26503 h 247529"/>
                  <a:gd name="connsiteX2" fmla="*/ 140519 w 189407"/>
                  <a:gd name="connsiteY2" fmla="*/ 9834 h 247529"/>
                  <a:gd name="connsiteX3" fmla="*/ 166713 w 189407"/>
                  <a:gd name="connsiteY3" fmla="*/ 5072 h 247529"/>
                  <a:gd name="connsiteX4" fmla="*/ 188144 w 189407"/>
                  <a:gd name="connsiteY4" fmla="*/ 83653 h 247529"/>
                  <a:gd name="connsiteX5" fmla="*/ 185763 w 189407"/>
                  <a:gd name="connsiteY5" fmla="*/ 197953 h 247529"/>
                  <a:gd name="connsiteX6" fmla="*/ 176238 w 189407"/>
                  <a:gd name="connsiteY6" fmla="*/ 238434 h 247529"/>
                  <a:gd name="connsiteX7" fmla="*/ 119088 w 189407"/>
                  <a:gd name="connsiteY7" fmla="*/ 240815 h 247529"/>
                  <a:gd name="connsiteX8" fmla="*/ 59557 w 189407"/>
                  <a:gd name="connsiteY8" fmla="*/ 162234 h 247529"/>
                  <a:gd name="connsiteX9" fmla="*/ 25 w 189407"/>
                  <a:gd name="connsiteY9" fmla="*/ 62222 h 24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407" h="247529">
                    <a:moveTo>
                      <a:pt x="25" y="62222"/>
                    </a:moveTo>
                    <a:cubicBezTo>
                      <a:pt x="1215" y="39600"/>
                      <a:pt x="43284" y="35234"/>
                      <a:pt x="66700" y="26503"/>
                    </a:cubicBezTo>
                    <a:cubicBezTo>
                      <a:pt x="90116" y="17772"/>
                      <a:pt x="123850" y="13406"/>
                      <a:pt x="140519" y="9834"/>
                    </a:cubicBezTo>
                    <a:cubicBezTo>
                      <a:pt x="157188" y="6262"/>
                      <a:pt x="158776" y="-7231"/>
                      <a:pt x="166713" y="5072"/>
                    </a:cubicBezTo>
                    <a:cubicBezTo>
                      <a:pt x="174650" y="17375"/>
                      <a:pt x="184969" y="51506"/>
                      <a:pt x="188144" y="83653"/>
                    </a:cubicBezTo>
                    <a:cubicBezTo>
                      <a:pt x="191319" y="115800"/>
                      <a:pt x="187747" y="172156"/>
                      <a:pt x="185763" y="197953"/>
                    </a:cubicBezTo>
                    <a:cubicBezTo>
                      <a:pt x="183779" y="223750"/>
                      <a:pt x="187351" y="231290"/>
                      <a:pt x="176238" y="238434"/>
                    </a:cubicBezTo>
                    <a:cubicBezTo>
                      <a:pt x="165126" y="245578"/>
                      <a:pt x="138535" y="253515"/>
                      <a:pt x="119088" y="240815"/>
                    </a:cubicBezTo>
                    <a:cubicBezTo>
                      <a:pt x="99641" y="228115"/>
                      <a:pt x="79401" y="188824"/>
                      <a:pt x="59557" y="162234"/>
                    </a:cubicBezTo>
                    <a:cubicBezTo>
                      <a:pt x="39713" y="135644"/>
                      <a:pt x="-1165" y="84844"/>
                      <a:pt x="25" y="62222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reeform: Shape 18">
                <a:extLst>
                  <a:ext uri="{FF2B5EF4-FFF2-40B4-BE49-F238E27FC236}">
                    <a16:creationId xmlns="" xmlns:a16="http://schemas.microsoft.com/office/drawing/2014/main" id="{0E695662-E397-4F3C-B069-5E0295D924AE}"/>
                  </a:ext>
                </a:extLst>
              </p:cNvPr>
              <p:cNvSpPr/>
              <p:nvPr/>
            </p:nvSpPr>
            <p:spPr>
              <a:xfrm>
                <a:off x="4980311" y="5356537"/>
                <a:ext cx="110017" cy="602457"/>
              </a:xfrm>
              <a:custGeom>
                <a:avLst/>
                <a:gdLst>
                  <a:gd name="connsiteX0" fmla="*/ 19450 w 109938"/>
                  <a:gd name="connsiteY0" fmla="*/ 602457 h 602457"/>
                  <a:gd name="connsiteX1" fmla="*/ 57550 w 109938"/>
                  <a:gd name="connsiteY1" fmla="*/ 300038 h 602457"/>
                  <a:gd name="connsiteX2" fmla="*/ 400 w 109938"/>
                  <a:gd name="connsiteY2" fmla="*/ 266700 h 602457"/>
                  <a:gd name="connsiteX3" fmla="*/ 36119 w 109938"/>
                  <a:gd name="connsiteY3" fmla="*/ 157163 h 602457"/>
                  <a:gd name="connsiteX4" fmla="*/ 109938 w 109938"/>
                  <a:gd name="connsiteY4" fmla="*/ 0 h 602457"/>
                  <a:gd name="connsiteX0" fmla="*/ 19450 w 109938"/>
                  <a:gd name="connsiteY0" fmla="*/ 602457 h 602457"/>
                  <a:gd name="connsiteX1" fmla="*/ 57550 w 109938"/>
                  <a:gd name="connsiteY1" fmla="*/ 300038 h 602457"/>
                  <a:gd name="connsiteX2" fmla="*/ 400 w 109938"/>
                  <a:gd name="connsiteY2" fmla="*/ 266700 h 602457"/>
                  <a:gd name="connsiteX3" fmla="*/ 36119 w 109938"/>
                  <a:gd name="connsiteY3" fmla="*/ 157163 h 602457"/>
                  <a:gd name="connsiteX4" fmla="*/ 109938 w 109938"/>
                  <a:gd name="connsiteY4" fmla="*/ 0 h 602457"/>
                  <a:gd name="connsiteX0" fmla="*/ 19450 w 109938"/>
                  <a:gd name="connsiteY0" fmla="*/ 602457 h 602457"/>
                  <a:gd name="connsiteX1" fmla="*/ 57550 w 109938"/>
                  <a:gd name="connsiteY1" fmla="*/ 300038 h 602457"/>
                  <a:gd name="connsiteX2" fmla="*/ 400 w 109938"/>
                  <a:gd name="connsiteY2" fmla="*/ 266700 h 602457"/>
                  <a:gd name="connsiteX3" fmla="*/ 36119 w 109938"/>
                  <a:gd name="connsiteY3" fmla="*/ 157163 h 602457"/>
                  <a:gd name="connsiteX4" fmla="*/ 109938 w 109938"/>
                  <a:gd name="connsiteY4" fmla="*/ 0 h 602457"/>
                  <a:gd name="connsiteX0" fmla="*/ 19529 w 110017"/>
                  <a:gd name="connsiteY0" fmla="*/ 602457 h 602457"/>
                  <a:gd name="connsiteX1" fmla="*/ 60011 w 110017"/>
                  <a:gd name="connsiteY1" fmla="*/ 297656 h 602457"/>
                  <a:gd name="connsiteX2" fmla="*/ 479 w 110017"/>
                  <a:gd name="connsiteY2" fmla="*/ 266700 h 602457"/>
                  <a:gd name="connsiteX3" fmla="*/ 36198 w 110017"/>
                  <a:gd name="connsiteY3" fmla="*/ 157163 h 602457"/>
                  <a:gd name="connsiteX4" fmla="*/ 110017 w 110017"/>
                  <a:gd name="connsiteY4" fmla="*/ 0 h 602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017" h="602457">
                    <a:moveTo>
                      <a:pt x="19529" y="602457"/>
                    </a:moveTo>
                    <a:cubicBezTo>
                      <a:pt x="40166" y="479227"/>
                      <a:pt x="56042" y="308371"/>
                      <a:pt x="60011" y="297656"/>
                    </a:cubicBezTo>
                    <a:cubicBezTo>
                      <a:pt x="63980" y="286941"/>
                      <a:pt x="4448" y="290115"/>
                      <a:pt x="479" y="266700"/>
                    </a:cubicBezTo>
                    <a:cubicBezTo>
                      <a:pt x="-3490" y="243285"/>
                      <a:pt x="17942" y="201613"/>
                      <a:pt x="36198" y="157163"/>
                    </a:cubicBezTo>
                    <a:cubicBezTo>
                      <a:pt x="54454" y="112713"/>
                      <a:pt x="82235" y="56356"/>
                      <a:pt x="110017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reeform: Shape 19">
                <a:extLst>
                  <a:ext uri="{FF2B5EF4-FFF2-40B4-BE49-F238E27FC236}">
                    <a16:creationId xmlns="" xmlns:a16="http://schemas.microsoft.com/office/drawing/2014/main" id="{57205C4D-A69B-4EE9-BB73-91861E5DA7F9}"/>
                  </a:ext>
                </a:extLst>
              </p:cNvPr>
              <p:cNvSpPr/>
              <p:nvPr/>
            </p:nvSpPr>
            <p:spPr>
              <a:xfrm>
                <a:off x="6494724" y="5480843"/>
                <a:ext cx="179320" cy="201827"/>
              </a:xfrm>
              <a:custGeom>
                <a:avLst/>
                <a:gdLst>
                  <a:gd name="connsiteX0" fmla="*/ 115591 w 179320"/>
                  <a:gd name="connsiteY0" fmla="*/ 313 h 201827"/>
                  <a:gd name="connsiteX1" fmla="*/ 131466 w 179320"/>
                  <a:gd name="connsiteY1" fmla="*/ 66988 h 201827"/>
                  <a:gd name="connsiteX2" fmla="*/ 156866 w 179320"/>
                  <a:gd name="connsiteY2" fmla="*/ 124138 h 201827"/>
                  <a:gd name="connsiteX3" fmla="*/ 175916 w 179320"/>
                  <a:gd name="connsiteY3" fmla="*/ 149538 h 201827"/>
                  <a:gd name="connsiteX4" fmla="*/ 83841 w 179320"/>
                  <a:gd name="connsiteY4" fmla="*/ 190813 h 201827"/>
                  <a:gd name="connsiteX5" fmla="*/ 13991 w 179320"/>
                  <a:gd name="connsiteY5" fmla="*/ 200338 h 201827"/>
                  <a:gd name="connsiteX6" fmla="*/ 1291 w 179320"/>
                  <a:gd name="connsiteY6" fmla="*/ 165413 h 201827"/>
                  <a:gd name="connsiteX7" fmla="*/ 33041 w 179320"/>
                  <a:gd name="connsiteY7" fmla="*/ 95563 h 201827"/>
                  <a:gd name="connsiteX8" fmla="*/ 115591 w 179320"/>
                  <a:gd name="connsiteY8" fmla="*/ 313 h 20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320" h="201827">
                    <a:moveTo>
                      <a:pt x="115591" y="313"/>
                    </a:moveTo>
                    <a:cubicBezTo>
                      <a:pt x="131995" y="-4450"/>
                      <a:pt x="124587" y="46351"/>
                      <a:pt x="131466" y="66988"/>
                    </a:cubicBezTo>
                    <a:cubicBezTo>
                      <a:pt x="138345" y="87625"/>
                      <a:pt x="149458" y="110380"/>
                      <a:pt x="156866" y="124138"/>
                    </a:cubicBezTo>
                    <a:cubicBezTo>
                      <a:pt x="164274" y="137896"/>
                      <a:pt x="188087" y="138425"/>
                      <a:pt x="175916" y="149538"/>
                    </a:cubicBezTo>
                    <a:cubicBezTo>
                      <a:pt x="163745" y="160651"/>
                      <a:pt x="110829" y="182346"/>
                      <a:pt x="83841" y="190813"/>
                    </a:cubicBezTo>
                    <a:cubicBezTo>
                      <a:pt x="56853" y="199280"/>
                      <a:pt x="27749" y="204571"/>
                      <a:pt x="13991" y="200338"/>
                    </a:cubicBezTo>
                    <a:cubicBezTo>
                      <a:pt x="233" y="196105"/>
                      <a:pt x="-1884" y="182876"/>
                      <a:pt x="1291" y="165413"/>
                    </a:cubicBezTo>
                    <a:cubicBezTo>
                      <a:pt x="4466" y="147951"/>
                      <a:pt x="15578" y="122551"/>
                      <a:pt x="33041" y="95563"/>
                    </a:cubicBezTo>
                    <a:cubicBezTo>
                      <a:pt x="50504" y="68575"/>
                      <a:pt x="99187" y="5076"/>
                      <a:pt x="115591" y="313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Freeform: Shape 20">
                <a:extLst>
                  <a:ext uri="{FF2B5EF4-FFF2-40B4-BE49-F238E27FC236}">
                    <a16:creationId xmlns="" xmlns:a16="http://schemas.microsoft.com/office/drawing/2014/main" id="{E8FAA22A-90C3-42F2-B54D-98E99559A6B8}"/>
                  </a:ext>
                </a:extLst>
              </p:cNvPr>
              <p:cNvSpPr/>
              <p:nvPr/>
            </p:nvSpPr>
            <p:spPr>
              <a:xfrm>
                <a:off x="6702390" y="4973156"/>
                <a:ext cx="206546" cy="1524000"/>
              </a:xfrm>
              <a:custGeom>
                <a:avLst/>
                <a:gdLst>
                  <a:gd name="connsiteX0" fmla="*/ 120650 w 210741"/>
                  <a:gd name="connsiteY0" fmla="*/ 0 h 1524000"/>
                  <a:gd name="connsiteX1" fmla="*/ 206375 w 210741"/>
                  <a:gd name="connsiteY1" fmla="*/ 669925 h 1524000"/>
                  <a:gd name="connsiteX2" fmla="*/ 0 w 210741"/>
                  <a:gd name="connsiteY2" fmla="*/ 1524000 h 1524000"/>
                  <a:gd name="connsiteX0" fmla="*/ 120650 w 206546"/>
                  <a:gd name="connsiteY0" fmla="*/ 0 h 1524000"/>
                  <a:gd name="connsiteX1" fmla="*/ 206375 w 206546"/>
                  <a:gd name="connsiteY1" fmla="*/ 669925 h 1524000"/>
                  <a:gd name="connsiteX2" fmla="*/ 0 w 206546"/>
                  <a:gd name="connsiteY2" fmla="*/ 1524000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546" h="1524000">
                    <a:moveTo>
                      <a:pt x="120650" y="0"/>
                    </a:moveTo>
                    <a:cubicBezTo>
                      <a:pt x="173566" y="207962"/>
                      <a:pt x="201083" y="644525"/>
                      <a:pt x="206375" y="669925"/>
                    </a:cubicBezTo>
                    <a:cubicBezTo>
                      <a:pt x="211667" y="695325"/>
                      <a:pt x="93133" y="1223962"/>
                      <a:pt x="0" y="152400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Freeform: Shape 21">
                <a:extLst>
                  <a:ext uri="{FF2B5EF4-FFF2-40B4-BE49-F238E27FC236}">
                    <a16:creationId xmlns="" xmlns:a16="http://schemas.microsoft.com/office/drawing/2014/main" id="{DE7312E4-6542-4DE0-9E2E-864F7B6069FD}"/>
                  </a:ext>
                </a:extLst>
              </p:cNvPr>
              <p:cNvSpPr/>
              <p:nvPr/>
            </p:nvSpPr>
            <p:spPr>
              <a:xfrm>
                <a:off x="6461265" y="5758410"/>
                <a:ext cx="152572" cy="244494"/>
              </a:xfrm>
              <a:custGeom>
                <a:avLst/>
                <a:gdLst>
                  <a:gd name="connsiteX0" fmla="*/ 118888 w 152572"/>
                  <a:gd name="connsiteY0" fmla="*/ 226777 h 244494"/>
                  <a:gd name="connsiteX1" fmla="*/ 16494 w 152572"/>
                  <a:gd name="connsiteY1" fmla="*/ 233921 h 244494"/>
                  <a:gd name="connsiteX2" fmla="*/ 2206 w 152572"/>
                  <a:gd name="connsiteY2" fmla="*/ 217252 h 244494"/>
                  <a:gd name="connsiteX3" fmla="*/ 37925 w 152572"/>
                  <a:gd name="connsiteY3" fmla="*/ 129146 h 244494"/>
                  <a:gd name="connsiteX4" fmla="*/ 99838 w 152572"/>
                  <a:gd name="connsiteY4" fmla="*/ 14846 h 244494"/>
                  <a:gd name="connsiteX5" fmla="*/ 135556 w 152572"/>
                  <a:gd name="connsiteY5" fmla="*/ 2940 h 244494"/>
                  <a:gd name="connsiteX6" fmla="*/ 152225 w 152572"/>
                  <a:gd name="connsiteY6" fmla="*/ 29134 h 244494"/>
                  <a:gd name="connsiteX7" fmla="*/ 118888 w 152572"/>
                  <a:gd name="connsiteY7" fmla="*/ 226777 h 24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572" h="244494">
                    <a:moveTo>
                      <a:pt x="118888" y="226777"/>
                    </a:moveTo>
                    <a:cubicBezTo>
                      <a:pt x="96266" y="260908"/>
                      <a:pt x="35941" y="235508"/>
                      <a:pt x="16494" y="233921"/>
                    </a:cubicBezTo>
                    <a:cubicBezTo>
                      <a:pt x="-2953" y="232334"/>
                      <a:pt x="-1366" y="234715"/>
                      <a:pt x="2206" y="217252"/>
                    </a:cubicBezTo>
                    <a:cubicBezTo>
                      <a:pt x="5778" y="199789"/>
                      <a:pt x="21653" y="162880"/>
                      <a:pt x="37925" y="129146"/>
                    </a:cubicBezTo>
                    <a:cubicBezTo>
                      <a:pt x="54197" y="95412"/>
                      <a:pt x="83566" y="35880"/>
                      <a:pt x="99838" y="14846"/>
                    </a:cubicBezTo>
                    <a:cubicBezTo>
                      <a:pt x="116110" y="-6188"/>
                      <a:pt x="126825" y="559"/>
                      <a:pt x="135556" y="2940"/>
                    </a:cubicBezTo>
                    <a:cubicBezTo>
                      <a:pt x="144287" y="5321"/>
                      <a:pt x="154606" y="-5394"/>
                      <a:pt x="152225" y="29134"/>
                    </a:cubicBezTo>
                    <a:cubicBezTo>
                      <a:pt x="149844" y="63662"/>
                      <a:pt x="141510" y="192646"/>
                      <a:pt x="118888" y="226777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1143000"/>
          </a:xfrm>
        </p:spPr>
        <p:txBody>
          <a:bodyPr/>
          <a:lstStyle/>
          <a:p>
            <a:r>
              <a:rPr lang="ru-RU" sz="3200" dirty="0"/>
              <a:t>С3-С7</a:t>
            </a:r>
            <a:r>
              <a:rPr lang="ru-RU" sz="3200" dirty="0" smtClean="0"/>
              <a:t>: ПЕРЕЛОМЫ В РЕЗУЛЬТАТЕ ЧРЕЗМЕРНОГО СГИБАНИЯ </a:t>
            </a:r>
            <a:endParaRPr lang="ru-R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1037927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Прицельные рентгенограммы ШОП, боковая проекция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302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2" y="2817454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3200" dirty="0"/>
              <a:t>С3-С7</a:t>
            </a:r>
            <a:r>
              <a:rPr lang="ru-RU" sz="3200" dirty="0" smtClean="0"/>
              <a:t>: ПЕРЕЛОМЫ В РЕЗУЛЬТАТЕ ЧРЕЗМЕРНОГО РАЗГИБАНИЯ</a:t>
            </a:r>
            <a:endParaRPr lang="ru-RU" sz="32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07505" y="2076566"/>
            <a:ext cx="6912768" cy="4088737"/>
            <a:chOff x="611559" y="1707203"/>
            <a:chExt cx="5535918" cy="287222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11559" y="1707203"/>
              <a:ext cx="5535918" cy="2872228"/>
              <a:chOff x="611559" y="1707203"/>
              <a:chExt cx="5535918" cy="2872228"/>
            </a:xfrm>
          </p:grpSpPr>
          <p:pic>
            <p:nvPicPr>
              <p:cNvPr id="3" name="Picture 2" descr="https://images.radiopaedia.org/images/6316392/06f3dc09e412f4e2099177743f69f5.jpg">
                <a:extLst>
                  <a:ext uri="{FF2B5EF4-FFF2-40B4-BE49-F238E27FC236}">
                    <a16:creationId xmlns="" xmlns:a16="http://schemas.microsoft.com/office/drawing/2014/main" id="{7DA40684-C0BD-493E-9AC1-4333E07978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63888" y="1718203"/>
                <a:ext cx="2583589" cy="2861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9">
                <a:extLst>
                  <a:ext uri="{FF2B5EF4-FFF2-40B4-BE49-F238E27FC236}">
                    <a16:creationId xmlns="" xmlns:a16="http://schemas.microsoft.com/office/drawing/2014/main" id="{902B5588-57BA-41B9-85C7-13007585E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59" y="1707203"/>
                <a:ext cx="2835544" cy="2861921"/>
              </a:xfrm>
              <a:prstGeom prst="rect">
                <a:avLst/>
              </a:prstGeom>
            </p:spPr>
          </p:pic>
        </p:grpSp>
        <p:grpSp>
          <p:nvGrpSpPr>
            <p:cNvPr id="5" name="Группа 4"/>
            <p:cNvGrpSpPr/>
            <p:nvPr/>
          </p:nvGrpSpPr>
          <p:grpSpPr>
            <a:xfrm>
              <a:off x="2411761" y="2619610"/>
              <a:ext cx="2506208" cy="1732348"/>
              <a:chOff x="9448729" y="5247346"/>
              <a:chExt cx="1710933" cy="1463675"/>
            </a:xfrm>
          </p:grpSpPr>
          <p:sp>
            <p:nvSpPr>
              <p:cNvPr id="6" name="Freeform: Shape 22">
                <a:extLst>
                  <a:ext uri="{FF2B5EF4-FFF2-40B4-BE49-F238E27FC236}">
                    <a16:creationId xmlns="" xmlns:a16="http://schemas.microsoft.com/office/drawing/2014/main" id="{F1EA7F2C-B8C2-479A-9CE3-58C79471CF5F}"/>
                  </a:ext>
                </a:extLst>
              </p:cNvPr>
              <p:cNvSpPr/>
              <p:nvPr/>
            </p:nvSpPr>
            <p:spPr>
              <a:xfrm>
                <a:off x="10718694" y="5812982"/>
                <a:ext cx="162840" cy="166202"/>
              </a:xfrm>
              <a:custGeom>
                <a:avLst/>
                <a:gdLst>
                  <a:gd name="connsiteX0" fmla="*/ 9834 w 162840"/>
                  <a:gd name="connsiteY0" fmla="*/ 640 h 166202"/>
                  <a:gd name="connsiteX1" fmla="*/ 78890 w 162840"/>
                  <a:gd name="connsiteY1" fmla="*/ 29215 h 166202"/>
                  <a:gd name="connsiteX2" fmla="*/ 136040 w 162840"/>
                  <a:gd name="connsiteY2" fmla="*/ 62552 h 166202"/>
                  <a:gd name="connsiteX3" fmla="*/ 162234 w 162840"/>
                  <a:gd name="connsiteY3" fmla="*/ 86365 h 166202"/>
                  <a:gd name="connsiteX4" fmla="*/ 112227 w 162840"/>
                  <a:gd name="connsiteY4" fmla="*/ 119702 h 166202"/>
                  <a:gd name="connsiteX5" fmla="*/ 59840 w 162840"/>
                  <a:gd name="connsiteY5" fmla="*/ 150658 h 166202"/>
                  <a:gd name="connsiteX6" fmla="*/ 38409 w 162840"/>
                  <a:gd name="connsiteY6" fmla="*/ 164946 h 166202"/>
                  <a:gd name="connsiteX7" fmla="*/ 24121 w 162840"/>
                  <a:gd name="connsiteY7" fmla="*/ 119702 h 166202"/>
                  <a:gd name="connsiteX8" fmla="*/ 2690 w 162840"/>
                  <a:gd name="connsiteY8" fmla="*/ 57790 h 166202"/>
                  <a:gd name="connsiteX9" fmla="*/ 9834 w 162840"/>
                  <a:gd name="connsiteY9" fmla="*/ 640 h 16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840" h="166202">
                    <a:moveTo>
                      <a:pt x="9834" y="640"/>
                    </a:moveTo>
                    <a:cubicBezTo>
                      <a:pt x="22534" y="-4123"/>
                      <a:pt x="57856" y="18896"/>
                      <a:pt x="78890" y="29215"/>
                    </a:cubicBezTo>
                    <a:cubicBezTo>
                      <a:pt x="99924" y="39534"/>
                      <a:pt x="122149" y="53027"/>
                      <a:pt x="136040" y="62552"/>
                    </a:cubicBezTo>
                    <a:cubicBezTo>
                      <a:pt x="149931" y="72077"/>
                      <a:pt x="166203" y="76840"/>
                      <a:pt x="162234" y="86365"/>
                    </a:cubicBezTo>
                    <a:cubicBezTo>
                      <a:pt x="158265" y="95890"/>
                      <a:pt x="129293" y="108986"/>
                      <a:pt x="112227" y="119702"/>
                    </a:cubicBezTo>
                    <a:cubicBezTo>
                      <a:pt x="95161" y="130418"/>
                      <a:pt x="72143" y="143117"/>
                      <a:pt x="59840" y="150658"/>
                    </a:cubicBezTo>
                    <a:cubicBezTo>
                      <a:pt x="47537" y="158199"/>
                      <a:pt x="44362" y="170105"/>
                      <a:pt x="38409" y="164946"/>
                    </a:cubicBezTo>
                    <a:cubicBezTo>
                      <a:pt x="32456" y="159787"/>
                      <a:pt x="30074" y="137561"/>
                      <a:pt x="24121" y="119702"/>
                    </a:cubicBezTo>
                    <a:cubicBezTo>
                      <a:pt x="18168" y="101843"/>
                      <a:pt x="6262" y="76840"/>
                      <a:pt x="2690" y="57790"/>
                    </a:cubicBezTo>
                    <a:cubicBezTo>
                      <a:pt x="-882" y="38740"/>
                      <a:pt x="-2866" y="5403"/>
                      <a:pt x="9834" y="64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reeform: Shape 23">
                <a:extLst>
                  <a:ext uri="{FF2B5EF4-FFF2-40B4-BE49-F238E27FC236}">
                    <a16:creationId xmlns="" xmlns:a16="http://schemas.microsoft.com/office/drawing/2014/main" id="{60AC04A5-37AB-4A59-BF5B-401BC94AFB2E}"/>
                  </a:ext>
                </a:extLst>
              </p:cNvPr>
              <p:cNvSpPr/>
              <p:nvPr/>
            </p:nvSpPr>
            <p:spPr>
              <a:xfrm>
                <a:off x="11031704" y="5247346"/>
                <a:ext cx="127958" cy="1463675"/>
              </a:xfrm>
              <a:custGeom>
                <a:avLst/>
                <a:gdLst>
                  <a:gd name="connsiteX0" fmla="*/ 111924 w 224525"/>
                  <a:gd name="connsiteY0" fmla="*/ 0 h 1551456"/>
                  <a:gd name="connsiteX1" fmla="*/ 6 w 224525"/>
                  <a:gd name="connsiteY1" fmla="*/ 695325 h 1551456"/>
                  <a:gd name="connsiteX2" fmla="*/ 100018 w 224525"/>
                  <a:gd name="connsiteY2" fmla="*/ 1476375 h 1551456"/>
                  <a:gd name="connsiteX0" fmla="*/ 111927 w 222527"/>
                  <a:gd name="connsiteY0" fmla="*/ 0 h 1560450"/>
                  <a:gd name="connsiteX1" fmla="*/ 9 w 222527"/>
                  <a:gd name="connsiteY1" fmla="*/ 695325 h 1560450"/>
                  <a:gd name="connsiteX2" fmla="*/ 97639 w 222527"/>
                  <a:gd name="connsiteY2" fmla="*/ 1485900 h 1560450"/>
                  <a:gd name="connsiteX0" fmla="*/ 111959 w 111959"/>
                  <a:gd name="connsiteY0" fmla="*/ 0 h 1485900"/>
                  <a:gd name="connsiteX1" fmla="*/ 41 w 111959"/>
                  <a:gd name="connsiteY1" fmla="*/ 695325 h 1485900"/>
                  <a:gd name="connsiteX2" fmla="*/ 97671 w 111959"/>
                  <a:gd name="connsiteY2" fmla="*/ 1485900 h 1485900"/>
                  <a:gd name="connsiteX0" fmla="*/ 112133 w 112133"/>
                  <a:gd name="connsiteY0" fmla="*/ 0 h 1485900"/>
                  <a:gd name="connsiteX1" fmla="*/ 215 w 112133"/>
                  <a:gd name="connsiteY1" fmla="*/ 695325 h 1485900"/>
                  <a:gd name="connsiteX2" fmla="*/ 97845 w 112133"/>
                  <a:gd name="connsiteY2" fmla="*/ 1485900 h 1485900"/>
                  <a:gd name="connsiteX0" fmla="*/ 127972 w 127972"/>
                  <a:gd name="connsiteY0" fmla="*/ 0 h 1463675"/>
                  <a:gd name="connsiteX1" fmla="*/ 179 w 127972"/>
                  <a:gd name="connsiteY1" fmla="*/ 673100 h 1463675"/>
                  <a:gd name="connsiteX2" fmla="*/ 97809 w 127972"/>
                  <a:gd name="connsiteY2" fmla="*/ 1463675 h 1463675"/>
                  <a:gd name="connsiteX0" fmla="*/ 127972 w 128135"/>
                  <a:gd name="connsiteY0" fmla="*/ 0 h 1463675"/>
                  <a:gd name="connsiteX1" fmla="*/ 179 w 128135"/>
                  <a:gd name="connsiteY1" fmla="*/ 673100 h 1463675"/>
                  <a:gd name="connsiteX2" fmla="*/ 97809 w 128135"/>
                  <a:gd name="connsiteY2" fmla="*/ 1463675 h 1463675"/>
                  <a:gd name="connsiteX0" fmla="*/ 127803 w 127958"/>
                  <a:gd name="connsiteY0" fmla="*/ 0 h 1463675"/>
                  <a:gd name="connsiteX1" fmla="*/ 10 w 127958"/>
                  <a:gd name="connsiteY1" fmla="*/ 673100 h 1463675"/>
                  <a:gd name="connsiteX2" fmla="*/ 97640 w 127958"/>
                  <a:gd name="connsiteY2" fmla="*/ 1463675 h 1463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958" h="1463675">
                    <a:moveTo>
                      <a:pt x="127803" y="0"/>
                    </a:moveTo>
                    <a:cubicBezTo>
                      <a:pt x="133161" y="24606"/>
                      <a:pt x="-1313" y="667279"/>
                      <a:pt x="10" y="673100"/>
                    </a:cubicBezTo>
                    <a:cubicBezTo>
                      <a:pt x="1333" y="678921"/>
                      <a:pt x="98037" y="1463278"/>
                      <a:pt x="97640" y="14636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reeform: Shape 11">
                <a:extLst>
                  <a:ext uri="{FF2B5EF4-FFF2-40B4-BE49-F238E27FC236}">
                    <a16:creationId xmlns="" xmlns:a16="http://schemas.microsoft.com/office/drawing/2014/main" id="{C3E41FA5-4290-4091-9970-89D67A8FC037}"/>
                  </a:ext>
                </a:extLst>
              </p:cNvPr>
              <p:cNvSpPr/>
              <p:nvPr/>
            </p:nvSpPr>
            <p:spPr>
              <a:xfrm>
                <a:off x="9448729" y="5729375"/>
                <a:ext cx="172983" cy="185936"/>
              </a:xfrm>
              <a:custGeom>
                <a:avLst/>
                <a:gdLst>
                  <a:gd name="connsiteX0" fmla="*/ 71 w 172983"/>
                  <a:gd name="connsiteY0" fmla="*/ 92781 h 185936"/>
                  <a:gd name="connsiteX1" fmla="*/ 54840 w 172983"/>
                  <a:gd name="connsiteY1" fmla="*/ 45156 h 185936"/>
                  <a:gd name="connsiteX2" fmla="*/ 100084 w 172983"/>
                  <a:gd name="connsiteY2" fmla="*/ 9438 h 185936"/>
                  <a:gd name="connsiteX3" fmla="*/ 169140 w 172983"/>
                  <a:gd name="connsiteY3" fmla="*/ 4675 h 185936"/>
                  <a:gd name="connsiteX4" fmla="*/ 159615 w 172983"/>
                  <a:gd name="connsiteY4" fmla="*/ 68969 h 185936"/>
                  <a:gd name="connsiteX5" fmla="*/ 121515 w 172983"/>
                  <a:gd name="connsiteY5" fmla="*/ 171363 h 185936"/>
                  <a:gd name="connsiteX6" fmla="*/ 104846 w 172983"/>
                  <a:gd name="connsiteY6" fmla="*/ 183269 h 185936"/>
                  <a:gd name="connsiteX7" fmla="*/ 66746 w 172983"/>
                  <a:gd name="connsiteY7" fmla="*/ 152313 h 185936"/>
                  <a:gd name="connsiteX8" fmla="*/ 71 w 172983"/>
                  <a:gd name="connsiteY8" fmla="*/ 92781 h 18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2983" h="185936">
                    <a:moveTo>
                      <a:pt x="71" y="92781"/>
                    </a:moveTo>
                    <a:cubicBezTo>
                      <a:pt x="-1913" y="74922"/>
                      <a:pt x="38171" y="59046"/>
                      <a:pt x="54840" y="45156"/>
                    </a:cubicBezTo>
                    <a:cubicBezTo>
                      <a:pt x="71509" y="31266"/>
                      <a:pt x="81034" y="16185"/>
                      <a:pt x="100084" y="9438"/>
                    </a:cubicBezTo>
                    <a:cubicBezTo>
                      <a:pt x="119134" y="2691"/>
                      <a:pt x="159218" y="-5247"/>
                      <a:pt x="169140" y="4675"/>
                    </a:cubicBezTo>
                    <a:cubicBezTo>
                      <a:pt x="179062" y="14597"/>
                      <a:pt x="167553" y="41188"/>
                      <a:pt x="159615" y="68969"/>
                    </a:cubicBezTo>
                    <a:cubicBezTo>
                      <a:pt x="151677" y="96750"/>
                      <a:pt x="130643" y="152313"/>
                      <a:pt x="121515" y="171363"/>
                    </a:cubicBezTo>
                    <a:cubicBezTo>
                      <a:pt x="112387" y="190413"/>
                      <a:pt x="113974" y="186444"/>
                      <a:pt x="104846" y="183269"/>
                    </a:cubicBezTo>
                    <a:cubicBezTo>
                      <a:pt x="95718" y="180094"/>
                      <a:pt x="82621" y="164616"/>
                      <a:pt x="66746" y="152313"/>
                    </a:cubicBezTo>
                    <a:cubicBezTo>
                      <a:pt x="50871" y="140010"/>
                      <a:pt x="2055" y="110640"/>
                      <a:pt x="71" y="92781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07504" y="110558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Прицельные рентгенограммы ШОП, боковая проекция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180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263" y="188640"/>
            <a:ext cx="8640960" cy="1143000"/>
          </a:xfrm>
        </p:spPr>
        <p:txBody>
          <a:bodyPr/>
          <a:lstStyle/>
          <a:p>
            <a:r>
              <a:rPr lang="ru-RU" sz="3600" dirty="0" smtClean="0"/>
              <a:t>С3-С7: ПЕРЕЛОМЫ ОСТИСТЫХ ОТРОСТКОВ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9263" y="1628800"/>
            <a:ext cx="8784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Механизм:</a:t>
            </a:r>
          </a:p>
          <a:p>
            <a:pPr algn="just"/>
            <a:endParaRPr lang="ru-RU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/>
              <a:t>Повторяющееся разгибание, сокращение трапециевидной мышцы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/>
              <a:t>Острое силовое разгибание или сгибание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/>
              <a:t>Тупая </a:t>
            </a:r>
            <a:r>
              <a:rPr lang="ru-RU" sz="2400" b="1" dirty="0" smtClean="0"/>
              <a:t>травма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Признаки:</a:t>
            </a:r>
          </a:p>
          <a:p>
            <a:pPr algn="just"/>
            <a:endParaRPr lang="ru-RU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b="1" dirty="0" smtClean="0"/>
              <a:t>Двойной остистый отросток </a:t>
            </a:r>
            <a:r>
              <a:rPr lang="ru-RU" sz="2400" dirty="0"/>
              <a:t>на снимке в прямой </a:t>
            </a:r>
            <a:r>
              <a:rPr lang="ru-RU" sz="2400" dirty="0" smtClean="0"/>
              <a:t>проекции из-за </a:t>
            </a:r>
            <a:r>
              <a:rPr lang="ru-RU" sz="2400" dirty="0"/>
              <a:t>смещения фрагмента позвоночного отростка</a:t>
            </a:r>
          </a:p>
        </p:txBody>
      </p:sp>
    </p:spTree>
    <p:extLst>
      <p:ext uri="{BB962C8B-B14F-4D97-AF65-F5344CB8AC3E}">
        <p14:creationId xmlns:p14="http://schemas.microsoft.com/office/powerpoint/2010/main" val="7969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ru-RU" sz="3600" dirty="0"/>
              <a:t>С3-С7: ПЕРЕЛОМЫ ОСТИСТЫХ ОТРОСТКОВ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0C78B0-2867-4E0F-BA86-217B9AE5B5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3717" y="2060848"/>
            <a:ext cx="3627192" cy="386153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9E534D1-B8A4-4851-8B0B-008B92EB8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754" y="2060848"/>
            <a:ext cx="3466826" cy="3861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26876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Прицельные рентгенограммы ШОП, боковая проекция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3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143000"/>
          </a:xfrm>
        </p:spPr>
        <p:txBody>
          <a:bodyPr/>
          <a:lstStyle/>
          <a:p>
            <a:r>
              <a:rPr lang="ru-RU" sz="3600" dirty="0"/>
              <a:t>С3-С7: ПЕРЕЛОМЫ ОСТИСТЫХ ОТРОСТКОВ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043608" y="1628802"/>
            <a:ext cx="6984776" cy="3282944"/>
            <a:chOff x="5999380" y="5035407"/>
            <a:chExt cx="4084301" cy="1474914"/>
          </a:xfrm>
        </p:grpSpPr>
        <p:pic>
          <p:nvPicPr>
            <p:cNvPr id="5" name="Picture 5">
              <a:extLst>
                <a:ext uri="{FF2B5EF4-FFF2-40B4-BE49-F238E27FC236}">
                  <a16:creationId xmlns="" xmlns:a16="http://schemas.microsoft.com/office/drawing/2014/main" id="{7A587D00-476E-471A-9177-ACEE25333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99380" y="5035407"/>
              <a:ext cx="2240732" cy="1474913"/>
            </a:xfrm>
            <a:prstGeom prst="rect">
              <a:avLst/>
            </a:prstGeom>
          </p:spPr>
        </p:pic>
        <p:cxnSp>
          <p:nvCxnSpPr>
            <p:cNvPr id="6" name="Straight Arrow Connector 7">
              <a:extLst>
                <a:ext uri="{FF2B5EF4-FFF2-40B4-BE49-F238E27FC236}">
                  <a16:creationId xmlns="" xmlns:a16="http://schemas.microsoft.com/office/drawing/2014/main" id="{8EF5EE4C-E3FB-436F-B6CD-116F9797331E}"/>
                </a:ext>
              </a:extLst>
            </p:cNvPr>
            <p:cNvCxnSpPr>
              <a:cxnSpLocks/>
            </p:cNvCxnSpPr>
            <p:nvPr/>
          </p:nvCxnSpPr>
          <p:spPr>
            <a:xfrm>
              <a:off x="6073697" y="5547088"/>
              <a:ext cx="187718" cy="22577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7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A189F178-520F-4AFC-8B2B-831B7453A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55135" y="5035408"/>
              <a:ext cx="1528546" cy="147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8">
              <a:extLst>
                <a:ext uri="{FF2B5EF4-FFF2-40B4-BE49-F238E27FC236}">
                  <a16:creationId xmlns="" xmlns:a16="http://schemas.microsoft.com/office/drawing/2014/main" id="{3E917698-6901-417E-A4BB-20CB1A4F0021}"/>
                </a:ext>
              </a:extLst>
            </p:cNvPr>
            <p:cNvCxnSpPr>
              <a:cxnSpLocks/>
            </p:cNvCxnSpPr>
            <p:nvPr/>
          </p:nvCxnSpPr>
          <p:spPr>
            <a:xfrm>
              <a:off x="8780942" y="5384708"/>
              <a:ext cx="187718" cy="22577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78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706052" y="5100732"/>
            <a:ext cx="765988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Дифференциальный </a:t>
            </a:r>
            <a:r>
              <a:rPr lang="ru-RU" sz="2400" dirty="0" smtClean="0"/>
              <a:t>диагноз:</a:t>
            </a:r>
          </a:p>
          <a:p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Вторичный центр окостенения (слева</a:t>
            </a:r>
            <a:r>
              <a:rPr lang="ru-RU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/>
              <a:t>Сесамовидная</a:t>
            </a:r>
            <a:r>
              <a:rPr lang="ru-RU" sz="2400" dirty="0" smtClean="0"/>
              <a:t> </a:t>
            </a:r>
            <a:r>
              <a:rPr lang="ru-RU" sz="2400" dirty="0"/>
              <a:t>кость (справа)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8" y="1052736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Прицельные рентгенограммы ШОП, боковая проекция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42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ИСТОЧНИК</a:t>
            </a:r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ru-RU" dirty="0" smtClean="0">
                <a:hlinkClick r:id="rId2"/>
              </a:rPr>
              <a:t>https://pubs.rsna.org/doi/10.1148/rg.2019180148</a:t>
            </a:r>
            <a:r>
              <a:rPr lang="ru-RU" altLang="ru-RU" dirty="0" smtClean="0"/>
              <a:t> 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3716338"/>
            <a:ext cx="63531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z="5400" smtClean="0"/>
              <a:t>Благодарю за внимание!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600" dirty="0"/>
              <a:t>С3-С7: </a:t>
            </a:r>
            <a:r>
              <a:rPr lang="ru-RU" sz="3600" dirty="0" smtClean="0"/>
              <a:t>ФАСЕТОЧНЫЕ СУСТАВЫ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4154" y="5229200"/>
            <a:ext cx="80506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+mn-lt"/>
                <a:cs typeface="Times New Roman" panose="02020603050405020304" pitchFamily="18" charset="0"/>
              </a:rPr>
              <a:t>В норме фасеточные суставы и суставные отростки образуют плавный криволинейный боковой край на рентгенограммах</a:t>
            </a:r>
            <a:endParaRPr lang="ru-RU" sz="22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3" y="1551056"/>
            <a:ext cx="7565109" cy="356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С3-С7: ФАСЕТОЧНЫЕ </a:t>
            </a:r>
            <a:r>
              <a:rPr lang="ru-RU" sz="3600" dirty="0" smtClean="0"/>
              <a:t>СУСТАВЫ (ДЕГЕНЕРАТИВНЫЙ АРТОРОЗ)</a:t>
            </a:r>
            <a:endParaRPr lang="ru-RU" sz="3600" dirty="0"/>
          </a:p>
        </p:txBody>
      </p:sp>
      <p:grpSp>
        <p:nvGrpSpPr>
          <p:cNvPr id="3" name="Group 17">
            <a:extLst>
              <a:ext uri="{FF2B5EF4-FFF2-40B4-BE49-F238E27FC236}">
                <a16:creationId xmlns="" xmlns:a16="http://schemas.microsoft.com/office/drawing/2014/main" id="{5412784E-306A-4405-A21C-7FB51DA5B9F1}"/>
              </a:ext>
            </a:extLst>
          </p:cNvPr>
          <p:cNvGrpSpPr/>
          <p:nvPr/>
        </p:nvGrpSpPr>
        <p:grpSpPr>
          <a:xfrm>
            <a:off x="172543" y="1550180"/>
            <a:ext cx="8719937" cy="3823036"/>
            <a:chOff x="6113992" y="2092072"/>
            <a:chExt cx="6161985" cy="2252968"/>
          </a:xfrm>
        </p:grpSpPr>
        <p:pic>
          <p:nvPicPr>
            <p:cNvPr id="4" name="Picture 12">
              <a:extLst>
                <a:ext uri="{FF2B5EF4-FFF2-40B4-BE49-F238E27FC236}">
                  <a16:creationId xmlns="" xmlns:a16="http://schemas.microsoft.com/office/drawing/2014/main" id="{FA3BD94D-60D9-44E3-B3E8-1425C80B1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992" y="2092072"/>
              <a:ext cx="2127624" cy="2252968"/>
            </a:xfrm>
            <a:prstGeom prst="rect">
              <a:avLst/>
            </a:prstGeom>
          </p:spPr>
        </p:pic>
        <p:pic>
          <p:nvPicPr>
            <p:cNvPr id="5" name="Picture 14">
              <a:extLst>
                <a:ext uri="{FF2B5EF4-FFF2-40B4-BE49-F238E27FC236}">
                  <a16:creationId xmlns="" xmlns:a16="http://schemas.microsoft.com/office/drawing/2014/main" id="{A86FF4C8-F775-4392-816D-5D4D675DC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608" y="2092072"/>
              <a:ext cx="2125028" cy="2250219"/>
            </a:xfrm>
            <a:prstGeom prst="rect">
              <a:avLst/>
            </a:prstGeom>
          </p:spPr>
        </p:pic>
        <p:sp>
          <p:nvSpPr>
            <p:cNvPr id="6" name="Freeform: Shape 18">
              <a:extLst>
                <a:ext uri="{FF2B5EF4-FFF2-40B4-BE49-F238E27FC236}">
                  <a16:creationId xmlns="" xmlns:a16="http://schemas.microsoft.com/office/drawing/2014/main" id="{7AC6B762-E4EC-46E9-8D50-2BD8A9ACC556}"/>
                </a:ext>
              </a:extLst>
            </p:cNvPr>
            <p:cNvSpPr/>
            <p:nvPr/>
          </p:nvSpPr>
          <p:spPr>
            <a:xfrm>
              <a:off x="6550972" y="2476030"/>
              <a:ext cx="102451" cy="1041400"/>
            </a:xfrm>
            <a:custGeom>
              <a:avLst/>
              <a:gdLst>
                <a:gd name="connsiteX0" fmla="*/ 63500 w 102451"/>
                <a:gd name="connsiteY0" fmla="*/ 0 h 1041400"/>
                <a:gd name="connsiteX1" fmla="*/ 73025 w 102451"/>
                <a:gd name="connsiteY1" fmla="*/ 15875 h 1041400"/>
                <a:gd name="connsiteX2" fmla="*/ 79375 w 102451"/>
                <a:gd name="connsiteY2" fmla="*/ 25400 h 1041400"/>
                <a:gd name="connsiteX3" fmla="*/ 85725 w 102451"/>
                <a:gd name="connsiteY3" fmla="*/ 53975 h 1041400"/>
                <a:gd name="connsiteX4" fmla="*/ 82550 w 102451"/>
                <a:gd name="connsiteY4" fmla="*/ 76200 h 1041400"/>
                <a:gd name="connsiteX5" fmla="*/ 69850 w 102451"/>
                <a:gd name="connsiteY5" fmla="*/ 85725 h 1041400"/>
                <a:gd name="connsiteX6" fmla="*/ 41275 w 102451"/>
                <a:gd name="connsiteY6" fmla="*/ 95250 h 1041400"/>
                <a:gd name="connsiteX7" fmla="*/ 34925 w 102451"/>
                <a:gd name="connsiteY7" fmla="*/ 104775 h 1041400"/>
                <a:gd name="connsiteX8" fmla="*/ 25400 w 102451"/>
                <a:gd name="connsiteY8" fmla="*/ 114300 h 1041400"/>
                <a:gd name="connsiteX9" fmla="*/ 22225 w 102451"/>
                <a:gd name="connsiteY9" fmla="*/ 123825 h 1041400"/>
                <a:gd name="connsiteX10" fmla="*/ 15875 w 102451"/>
                <a:gd name="connsiteY10" fmla="*/ 133350 h 1041400"/>
                <a:gd name="connsiteX11" fmla="*/ 9525 w 102451"/>
                <a:gd name="connsiteY11" fmla="*/ 152400 h 1041400"/>
                <a:gd name="connsiteX12" fmla="*/ 0 w 102451"/>
                <a:gd name="connsiteY12" fmla="*/ 171450 h 1041400"/>
                <a:gd name="connsiteX13" fmla="*/ 28575 w 102451"/>
                <a:gd name="connsiteY13" fmla="*/ 187325 h 1041400"/>
                <a:gd name="connsiteX14" fmla="*/ 34925 w 102451"/>
                <a:gd name="connsiteY14" fmla="*/ 196850 h 1041400"/>
                <a:gd name="connsiteX15" fmla="*/ 41275 w 102451"/>
                <a:gd name="connsiteY15" fmla="*/ 254000 h 1041400"/>
                <a:gd name="connsiteX16" fmla="*/ 44450 w 102451"/>
                <a:gd name="connsiteY16" fmla="*/ 276225 h 1041400"/>
                <a:gd name="connsiteX17" fmla="*/ 60325 w 102451"/>
                <a:gd name="connsiteY17" fmla="*/ 304800 h 1041400"/>
                <a:gd name="connsiteX18" fmla="*/ 73025 w 102451"/>
                <a:gd name="connsiteY18" fmla="*/ 323850 h 1041400"/>
                <a:gd name="connsiteX19" fmla="*/ 60325 w 102451"/>
                <a:gd name="connsiteY19" fmla="*/ 339725 h 1041400"/>
                <a:gd name="connsiteX20" fmla="*/ 50800 w 102451"/>
                <a:gd name="connsiteY20" fmla="*/ 349250 h 1041400"/>
                <a:gd name="connsiteX21" fmla="*/ 41275 w 102451"/>
                <a:gd name="connsiteY21" fmla="*/ 352425 h 1041400"/>
                <a:gd name="connsiteX22" fmla="*/ 6350 w 102451"/>
                <a:gd name="connsiteY22" fmla="*/ 358775 h 1041400"/>
                <a:gd name="connsiteX23" fmla="*/ 6350 w 102451"/>
                <a:gd name="connsiteY23" fmla="*/ 393700 h 1041400"/>
                <a:gd name="connsiteX24" fmla="*/ 12700 w 102451"/>
                <a:gd name="connsiteY24" fmla="*/ 403225 h 1041400"/>
                <a:gd name="connsiteX25" fmla="*/ 15875 w 102451"/>
                <a:gd name="connsiteY25" fmla="*/ 412750 h 1041400"/>
                <a:gd name="connsiteX26" fmla="*/ 28575 w 102451"/>
                <a:gd name="connsiteY26" fmla="*/ 431800 h 1041400"/>
                <a:gd name="connsiteX27" fmla="*/ 34925 w 102451"/>
                <a:gd name="connsiteY27" fmla="*/ 450850 h 1041400"/>
                <a:gd name="connsiteX28" fmla="*/ 34925 w 102451"/>
                <a:gd name="connsiteY28" fmla="*/ 495300 h 1041400"/>
                <a:gd name="connsiteX29" fmla="*/ 41275 w 102451"/>
                <a:gd name="connsiteY29" fmla="*/ 514350 h 1041400"/>
                <a:gd name="connsiteX30" fmla="*/ 47625 w 102451"/>
                <a:gd name="connsiteY30" fmla="*/ 523875 h 1041400"/>
                <a:gd name="connsiteX31" fmla="*/ 50800 w 102451"/>
                <a:gd name="connsiteY31" fmla="*/ 533400 h 1041400"/>
                <a:gd name="connsiteX32" fmla="*/ 63500 w 102451"/>
                <a:gd name="connsiteY32" fmla="*/ 552450 h 1041400"/>
                <a:gd name="connsiteX33" fmla="*/ 76200 w 102451"/>
                <a:gd name="connsiteY33" fmla="*/ 581025 h 1041400"/>
                <a:gd name="connsiteX34" fmla="*/ 79375 w 102451"/>
                <a:gd name="connsiteY34" fmla="*/ 590550 h 1041400"/>
                <a:gd name="connsiteX35" fmla="*/ 85725 w 102451"/>
                <a:gd name="connsiteY35" fmla="*/ 619125 h 1041400"/>
                <a:gd name="connsiteX36" fmla="*/ 76200 w 102451"/>
                <a:gd name="connsiteY36" fmla="*/ 638175 h 1041400"/>
                <a:gd name="connsiteX37" fmla="*/ 66675 w 102451"/>
                <a:gd name="connsiteY37" fmla="*/ 644525 h 1041400"/>
                <a:gd name="connsiteX38" fmla="*/ 57150 w 102451"/>
                <a:gd name="connsiteY38" fmla="*/ 647700 h 1041400"/>
                <a:gd name="connsiteX39" fmla="*/ 47625 w 102451"/>
                <a:gd name="connsiteY39" fmla="*/ 657225 h 1041400"/>
                <a:gd name="connsiteX40" fmla="*/ 38100 w 102451"/>
                <a:gd name="connsiteY40" fmla="*/ 663575 h 1041400"/>
                <a:gd name="connsiteX41" fmla="*/ 28575 w 102451"/>
                <a:gd name="connsiteY41" fmla="*/ 682625 h 1041400"/>
                <a:gd name="connsiteX42" fmla="*/ 41275 w 102451"/>
                <a:gd name="connsiteY42" fmla="*/ 704850 h 1041400"/>
                <a:gd name="connsiteX43" fmla="*/ 47625 w 102451"/>
                <a:gd name="connsiteY43" fmla="*/ 714375 h 1041400"/>
                <a:gd name="connsiteX44" fmla="*/ 66675 w 102451"/>
                <a:gd name="connsiteY44" fmla="*/ 720725 h 1041400"/>
                <a:gd name="connsiteX45" fmla="*/ 73025 w 102451"/>
                <a:gd name="connsiteY45" fmla="*/ 784225 h 1041400"/>
                <a:gd name="connsiteX46" fmla="*/ 79375 w 102451"/>
                <a:gd name="connsiteY46" fmla="*/ 793750 h 1041400"/>
                <a:gd name="connsiteX47" fmla="*/ 88900 w 102451"/>
                <a:gd name="connsiteY47" fmla="*/ 796925 h 1041400"/>
                <a:gd name="connsiteX48" fmla="*/ 101600 w 102451"/>
                <a:gd name="connsiteY48" fmla="*/ 815975 h 1041400"/>
                <a:gd name="connsiteX49" fmla="*/ 95250 w 102451"/>
                <a:gd name="connsiteY49" fmla="*/ 825500 h 1041400"/>
                <a:gd name="connsiteX50" fmla="*/ 88900 w 102451"/>
                <a:gd name="connsiteY50" fmla="*/ 844550 h 1041400"/>
                <a:gd name="connsiteX51" fmla="*/ 79375 w 102451"/>
                <a:gd name="connsiteY51" fmla="*/ 854075 h 1041400"/>
                <a:gd name="connsiteX52" fmla="*/ 73025 w 102451"/>
                <a:gd name="connsiteY52" fmla="*/ 863600 h 1041400"/>
                <a:gd name="connsiteX53" fmla="*/ 63500 w 102451"/>
                <a:gd name="connsiteY53" fmla="*/ 869950 h 1041400"/>
                <a:gd name="connsiteX54" fmla="*/ 69850 w 102451"/>
                <a:gd name="connsiteY54" fmla="*/ 901700 h 1041400"/>
                <a:gd name="connsiteX55" fmla="*/ 82550 w 102451"/>
                <a:gd name="connsiteY55" fmla="*/ 920750 h 1041400"/>
                <a:gd name="connsiteX56" fmla="*/ 98425 w 102451"/>
                <a:gd name="connsiteY56" fmla="*/ 939800 h 1041400"/>
                <a:gd name="connsiteX57" fmla="*/ 92075 w 102451"/>
                <a:gd name="connsiteY57" fmla="*/ 977900 h 1041400"/>
                <a:gd name="connsiteX58" fmla="*/ 85725 w 102451"/>
                <a:gd name="connsiteY58" fmla="*/ 996950 h 1041400"/>
                <a:gd name="connsiteX59" fmla="*/ 88900 w 102451"/>
                <a:gd name="connsiteY59" fmla="*/ 1025525 h 1041400"/>
                <a:gd name="connsiteX60" fmla="*/ 92075 w 102451"/>
                <a:gd name="connsiteY60" fmla="*/ 1035050 h 1041400"/>
                <a:gd name="connsiteX61" fmla="*/ 82550 w 102451"/>
                <a:gd name="connsiteY61" fmla="*/ 1041400 h 1041400"/>
                <a:gd name="connsiteX62" fmla="*/ 44450 w 102451"/>
                <a:gd name="connsiteY62" fmla="*/ 1038225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02451" h="1041400">
                  <a:moveTo>
                    <a:pt x="63500" y="0"/>
                  </a:moveTo>
                  <a:cubicBezTo>
                    <a:pt x="66675" y="5292"/>
                    <a:pt x="69754" y="10642"/>
                    <a:pt x="73025" y="15875"/>
                  </a:cubicBezTo>
                  <a:cubicBezTo>
                    <a:pt x="75047" y="19111"/>
                    <a:pt x="77872" y="21893"/>
                    <a:pt x="79375" y="25400"/>
                  </a:cubicBezTo>
                  <a:cubicBezTo>
                    <a:pt x="81056" y="29323"/>
                    <a:pt x="85160" y="51150"/>
                    <a:pt x="85725" y="53975"/>
                  </a:cubicBezTo>
                  <a:cubicBezTo>
                    <a:pt x="84667" y="61383"/>
                    <a:pt x="85897" y="69507"/>
                    <a:pt x="82550" y="76200"/>
                  </a:cubicBezTo>
                  <a:cubicBezTo>
                    <a:pt x="80183" y="80933"/>
                    <a:pt x="74156" y="82649"/>
                    <a:pt x="69850" y="85725"/>
                  </a:cubicBezTo>
                  <a:cubicBezTo>
                    <a:pt x="56263" y="95430"/>
                    <a:pt x="61906" y="91812"/>
                    <a:pt x="41275" y="95250"/>
                  </a:cubicBezTo>
                  <a:cubicBezTo>
                    <a:pt x="39158" y="98425"/>
                    <a:pt x="37368" y="101844"/>
                    <a:pt x="34925" y="104775"/>
                  </a:cubicBezTo>
                  <a:cubicBezTo>
                    <a:pt x="32050" y="108224"/>
                    <a:pt x="27891" y="110564"/>
                    <a:pt x="25400" y="114300"/>
                  </a:cubicBezTo>
                  <a:cubicBezTo>
                    <a:pt x="23544" y="117085"/>
                    <a:pt x="23722" y="120832"/>
                    <a:pt x="22225" y="123825"/>
                  </a:cubicBezTo>
                  <a:cubicBezTo>
                    <a:pt x="20518" y="127238"/>
                    <a:pt x="17425" y="129863"/>
                    <a:pt x="15875" y="133350"/>
                  </a:cubicBezTo>
                  <a:cubicBezTo>
                    <a:pt x="13157" y="139467"/>
                    <a:pt x="13238" y="146831"/>
                    <a:pt x="9525" y="152400"/>
                  </a:cubicBezTo>
                  <a:cubicBezTo>
                    <a:pt x="1319" y="164710"/>
                    <a:pt x="4382" y="158305"/>
                    <a:pt x="0" y="171450"/>
                  </a:cubicBezTo>
                  <a:cubicBezTo>
                    <a:pt x="21835" y="186006"/>
                    <a:pt x="11810" y="181737"/>
                    <a:pt x="28575" y="187325"/>
                  </a:cubicBezTo>
                  <a:cubicBezTo>
                    <a:pt x="30692" y="190500"/>
                    <a:pt x="33218" y="193437"/>
                    <a:pt x="34925" y="196850"/>
                  </a:cubicBezTo>
                  <a:cubicBezTo>
                    <a:pt x="42537" y="212074"/>
                    <a:pt x="40702" y="247697"/>
                    <a:pt x="41275" y="254000"/>
                  </a:cubicBezTo>
                  <a:cubicBezTo>
                    <a:pt x="41953" y="261453"/>
                    <a:pt x="42767" y="268933"/>
                    <a:pt x="44450" y="276225"/>
                  </a:cubicBezTo>
                  <a:cubicBezTo>
                    <a:pt x="50813" y="303799"/>
                    <a:pt x="47011" y="287682"/>
                    <a:pt x="60325" y="304800"/>
                  </a:cubicBezTo>
                  <a:cubicBezTo>
                    <a:pt x="65010" y="310824"/>
                    <a:pt x="73025" y="323850"/>
                    <a:pt x="73025" y="323850"/>
                  </a:cubicBezTo>
                  <a:cubicBezTo>
                    <a:pt x="67813" y="339487"/>
                    <a:pt x="73582" y="328678"/>
                    <a:pt x="60325" y="339725"/>
                  </a:cubicBezTo>
                  <a:cubicBezTo>
                    <a:pt x="56876" y="342600"/>
                    <a:pt x="54536" y="346759"/>
                    <a:pt x="50800" y="349250"/>
                  </a:cubicBezTo>
                  <a:cubicBezTo>
                    <a:pt x="48015" y="351106"/>
                    <a:pt x="44493" y="351506"/>
                    <a:pt x="41275" y="352425"/>
                  </a:cubicBezTo>
                  <a:cubicBezTo>
                    <a:pt x="26305" y="356702"/>
                    <a:pt x="24337" y="356205"/>
                    <a:pt x="6350" y="358775"/>
                  </a:cubicBezTo>
                  <a:cubicBezTo>
                    <a:pt x="2466" y="374313"/>
                    <a:pt x="662" y="374739"/>
                    <a:pt x="6350" y="393700"/>
                  </a:cubicBezTo>
                  <a:cubicBezTo>
                    <a:pt x="7446" y="397355"/>
                    <a:pt x="10993" y="399812"/>
                    <a:pt x="12700" y="403225"/>
                  </a:cubicBezTo>
                  <a:cubicBezTo>
                    <a:pt x="14197" y="406218"/>
                    <a:pt x="14250" y="409824"/>
                    <a:pt x="15875" y="412750"/>
                  </a:cubicBezTo>
                  <a:cubicBezTo>
                    <a:pt x="19581" y="419421"/>
                    <a:pt x="26162" y="424560"/>
                    <a:pt x="28575" y="431800"/>
                  </a:cubicBezTo>
                  <a:lnTo>
                    <a:pt x="34925" y="450850"/>
                  </a:lnTo>
                  <a:cubicBezTo>
                    <a:pt x="30720" y="471876"/>
                    <a:pt x="29646" y="468903"/>
                    <a:pt x="34925" y="495300"/>
                  </a:cubicBezTo>
                  <a:cubicBezTo>
                    <a:pt x="36238" y="501864"/>
                    <a:pt x="37562" y="508781"/>
                    <a:pt x="41275" y="514350"/>
                  </a:cubicBezTo>
                  <a:cubicBezTo>
                    <a:pt x="43392" y="517525"/>
                    <a:pt x="45918" y="520462"/>
                    <a:pt x="47625" y="523875"/>
                  </a:cubicBezTo>
                  <a:cubicBezTo>
                    <a:pt x="49122" y="526868"/>
                    <a:pt x="49175" y="530474"/>
                    <a:pt x="50800" y="533400"/>
                  </a:cubicBezTo>
                  <a:cubicBezTo>
                    <a:pt x="54506" y="540071"/>
                    <a:pt x="61087" y="545210"/>
                    <a:pt x="63500" y="552450"/>
                  </a:cubicBezTo>
                  <a:cubicBezTo>
                    <a:pt x="79882" y="601597"/>
                    <a:pt x="61106" y="550836"/>
                    <a:pt x="76200" y="581025"/>
                  </a:cubicBezTo>
                  <a:cubicBezTo>
                    <a:pt x="77697" y="584018"/>
                    <a:pt x="78456" y="587332"/>
                    <a:pt x="79375" y="590550"/>
                  </a:cubicBezTo>
                  <a:cubicBezTo>
                    <a:pt x="82364" y="601012"/>
                    <a:pt x="83543" y="608213"/>
                    <a:pt x="85725" y="619125"/>
                  </a:cubicBezTo>
                  <a:cubicBezTo>
                    <a:pt x="83143" y="626872"/>
                    <a:pt x="82355" y="632020"/>
                    <a:pt x="76200" y="638175"/>
                  </a:cubicBezTo>
                  <a:cubicBezTo>
                    <a:pt x="73502" y="640873"/>
                    <a:pt x="70088" y="642818"/>
                    <a:pt x="66675" y="644525"/>
                  </a:cubicBezTo>
                  <a:cubicBezTo>
                    <a:pt x="63682" y="646022"/>
                    <a:pt x="60325" y="646642"/>
                    <a:pt x="57150" y="647700"/>
                  </a:cubicBezTo>
                  <a:cubicBezTo>
                    <a:pt x="53975" y="650875"/>
                    <a:pt x="51074" y="654350"/>
                    <a:pt x="47625" y="657225"/>
                  </a:cubicBezTo>
                  <a:cubicBezTo>
                    <a:pt x="44694" y="659668"/>
                    <a:pt x="40798" y="660877"/>
                    <a:pt x="38100" y="663575"/>
                  </a:cubicBezTo>
                  <a:cubicBezTo>
                    <a:pt x="31945" y="669730"/>
                    <a:pt x="31157" y="674878"/>
                    <a:pt x="28575" y="682625"/>
                  </a:cubicBezTo>
                  <a:cubicBezTo>
                    <a:pt x="33714" y="703183"/>
                    <a:pt x="27764" y="688636"/>
                    <a:pt x="41275" y="704850"/>
                  </a:cubicBezTo>
                  <a:cubicBezTo>
                    <a:pt x="43718" y="707781"/>
                    <a:pt x="44389" y="712353"/>
                    <a:pt x="47625" y="714375"/>
                  </a:cubicBezTo>
                  <a:cubicBezTo>
                    <a:pt x="53301" y="717923"/>
                    <a:pt x="66675" y="720725"/>
                    <a:pt x="66675" y="720725"/>
                  </a:cubicBezTo>
                  <a:cubicBezTo>
                    <a:pt x="77314" y="752641"/>
                    <a:pt x="60152" y="698404"/>
                    <a:pt x="73025" y="784225"/>
                  </a:cubicBezTo>
                  <a:cubicBezTo>
                    <a:pt x="73591" y="787999"/>
                    <a:pt x="76395" y="791366"/>
                    <a:pt x="79375" y="793750"/>
                  </a:cubicBezTo>
                  <a:cubicBezTo>
                    <a:pt x="81988" y="795841"/>
                    <a:pt x="85725" y="795867"/>
                    <a:pt x="88900" y="796925"/>
                  </a:cubicBezTo>
                  <a:cubicBezTo>
                    <a:pt x="93133" y="803275"/>
                    <a:pt x="105833" y="809625"/>
                    <a:pt x="101600" y="815975"/>
                  </a:cubicBezTo>
                  <a:cubicBezTo>
                    <a:pt x="99483" y="819150"/>
                    <a:pt x="96800" y="822013"/>
                    <a:pt x="95250" y="825500"/>
                  </a:cubicBezTo>
                  <a:cubicBezTo>
                    <a:pt x="92532" y="831617"/>
                    <a:pt x="93633" y="839817"/>
                    <a:pt x="88900" y="844550"/>
                  </a:cubicBezTo>
                  <a:cubicBezTo>
                    <a:pt x="85725" y="847725"/>
                    <a:pt x="82250" y="850626"/>
                    <a:pt x="79375" y="854075"/>
                  </a:cubicBezTo>
                  <a:cubicBezTo>
                    <a:pt x="76932" y="857006"/>
                    <a:pt x="75723" y="860902"/>
                    <a:pt x="73025" y="863600"/>
                  </a:cubicBezTo>
                  <a:cubicBezTo>
                    <a:pt x="70327" y="866298"/>
                    <a:pt x="66675" y="867833"/>
                    <a:pt x="63500" y="869950"/>
                  </a:cubicBezTo>
                  <a:cubicBezTo>
                    <a:pt x="64289" y="875472"/>
                    <a:pt x="65587" y="894027"/>
                    <a:pt x="69850" y="901700"/>
                  </a:cubicBezTo>
                  <a:cubicBezTo>
                    <a:pt x="73556" y="908371"/>
                    <a:pt x="77154" y="915354"/>
                    <a:pt x="82550" y="920750"/>
                  </a:cubicBezTo>
                  <a:cubicBezTo>
                    <a:pt x="94773" y="932973"/>
                    <a:pt x="89584" y="926539"/>
                    <a:pt x="98425" y="939800"/>
                  </a:cubicBezTo>
                  <a:cubicBezTo>
                    <a:pt x="96174" y="957810"/>
                    <a:pt x="96570" y="962916"/>
                    <a:pt x="92075" y="977900"/>
                  </a:cubicBezTo>
                  <a:cubicBezTo>
                    <a:pt x="90152" y="984311"/>
                    <a:pt x="85725" y="996950"/>
                    <a:pt x="85725" y="996950"/>
                  </a:cubicBezTo>
                  <a:cubicBezTo>
                    <a:pt x="86783" y="1006475"/>
                    <a:pt x="87324" y="1016072"/>
                    <a:pt x="88900" y="1025525"/>
                  </a:cubicBezTo>
                  <a:cubicBezTo>
                    <a:pt x="89450" y="1028826"/>
                    <a:pt x="93318" y="1031943"/>
                    <a:pt x="92075" y="1035050"/>
                  </a:cubicBezTo>
                  <a:cubicBezTo>
                    <a:pt x="90658" y="1038593"/>
                    <a:pt x="85725" y="1039283"/>
                    <a:pt x="82550" y="1041400"/>
                  </a:cubicBezTo>
                  <a:lnTo>
                    <a:pt x="44450" y="1038225"/>
                  </a:lnTo>
                </a:path>
              </a:pathLst>
            </a:custGeom>
            <a:noFill/>
            <a:ln w="28575">
              <a:solidFill>
                <a:srgbClr val="D3114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20">
              <a:extLst>
                <a:ext uri="{FF2B5EF4-FFF2-40B4-BE49-F238E27FC236}">
                  <a16:creationId xmlns="" xmlns:a16="http://schemas.microsoft.com/office/drawing/2014/main" id="{D93AB288-6168-4F81-9043-E9B44105E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276" y="2236548"/>
              <a:ext cx="2214935" cy="2079465"/>
            </a:xfrm>
            <a:prstGeom prst="rect">
              <a:avLst/>
            </a:prstGeom>
          </p:spPr>
        </p:pic>
        <p:sp>
          <p:nvSpPr>
            <p:cNvPr id="8" name="Freeform: Shape 58">
              <a:extLst>
                <a:ext uri="{FF2B5EF4-FFF2-40B4-BE49-F238E27FC236}">
                  <a16:creationId xmlns="" xmlns:a16="http://schemas.microsoft.com/office/drawing/2014/main" id="{44904033-C752-4C0D-9EE3-C441BAFF2FDB}"/>
                </a:ext>
              </a:extLst>
            </p:cNvPr>
            <p:cNvSpPr/>
            <p:nvPr/>
          </p:nvSpPr>
          <p:spPr>
            <a:xfrm>
              <a:off x="12058972" y="2350644"/>
              <a:ext cx="217005" cy="1597819"/>
            </a:xfrm>
            <a:custGeom>
              <a:avLst/>
              <a:gdLst>
                <a:gd name="connsiteX0" fmla="*/ 129370 w 217005"/>
                <a:gd name="connsiteY0" fmla="*/ 0 h 1597819"/>
                <a:gd name="connsiteX1" fmla="*/ 131751 w 217005"/>
                <a:gd name="connsiteY1" fmla="*/ 64294 h 1597819"/>
                <a:gd name="connsiteX2" fmla="*/ 134133 w 217005"/>
                <a:gd name="connsiteY2" fmla="*/ 123825 h 1597819"/>
                <a:gd name="connsiteX3" fmla="*/ 112701 w 217005"/>
                <a:gd name="connsiteY3" fmla="*/ 150019 h 1597819"/>
                <a:gd name="connsiteX4" fmla="*/ 107939 w 217005"/>
                <a:gd name="connsiteY4" fmla="*/ 202407 h 1597819"/>
                <a:gd name="connsiteX5" fmla="*/ 53170 w 217005"/>
                <a:gd name="connsiteY5" fmla="*/ 235744 h 1597819"/>
                <a:gd name="connsiteX6" fmla="*/ 31739 w 217005"/>
                <a:gd name="connsiteY6" fmla="*/ 280988 h 1597819"/>
                <a:gd name="connsiteX7" fmla="*/ 7926 w 217005"/>
                <a:gd name="connsiteY7" fmla="*/ 366713 h 1597819"/>
                <a:gd name="connsiteX8" fmla="*/ 29358 w 217005"/>
                <a:gd name="connsiteY8" fmla="*/ 471488 h 1597819"/>
                <a:gd name="connsiteX9" fmla="*/ 96033 w 217005"/>
                <a:gd name="connsiteY9" fmla="*/ 528638 h 1597819"/>
                <a:gd name="connsiteX10" fmla="*/ 124608 w 217005"/>
                <a:gd name="connsiteY10" fmla="*/ 564357 h 1597819"/>
                <a:gd name="connsiteX11" fmla="*/ 134133 w 217005"/>
                <a:gd name="connsiteY11" fmla="*/ 595313 h 1597819"/>
                <a:gd name="connsiteX12" fmla="*/ 186520 w 217005"/>
                <a:gd name="connsiteY12" fmla="*/ 597694 h 1597819"/>
                <a:gd name="connsiteX13" fmla="*/ 198426 w 217005"/>
                <a:gd name="connsiteY13" fmla="*/ 645319 h 1597819"/>
                <a:gd name="connsiteX14" fmla="*/ 212714 w 217005"/>
                <a:gd name="connsiteY14" fmla="*/ 681038 h 1597819"/>
                <a:gd name="connsiteX15" fmla="*/ 212714 w 217005"/>
                <a:gd name="connsiteY15" fmla="*/ 723900 h 1597819"/>
                <a:gd name="connsiteX16" fmla="*/ 162708 w 217005"/>
                <a:gd name="connsiteY16" fmla="*/ 762000 h 1597819"/>
                <a:gd name="connsiteX17" fmla="*/ 136514 w 217005"/>
                <a:gd name="connsiteY17" fmla="*/ 764382 h 1597819"/>
                <a:gd name="connsiteX18" fmla="*/ 181758 w 217005"/>
                <a:gd name="connsiteY18" fmla="*/ 797719 h 1597819"/>
                <a:gd name="connsiteX19" fmla="*/ 215095 w 217005"/>
                <a:gd name="connsiteY19" fmla="*/ 840582 h 1597819"/>
                <a:gd name="connsiteX20" fmla="*/ 203189 w 217005"/>
                <a:gd name="connsiteY20" fmla="*/ 876300 h 1597819"/>
                <a:gd name="connsiteX21" fmla="*/ 191283 w 217005"/>
                <a:gd name="connsiteY21" fmla="*/ 890588 h 1597819"/>
                <a:gd name="connsiteX22" fmla="*/ 143658 w 217005"/>
                <a:gd name="connsiteY22" fmla="*/ 940594 h 1597819"/>
                <a:gd name="connsiteX23" fmla="*/ 105558 w 217005"/>
                <a:gd name="connsiteY23" fmla="*/ 988219 h 1597819"/>
                <a:gd name="connsiteX24" fmla="*/ 53170 w 217005"/>
                <a:gd name="connsiteY24" fmla="*/ 1002507 h 1597819"/>
                <a:gd name="connsiteX25" fmla="*/ 783 w 217005"/>
                <a:gd name="connsiteY25" fmla="*/ 1052513 h 1597819"/>
                <a:gd name="connsiteX26" fmla="*/ 22214 w 217005"/>
                <a:gd name="connsiteY26" fmla="*/ 1169194 h 1597819"/>
                <a:gd name="connsiteX27" fmla="*/ 29358 w 217005"/>
                <a:gd name="connsiteY27" fmla="*/ 1283494 h 1597819"/>
                <a:gd name="connsiteX28" fmla="*/ 74601 w 217005"/>
                <a:gd name="connsiteY28" fmla="*/ 1333500 h 1597819"/>
                <a:gd name="connsiteX29" fmla="*/ 138895 w 217005"/>
                <a:gd name="connsiteY29" fmla="*/ 1402557 h 1597819"/>
                <a:gd name="connsiteX30" fmla="*/ 165089 w 217005"/>
                <a:gd name="connsiteY30" fmla="*/ 1462088 h 1597819"/>
                <a:gd name="connsiteX31" fmla="*/ 160326 w 217005"/>
                <a:gd name="connsiteY31" fmla="*/ 1528763 h 1597819"/>
                <a:gd name="connsiteX32" fmla="*/ 134133 w 217005"/>
                <a:gd name="connsiteY32" fmla="*/ 1576388 h 1597819"/>
                <a:gd name="connsiteX33" fmla="*/ 86508 w 217005"/>
                <a:gd name="connsiteY33" fmla="*/ 1597819 h 159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7005" h="1597819">
                  <a:moveTo>
                    <a:pt x="129370" y="0"/>
                  </a:moveTo>
                  <a:cubicBezTo>
                    <a:pt x="130163" y="21828"/>
                    <a:pt x="130957" y="43657"/>
                    <a:pt x="131751" y="64294"/>
                  </a:cubicBezTo>
                  <a:cubicBezTo>
                    <a:pt x="132545" y="84931"/>
                    <a:pt x="137308" y="109538"/>
                    <a:pt x="134133" y="123825"/>
                  </a:cubicBezTo>
                  <a:cubicBezTo>
                    <a:pt x="130958" y="138112"/>
                    <a:pt x="117067" y="136922"/>
                    <a:pt x="112701" y="150019"/>
                  </a:cubicBezTo>
                  <a:cubicBezTo>
                    <a:pt x="108335" y="163116"/>
                    <a:pt x="117861" y="188120"/>
                    <a:pt x="107939" y="202407"/>
                  </a:cubicBezTo>
                  <a:cubicBezTo>
                    <a:pt x="98017" y="216695"/>
                    <a:pt x="65870" y="222647"/>
                    <a:pt x="53170" y="235744"/>
                  </a:cubicBezTo>
                  <a:cubicBezTo>
                    <a:pt x="40470" y="248841"/>
                    <a:pt x="39280" y="259160"/>
                    <a:pt x="31739" y="280988"/>
                  </a:cubicBezTo>
                  <a:cubicBezTo>
                    <a:pt x="24198" y="302816"/>
                    <a:pt x="8323" y="334963"/>
                    <a:pt x="7926" y="366713"/>
                  </a:cubicBezTo>
                  <a:cubicBezTo>
                    <a:pt x="7529" y="398463"/>
                    <a:pt x="14673" y="444500"/>
                    <a:pt x="29358" y="471488"/>
                  </a:cubicBezTo>
                  <a:cubicBezTo>
                    <a:pt x="44043" y="498476"/>
                    <a:pt x="80158" y="513160"/>
                    <a:pt x="96033" y="528638"/>
                  </a:cubicBezTo>
                  <a:cubicBezTo>
                    <a:pt x="111908" y="544116"/>
                    <a:pt x="118258" y="553245"/>
                    <a:pt x="124608" y="564357"/>
                  </a:cubicBezTo>
                  <a:cubicBezTo>
                    <a:pt x="130958" y="575469"/>
                    <a:pt x="123814" y="589757"/>
                    <a:pt x="134133" y="595313"/>
                  </a:cubicBezTo>
                  <a:cubicBezTo>
                    <a:pt x="144452" y="600869"/>
                    <a:pt x="175805" y="589360"/>
                    <a:pt x="186520" y="597694"/>
                  </a:cubicBezTo>
                  <a:cubicBezTo>
                    <a:pt x="197235" y="606028"/>
                    <a:pt x="194060" y="631428"/>
                    <a:pt x="198426" y="645319"/>
                  </a:cubicBezTo>
                  <a:cubicBezTo>
                    <a:pt x="202792" y="659210"/>
                    <a:pt x="210333" y="667941"/>
                    <a:pt x="212714" y="681038"/>
                  </a:cubicBezTo>
                  <a:cubicBezTo>
                    <a:pt x="215095" y="694135"/>
                    <a:pt x="221048" y="710406"/>
                    <a:pt x="212714" y="723900"/>
                  </a:cubicBezTo>
                  <a:cubicBezTo>
                    <a:pt x="204380" y="737394"/>
                    <a:pt x="175408" y="755253"/>
                    <a:pt x="162708" y="762000"/>
                  </a:cubicBezTo>
                  <a:cubicBezTo>
                    <a:pt x="150008" y="768747"/>
                    <a:pt x="133339" y="758429"/>
                    <a:pt x="136514" y="764382"/>
                  </a:cubicBezTo>
                  <a:cubicBezTo>
                    <a:pt x="139689" y="770335"/>
                    <a:pt x="168661" y="785019"/>
                    <a:pt x="181758" y="797719"/>
                  </a:cubicBezTo>
                  <a:cubicBezTo>
                    <a:pt x="194855" y="810419"/>
                    <a:pt x="211523" y="827485"/>
                    <a:pt x="215095" y="840582"/>
                  </a:cubicBezTo>
                  <a:cubicBezTo>
                    <a:pt x="218667" y="853679"/>
                    <a:pt x="207158" y="867966"/>
                    <a:pt x="203189" y="876300"/>
                  </a:cubicBezTo>
                  <a:cubicBezTo>
                    <a:pt x="199220" y="884634"/>
                    <a:pt x="201205" y="879872"/>
                    <a:pt x="191283" y="890588"/>
                  </a:cubicBezTo>
                  <a:cubicBezTo>
                    <a:pt x="181361" y="901304"/>
                    <a:pt x="157945" y="924322"/>
                    <a:pt x="143658" y="940594"/>
                  </a:cubicBezTo>
                  <a:cubicBezTo>
                    <a:pt x="129371" y="956866"/>
                    <a:pt x="120639" y="977900"/>
                    <a:pt x="105558" y="988219"/>
                  </a:cubicBezTo>
                  <a:cubicBezTo>
                    <a:pt x="90477" y="998538"/>
                    <a:pt x="70632" y="991791"/>
                    <a:pt x="53170" y="1002507"/>
                  </a:cubicBezTo>
                  <a:cubicBezTo>
                    <a:pt x="35708" y="1013223"/>
                    <a:pt x="5942" y="1024732"/>
                    <a:pt x="783" y="1052513"/>
                  </a:cubicBezTo>
                  <a:cubicBezTo>
                    <a:pt x="-4376" y="1080294"/>
                    <a:pt x="17452" y="1130697"/>
                    <a:pt x="22214" y="1169194"/>
                  </a:cubicBezTo>
                  <a:cubicBezTo>
                    <a:pt x="26976" y="1207691"/>
                    <a:pt x="20627" y="1256110"/>
                    <a:pt x="29358" y="1283494"/>
                  </a:cubicBezTo>
                  <a:cubicBezTo>
                    <a:pt x="38089" y="1310878"/>
                    <a:pt x="56345" y="1313656"/>
                    <a:pt x="74601" y="1333500"/>
                  </a:cubicBezTo>
                  <a:cubicBezTo>
                    <a:pt x="92857" y="1353344"/>
                    <a:pt x="123814" y="1381126"/>
                    <a:pt x="138895" y="1402557"/>
                  </a:cubicBezTo>
                  <a:cubicBezTo>
                    <a:pt x="153976" y="1423988"/>
                    <a:pt x="161517" y="1441054"/>
                    <a:pt x="165089" y="1462088"/>
                  </a:cubicBezTo>
                  <a:cubicBezTo>
                    <a:pt x="168661" y="1483122"/>
                    <a:pt x="165485" y="1509713"/>
                    <a:pt x="160326" y="1528763"/>
                  </a:cubicBezTo>
                  <a:cubicBezTo>
                    <a:pt x="155167" y="1547813"/>
                    <a:pt x="146436" y="1564879"/>
                    <a:pt x="134133" y="1576388"/>
                  </a:cubicBezTo>
                  <a:cubicBezTo>
                    <a:pt x="121830" y="1587897"/>
                    <a:pt x="94842" y="1593453"/>
                    <a:pt x="86508" y="1597819"/>
                  </a:cubicBezTo>
                </a:path>
              </a:pathLst>
            </a:custGeom>
            <a:noFill/>
            <a:ln w="28575">
              <a:solidFill>
                <a:srgbClr val="D3114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95223" y="5373216"/>
            <a:ext cx="885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+mn-lt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лавный 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криволинейный боковой край суставного 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столба искажен 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пропорционально выраженности </a:t>
            </a:r>
            <a:r>
              <a:rPr lang="ru-RU" sz="2400" dirty="0" err="1">
                <a:latin typeface="+mn-lt"/>
                <a:cs typeface="Times New Roman" panose="02020603050405020304" pitchFamily="18" charset="0"/>
              </a:rPr>
              <a:t>остеофитной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гипертрофии</a:t>
            </a:r>
            <a:endParaRPr lang="ru-RU" sz="24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С3-С7: ФАСЕТОЧНЫЙ ВЫВИХ (ОДНОСТОРОННИЙ)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48375"/>
            <a:ext cx="4933871" cy="2523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Характерные особенности: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Расширение дискового пространства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Расширение фасеточного </a:t>
            </a:r>
            <a:r>
              <a:rPr lang="ru-RU" sz="2200" b="1" dirty="0"/>
              <a:t>сустава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Травматический </a:t>
            </a:r>
            <a:r>
              <a:rPr lang="ru-RU" sz="2200" b="1" dirty="0" err="1" smtClean="0"/>
              <a:t>спондилолистез</a:t>
            </a:r>
            <a:endParaRPr lang="ru-RU" sz="2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Признак </a:t>
            </a:r>
            <a:r>
              <a:rPr lang="en-US" altLang="en-US" sz="2400" b="1" dirty="0">
                <a:solidFill>
                  <a:schemeClr val="tx1"/>
                </a:solidFill>
              </a:rPr>
              <a:t>“bow-tie” 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/>
              <a:t>при соскользнувшем </a:t>
            </a:r>
            <a:r>
              <a:rPr lang="ru-RU" sz="2400" b="1" dirty="0"/>
              <a:t>типе </a:t>
            </a:r>
            <a:r>
              <a:rPr lang="ru-RU" sz="2400" b="1" dirty="0" smtClean="0"/>
              <a:t>вывиха</a:t>
            </a:r>
            <a:r>
              <a:rPr lang="ru-RU" sz="2400" dirty="0" smtClean="0"/>
              <a:t>                            </a:t>
            </a:r>
            <a:endParaRPr lang="ru-RU" sz="2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48" y="4365104"/>
            <a:ext cx="3133414" cy="21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4978642" y="3354055"/>
            <a:ext cx="4492876" cy="3503945"/>
            <a:chOff x="4982760" y="1540302"/>
            <a:chExt cx="4492876" cy="3503945"/>
          </a:xfrm>
        </p:grpSpPr>
        <p:sp>
          <p:nvSpPr>
            <p:cNvPr id="5" name="TextBox 4"/>
            <p:cNvSpPr txBox="1"/>
            <p:nvPr/>
          </p:nvSpPr>
          <p:spPr>
            <a:xfrm>
              <a:off x="7022730" y="2346726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Парная фасетка</a:t>
              </a:r>
              <a:endParaRPr lang="ru-RU" sz="1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06064" y="3776828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Парная фасетка</a:t>
              </a:r>
              <a:endParaRPr lang="ru-RU" sz="16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80312" y="2716058"/>
              <a:ext cx="2095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Непарная фасетка</a:t>
              </a:r>
            </a:p>
            <a:p>
              <a:r>
                <a:rPr lang="ru-RU" sz="1600" b="1" dirty="0" err="1" smtClean="0"/>
                <a:t>Спондилолистез</a:t>
              </a:r>
              <a:endParaRPr lang="ru-RU" sz="1600" b="1" dirty="0" smtClean="0"/>
            </a:p>
            <a:p>
              <a:r>
                <a:rPr lang="en-US" altLang="en-US" sz="1600" b="1" dirty="0"/>
                <a:t>“bow-tie” </a:t>
              </a:r>
              <a:endParaRPr lang="ru-RU" sz="1600" b="1" dirty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4982760" y="1540302"/>
              <a:ext cx="3023404" cy="3503945"/>
              <a:chOff x="4982760" y="1540302"/>
              <a:chExt cx="3023404" cy="3503945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18" t="4565" r="13268" b="11056"/>
              <a:stretch/>
            </p:blipFill>
            <p:spPr bwMode="auto">
              <a:xfrm>
                <a:off x="4982760" y="1540302"/>
                <a:ext cx="3023404" cy="3503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" name="Прямая со стрелкой 10"/>
              <p:cNvCxnSpPr/>
              <p:nvPr/>
            </p:nvCxnSpPr>
            <p:spPr>
              <a:xfrm flipH="1">
                <a:off x="6663630" y="2556782"/>
                <a:ext cx="44243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/>
              <p:cNvCxnSpPr/>
              <p:nvPr/>
            </p:nvCxnSpPr>
            <p:spPr>
              <a:xfrm flipH="1" flipV="1">
                <a:off x="6841481" y="3861048"/>
                <a:ext cx="394815" cy="850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 flipH="1" flipV="1">
                <a:off x="6087194" y="3131556"/>
                <a:ext cx="1440160" cy="814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Прямоугольник 14"/>
          <p:cNvSpPr/>
          <p:nvPr/>
        </p:nvSpPr>
        <p:spPr>
          <a:xfrm>
            <a:off x="5603586" y="1687116"/>
            <a:ext cx="299671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200" dirty="0"/>
              <a:t>Механизм: </a:t>
            </a:r>
            <a:endParaRPr lang="ru-RU" sz="2200" dirty="0" smtClean="0"/>
          </a:p>
          <a:p>
            <a:pPr algn="ctr"/>
            <a:r>
              <a:rPr lang="ru-RU" sz="2200" b="1" dirty="0" smtClean="0"/>
              <a:t>сгибание </a:t>
            </a:r>
            <a:r>
              <a:rPr lang="ru-RU" sz="2200" b="1" dirty="0"/>
              <a:t>с вращением</a:t>
            </a:r>
          </a:p>
        </p:txBody>
      </p:sp>
    </p:spTree>
    <p:extLst>
      <p:ext uri="{BB962C8B-B14F-4D97-AF65-F5344CB8AC3E}">
        <p14:creationId xmlns:p14="http://schemas.microsoft.com/office/powerpoint/2010/main" val="26331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ru-RU" sz="3600" dirty="0"/>
              <a:t>С3-С7: ФАСЕТОЧНЫЙ </a:t>
            </a:r>
            <a:r>
              <a:rPr lang="ru-RU" sz="3600" dirty="0" smtClean="0"/>
              <a:t>ВЫВИХ </a:t>
            </a:r>
            <a:r>
              <a:rPr lang="ru-RU" sz="3600" dirty="0"/>
              <a:t>(ОДНОСТОРОННИЙ)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00" y="2487149"/>
            <a:ext cx="2657053" cy="2614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162880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n-lt"/>
                <a:cs typeface="Times New Roman" panose="02020603050405020304" pitchFamily="18" charset="0"/>
              </a:rPr>
              <a:t>Прицельная </a:t>
            </a:r>
            <a:r>
              <a:rPr lang="ru-RU" sz="2800" b="1" dirty="0" err="1" smtClean="0">
                <a:latin typeface="+mn-lt"/>
                <a:cs typeface="Times New Roman" panose="02020603050405020304" pitchFamily="18" charset="0"/>
              </a:rPr>
              <a:t>рентегнограмма</a:t>
            </a:r>
            <a:r>
              <a:rPr lang="ru-RU" sz="2800" b="1" dirty="0" smtClean="0">
                <a:latin typeface="+mn-lt"/>
                <a:cs typeface="Times New Roman" panose="02020603050405020304" pitchFamily="18" charset="0"/>
              </a:rPr>
              <a:t> С3 и С4, боковая проекция</a:t>
            </a:r>
            <a:endParaRPr lang="ru-RU" sz="2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823" y="5445224"/>
            <a:ext cx="2238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Парная фасетка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46366" y="5445223"/>
            <a:ext cx="257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Непарная фасетка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54197" y="5445224"/>
            <a:ext cx="2401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Спондилолистез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7328529" y="3212976"/>
            <a:ext cx="411823" cy="1224137"/>
            <a:chOff x="6575764" y="2735520"/>
            <a:chExt cx="550661" cy="1520138"/>
          </a:xfrm>
        </p:grpSpPr>
        <p:cxnSp>
          <p:nvCxnSpPr>
            <p:cNvPr id="14" name="Straight Connector 48">
              <a:extLst>
                <a:ext uri="{FF2B5EF4-FFF2-40B4-BE49-F238E27FC236}">
                  <a16:creationId xmlns="" xmlns:a16="http://schemas.microsoft.com/office/drawing/2014/main" id="{B20D924F-F542-44D9-A5DE-4B565A5037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521" y="2735520"/>
              <a:ext cx="148904" cy="71722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50">
              <a:extLst>
                <a:ext uri="{FF2B5EF4-FFF2-40B4-BE49-F238E27FC236}">
                  <a16:creationId xmlns="" xmlns:a16="http://schemas.microsoft.com/office/drawing/2014/main" id="{5EA33127-E37A-482A-B524-58F8A5EE17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5764" y="3540989"/>
              <a:ext cx="184398" cy="714669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13">
            <a:extLst>
              <a:ext uri="{FF2B5EF4-FFF2-40B4-BE49-F238E27FC236}">
                <a16:creationId xmlns="" xmlns:a16="http://schemas.microsoft.com/office/drawing/2014/main" id="{FEFAB61B-3930-4E3D-995B-F7D4FA77B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4556" y="2487149"/>
            <a:ext cx="2660088" cy="2614728"/>
          </a:xfrm>
          <a:prstGeom prst="rect">
            <a:avLst/>
          </a:prstGeom>
          <a:ln w="57150">
            <a:noFill/>
          </a:ln>
        </p:spPr>
      </p:pic>
      <p:sp>
        <p:nvSpPr>
          <p:cNvPr id="25" name="Freeform: Shape 43">
            <a:extLst>
              <a:ext uri="{FF2B5EF4-FFF2-40B4-BE49-F238E27FC236}">
                <a16:creationId xmlns="" xmlns:a16="http://schemas.microsoft.com/office/drawing/2014/main" id="{09D1C995-2222-4454-8E60-BFDE579A135F}"/>
              </a:ext>
            </a:extLst>
          </p:cNvPr>
          <p:cNvSpPr/>
          <p:nvPr/>
        </p:nvSpPr>
        <p:spPr>
          <a:xfrm>
            <a:off x="4174648" y="3573016"/>
            <a:ext cx="541368" cy="710793"/>
          </a:xfrm>
          <a:custGeom>
            <a:avLst/>
            <a:gdLst>
              <a:gd name="connsiteX0" fmla="*/ 462873 w 634693"/>
              <a:gd name="connsiteY0" fmla="*/ 463666 h 666882"/>
              <a:gd name="connsiteX1" fmla="*/ 262848 w 634693"/>
              <a:gd name="connsiteY1" fmla="*/ 514466 h 666882"/>
              <a:gd name="connsiteX2" fmla="*/ 126323 w 634693"/>
              <a:gd name="connsiteY2" fmla="*/ 562091 h 666882"/>
              <a:gd name="connsiteX3" fmla="*/ 12023 w 634693"/>
              <a:gd name="connsiteY3" fmla="*/ 666866 h 666882"/>
              <a:gd name="connsiteX4" fmla="*/ 12023 w 634693"/>
              <a:gd name="connsiteY4" fmla="*/ 568441 h 666882"/>
              <a:gd name="connsiteX5" fmla="*/ 88223 w 634693"/>
              <a:gd name="connsiteY5" fmla="*/ 371591 h 666882"/>
              <a:gd name="connsiteX6" fmla="*/ 272373 w 634693"/>
              <a:gd name="connsiteY6" fmla="*/ 117591 h 666882"/>
              <a:gd name="connsiteX7" fmla="*/ 386673 w 634693"/>
              <a:gd name="connsiteY7" fmla="*/ 66791 h 666882"/>
              <a:gd name="connsiteX8" fmla="*/ 599398 w 634693"/>
              <a:gd name="connsiteY8" fmla="*/ 116 h 666882"/>
              <a:gd name="connsiteX9" fmla="*/ 627973 w 634693"/>
              <a:gd name="connsiteY9" fmla="*/ 54091 h 666882"/>
              <a:gd name="connsiteX10" fmla="*/ 529548 w 634693"/>
              <a:gd name="connsiteY10" fmla="*/ 174741 h 666882"/>
              <a:gd name="connsiteX11" fmla="*/ 504148 w 634693"/>
              <a:gd name="connsiteY11" fmla="*/ 241416 h 666882"/>
              <a:gd name="connsiteX0" fmla="*/ 462873 w 634693"/>
              <a:gd name="connsiteY0" fmla="*/ 463666 h 666882"/>
              <a:gd name="connsiteX1" fmla="*/ 262848 w 634693"/>
              <a:gd name="connsiteY1" fmla="*/ 514466 h 666882"/>
              <a:gd name="connsiteX2" fmla="*/ 126323 w 634693"/>
              <a:gd name="connsiteY2" fmla="*/ 562091 h 666882"/>
              <a:gd name="connsiteX3" fmla="*/ 12023 w 634693"/>
              <a:gd name="connsiteY3" fmla="*/ 666866 h 666882"/>
              <a:gd name="connsiteX4" fmla="*/ 12023 w 634693"/>
              <a:gd name="connsiteY4" fmla="*/ 568441 h 666882"/>
              <a:gd name="connsiteX5" fmla="*/ 88223 w 634693"/>
              <a:gd name="connsiteY5" fmla="*/ 371591 h 666882"/>
              <a:gd name="connsiteX6" fmla="*/ 272373 w 634693"/>
              <a:gd name="connsiteY6" fmla="*/ 117591 h 666882"/>
              <a:gd name="connsiteX7" fmla="*/ 386673 w 634693"/>
              <a:gd name="connsiteY7" fmla="*/ 66791 h 666882"/>
              <a:gd name="connsiteX8" fmla="*/ 599398 w 634693"/>
              <a:gd name="connsiteY8" fmla="*/ 116 h 666882"/>
              <a:gd name="connsiteX9" fmla="*/ 627973 w 634693"/>
              <a:gd name="connsiteY9" fmla="*/ 54091 h 666882"/>
              <a:gd name="connsiteX10" fmla="*/ 529548 w 634693"/>
              <a:gd name="connsiteY10" fmla="*/ 174741 h 666882"/>
              <a:gd name="connsiteX0" fmla="*/ 462873 w 634693"/>
              <a:gd name="connsiteY0" fmla="*/ 463666 h 666882"/>
              <a:gd name="connsiteX1" fmla="*/ 262848 w 634693"/>
              <a:gd name="connsiteY1" fmla="*/ 514466 h 666882"/>
              <a:gd name="connsiteX2" fmla="*/ 126323 w 634693"/>
              <a:gd name="connsiteY2" fmla="*/ 562091 h 666882"/>
              <a:gd name="connsiteX3" fmla="*/ 12023 w 634693"/>
              <a:gd name="connsiteY3" fmla="*/ 666866 h 666882"/>
              <a:gd name="connsiteX4" fmla="*/ 12023 w 634693"/>
              <a:gd name="connsiteY4" fmla="*/ 568441 h 666882"/>
              <a:gd name="connsiteX5" fmla="*/ 88223 w 634693"/>
              <a:gd name="connsiteY5" fmla="*/ 371591 h 666882"/>
              <a:gd name="connsiteX6" fmla="*/ 272373 w 634693"/>
              <a:gd name="connsiteY6" fmla="*/ 117591 h 666882"/>
              <a:gd name="connsiteX7" fmla="*/ 386673 w 634693"/>
              <a:gd name="connsiteY7" fmla="*/ 66791 h 666882"/>
              <a:gd name="connsiteX8" fmla="*/ 599398 w 634693"/>
              <a:gd name="connsiteY8" fmla="*/ 116 h 666882"/>
              <a:gd name="connsiteX9" fmla="*/ 627973 w 634693"/>
              <a:gd name="connsiteY9" fmla="*/ 54091 h 666882"/>
              <a:gd name="connsiteX0" fmla="*/ 462873 w 599398"/>
              <a:gd name="connsiteY0" fmla="*/ 463550 h 666766"/>
              <a:gd name="connsiteX1" fmla="*/ 262848 w 599398"/>
              <a:gd name="connsiteY1" fmla="*/ 514350 h 666766"/>
              <a:gd name="connsiteX2" fmla="*/ 126323 w 599398"/>
              <a:gd name="connsiteY2" fmla="*/ 561975 h 666766"/>
              <a:gd name="connsiteX3" fmla="*/ 12023 w 599398"/>
              <a:gd name="connsiteY3" fmla="*/ 666750 h 666766"/>
              <a:gd name="connsiteX4" fmla="*/ 12023 w 599398"/>
              <a:gd name="connsiteY4" fmla="*/ 568325 h 666766"/>
              <a:gd name="connsiteX5" fmla="*/ 88223 w 599398"/>
              <a:gd name="connsiteY5" fmla="*/ 371475 h 666766"/>
              <a:gd name="connsiteX6" fmla="*/ 272373 w 599398"/>
              <a:gd name="connsiteY6" fmla="*/ 117475 h 666766"/>
              <a:gd name="connsiteX7" fmla="*/ 386673 w 599398"/>
              <a:gd name="connsiteY7" fmla="*/ 66675 h 666766"/>
              <a:gd name="connsiteX8" fmla="*/ 599398 w 599398"/>
              <a:gd name="connsiteY8" fmla="*/ 0 h 666766"/>
              <a:gd name="connsiteX0" fmla="*/ 462873 w 462873"/>
              <a:gd name="connsiteY0" fmla="*/ 396875 h 600091"/>
              <a:gd name="connsiteX1" fmla="*/ 262848 w 462873"/>
              <a:gd name="connsiteY1" fmla="*/ 447675 h 600091"/>
              <a:gd name="connsiteX2" fmla="*/ 126323 w 462873"/>
              <a:gd name="connsiteY2" fmla="*/ 495300 h 600091"/>
              <a:gd name="connsiteX3" fmla="*/ 12023 w 462873"/>
              <a:gd name="connsiteY3" fmla="*/ 600075 h 600091"/>
              <a:gd name="connsiteX4" fmla="*/ 12023 w 462873"/>
              <a:gd name="connsiteY4" fmla="*/ 501650 h 600091"/>
              <a:gd name="connsiteX5" fmla="*/ 88223 w 462873"/>
              <a:gd name="connsiteY5" fmla="*/ 304800 h 600091"/>
              <a:gd name="connsiteX6" fmla="*/ 272373 w 462873"/>
              <a:gd name="connsiteY6" fmla="*/ 50800 h 600091"/>
              <a:gd name="connsiteX7" fmla="*/ 386673 w 462873"/>
              <a:gd name="connsiteY7" fmla="*/ 0 h 60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873" h="600091">
                <a:moveTo>
                  <a:pt x="462873" y="396875"/>
                </a:moveTo>
                <a:cubicBezTo>
                  <a:pt x="390906" y="414073"/>
                  <a:pt x="318940" y="431271"/>
                  <a:pt x="262848" y="447675"/>
                </a:cubicBezTo>
                <a:cubicBezTo>
                  <a:pt x="206756" y="464079"/>
                  <a:pt x="168127" y="469900"/>
                  <a:pt x="126323" y="495300"/>
                </a:cubicBezTo>
                <a:cubicBezTo>
                  <a:pt x="84519" y="520700"/>
                  <a:pt x="31073" y="599017"/>
                  <a:pt x="12023" y="600075"/>
                </a:cubicBezTo>
                <a:cubicBezTo>
                  <a:pt x="-7027" y="601133"/>
                  <a:pt x="-677" y="550862"/>
                  <a:pt x="12023" y="501650"/>
                </a:cubicBezTo>
                <a:cubicBezTo>
                  <a:pt x="24723" y="452438"/>
                  <a:pt x="44831" y="379942"/>
                  <a:pt x="88223" y="304800"/>
                </a:cubicBezTo>
                <a:cubicBezTo>
                  <a:pt x="131615" y="229658"/>
                  <a:pt x="222631" y="101600"/>
                  <a:pt x="272373" y="50800"/>
                </a:cubicBezTo>
                <a:cubicBezTo>
                  <a:pt x="322115" y="0"/>
                  <a:pt x="332169" y="19579"/>
                  <a:pt x="386673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44">
            <a:extLst>
              <a:ext uri="{FF2B5EF4-FFF2-40B4-BE49-F238E27FC236}">
                <a16:creationId xmlns="" xmlns:a16="http://schemas.microsoft.com/office/drawing/2014/main" id="{D3D98A65-9DF7-4BA5-B19E-D135AE8D9884}"/>
              </a:ext>
            </a:extLst>
          </p:cNvPr>
          <p:cNvSpPr/>
          <p:nvPr/>
        </p:nvSpPr>
        <p:spPr>
          <a:xfrm>
            <a:off x="4469269" y="2996952"/>
            <a:ext cx="534779" cy="859806"/>
          </a:xfrm>
          <a:custGeom>
            <a:avLst/>
            <a:gdLst>
              <a:gd name="connsiteX0" fmla="*/ 311190 w 457240"/>
              <a:gd name="connsiteY0" fmla="*/ 549481 h 725896"/>
              <a:gd name="connsiteX1" fmla="*/ 111165 w 457240"/>
              <a:gd name="connsiteY1" fmla="*/ 698706 h 725896"/>
              <a:gd name="connsiteX2" fmla="*/ 6390 w 457240"/>
              <a:gd name="connsiteY2" fmla="*/ 717756 h 725896"/>
              <a:gd name="connsiteX3" fmla="*/ 25440 w 457240"/>
              <a:gd name="connsiteY3" fmla="*/ 606631 h 725896"/>
              <a:gd name="connsiteX4" fmla="*/ 139740 w 457240"/>
              <a:gd name="connsiteY4" fmla="*/ 381206 h 725896"/>
              <a:gd name="connsiteX5" fmla="*/ 260390 w 457240"/>
              <a:gd name="connsiteY5" fmla="*/ 184356 h 725896"/>
              <a:gd name="connsiteX6" fmla="*/ 393740 w 457240"/>
              <a:gd name="connsiteY6" fmla="*/ 19256 h 725896"/>
              <a:gd name="connsiteX7" fmla="*/ 457240 w 457240"/>
              <a:gd name="connsiteY7" fmla="*/ 3381 h 72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40" h="725896">
                <a:moveTo>
                  <a:pt x="311190" y="549481"/>
                </a:moveTo>
                <a:cubicBezTo>
                  <a:pt x="236577" y="610070"/>
                  <a:pt x="161965" y="670660"/>
                  <a:pt x="111165" y="698706"/>
                </a:cubicBezTo>
                <a:cubicBezTo>
                  <a:pt x="60365" y="726752"/>
                  <a:pt x="20677" y="733102"/>
                  <a:pt x="6390" y="717756"/>
                </a:cubicBezTo>
                <a:cubicBezTo>
                  <a:pt x="-7898" y="702410"/>
                  <a:pt x="3215" y="662723"/>
                  <a:pt x="25440" y="606631"/>
                </a:cubicBezTo>
                <a:cubicBezTo>
                  <a:pt x="47665" y="550539"/>
                  <a:pt x="100582" y="451585"/>
                  <a:pt x="139740" y="381206"/>
                </a:cubicBezTo>
                <a:cubicBezTo>
                  <a:pt x="178898" y="310827"/>
                  <a:pt x="218057" y="244681"/>
                  <a:pt x="260390" y="184356"/>
                </a:cubicBezTo>
                <a:cubicBezTo>
                  <a:pt x="302723" y="124031"/>
                  <a:pt x="360932" y="49418"/>
                  <a:pt x="393740" y="19256"/>
                </a:cubicBezTo>
                <a:cubicBezTo>
                  <a:pt x="426548" y="-10906"/>
                  <a:pt x="448244" y="3381"/>
                  <a:pt x="457240" y="3381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13">
            <a:extLst>
              <a:ext uri="{FF2B5EF4-FFF2-40B4-BE49-F238E27FC236}">
                <a16:creationId xmlns="" xmlns:a16="http://schemas.microsoft.com/office/drawing/2014/main" id="{FEFAB61B-3930-4E3D-995B-F7D4FA77B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487149"/>
            <a:ext cx="2696181" cy="2650206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1238221" y="3140968"/>
            <a:ext cx="741491" cy="1394783"/>
            <a:chOff x="6271710" y="2408440"/>
            <a:chExt cx="979130" cy="1874602"/>
          </a:xfrm>
        </p:grpSpPr>
        <p:sp>
          <p:nvSpPr>
            <p:cNvPr id="29" name="Freeform: Shape 46">
              <a:extLst>
                <a:ext uri="{FF2B5EF4-FFF2-40B4-BE49-F238E27FC236}">
                  <a16:creationId xmlns="" xmlns:a16="http://schemas.microsoft.com/office/drawing/2014/main" id="{1695F3EA-3BAD-4FBD-A3CB-65B3C3D3F3E9}"/>
                </a:ext>
              </a:extLst>
            </p:cNvPr>
            <p:cNvSpPr/>
            <p:nvPr/>
          </p:nvSpPr>
          <p:spPr>
            <a:xfrm>
              <a:off x="6271710" y="3332844"/>
              <a:ext cx="843909" cy="950198"/>
            </a:xfrm>
            <a:custGeom>
              <a:avLst/>
              <a:gdLst>
                <a:gd name="connsiteX0" fmla="*/ 460893 w 604496"/>
                <a:gd name="connsiteY0" fmla="*/ 483285 h 680631"/>
                <a:gd name="connsiteX1" fmla="*/ 324368 w 604496"/>
                <a:gd name="connsiteY1" fmla="*/ 515035 h 680631"/>
                <a:gd name="connsiteX2" fmla="*/ 206893 w 604496"/>
                <a:gd name="connsiteY2" fmla="*/ 569010 h 680631"/>
                <a:gd name="connsiteX3" fmla="*/ 111643 w 604496"/>
                <a:gd name="connsiteY3" fmla="*/ 632510 h 680631"/>
                <a:gd name="connsiteX4" fmla="*/ 48143 w 604496"/>
                <a:gd name="connsiteY4" fmla="*/ 657910 h 680631"/>
                <a:gd name="connsiteX5" fmla="*/ 3693 w 604496"/>
                <a:gd name="connsiteY5" fmla="*/ 680135 h 680631"/>
                <a:gd name="connsiteX6" fmla="*/ 6868 w 604496"/>
                <a:gd name="connsiteY6" fmla="*/ 635685 h 680631"/>
                <a:gd name="connsiteX7" fmla="*/ 41793 w 604496"/>
                <a:gd name="connsiteY7" fmla="*/ 518210 h 680631"/>
                <a:gd name="connsiteX8" fmla="*/ 108468 w 604496"/>
                <a:gd name="connsiteY8" fmla="*/ 334060 h 680631"/>
                <a:gd name="connsiteX9" fmla="*/ 165618 w 604496"/>
                <a:gd name="connsiteY9" fmla="*/ 229285 h 680631"/>
                <a:gd name="connsiteX10" fmla="*/ 330718 w 604496"/>
                <a:gd name="connsiteY10" fmla="*/ 124510 h 680631"/>
                <a:gd name="connsiteX11" fmla="*/ 457718 w 604496"/>
                <a:gd name="connsiteY11" fmla="*/ 41960 h 680631"/>
                <a:gd name="connsiteX12" fmla="*/ 549793 w 604496"/>
                <a:gd name="connsiteY12" fmla="*/ 685 h 680631"/>
                <a:gd name="connsiteX13" fmla="*/ 603768 w 604496"/>
                <a:gd name="connsiteY13" fmla="*/ 22910 h 680631"/>
                <a:gd name="connsiteX14" fmla="*/ 575193 w 604496"/>
                <a:gd name="connsiteY14" fmla="*/ 105460 h 680631"/>
                <a:gd name="connsiteX15" fmla="*/ 495818 w 604496"/>
                <a:gd name="connsiteY15" fmla="*/ 210235 h 680631"/>
                <a:gd name="connsiteX16" fmla="*/ 508518 w 604496"/>
                <a:gd name="connsiteY16" fmla="*/ 273735 h 68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4496" h="680631">
                  <a:moveTo>
                    <a:pt x="460893" y="483285"/>
                  </a:moveTo>
                  <a:cubicBezTo>
                    <a:pt x="413797" y="492016"/>
                    <a:pt x="366701" y="500748"/>
                    <a:pt x="324368" y="515035"/>
                  </a:cubicBezTo>
                  <a:cubicBezTo>
                    <a:pt x="282035" y="529322"/>
                    <a:pt x="242347" y="549431"/>
                    <a:pt x="206893" y="569010"/>
                  </a:cubicBezTo>
                  <a:cubicBezTo>
                    <a:pt x="171439" y="588589"/>
                    <a:pt x="138101" y="617693"/>
                    <a:pt x="111643" y="632510"/>
                  </a:cubicBezTo>
                  <a:cubicBezTo>
                    <a:pt x="85185" y="647327"/>
                    <a:pt x="66135" y="649973"/>
                    <a:pt x="48143" y="657910"/>
                  </a:cubicBezTo>
                  <a:cubicBezTo>
                    <a:pt x="30151" y="665848"/>
                    <a:pt x="10572" y="683839"/>
                    <a:pt x="3693" y="680135"/>
                  </a:cubicBezTo>
                  <a:cubicBezTo>
                    <a:pt x="-3186" y="676431"/>
                    <a:pt x="518" y="662672"/>
                    <a:pt x="6868" y="635685"/>
                  </a:cubicBezTo>
                  <a:cubicBezTo>
                    <a:pt x="13218" y="608698"/>
                    <a:pt x="24860" y="568481"/>
                    <a:pt x="41793" y="518210"/>
                  </a:cubicBezTo>
                  <a:cubicBezTo>
                    <a:pt x="58726" y="467939"/>
                    <a:pt x="87830" y="382214"/>
                    <a:pt x="108468" y="334060"/>
                  </a:cubicBezTo>
                  <a:cubicBezTo>
                    <a:pt x="129105" y="285906"/>
                    <a:pt x="128576" y="264210"/>
                    <a:pt x="165618" y="229285"/>
                  </a:cubicBezTo>
                  <a:cubicBezTo>
                    <a:pt x="202660" y="194360"/>
                    <a:pt x="330718" y="124510"/>
                    <a:pt x="330718" y="124510"/>
                  </a:cubicBezTo>
                  <a:cubicBezTo>
                    <a:pt x="379401" y="93289"/>
                    <a:pt x="421205" y="62597"/>
                    <a:pt x="457718" y="41960"/>
                  </a:cubicBezTo>
                  <a:cubicBezTo>
                    <a:pt x="494231" y="21322"/>
                    <a:pt x="525451" y="3860"/>
                    <a:pt x="549793" y="685"/>
                  </a:cubicBezTo>
                  <a:cubicBezTo>
                    <a:pt x="574135" y="-2490"/>
                    <a:pt x="599535" y="5448"/>
                    <a:pt x="603768" y="22910"/>
                  </a:cubicBezTo>
                  <a:cubicBezTo>
                    <a:pt x="608001" y="40372"/>
                    <a:pt x="593185" y="74239"/>
                    <a:pt x="575193" y="105460"/>
                  </a:cubicBezTo>
                  <a:cubicBezTo>
                    <a:pt x="557201" y="136681"/>
                    <a:pt x="506931" y="182189"/>
                    <a:pt x="495818" y="210235"/>
                  </a:cubicBezTo>
                  <a:cubicBezTo>
                    <a:pt x="484706" y="238281"/>
                    <a:pt x="496612" y="256008"/>
                    <a:pt x="508518" y="273735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47">
              <a:extLst>
                <a:ext uri="{FF2B5EF4-FFF2-40B4-BE49-F238E27FC236}">
                  <a16:creationId xmlns="" xmlns:a16="http://schemas.microsoft.com/office/drawing/2014/main" id="{2DF2671C-5C85-4206-A5FF-0B4E78822920}"/>
                </a:ext>
              </a:extLst>
            </p:cNvPr>
            <p:cNvSpPr/>
            <p:nvPr/>
          </p:nvSpPr>
          <p:spPr>
            <a:xfrm>
              <a:off x="6507964" y="2408440"/>
              <a:ext cx="742876" cy="1105691"/>
            </a:xfrm>
            <a:custGeom>
              <a:avLst/>
              <a:gdLst>
                <a:gd name="connsiteX0" fmla="*/ 437892 w 532125"/>
                <a:gd name="connsiteY0" fmla="*/ 533970 h 791970"/>
                <a:gd name="connsiteX1" fmla="*/ 298192 w 532125"/>
                <a:gd name="connsiteY1" fmla="*/ 603820 h 791970"/>
                <a:gd name="connsiteX2" fmla="*/ 129917 w 532125"/>
                <a:gd name="connsiteY2" fmla="*/ 689545 h 791970"/>
                <a:gd name="connsiteX3" fmla="*/ 63242 w 532125"/>
                <a:gd name="connsiteY3" fmla="*/ 759395 h 791970"/>
                <a:gd name="connsiteX4" fmla="*/ 28317 w 532125"/>
                <a:gd name="connsiteY4" fmla="*/ 791145 h 791970"/>
                <a:gd name="connsiteX5" fmla="*/ 12442 w 532125"/>
                <a:gd name="connsiteY5" fmla="*/ 778445 h 791970"/>
                <a:gd name="connsiteX6" fmla="*/ 2917 w 532125"/>
                <a:gd name="connsiteY6" fmla="*/ 733995 h 791970"/>
                <a:gd name="connsiteX7" fmla="*/ 66417 w 532125"/>
                <a:gd name="connsiteY7" fmla="*/ 578420 h 791970"/>
                <a:gd name="connsiteX8" fmla="*/ 145792 w 532125"/>
                <a:gd name="connsiteY8" fmla="*/ 387920 h 791970"/>
                <a:gd name="connsiteX9" fmla="*/ 250567 w 532125"/>
                <a:gd name="connsiteY9" fmla="*/ 238695 h 791970"/>
                <a:gd name="connsiteX10" fmla="*/ 418842 w 532125"/>
                <a:gd name="connsiteY10" fmla="*/ 67245 h 791970"/>
                <a:gd name="connsiteX11" fmla="*/ 526792 w 532125"/>
                <a:gd name="connsiteY11" fmla="*/ 570 h 791970"/>
                <a:gd name="connsiteX12" fmla="*/ 510917 w 532125"/>
                <a:gd name="connsiteY12" fmla="*/ 98995 h 791970"/>
                <a:gd name="connsiteX13" fmla="*/ 469642 w 532125"/>
                <a:gd name="connsiteY13" fmla="*/ 191070 h 791970"/>
                <a:gd name="connsiteX14" fmla="*/ 469642 w 532125"/>
                <a:gd name="connsiteY14" fmla="*/ 254570 h 791970"/>
                <a:gd name="connsiteX15" fmla="*/ 475992 w 532125"/>
                <a:gd name="connsiteY15" fmla="*/ 302195 h 791970"/>
                <a:gd name="connsiteX0" fmla="*/ 437892 w 532125"/>
                <a:gd name="connsiteY0" fmla="*/ 533970 h 791970"/>
                <a:gd name="connsiteX1" fmla="*/ 298192 w 532125"/>
                <a:gd name="connsiteY1" fmla="*/ 603820 h 791970"/>
                <a:gd name="connsiteX2" fmla="*/ 129917 w 532125"/>
                <a:gd name="connsiteY2" fmla="*/ 689545 h 791970"/>
                <a:gd name="connsiteX3" fmla="*/ 63242 w 532125"/>
                <a:gd name="connsiteY3" fmla="*/ 759395 h 791970"/>
                <a:gd name="connsiteX4" fmla="*/ 28317 w 532125"/>
                <a:gd name="connsiteY4" fmla="*/ 791145 h 791970"/>
                <a:gd name="connsiteX5" fmla="*/ 12442 w 532125"/>
                <a:gd name="connsiteY5" fmla="*/ 778445 h 791970"/>
                <a:gd name="connsiteX6" fmla="*/ 2917 w 532125"/>
                <a:gd name="connsiteY6" fmla="*/ 733995 h 791970"/>
                <a:gd name="connsiteX7" fmla="*/ 66417 w 532125"/>
                <a:gd name="connsiteY7" fmla="*/ 578420 h 791970"/>
                <a:gd name="connsiteX8" fmla="*/ 166261 w 532125"/>
                <a:gd name="connsiteY8" fmla="*/ 394743 h 791970"/>
                <a:gd name="connsiteX9" fmla="*/ 250567 w 532125"/>
                <a:gd name="connsiteY9" fmla="*/ 238695 h 791970"/>
                <a:gd name="connsiteX10" fmla="*/ 418842 w 532125"/>
                <a:gd name="connsiteY10" fmla="*/ 67245 h 791970"/>
                <a:gd name="connsiteX11" fmla="*/ 526792 w 532125"/>
                <a:gd name="connsiteY11" fmla="*/ 570 h 791970"/>
                <a:gd name="connsiteX12" fmla="*/ 510917 w 532125"/>
                <a:gd name="connsiteY12" fmla="*/ 98995 h 791970"/>
                <a:gd name="connsiteX13" fmla="*/ 469642 w 532125"/>
                <a:gd name="connsiteY13" fmla="*/ 191070 h 791970"/>
                <a:gd name="connsiteX14" fmla="*/ 469642 w 532125"/>
                <a:gd name="connsiteY14" fmla="*/ 254570 h 791970"/>
                <a:gd name="connsiteX15" fmla="*/ 475992 w 532125"/>
                <a:gd name="connsiteY15" fmla="*/ 302195 h 791970"/>
                <a:gd name="connsiteX0" fmla="*/ 437892 w 532125"/>
                <a:gd name="connsiteY0" fmla="*/ 534011 h 792011"/>
                <a:gd name="connsiteX1" fmla="*/ 298192 w 532125"/>
                <a:gd name="connsiteY1" fmla="*/ 603861 h 792011"/>
                <a:gd name="connsiteX2" fmla="*/ 129917 w 532125"/>
                <a:gd name="connsiteY2" fmla="*/ 689586 h 792011"/>
                <a:gd name="connsiteX3" fmla="*/ 63242 w 532125"/>
                <a:gd name="connsiteY3" fmla="*/ 759436 h 792011"/>
                <a:gd name="connsiteX4" fmla="*/ 28317 w 532125"/>
                <a:gd name="connsiteY4" fmla="*/ 791186 h 792011"/>
                <a:gd name="connsiteX5" fmla="*/ 12442 w 532125"/>
                <a:gd name="connsiteY5" fmla="*/ 778486 h 792011"/>
                <a:gd name="connsiteX6" fmla="*/ 2917 w 532125"/>
                <a:gd name="connsiteY6" fmla="*/ 734036 h 792011"/>
                <a:gd name="connsiteX7" fmla="*/ 66417 w 532125"/>
                <a:gd name="connsiteY7" fmla="*/ 578461 h 792011"/>
                <a:gd name="connsiteX8" fmla="*/ 166261 w 532125"/>
                <a:gd name="connsiteY8" fmla="*/ 394784 h 792011"/>
                <a:gd name="connsiteX9" fmla="*/ 266487 w 532125"/>
                <a:gd name="connsiteY9" fmla="*/ 254656 h 792011"/>
                <a:gd name="connsiteX10" fmla="*/ 418842 w 532125"/>
                <a:gd name="connsiteY10" fmla="*/ 67286 h 792011"/>
                <a:gd name="connsiteX11" fmla="*/ 526792 w 532125"/>
                <a:gd name="connsiteY11" fmla="*/ 611 h 792011"/>
                <a:gd name="connsiteX12" fmla="*/ 510917 w 532125"/>
                <a:gd name="connsiteY12" fmla="*/ 99036 h 792011"/>
                <a:gd name="connsiteX13" fmla="*/ 469642 w 532125"/>
                <a:gd name="connsiteY13" fmla="*/ 191111 h 792011"/>
                <a:gd name="connsiteX14" fmla="*/ 469642 w 532125"/>
                <a:gd name="connsiteY14" fmla="*/ 254611 h 792011"/>
                <a:gd name="connsiteX15" fmla="*/ 475992 w 532125"/>
                <a:gd name="connsiteY15" fmla="*/ 302236 h 79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32125" h="792011">
                  <a:moveTo>
                    <a:pt x="437892" y="534011"/>
                  </a:moveTo>
                  <a:lnTo>
                    <a:pt x="298192" y="603861"/>
                  </a:lnTo>
                  <a:cubicBezTo>
                    <a:pt x="246863" y="629790"/>
                    <a:pt x="169075" y="663657"/>
                    <a:pt x="129917" y="689586"/>
                  </a:cubicBezTo>
                  <a:cubicBezTo>
                    <a:pt x="90759" y="715515"/>
                    <a:pt x="80175" y="742503"/>
                    <a:pt x="63242" y="759436"/>
                  </a:cubicBezTo>
                  <a:cubicBezTo>
                    <a:pt x="46309" y="776369"/>
                    <a:pt x="36784" y="788011"/>
                    <a:pt x="28317" y="791186"/>
                  </a:cubicBezTo>
                  <a:cubicBezTo>
                    <a:pt x="19850" y="794361"/>
                    <a:pt x="16675" y="788011"/>
                    <a:pt x="12442" y="778486"/>
                  </a:cubicBezTo>
                  <a:cubicBezTo>
                    <a:pt x="8209" y="768961"/>
                    <a:pt x="-6079" y="767373"/>
                    <a:pt x="2917" y="734036"/>
                  </a:cubicBezTo>
                  <a:cubicBezTo>
                    <a:pt x="11913" y="700699"/>
                    <a:pt x="39193" y="635003"/>
                    <a:pt x="66417" y="578461"/>
                  </a:cubicBezTo>
                  <a:cubicBezTo>
                    <a:pt x="93641" y="521919"/>
                    <a:pt x="132916" y="448752"/>
                    <a:pt x="166261" y="394784"/>
                  </a:cubicBezTo>
                  <a:cubicBezTo>
                    <a:pt x="199606" y="340816"/>
                    <a:pt x="224390" y="309239"/>
                    <a:pt x="266487" y="254656"/>
                  </a:cubicBezTo>
                  <a:cubicBezTo>
                    <a:pt x="308584" y="200073"/>
                    <a:pt x="375458" y="109627"/>
                    <a:pt x="418842" y="67286"/>
                  </a:cubicBezTo>
                  <a:cubicBezTo>
                    <a:pt x="462226" y="24945"/>
                    <a:pt x="511446" y="-4681"/>
                    <a:pt x="526792" y="611"/>
                  </a:cubicBezTo>
                  <a:cubicBezTo>
                    <a:pt x="542138" y="5903"/>
                    <a:pt x="520442" y="67286"/>
                    <a:pt x="510917" y="99036"/>
                  </a:cubicBezTo>
                  <a:cubicBezTo>
                    <a:pt x="501392" y="130786"/>
                    <a:pt x="476521" y="165182"/>
                    <a:pt x="469642" y="191111"/>
                  </a:cubicBezTo>
                  <a:cubicBezTo>
                    <a:pt x="462763" y="217040"/>
                    <a:pt x="468584" y="236090"/>
                    <a:pt x="469642" y="254611"/>
                  </a:cubicBezTo>
                  <a:cubicBezTo>
                    <a:pt x="470700" y="273132"/>
                    <a:pt x="458530" y="300119"/>
                    <a:pt x="475992" y="302236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13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С3-С7: ФАСЕТОЧНЫЙ ВЫВИХ </a:t>
            </a:r>
            <a:r>
              <a:rPr lang="ru-RU" sz="3600" dirty="0" smtClean="0"/>
              <a:t>(ДВУСТОРОННИЙ</a:t>
            </a:r>
            <a:r>
              <a:rPr lang="ru-RU" sz="3600" dirty="0"/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2706" y="1484784"/>
            <a:ext cx="5040560" cy="2492990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200" dirty="0" smtClean="0"/>
              <a:t>Характерные особенности</a:t>
            </a:r>
            <a:r>
              <a:rPr lang="ru-RU" sz="22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/>
              <a:t>Расширение дискового пространства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/>
              <a:t>Расширение </a:t>
            </a:r>
            <a:r>
              <a:rPr lang="ru-RU" sz="2200" b="1" dirty="0" smtClean="0"/>
              <a:t>фасеточных суставов</a:t>
            </a:r>
            <a:endParaRPr lang="ru-RU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/>
              <a:t>Травматический </a:t>
            </a:r>
            <a:r>
              <a:rPr lang="ru-RU" sz="2200" b="1" dirty="0" err="1"/>
              <a:t>спондилолистез</a:t>
            </a:r>
            <a:endParaRPr lang="ru-RU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/>
              <a:t> </a:t>
            </a:r>
            <a:r>
              <a:rPr lang="ru-RU" sz="2000" b="1" dirty="0"/>
              <a:t>Признак </a:t>
            </a:r>
            <a:r>
              <a:rPr lang="en-US" altLang="en-US" sz="2000" b="1" dirty="0"/>
              <a:t>“bow-tie” </a:t>
            </a:r>
            <a:r>
              <a:rPr lang="ru-RU" sz="2200" b="1" dirty="0" smtClean="0"/>
              <a:t>при соскользнувшем типе вывиха</a:t>
            </a:r>
            <a:endParaRPr lang="ru-RU" sz="2200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95536" y="3889347"/>
            <a:ext cx="8044865" cy="2435641"/>
            <a:chOff x="-1757736" y="3234788"/>
            <a:chExt cx="9842571" cy="3080823"/>
          </a:xfrm>
        </p:grpSpPr>
        <p:pic>
          <p:nvPicPr>
            <p:cNvPr id="5" name="Picture 74">
              <a:extLst>
                <a:ext uri="{FF2B5EF4-FFF2-40B4-BE49-F238E27FC236}">
                  <a16:creationId xmlns="" xmlns:a16="http://schemas.microsoft.com/office/drawing/2014/main" id="{04CD7D28-B376-49BC-9639-DE9274B43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032" y="3234788"/>
              <a:ext cx="3208803" cy="2787757"/>
            </a:xfrm>
            <a:prstGeom prst="rect">
              <a:avLst/>
            </a:prstGeom>
          </p:spPr>
        </p:pic>
        <p:pic>
          <p:nvPicPr>
            <p:cNvPr id="6" name="Picture 75">
              <a:extLst>
                <a:ext uri="{FF2B5EF4-FFF2-40B4-BE49-F238E27FC236}">
                  <a16:creationId xmlns="" xmlns:a16="http://schemas.microsoft.com/office/drawing/2014/main" id="{03FFA3CB-E245-4439-9AF4-0CEC23E9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915" y="3309886"/>
              <a:ext cx="3122362" cy="2712659"/>
            </a:xfrm>
            <a:prstGeom prst="rect">
              <a:avLst/>
            </a:prstGeom>
          </p:spPr>
        </p:pic>
        <p:pic>
          <p:nvPicPr>
            <p:cNvPr id="7" name="Picture 76">
              <a:extLst>
                <a:ext uri="{FF2B5EF4-FFF2-40B4-BE49-F238E27FC236}">
                  <a16:creationId xmlns="" xmlns:a16="http://schemas.microsoft.com/office/drawing/2014/main" id="{4C8FB5B8-498B-43F3-836D-E87DF747D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57736" y="3505412"/>
              <a:ext cx="3234635" cy="2810199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395536" y="5844019"/>
            <a:ext cx="28083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Подвывих фасеточных суставов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3847" y="5831505"/>
            <a:ext cx="26138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Верхушечный вывих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67355" y="5831504"/>
            <a:ext cx="268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Соскользнувший вывих</a:t>
            </a:r>
            <a:endParaRPr lang="ru-RU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01060" y="2276291"/>
            <a:ext cx="2832002" cy="43088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Механизм: </a:t>
            </a:r>
            <a:r>
              <a:rPr lang="ru-RU" sz="2200" b="1" dirty="0" smtClean="0"/>
              <a:t>сгибание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9739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С3-С7: ФАСЕТОЧНЫЙ ВЫВИХ (ДВУСТОРОННИЙ)</a:t>
            </a:r>
          </a:p>
        </p:txBody>
      </p:sp>
      <p:pic>
        <p:nvPicPr>
          <p:cNvPr id="3" name="Picture 83">
            <a:extLst>
              <a:ext uri="{FF2B5EF4-FFF2-40B4-BE49-F238E27FC236}">
                <a16:creationId xmlns="" xmlns:a16="http://schemas.microsoft.com/office/drawing/2014/main" id="{50353C85-448E-4987-A678-5480B9CEA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17576" r="28405" b="36353"/>
          <a:stretch/>
        </p:blipFill>
        <p:spPr>
          <a:xfrm>
            <a:off x="683566" y="1586919"/>
            <a:ext cx="3297785" cy="283773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5145835" y="1498906"/>
            <a:ext cx="3142193" cy="3934681"/>
            <a:chOff x="7956195" y="840389"/>
            <a:chExt cx="3622626" cy="5709638"/>
          </a:xfrm>
        </p:grpSpPr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324D40EA-B835-477A-841C-C1FFF9E48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35" t="11732" r="18962" b="38883"/>
            <a:stretch/>
          </p:blipFill>
          <p:spPr>
            <a:xfrm>
              <a:off x="7956195" y="840389"/>
              <a:ext cx="3622626" cy="5709638"/>
            </a:xfrm>
            <a:prstGeom prst="rect">
              <a:avLst/>
            </a:prstGeom>
          </p:spPr>
        </p:pic>
        <p:cxnSp>
          <p:nvCxnSpPr>
            <p:cNvPr id="8" name="Straight Connector 32">
              <a:extLst>
                <a:ext uri="{FF2B5EF4-FFF2-40B4-BE49-F238E27FC236}">
                  <a16:creationId xmlns="" xmlns:a16="http://schemas.microsoft.com/office/drawing/2014/main" id="{7CFABF19-CF1A-4EC1-B37E-C9D9B36120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77777" y="2823727"/>
              <a:ext cx="189730" cy="40661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4">
              <a:extLst>
                <a:ext uri="{FF2B5EF4-FFF2-40B4-BE49-F238E27FC236}">
                  <a16:creationId xmlns="" xmlns:a16="http://schemas.microsoft.com/office/drawing/2014/main" id="{D7D054D6-714A-4928-AFA4-B2D743082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2197" y="3435818"/>
              <a:ext cx="0" cy="49017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283968" y="5405543"/>
            <a:ext cx="4865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Прицельная рентгенограмма С5 и С6, боковая проекция</a:t>
            </a:r>
          </a:p>
          <a:p>
            <a:pPr algn="just"/>
            <a:r>
              <a:rPr lang="ru-RU" sz="2200" dirty="0" smtClean="0"/>
              <a:t>Две пары смещенных фасеток при </a:t>
            </a:r>
            <a:r>
              <a:rPr lang="ru-RU" sz="2200" dirty="0" err="1" smtClean="0"/>
              <a:t>спондилолистезе</a:t>
            </a:r>
            <a:endParaRPr lang="ru-RU"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6025" y="4413604"/>
            <a:ext cx="457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КТ, аксиальная плоскость</a:t>
            </a:r>
          </a:p>
          <a:p>
            <a:pPr algn="just"/>
            <a:r>
              <a:rPr lang="ru-RU" sz="2400" dirty="0" smtClean="0"/>
              <a:t>Смещенные фасеточные суставы с двух сторон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4453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sz="4000" dirty="0"/>
              <a:t>С3-С7: ФАСЕТОЧНЫЙ СИНДРОМ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690437" y="1693632"/>
            <a:ext cx="3852473" cy="3895608"/>
            <a:chOff x="4265369" y="2204458"/>
            <a:chExt cx="3852473" cy="3895608"/>
          </a:xfrm>
        </p:grpSpPr>
        <p:pic>
          <p:nvPicPr>
            <p:cNvPr id="4" name="Picture 11">
              <a:extLst>
                <a:ext uri="{FF2B5EF4-FFF2-40B4-BE49-F238E27FC236}">
                  <a16:creationId xmlns="" xmlns:a16="http://schemas.microsoft.com/office/drawing/2014/main" id="{B38AC070-3E88-4CF0-9DD3-D19C8E771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65369" y="2204458"/>
              <a:ext cx="3852473" cy="3895608"/>
            </a:xfrm>
            <a:prstGeom prst="rect">
              <a:avLst/>
            </a:prstGeom>
          </p:spPr>
        </p:pic>
        <p:cxnSp>
          <p:nvCxnSpPr>
            <p:cNvPr id="5" name="Straight Connector 25">
              <a:extLst>
                <a:ext uri="{FF2B5EF4-FFF2-40B4-BE49-F238E27FC236}">
                  <a16:creationId xmlns="" xmlns:a16="http://schemas.microsoft.com/office/drawing/2014/main" id="{29AE9835-62E7-4DCC-8B77-EAE0C25FA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3878" y="3993948"/>
              <a:ext cx="100413" cy="53964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49">
              <a:extLst>
                <a:ext uri="{FF2B5EF4-FFF2-40B4-BE49-F238E27FC236}">
                  <a16:creationId xmlns="" xmlns:a16="http://schemas.microsoft.com/office/drawing/2014/main" id="{2DA6FF4E-CE9C-4814-859F-F049BAFCC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37024" y="4533593"/>
              <a:ext cx="197152" cy="5869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51">
              <a:extLst>
                <a:ext uri="{FF2B5EF4-FFF2-40B4-BE49-F238E27FC236}">
                  <a16:creationId xmlns="" xmlns:a16="http://schemas.microsoft.com/office/drawing/2014/main" id="{EB6FF041-2A69-43D3-8A8B-DB423350E87F}"/>
                </a:ext>
              </a:extLst>
            </p:cNvPr>
            <p:cNvCxnSpPr>
              <a:cxnSpLocks/>
            </p:cNvCxnSpPr>
            <p:nvPr/>
          </p:nvCxnSpPr>
          <p:spPr>
            <a:xfrm>
              <a:off x="6069099" y="4201768"/>
              <a:ext cx="216187" cy="2623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52">
              <a:extLst>
                <a:ext uri="{FF2B5EF4-FFF2-40B4-BE49-F238E27FC236}">
                  <a16:creationId xmlns="" xmlns:a16="http://schemas.microsoft.com/office/drawing/2014/main" id="{31ECA23F-AFF6-4C64-A5F0-FB085D7A556C}"/>
                </a:ext>
              </a:extLst>
            </p:cNvPr>
            <p:cNvCxnSpPr>
              <a:cxnSpLocks/>
            </p:cNvCxnSpPr>
            <p:nvPr/>
          </p:nvCxnSpPr>
          <p:spPr>
            <a:xfrm>
              <a:off x="6386481" y="3993948"/>
              <a:ext cx="141260" cy="31226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59">
              <a:extLst>
                <a:ext uri="{FF2B5EF4-FFF2-40B4-BE49-F238E27FC236}">
                  <a16:creationId xmlns="" xmlns:a16="http://schemas.microsoft.com/office/drawing/2014/main" id="{DED0E69D-881A-45A9-9370-49E47E46ED1F}"/>
                </a:ext>
              </a:extLst>
            </p:cNvPr>
            <p:cNvCxnSpPr>
              <a:cxnSpLocks/>
            </p:cNvCxnSpPr>
            <p:nvPr/>
          </p:nvCxnSpPr>
          <p:spPr>
            <a:xfrm>
              <a:off x="6757208" y="3834637"/>
              <a:ext cx="0" cy="3193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61">
              <a:extLst>
                <a:ext uri="{FF2B5EF4-FFF2-40B4-BE49-F238E27FC236}">
                  <a16:creationId xmlns="" xmlns:a16="http://schemas.microsoft.com/office/drawing/2014/main" id="{66862375-3F77-4664-A437-B4E63156CA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7192" y="4723768"/>
              <a:ext cx="117703" cy="2062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62">
              <a:extLst>
                <a:ext uri="{FF2B5EF4-FFF2-40B4-BE49-F238E27FC236}">
                  <a16:creationId xmlns="" xmlns:a16="http://schemas.microsoft.com/office/drawing/2014/main" id="{EACAABA9-95E1-463A-925B-12AF1B414A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5433" y="4590546"/>
              <a:ext cx="31591" cy="2144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64">
              <a:extLst>
                <a:ext uri="{FF2B5EF4-FFF2-40B4-BE49-F238E27FC236}">
                  <a16:creationId xmlns="" xmlns:a16="http://schemas.microsoft.com/office/drawing/2014/main" id="{1BAFBDC7-E533-43B7-8F6B-70DE4B7568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9254" y="4460161"/>
              <a:ext cx="31591" cy="2144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>
              <a:outerShdw blurRad="25400" dist="12700" dir="2700000" algn="tl" rotWithShape="0">
                <a:prstClr val="black">
                  <a:alpha val="5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>
          <a:xfrm>
            <a:off x="0" y="105273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Р</a:t>
            </a:r>
            <a:r>
              <a:rPr lang="ru-RU" sz="2800" b="1" dirty="0" smtClean="0"/>
              <a:t>ентгенограмма ШОП, боковая проекция 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5755903"/>
            <a:ext cx="87129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Переднее </a:t>
            </a:r>
            <a:r>
              <a:rPr lang="ru-RU" sz="2200" dirty="0"/>
              <a:t>смещение </a:t>
            </a:r>
            <a:r>
              <a:rPr lang="ru-RU" sz="2200" dirty="0" smtClean="0"/>
              <a:t>C3, </a:t>
            </a:r>
            <a:r>
              <a:rPr lang="ru-RU" sz="2200" dirty="0" smtClean="0"/>
              <a:t>дегенеративная </a:t>
            </a:r>
            <a:r>
              <a:rPr lang="ru-RU" sz="2200" dirty="0" smtClean="0"/>
              <a:t>гипертрофия </a:t>
            </a:r>
            <a:r>
              <a:rPr lang="ru-RU" sz="2200" dirty="0"/>
              <a:t>фасеток и </a:t>
            </a:r>
            <a:r>
              <a:rPr lang="ru-RU" sz="2200" dirty="0" smtClean="0"/>
              <a:t>склероз, </a:t>
            </a:r>
            <a:r>
              <a:rPr lang="ru-RU" sz="2200" dirty="0"/>
              <a:t>проекционное </a:t>
            </a:r>
            <a:r>
              <a:rPr lang="ru-RU" sz="2200" dirty="0" err="1"/>
              <a:t>псевдосращение</a:t>
            </a:r>
            <a:r>
              <a:rPr lang="ru-RU" sz="2200" dirty="0"/>
              <a:t> </a:t>
            </a:r>
            <a:r>
              <a:rPr lang="ru-RU" sz="2200" dirty="0" smtClean="0"/>
              <a:t>фасеточных суставов </a:t>
            </a:r>
            <a:r>
              <a:rPr lang="ru-RU" sz="2200" dirty="0" smtClean="0"/>
              <a:t>C2 и С3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27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1429</Words>
  <Application>Microsoft Office PowerPoint</Application>
  <PresentationFormat>Экран (4:3)</PresentationFormat>
  <Paragraphs>209</Paragraphs>
  <Slides>27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Image</vt:lpstr>
      <vt:lpstr>Искусство интерпретации рентгенограмм шейного отдела позвоночника (часть 3)</vt:lpstr>
      <vt:lpstr>С3-С7: ДИАГНОСТИЧЕСКИЕ ЛИНИИ</vt:lpstr>
      <vt:lpstr>С3-С7: ФАСЕТОЧНЫЕ СУСТАВЫ</vt:lpstr>
      <vt:lpstr>С3-С7: ФАСЕТОЧНЫЕ СУСТАВЫ (ДЕГЕНЕРАТИВНЫЙ АРТОРОЗ)</vt:lpstr>
      <vt:lpstr>С3-С7: ФАСЕТОЧНЫЙ ВЫВИХ (ОДНОСТОРОННИЙ)</vt:lpstr>
      <vt:lpstr>С3-С7: ФАСЕТОЧНЫЙ ВЫВИХ (ОДНОСТОРОННИЙ)</vt:lpstr>
      <vt:lpstr>С3-С7: ФАСЕТОЧНЫЙ ВЫВИХ (ДВУСТОРОННИЙ)</vt:lpstr>
      <vt:lpstr>С3-С7: ФАСЕТОЧНЫЙ ВЫВИХ (ДВУСТОРОННИЙ)</vt:lpstr>
      <vt:lpstr>С3-С7: ФАСЕТОЧНЫЙ СИНДРОМ</vt:lpstr>
      <vt:lpstr>С3-С7: УНКОВЕРТЕБРАЛЬНЙ АРТРОЗ</vt:lpstr>
      <vt:lpstr>С3-С7: СТЕНОЗ МЕЖПОЗВОНОЧНОГО ОТВЕРСТИЯ</vt:lpstr>
      <vt:lpstr>С3-С7: ВРОЖДЕННЫЙ БЛОК ПОЗВОНКОВ</vt:lpstr>
      <vt:lpstr>С3-С7: ВРОЖДЕННЫЙ БЛОК ПОЗВОНКОВ</vt:lpstr>
      <vt:lpstr>С3-С7: СИНДРОМ КЛИППЕЛЯ-ФЕЙЛЯ</vt:lpstr>
      <vt:lpstr>С3-С7: СИНДРОМ КЛИППЕЛЯ-ФЕЙЛЯ</vt:lpstr>
      <vt:lpstr>С3-С7: ДЕГЕНЕРАТИВНЫЕ ЗАБОЛЕВАНИЯ МЕЖПОЗВОНОЧНЫХ ДИСКОВ</vt:lpstr>
      <vt:lpstr>С3-С7: ДЕГЕНЕРАТИВНЫЕ ЗАБОЛЕВАНИЯ МЕЖПОЗВОНОЧНЫХ ДИСКОВ</vt:lpstr>
      <vt:lpstr>С3-С7: ДЕГЕНЕРАТИВНЫЕ ЗАБОЛЕВАНИЯ МЕЖПОЗВОНОЧНЫХ ДИСКОВ</vt:lpstr>
      <vt:lpstr>С3-С7:  ДЕГЕНЕРАТИВНАЯ БОЛЕЗНЬ ДИСКА</vt:lpstr>
      <vt:lpstr>С3-С7: СЕГМЕНТАРНАЯ НЕСТАБИЛЬНОСТЬ</vt:lpstr>
      <vt:lpstr>С3-С7: ПЕРЕЛОМЫ В РЕЗУЛЬТАТЕ ЧРЕЗМЕРНОГО СГИБАНИЯ </vt:lpstr>
      <vt:lpstr>С3-С7: ПЕРЕЛОМЫ В РЕЗУЛЬТАТЕ ЧРЕЗМЕРНОГО РАЗГИБАНИЯ</vt:lpstr>
      <vt:lpstr>С3-С7: ПЕРЕЛОМЫ ОСТИСТЫХ ОТРОСТКОВ</vt:lpstr>
      <vt:lpstr>С3-С7: ПЕРЕЛОМЫ ОСТИСТЫХ ОТРОСТКОВ</vt:lpstr>
      <vt:lpstr>С3-С7: ПЕРЕЛОМЫ ОСТИСТЫХ ОТРОСТКОВ</vt:lpstr>
      <vt:lpstr>ИСТОЧНИК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МУЛЬТИМОДАЛЬНАЯ ВИЗУАЛИЗАЦИЯ ИНОРОДНЫХ ТЕЛ: НОВЫЙ ВЗГЛЯД НА СТАРЫЕ ПРОБЛЕМЫ</dc:title>
  <dc:creator>Лена</dc:creator>
  <cp:lastModifiedBy>Пользователь Windows</cp:lastModifiedBy>
  <cp:revision>234</cp:revision>
  <dcterms:created xsi:type="dcterms:W3CDTF">2022-01-14T05:10:01Z</dcterms:created>
  <dcterms:modified xsi:type="dcterms:W3CDTF">2023-11-13T13:43:34Z</dcterms:modified>
</cp:coreProperties>
</file>