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274" r:id="rId4"/>
    <p:sldId id="269" r:id="rId5"/>
    <p:sldId id="270" r:id="rId6"/>
    <p:sldId id="275" r:id="rId7"/>
    <p:sldId id="276" r:id="rId8"/>
    <p:sldId id="277" r:id="rId9"/>
    <p:sldId id="278" r:id="rId10"/>
    <p:sldId id="280" r:id="rId11"/>
    <p:sldId id="281" r:id="rId12"/>
    <p:sldId id="261" r:id="rId13"/>
    <p:sldId id="284" r:id="rId14"/>
    <p:sldId id="283" r:id="rId15"/>
    <p:sldId id="287" r:id="rId16"/>
    <p:sldId id="285" r:id="rId17"/>
    <p:sldId id="286" r:id="rId18"/>
    <p:sldId id="288" r:id="rId19"/>
    <p:sldId id="291" r:id="rId20"/>
    <p:sldId id="309" r:id="rId21"/>
    <p:sldId id="289" r:id="rId22"/>
    <p:sldId id="292" r:id="rId23"/>
    <p:sldId id="290" r:id="rId24"/>
    <p:sldId id="265" r:id="rId25"/>
    <p:sldId id="267" r:id="rId26"/>
    <p:sldId id="266" r:id="rId27"/>
    <p:sldId id="294" r:id="rId28"/>
    <p:sldId id="296" r:id="rId29"/>
    <p:sldId id="295" r:id="rId30"/>
    <p:sldId id="297" r:id="rId31"/>
    <p:sldId id="298" r:id="rId32"/>
    <p:sldId id="300" r:id="rId33"/>
    <p:sldId id="299" r:id="rId34"/>
    <p:sldId id="307" r:id="rId35"/>
    <p:sldId id="302" r:id="rId36"/>
    <p:sldId id="303" r:id="rId37"/>
    <p:sldId id="304" r:id="rId38"/>
    <p:sldId id="282" r:id="rId39"/>
    <p:sldId id="259" r:id="rId40"/>
    <p:sldId id="271" r:id="rId41"/>
    <p:sldId id="301" r:id="rId42"/>
    <p:sldId id="305" r:id="rId43"/>
    <p:sldId id="306" r:id="rId44"/>
    <p:sldId id="263" r:id="rId45"/>
    <p:sldId id="272" r:id="rId46"/>
    <p:sldId id="273" r:id="rId47"/>
    <p:sldId id="308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>
        <p:scale>
          <a:sx n="100" d="100"/>
          <a:sy n="100" d="100"/>
        </p:scale>
        <p:origin x="-978" y="-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pPr/>
              <a:t>19.04.2015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09918" y="3071810"/>
            <a:ext cx="83582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Красноярский </a:t>
            </a:r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государственный медицинский университет имени профессора В.Ф</a:t>
            </a: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Войно-Ясенецкого</a:t>
            </a:r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endParaRPr lang="ru-RU" sz="20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</a:t>
            </a:r>
            <a:r>
              <a:rPr lang="ru-RU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Российской </a:t>
            </a:r>
            <a:r>
              <a:rPr lang="ru-RU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 философии и социально-гуманитарных наук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381488" y="1643050"/>
            <a:ext cx="6143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универсальная научная библиотека Красноярского края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</a:blip>
          <a:srcRect l="6819" t="11105" r="80673" b="75172"/>
          <a:stretch>
            <a:fillRect/>
          </a:stretch>
        </p:blipFill>
        <p:spPr bwMode="auto">
          <a:xfrm>
            <a:off x="1238216" y="979242"/>
            <a:ext cx="2511371" cy="15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68" y="2786058"/>
            <a:ext cx="1651007" cy="165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04737" y="836712"/>
            <a:ext cx="100312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Буржуазия и  пролетариат!</a:t>
            </a: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Илья\Desktop\Новая папка (2)\proleterler-balus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00808"/>
            <a:ext cx="3528392" cy="46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Илья\Desktop\Новая папка (2)\0a18063cfdd737a6e57ee2a881ca10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22312"/>
            <a:ext cx="3168352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68929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лья\Desktop\Новая папка (2)\mark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56" y="214290"/>
            <a:ext cx="4786346" cy="633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303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1214422"/>
            <a:ext cx="10081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«К критике политической экономии. Предисловие»</a:t>
            </a:r>
            <a:endParaRPr lang="ru-RU" sz="5400" b="1" dirty="0" smtClean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6000" dirty="0">
                <a:ln w="0"/>
              </a:rPr>
              <a:t> </a:t>
            </a:r>
            <a:r>
              <a:rPr lang="ru-RU" sz="6000" dirty="0" smtClean="0">
                <a:ln w="0"/>
              </a:rPr>
              <a:t>                   </a:t>
            </a:r>
            <a:endParaRPr lang="ru-RU" sz="6000" dirty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904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Пожарицкая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Дарья 215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0446" y="1214422"/>
            <a:ext cx="3876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К. Маркс, 1859 год</a:t>
            </a:r>
            <a:endParaRPr lang="ru-RU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1375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24" y="947735"/>
            <a:ext cx="8715436" cy="591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«Правовые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отношения, также точно как и формы государства, не могут быть поняты ни из самих себя, ни из так называемого общего развития человеческого духа, что, наоборот, они коренятся в материальных жизненных отношениях, совокупность которых Гегель называет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«гражданским обществом»,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что анатомию гражданского общества следует искать в политической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экономии»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424242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6375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5920" y="1412776"/>
            <a:ext cx="5832648" cy="37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входа в науку, как и у входа в ад, должно быть выставлено требование:</a:t>
            </a:r>
            <a:b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«Здесь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нужно, чтобы душа была тверда;</a:t>
            </a:r>
            <a:b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Здесь страх не должен подавать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совета»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980728"/>
            <a:ext cx="3846947" cy="518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0043801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027" y="1428736"/>
            <a:ext cx="106442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«Заработная плата, цена и прибыль»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5172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Азизов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Айбек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205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453190" y="114298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Маркс, 1865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80133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5880" y="2708920"/>
            <a:ext cx="2664296" cy="99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Цена (100%)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61155" y="764704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Труд (Рабочего 20%)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31504" y="3708783"/>
            <a:ext cx="2520280" cy="1519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Себестоимость (Затраты на сырье 10%)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879976" y="5053029"/>
            <a:ext cx="136815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НДС (13%)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832304" y="3708783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Амортизация (оборудования и т. д. 20%)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832304" y="1022225"/>
            <a:ext cx="1872208" cy="1059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Прибыль (37%)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583832" y="1844824"/>
            <a:ext cx="86409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51784" y="3789040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56040" y="3852799"/>
            <a:ext cx="0" cy="101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96200" y="3708783"/>
            <a:ext cx="936104" cy="296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788188" y="1988840"/>
            <a:ext cx="972109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10809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836712"/>
            <a:ext cx="3934312" cy="24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14365"/>
            <a:ext cx="3916180" cy="30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0" y="857232"/>
            <a:ext cx="3675923" cy="244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23" y="3286123"/>
            <a:ext cx="4325484" cy="28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285233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044" y="2071678"/>
            <a:ext cx="115729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2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«Государственность и анархия»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Атаманов Сергей 202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6066" y="135729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М.А. Бакунин, 1873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89975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4" y="2071678"/>
            <a:ext cx="119539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«Гражданская война во Франции»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55172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Петренко Семён 230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6066" y="12858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Маркса,1873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04258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b="25410"/>
          <a:stretch>
            <a:fillRect/>
          </a:stretch>
        </p:blipFill>
        <p:spPr bwMode="auto">
          <a:xfrm>
            <a:off x="8667768" y="1643050"/>
            <a:ext cx="2500330" cy="28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23902" y="2071678"/>
            <a:ext cx="6795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МАРКСИСТСКИЕ   ЧТЕНИЯ</a:t>
            </a:r>
            <a:endParaRPr lang="ru-RU" sz="60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8810" y="5429264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-2015-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oyher.narod.ru/Portret/Markskar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139" b="9343"/>
          <a:stretch/>
        </p:blipFill>
        <p:spPr bwMode="auto">
          <a:xfrm>
            <a:off x="1127448" y="1579873"/>
            <a:ext cx="4176464" cy="456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622921.vk.me/v622921140/2d966/zWqWOOB31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97424"/>
            <a:ext cx="3600400" cy="4734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1092" y="764704"/>
            <a:ext cx="964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Полемика между К. Марксом и М.А. Бакуниным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90764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1772816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Только тогда человечество получит свободу и только тогда истинные интересы общества, всех групп, всех местных организаций, а также и всех отдельных лиц, его составляющих, получат полное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осуществление,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когда государство не будет более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существовать»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282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778" y="857232"/>
            <a:ext cx="6336704" cy="549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«Свобода состоит в том, чтобы превратить государство из органа, стоящего над обществом, в орган, этому обществу всецело подчиненный, да и в наше время большая или меньшая свобода государственных форм определяется тем, в какой мере они ограничивают «свободу государства»</a:t>
            </a:r>
            <a:endParaRPr lang="ru-RU" sz="20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urss.ru/covers_ru/1796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052736"/>
            <a:ext cx="3456384" cy="4979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860292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5560" y="1340768"/>
            <a:ext cx="7872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«Свобода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возвышенное слово, означающее великое дело, которое никогда не перестанет воспламенять сердца всех живых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людей»</a:t>
            </a:r>
          </a:p>
          <a:p>
            <a:pPr algn="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Краеугольный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камень анархизма – личность, освобождение которой является главным условием освобождения массы,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коллектива»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16473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464" y="2143116"/>
            <a:ext cx="9063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«Роль 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труда в процессе превращения обезьяны в 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человека»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190" y="107154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Энгельс,   1896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968" y="54452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Малков Павел 236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32448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026" y="1285860"/>
            <a:ext cx="57864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«Труд – первое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основное условие всей человеческой жизни, и притом в такой степени, что мы в известном смысле должны сказать: труд создал самого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человека»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856779"/>
            <a:ext cx="3384376" cy="519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514540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026" y="764704"/>
            <a:ext cx="10358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«Наши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обезьяноподобные предки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были общественными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животными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что нельзя выводить происхождение человека, этого наиболее общественного из всех животных, от необщественных ближайших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предков»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428999"/>
            <a:ext cx="3888432" cy="274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41" y="3428999"/>
            <a:ext cx="3549531" cy="2645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888940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1158" y="1857364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«Анти-Дюринг»</a:t>
            </a:r>
          </a:p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736" y="531630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Неверко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Екатерина, Савина Юлия и Якушева Анастасия 216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4562" y="1142984"/>
            <a:ext cx="568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Энгельс, 1876-1878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788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9496" y="1124744"/>
            <a:ext cx="9505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«Единство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мира состоит не в его бытии, хотя его бытие есть предпосылка его единства, ибо сначала мир должен существовать, прежде чем он может быть единым. Бытие есть вообще открытый вопрос, начиная с той границы, где прекращается наше поле зрения. Действительное единство мира 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состоит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его материальности, а эта последняя доказывается не парой фокуснических фраз, а длинным и трудным развитием философии и 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естествознания»</a:t>
            </a:r>
            <a:endParaRPr lang="ru-RU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7424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24816.vk.me/v624816297/2e893/97NJFwNNz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883722"/>
            <a:ext cx="3456384" cy="534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1092" y="714356"/>
            <a:ext cx="61303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«Всякая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религия является не чем иным, как фантастическим отражением в головах людей тех внешних сил, которые господствуют над ними в их повседневной жизни, — отражением, в котором земные силы принимают форму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неземных»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1056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8216" y="2571744"/>
            <a:ext cx="100013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«Тезисы о Фейербахе»</a:t>
            </a:r>
            <a:endParaRPr lang="ru-RU" sz="60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364" y="1000108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 Работа опубликована в 1845  году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872" y="55172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Симакова Анастасия 202 пед.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463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98" y="2500306"/>
            <a:ext cx="1143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Письмо в редакцию журнала Отечественные записки»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944" y="55892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Читает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Семедова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Алина 212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3322" y="1142984"/>
            <a:ext cx="3925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Маркс, 1877 год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462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8282" y="785794"/>
            <a:ext cx="927792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«Вся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нация может и должна учиться у других. Общество, если даже оно напало на след естественного закона своего развития,… не может ни перескочить , чрез естественные фазы развития, ни отменить последние декретами». «Страна, промышленно более развитая, показывает менее развитой стране лишь картину ее собственного  будущего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22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85794"/>
            <a:ext cx="518856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619172" y="178592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1490" marR="1852930" algn="r">
              <a:lnSpc>
                <a:spcPct val="150000"/>
              </a:lnSpc>
              <a:spcBef>
                <a:spcPts val="137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Первая страница </a:t>
            </a: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письма</a:t>
            </a:r>
            <a:b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К. Маркса </a:t>
            </a:r>
            <a:r>
              <a:rPr lang="ru-RU" sz="2400" b="1" spc="-15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редакцию «Отечественных записок»</a:t>
            </a:r>
            <a:endParaRPr lang="ru-RU" sz="20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56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1484784"/>
            <a:ext cx="9568372" cy="4565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«Моему критику нужно превратить мой исторический очерк возникновения капитализма в Западной Европе в историко-философскую теорию о всеобщем пути, по которому роковым образом  обречены  идти все народы, каковы бы ни были исторические условия, в которых они оказываются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5446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524" y="2643182"/>
            <a:ext cx="9642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«Переписка Маркса с </a:t>
            </a:r>
            <a:b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Верой Засулич» 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8612" y="535782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Комарова Вера 234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Грицан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Екатерина 208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6066" y="1071546"/>
            <a:ext cx="4824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Маркс, 1881 год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04949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6537" r="-76537"/>
          <a:stretch>
            <a:fillRect/>
          </a:stretch>
        </p:blipFill>
        <p:spPr>
          <a:xfrm>
            <a:off x="-528736" y="908720"/>
            <a:ext cx="8845551" cy="486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go2.imgsmail.ru/imgpreview?key=433ea5225a232d2&amp;mb=imgdb_preview_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069475"/>
            <a:ext cx="3240360" cy="454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7648" y="577440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Вера Засулич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4152" y="577440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Карл Маркс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21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1775520" y="6298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Вера Засулич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38282" y="1571612"/>
            <a:ext cx="9787006" cy="47271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Уважаемый гражданин!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Ваш «Капитал» пользуется большой популярностью в России …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вопрос жизни и смерти, особенно для нашей социалистической партии…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через сколько десятков лет земля русского крестьянина перейдет в  руки буржуазии…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Беру на себя смелость, гражданин, от имени моих товарищей, просить Вас оказать нам эту услугу.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Примите, гражданин, мой почтительный привет!</a:t>
            </a:r>
          </a:p>
        </p:txBody>
      </p:sp>
    </p:spTree>
    <p:extLst>
      <p:ext uri="{BB962C8B-B14F-4D97-AF65-F5344CB8AC3E}">
        <p14:creationId xmlns="" xmlns:p14="http://schemas.microsoft.com/office/powerpoint/2010/main" val="816555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>
          <a:xfrm>
            <a:off x="1559496" y="500042"/>
            <a:ext cx="8229600" cy="7143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Карл Маркс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24100" y="1500174"/>
            <a:ext cx="8247860" cy="5143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полное отделение производителя от средств производства и что основой этого процесса является экспроприация земледельцев…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если бы все затраты были употреблены на дальнейшее развитие сельской общины, то никто не стал бы раздумывать насчет «исторической неизбежности» уничтожения общины…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Россия может выйти из тупика … только путем развития ее сельской общины…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Нужны две вещи: экономическая потребность и материальные условия</a:t>
            </a:r>
          </a:p>
          <a:p>
            <a:pPr>
              <a:lnSpc>
                <a:spcPct val="80000"/>
              </a:lnSpc>
            </a:pPr>
            <a:r>
              <a:rPr lang="ru-RU" alt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Чтобы спасти русскую общину, нужна русская революция!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38238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16" y="2214554"/>
            <a:ext cx="108344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60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Диалектика природы»</a:t>
            </a:r>
          </a:p>
          <a:p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912" y="51943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Сирица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Дарья, 236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 </a:t>
            </a:r>
            <a:b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Ананьина Екатерина 207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1818" y="128586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Энгельс, 1884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3878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480" y="1412776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«Движение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обнимает собой все происходящие во Вселенной изменения и процессы, начиная от простого перемещения и кончая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мышлением»</a:t>
            </a:r>
          </a:p>
          <a:p>
            <a:pPr algn="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</a:p>
          <a:p>
            <a:pPr algn="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80" y="785793"/>
            <a:ext cx="4426080" cy="5432007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902" y="1268760"/>
            <a:ext cx="6000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«Сущность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человека не есть абстракт, присущий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отдельному индивиду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своей действительности она есть совокупность всех общественных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отношений»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124744"/>
            <a:ext cx="381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779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1700808"/>
            <a:ext cx="9793088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«Материя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всех своих превращениях остается вечно одной и той же и поэтому с той же самой железной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необходимостью, с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какой она когда-нибудь истребит на Земле свой высший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цвет – мыслящий дух, она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должна будет его снова породить где-нибудь в другом месте и в другое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время»</a:t>
            </a:r>
            <a:endParaRPr lang="ru-RU" sz="32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9165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092" y="1785926"/>
            <a:ext cx="9759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«Происхождение семьи, частной собственности и государства» 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5357826"/>
            <a:ext cx="622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Золина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Валерия 201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 Новикова Анастасия 202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0380" y="71435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Энгельс, 1884 год</a:t>
            </a:r>
            <a:b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906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588" y="1643050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«Семья» — активное начало; она никогда не остается неизменной, а переходит от низшей формы к высшей, по мере того как общество развивается от низшей ступени к высшей.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C:\Users\Настенька\Desktop\ehngels_fridri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856" y="837953"/>
            <a:ext cx="4410743" cy="539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3604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158" y="500042"/>
            <a:ext cx="77867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«Если </a:t>
            </a:r>
            <a:r>
              <a:rPr lang="ru-RU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нравственным является только брак, основанный на любви, то он и остается таковым только пока любовь продолжает существовать. Но длительность чувства индивидуальной половой любви весьма различна у разных индивидов, в особенности у мужчин, и раз оно совершенно иссякло или вытеснено новой страстной любовью, то развод становится благодеянием как для обеих сторон, так и для 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общества» </a:t>
            </a:r>
            <a:endParaRPr lang="ru-RU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5339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448" y="2357430"/>
            <a:ext cx="9897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Людвиг Фейербах и конец классической немецкой философии»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2926" y="557214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Волынкина Людмила, 236 леч и </a:t>
            </a:r>
          </a:p>
          <a:p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Розпутько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Виктория 209 пед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992" y="928670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Ф. Энгельс  Работа опубликована в 1888 году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934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836712"/>
            <a:ext cx="3888432" cy="563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38150" y="733246"/>
            <a:ext cx="65008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«Мне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казалось все более своевременным изложить в сжатой систематической форме наше отношение к гегелевской философии. Точно так же я считал, что за нами остается неоплаченный долг чести: полное признание того влияния, которое в наш период бури и натиска оказал на нас Фейербах в большей мере, чем какой-нибудь другой философ после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Гегеля»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93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642918"/>
            <a:ext cx="9539444" cy="62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«Для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диалектической философии нет ничего раз навсегда установленного, безусловного, святого. </a:t>
            </a:r>
            <a:endParaRPr lang="ru-RU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 и во всем видит она печать неизбежного падения, и ничто не может устоять перед ней, кроме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непрерывного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процесса возникновения и уничтожения,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бесконечного </a:t>
            </a:r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восхождения от низшего к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высшему»</a:t>
            </a:r>
            <a:endParaRPr lang="ru-RU" sz="36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873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1844824"/>
            <a:ext cx="9361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БЛАГОДАРИМ ЗА ВНИМАНИЕ!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66987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902" y="1772816"/>
            <a:ext cx="104963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«Главный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всего предшествующего материализма — включая и </a:t>
            </a:r>
            <a:r>
              <a:rPr lang="ru-RU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фейербаховский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— заключается в том, что предмет, действительность, чувственность берётся только в форме объекта, или в форме созерцания, а не как человеческая чувственная деятельность, практика, не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субъективно»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620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2571744"/>
            <a:ext cx="792088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Заработная плата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562" y="121442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Маркс, 1847 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904" y="523134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Степанченок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Наталья и Долматова Ольга 205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36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712" y="1916832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«Труд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есть субстанция и имманентная мера стоимостей, но сам он не имеет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стоимости»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" descr="C:\Users\Алекс\Downloads\1971603.wm_w_480.Мы_наёмные_рабоч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1628800"/>
            <a:ext cx="5724635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2752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63" r="33715"/>
          <a:stretch/>
        </p:blipFill>
        <p:spPr bwMode="auto">
          <a:xfrm>
            <a:off x="4583832" y="295275"/>
            <a:ext cx="2736304" cy="3319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лекс\Downloads\3617_html_m5aff2843.jpg"/>
          <p:cNvPicPr>
            <a:picLocks noChangeAspect="1" noChangeArrowheads="1"/>
          </p:cNvPicPr>
          <p:nvPr/>
        </p:nvPicPr>
        <p:blipFill rotWithShape="1">
          <a:blip r:embed="rId3" cstate="print"/>
          <a:srcRect t="8733" r="67073" b="13747"/>
          <a:stretch/>
        </p:blipFill>
        <p:spPr bwMode="auto">
          <a:xfrm>
            <a:off x="1727956" y="3272185"/>
            <a:ext cx="2197932" cy="234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137"/>
          <a:stretch/>
        </p:blipFill>
        <p:spPr bwMode="auto">
          <a:xfrm>
            <a:off x="8328248" y="3272185"/>
            <a:ext cx="1726489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>
            <a:stCxn id="4" idx="1"/>
            <a:endCxn id="5" idx="0"/>
          </p:cNvCxnSpPr>
          <p:nvPr/>
        </p:nvCxnSpPr>
        <p:spPr>
          <a:xfrm flipH="1">
            <a:off x="2826922" y="1955270"/>
            <a:ext cx="1756910" cy="1316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8508" y="56196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ПОШТУЧНАЯ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56240" y="565120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ВРЕМЕННАЯ</a:t>
            </a:r>
            <a:endParaRPr lang="ru-RU" sz="2400" dirty="0"/>
          </a:p>
        </p:txBody>
      </p:sp>
      <p:cxnSp>
        <p:nvCxnSpPr>
          <p:cNvPr id="21" name="Прямая со стрелкой 20"/>
          <p:cNvCxnSpPr>
            <a:stCxn id="4" idx="3"/>
            <a:endCxn id="6" idx="0"/>
          </p:cNvCxnSpPr>
          <p:nvPr/>
        </p:nvCxnSpPr>
        <p:spPr>
          <a:xfrm>
            <a:off x="7320136" y="1955270"/>
            <a:ext cx="1871357" cy="1316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52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836" y="2285992"/>
            <a:ext cx="10572824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5400" b="1" dirty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Манифест Коммунистической партии</a:t>
            </a:r>
            <a:r>
              <a:rPr lang="ru-RU" sz="5400" b="1" dirty="0" smtClean="0">
                <a:ln w="0"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ln w="0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554" y="1000108"/>
            <a:ext cx="657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К. Маркс, Ф. Энгельс, 1848 год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904" y="523134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Читают Лютых Илья 217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Шныткин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Дмитрий 236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леч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301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1270</Words>
  <Application>Microsoft Office PowerPoint</Application>
  <PresentationFormat>Произвольный</PresentationFormat>
  <Paragraphs>110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Комова Н.В.</dc:creator>
  <cp:lastModifiedBy>Комова</cp:lastModifiedBy>
  <cp:revision>43</cp:revision>
  <dcterms:created xsi:type="dcterms:W3CDTF">2013-08-17T11:04:20Z</dcterms:created>
  <dcterms:modified xsi:type="dcterms:W3CDTF">2015-04-19T00:11:10Z</dcterms:modified>
</cp:coreProperties>
</file>