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84" r:id="rId3"/>
    <p:sldId id="285" r:id="rId4"/>
    <p:sldId id="286" r:id="rId5"/>
    <p:sldId id="287" r:id="rId6"/>
    <p:sldId id="288" r:id="rId7"/>
    <p:sldId id="289" r:id="rId8"/>
    <p:sldId id="290" r:id="rId9"/>
    <p:sldId id="291" r:id="rId10"/>
    <p:sldId id="292" r:id="rId11"/>
    <p:sldId id="293" r:id="rId12"/>
    <p:sldId id="295" r:id="rId13"/>
    <p:sldId id="296" r:id="rId14"/>
    <p:sldId id="297" r:id="rId15"/>
    <p:sldId id="298" r:id="rId16"/>
    <p:sldId id="299" r:id="rId17"/>
    <p:sldId id="300" r:id="rId18"/>
    <p:sldId id="301" r:id="rId19"/>
    <p:sldId id="283" r:id="rId20"/>
    <p:sldId id="262"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901FC-A9E9-4B0C-A525-981F5A0F20F1}" type="datetimeFigureOut">
              <a:rPr lang="ru-RU" smtClean="0"/>
              <a:pPr/>
              <a:t>04.04.2020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ACFAF-800A-43E3-BFD3-D27C679DA2D3}" type="slidenum">
              <a:rPr lang="ru-RU" smtClean="0"/>
              <a:pPr/>
              <a:t>‹#›</a:t>
            </a:fld>
            <a:endParaRPr lang="ru-RU"/>
          </a:p>
        </p:txBody>
      </p:sp>
    </p:spTree>
    <p:extLst>
      <p:ext uri="{BB962C8B-B14F-4D97-AF65-F5344CB8AC3E}">
        <p14:creationId xmlns="" xmlns:p14="http://schemas.microsoft.com/office/powerpoint/2010/main" val="27924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52C34F95-3D8C-403B-A862-6D5B8596739E}"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C34F95-3D8C-403B-A862-6D5B859673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C34F95-3D8C-403B-A862-6D5B859673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C34F95-3D8C-403B-A862-6D5B8596739E}"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52C34F95-3D8C-403B-A862-6D5B8596739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C34F95-3D8C-403B-A862-6D5B8596739E}"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C34F95-3D8C-403B-A862-6D5B8596739E}"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C34F95-3D8C-403B-A862-6D5B8596739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C34F95-3D8C-403B-A862-6D5B859673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C34F95-3D8C-403B-A862-6D5B8596739E}"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B89ACC4-3759-4851-98C2-2A29CE57137A}" type="datetimeFigureOut">
              <a:rPr lang="ru-RU" smtClean="0"/>
              <a:pPr/>
              <a:t>04.04.2020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52C34F95-3D8C-403B-A862-6D5B8596739E}"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89ACC4-3759-4851-98C2-2A29CE57137A}" type="datetimeFigureOut">
              <a:rPr lang="ru-RU" smtClean="0"/>
              <a:pPr/>
              <a:t>04.04.2020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2C34F95-3D8C-403B-A862-6D5B8596739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ait.ru/viewer/istoriya-literatury-ssha-v-2-ch-chast-2-434540" TargetMode="External"/><Relationship Id="rId2" Type="http://schemas.openxmlformats.org/officeDocument/2006/relationships/hyperlink" Target="https://urait.ru/viewer/zarubezhnaya-literatura-konca-xix-nachala-xx-veka-4441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400800" cy="3657600"/>
          </a:xfrm>
        </p:spPr>
        <p:txBody>
          <a:bodyPr>
            <a:normAutofit lnSpcReduction="10000"/>
          </a:bodyPr>
          <a:lstStyle/>
          <a:p>
            <a:r>
              <a:rPr lang="ru-RU" dirty="0" smtClean="0"/>
              <a:t>Лекция по дисциплине </a:t>
            </a:r>
          </a:p>
          <a:p>
            <a:r>
              <a:rPr lang="ru-RU" dirty="0" smtClean="0"/>
              <a:t>«Литература»</a:t>
            </a:r>
          </a:p>
          <a:p>
            <a:r>
              <a:rPr lang="ru-RU" dirty="0" smtClean="0"/>
              <a:t>Автор: А.С. Белозор</a:t>
            </a:r>
          </a:p>
          <a:p>
            <a:endParaRPr lang="ru-RU" dirty="0" smtClean="0"/>
          </a:p>
          <a:p>
            <a:endParaRPr lang="ru-RU" dirty="0" smtClean="0"/>
          </a:p>
          <a:p>
            <a:endParaRPr lang="ru-RU" dirty="0" smtClean="0"/>
          </a:p>
          <a:p>
            <a:endParaRPr lang="ru-RU" dirty="0" smtClean="0"/>
          </a:p>
          <a:p>
            <a:r>
              <a:rPr lang="ru-RU" dirty="0" smtClean="0"/>
              <a:t>Красноярск, 2019</a:t>
            </a:r>
            <a:endParaRPr lang="ru-RU" dirty="0"/>
          </a:p>
        </p:txBody>
      </p:sp>
      <p:sp>
        <p:nvSpPr>
          <p:cNvPr id="2" name="Заголовок 1"/>
          <p:cNvSpPr>
            <a:spLocks noGrp="1"/>
          </p:cNvSpPr>
          <p:nvPr>
            <p:ph type="ctrTitle"/>
          </p:nvPr>
        </p:nvSpPr>
        <p:spPr/>
        <p:txBody>
          <a:bodyPr/>
          <a:lstStyle/>
          <a:p>
            <a:r>
              <a:rPr lang="ru-RU" b="1" dirty="0" smtClean="0"/>
              <a:t>Творчество Э. Хемингуэя </a:t>
            </a:r>
            <a:endParaRPr lang="ru-RU" dirty="0"/>
          </a:p>
        </p:txBody>
      </p:sp>
      <p:sp>
        <p:nvSpPr>
          <p:cNvPr id="4" name="TextBox 3"/>
          <p:cNvSpPr txBox="1"/>
          <p:nvPr/>
        </p:nvSpPr>
        <p:spPr>
          <a:xfrm>
            <a:off x="571472" y="0"/>
            <a:ext cx="8072494" cy="1384995"/>
          </a:xfrm>
          <a:prstGeom prst="rect">
            <a:avLst/>
          </a:prstGeom>
          <a:noFill/>
        </p:spPr>
        <p:txBody>
          <a:bodyPr wrap="square" rtlCol="0">
            <a:spAutoFit/>
          </a:bodyPr>
          <a:lstStyle/>
          <a:p>
            <a:pPr algn="ctr"/>
            <a:r>
              <a:rPr lang="ru-RU" sz="1400" dirty="0" smtClean="0"/>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p>
          <a:p>
            <a:pPr algn="ctr"/>
            <a:r>
              <a:rPr lang="ru-RU" sz="1400" dirty="0" smtClean="0"/>
              <a:t>МИНИСТЕРСТВА ЗДРАВООХРАНЕНИЯ </a:t>
            </a:r>
          </a:p>
          <a:p>
            <a:pPr algn="ctr"/>
            <a:r>
              <a:rPr lang="ru-RU" sz="1400" dirty="0" smtClean="0"/>
              <a:t>РОССИЙСКОЙ ФЕДЕРАЦИИ </a:t>
            </a:r>
          </a:p>
          <a:p>
            <a:pPr algn="ctr"/>
            <a:r>
              <a:rPr lang="ru-RU" sz="1400" dirty="0" smtClean="0"/>
              <a:t>ФАРМАЦЕВТИЧЕСКИЙ КОЛЛЕДЖ</a:t>
            </a:r>
            <a:endParaRPr lang="ru-RU" sz="1400" dirty="0"/>
          </a:p>
        </p:txBody>
      </p:sp>
    </p:spTree>
    <p:extLst>
      <p:ext uri="{BB962C8B-B14F-4D97-AF65-F5344CB8AC3E}">
        <p14:creationId xmlns="" xmlns:p14="http://schemas.microsoft.com/office/powerpoint/2010/main" val="2092490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«Прощай, оружие!»</a:t>
            </a:r>
            <a:endParaRPr lang="ru-RU" dirty="0"/>
          </a:p>
        </p:txBody>
      </p:sp>
      <p:sp>
        <p:nvSpPr>
          <p:cNvPr id="3" name="Содержимое 2"/>
          <p:cNvSpPr>
            <a:spLocks noGrp="1"/>
          </p:cNvSpPr>
          <p:nvPr>
            <p:ph sz="quarter" idx="1"/>
          </p:nvPr>
        </p:nvSpPr>
        <p:spPr/>
        <p:txBody>
          <a:bodyPr>
            <a:normAutofit lnSpcReduction="10000"/>
          </a:bodyPr>
          <a:lstStyle/>
          <a:p>
            <a:pPr algn="just"/>
            <a:r>
              <a:rPr lang="ru-RU" dirty="0" smtClean="0"/>
              <a:t>Со времени первого издания книги критики и литературоведы сделали очень многое для правильного ее понимания. С самого начала роман был воспринят как резкое антивоенное произведение, показывающее несостоятельность цивилизации, которая не смогла предотвратить войну.</a:t>
            </a:r>
          </a:p>
          <a:p>
            <a:pPr algn="just"/>
            <a:r>
              <a:rPr lang="ru-RU" dirty="0" smtClean="0"/>
              <a:t>В отличие от всей массы антивоенных романов у Хемингуэя история героя неразрывно связана с историей героини, в характере которой также есть динамика, хотя и не совпадающая с динамикой характера героя.</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296842"/>
          </a:xfrm>
        </p:spPr>
        <p:txBody>
          <a:bodyPr>
            <a:normAutofit fontScale="90000"/>
          </a:bodyPr>
          <a:lstStyle/>
          <a:p>
            <a:endParaRPr lang="ru-RU" dirty="0"/>
          </a:p>
        </p:txBody>
      </p:sp>
      <p:sp>
        <p:nvSpPr>
          <p:cNvPr id="3" name="Содержимое 2"/>
          <p:cNvSpPr>
            <a:spLocks noGrp="1"/>
          </p:cNvSpPr>
          <p:nvPr>
            <p:ph sz="quarter" idx="1"/>
          </p:nvPr>
        </p:nvSpPr>
        <p:spPr>
          <a:xfrm>
            <a:off x="914400" y="714356"/>
            <a:ext cx="7772400" cy="5305444"/>
          </a:xfrm>
        </p:spPr>
        <p:txBody>
          <a:bodyPr>
            <a:normAutofit lnSpcReduction="10000"/>
          </a:bodyPr>
          <a:lstStyle/>
          <a:p>
            <a:pPr algn="just"/>
            <a:r>
              <a:rPr lang="ru-RU" dirty="0" smtClean="0"/>
              <a:t>Вторую сюжетную линию составляет та единая цепь внешних событий, которая обусловливает динамику образов героев, другими словами – мировая война, ибо именно она нанесла столь сильный удар иллюзии всеобщего благополучия, что в результате возникло социальное явление, известное теперь под названием «потерянного поколения.</a:t>
            </a:r>
          </a:p>
          <a:p>
            <a:pPr algn="just"/>
            <a:r>
              <a:rPr lang="ru-RU" dirty="0" smtClean="0"/>
              <a:t>Роман «Прощай, оружие!» во многом – автобиографический. Эрнест Хемингуэй, как и его главный герой, служил на итальянском фронте, был ранен, лежал в миланском госпитале и пережил роман с медсестрой.</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«Снега Килиманджаро»</a:t>
            </a:r>
            <a:endParaRPr lang="ru-RU" dirty="0"/>
          </a:p>
        </p:txBody>
      </p:sp>
      <p:sp>
        <p:nvSpPr>
          <p:cNvPr id="3" name="Содержимое 2"/>
          <p:cNvSpPr>
            <a:spLocks noGrp="1"/>
          </p:cNvSpPr>
          <p:nvPr>
            <p:ph sz="quarter" idx="1"/>
          </p:nvPr>
        </p:nvSpPr>
        <p:spPr/>
        <p:txBody>
          <a:bodyPr/>
          <a:lstStyle/>
          <a:p>
            <a:pPr algn="just"/>
            <a:r>
              <a:rPr lang="ru-RU" dirty="0" smtClean="0"/>
              <a:t>Данная повесть представляется уникальной в том смысле, что обнаруживает и в форме, и в содержании, новый взгляд писателя на способ изображения действительности и выражения через нее свои революционные размышления о месте писателя в обществе. Развить эту тему и представить читателю весь драматизм положения художника слова, умирающего в безвестности и в чужой стране, помогает Хемингуэю такой метод, как бытописание.</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2528"/>
          </a:xfrm>
        </p:spPr>
        <p:txBody>
          <a:bodyPr>
            <a:normAutofit fontScale="90000"/>
          </a:bodyPr>
          <a:lstStyle/>
          <a:p>
            <a:endParaRPr lang="ru-RU" dirty="0"/>
          </a:p>
        </p:txBody>
      </p:sp>
      <p:sp>
        <p:nvSpPr>
          <p:cNvPr id="3" name="Содержимое 2"/>
          <p:cNvSpPr>
            <a:spLocks noGrp="1"/>
          </p:cNvSpPr>
          <p:nvPr>
            <p:ph sz="quarter" idx="1"/>
          </p:nvPr>
        </p:nvSpPr>
        <p:spPr>
          <a:xfrm>
            <a:off x="914400" y="500042"/>
            <a:ext cx="7772400" cy="6143668"/>
          </a:xfrm>
        </p:spPr>
        <p:txBody>
          <a:bodyPr>
            <a:normAutofit fontScale="85000" lnSpcReduction="10000"/>
          </a:bodyPr>
          <a:lstStyle/>
          <a:p>
            <a:pPr algn="just"/>
            <a:r>
              <a:rPr lang="ru-RU" dirty="0" smtClean="0"/>
              <a:t>Говоря о быте умирающего американского писателя в глуши далекой от родины Африки, стоит сказать о быте местного населения. Их жизнь представляется размеренной, неторопливой и существенно отличается от жизни европейцев. Для африканцев Гарри и </a:t>
            </a:r>
            <a:r>
              <a:rPr lang="ru-RU" dirty="0" err="1" smtClean="0"/>
              <a:t>Эллен</a:t>
            </a:r>
            <a:r>
              <a:rPr lang="ru-RU" dirty="0" smtClean="0"/>
              <a:t> чужие люди. Хемингуэй оперирует соответствующими наименованиями.</a:t>
            </a:r>
          </a:p>
          <a:p>
            <a:pPr algn="just"/>
            <a:r>
              <a:rPr lang="ru-RU" dirty="0" smtClean="0"/>
              <a:t>Африканская экзотическая природа, многогранная и удивительная, олицетворяющая собой жизнь, постоянно полемизирует со смертью в лице Гарри, слабым человеком, уже смирившимся с ее приходом.</a:t>
            </a:r>
          </a:p>
          <a:p>
            <a:pPr algn="just"/>
            <a:r>
              <a:rPr lang="ru-RU" dirty="0" smtClean="0"/>
              <a:t>Гора Килиманджаро – самая наивысшая точки Африки, олицетворяющая собой Олимп – высшую точку, на которую может взлететь душа человека после смерти. Неслучайно в эпиграфе конкретизировано, что вершина Килиманджаро покрыта «вечными снегами». Эпитет «вечный» отсылает к сравнению данной горы с раем, где только и возможна бесконечная жизнь после смерти.</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«Старик и море»</a:t>
            </a:r>
            <a:endParaRPr lang="ru-RU" dirty="0"/>
          </a:p>
        </p:txBody>
      </p:sp>
      <p:sp>
        <p:nvSpPr>
          <p:cNvPr id="3" name="Содержимое 2"/>
          <p:cNvSpPr>
            <a:spLocks noGrp="1"/>
          </p:cNvSpPr>
          <p:nvPr>
            <p:ph sz="quarter" idx="1"/>
          </p:nvPr>
        </p:nvSpPr>
        <p:spPr/>
        <p:txBody>
          <a:bodyPr/>
          <a:lstStyle/>
          <a:p>
            <a:pPr algn="just"/>
            <a:r>
              <a:rPr lang="ru-RU" dirty="0" smtClean="0"/>
              <a:t>Впервые рассказ о старом кубинском рыбаке и мальчике, чья лодка плыла по океану, </a:t>
            </a:r>
            <a:r>
              <a:rPr lang="ru-RU" dirty="0" err="1" smtClean="0"/>
              <a:t>влекомая</a:t>
            </a:r>
            <a:r>
              <a:rPr lang="ru-RU" dirty="0" smtClean="0"/>
              <a:t> огромной рыбой, увидел свет в 1936 году в журнале «Эсквайр». В своём документальном очерке «На </a:t>
            </a:r>
            <a:r>
              <a:rPr lang="ru-RU" dirty="0" err="1" smtClean="0"/>
              <a:t>голубой</a:t>
            </a:r>
            <a:r>
              <a:rPr lang="ru-RU" dirty="0" smtClean="0"/>
              <a:t> воде. </a:t>
            </a:r>
            <a:r>
              <a:rPr lang="ru-RU" dirty="0" err="1" smtClean="0"/>
              <a:t>Гольфстримское</a:t>
            </a:r>
            <a:r>
              <a:rPr lang="ru-RU" dirty="0" smtClean="0"/>
              <a:t> письмо» Эрнест Хемингуэй поделился с читателями реальной историей одного кубинца, поймавшего самую большую в своей жизни рыбу и не смогшего довести его до гаванских берегов из-за акул.</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В этой повести писатель постарался передать читателям весь свой жизненный и литературный опыт. Хемингуэй создавал повесть долго, кропотливо выписывая каждый эпизод, каждое размышление и наблюдение своего, во многом лирического, героя.</a:t>
            </a:r>
          </a:p>
          <a:p>
            <a:pPr algn="just"/>
            <a:r>
              <a:rPr lang="ru-RU" dirty="0" smtClean="0"/>
              <a:t>На уровне художественной идеи «Старик и море» тесно связан со 103 псалмом Давида, воспевающим Бога как Творца неба и земли, и всех тварей, населяющих нашу планету.</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20000"/>
          </a:bodyPr>
          <a:lstStyle/>
          <a:p>
            <a:pPr algn="just"/>
            <a:r>
              <a:rPr lang="ru-RU" dirty="0" smtClean="0"/>
              <a:t>Художественная проблематика повести заключается в показе внутренней силы человека и его умении не только осознавать красоту и величие окружающего мира, но и своего места в нём. Огромный океан, в который уходит старик, – это символический образ как нашего вещного пространства, так и духовной жизни человека. Огромная рыба, с которой сражается рыбак, носит двоякий символический характер: с одной стороны – это собирательный образ всех рыб, пойманных когда-то Сантьяго, образ предназначенного ему Богом дела, с другой – это образ самого Создателя, обитающего в каждом своём творении, умершего ради людей, воскресшего и живущего в душах верующих.</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Поэтика повести. Переживания Старика держат нас в напряжении, что, конечно же, результат писательского мастерства. В повести налицо реализация одного из коренных принципов </a:t>
            </a:r>
            <a:r>
              <a:rPr lang="ru-RU" dirty="0" err="1" smtClean="0"/>
              <a:t>хемингуэевской</a:t>
            </a:r>
            <a:r>
              <a:rPr lang="ru-RU" dirty="0" smtClean="0"/>
              <a:t> эстетики – дать читателю ощущение того, что описанные события происходят у него на глазах или даже с ним самим. «Эффект присутствия», наглядности происходящего достигнут благодаря предельной достоверности подробностей, касающихся труда рыбака. Детали, относящиеся к ловле </a:t>
            </a:r>
            <a:r>
              <a:rPr lang="ru-RU" dirty="0" err="1" smtClean="0"/>
              <a:t>марлина</a:t>
            </a:r>
            <a:r>
              <a:rPr lang="ru-RU" dirty="0" smtClean="0"/>
              <a:t>, увлекают больше, чем коллизии детективной истории. </a:t>
            </a:r>
          </a:p>
          <a:p>
            <a:pPr algn="just"/>
            <a:r>
              <a:rPr lang="ru-RU" dirty="0" smtClean="0"/>
              <a:t>Сантьяго – труженик. И повесть – гимн не только мужеству, но и труду: именно в каждодневной борьбе за существование сформировались те черты старика, которые так импонируют читателю.</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10000"/>
          </a:bodyPr>
          <a:lstStyle/>
          <a:p>
            <a:pPr algn="just"/>
            <a:r>
              <a:rPr lang="ru-RU" dirty="0" smtClean="0"/>
              <a:t>Философский план повести. Помимо внешнего, «событийного» в повести присутствует и второй, философский план. Неслучайно ее любят рассматривать как притчу, иносказание. Сантьяго обретает символическую масштабность, олицетворяя противостояние человека и природной стихии. </a:t>
            </a:r>
          </a:p>
          <a:p>
            <a:pPr algn="just"/>
            <a:r>
              <a:rPr lang="ru-RU" dirty="0" smtClean="0"/>
              <a:t>Повесть «Старик и море» вернула Хемингуэю литературную репутацию и привела к пересмотру всего его творчества. Она с самого начала стала очень популярной и вернула во многих читателей уверенность в способностях Хемингуэя как писателя.</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к лекции</a:t>
            </a:r>
            <a:endParaRPr lang="ru-RU" dirty="0"/>
          </a:p>
        </p:txBody>
      </p:sp>
      <p:sp>
        <p:nvSpPr>
          <p:cNvPr id="3" name="Объект 2"/>
          <p:cNvSpPr>
            <a:spLocks noGrp="1"/>
          </p:cNvSpPr>
          <p:nvPr>
            <p:ph sz="quarter" idx="1"/>
          </p:nvPr>
        </p:nvSpPr>
        <p:spPr/>
        <p:txBody>
          <a:bodyPr/>
          <a:lstStyle/>
          <a:p>
            <a:pPr algn="just"/>
            <a:r>
              <a:rPr lang="ru-RU" dirty="0" smtClean="0"/>
              <a:t>1. Почему повесть «Старик и море» называют притчей?</a:t>
            </a:r>
          </a:p>
          <a:p>
            <a:pPr algn="just"/>
            <a:r>
              <a:rPr lang="ru-RU" dirty="0" smtClean="0"/>
              <a:t>2. Произведения Э. Хемингуэя о «потерянном поколении». </a:t>
            </a:r>
            <a:r>
              <a:rPr lang="ru-RU" smtClean="0"/>
              <a:t>Их особенности.</a:t>
            </a:r>
            <a:endParaRPr lang="ru-RU" dirty="0" smtClean="0"/>
          </a:p>
          <a:p>
            <a:pPr algn="just"/>
            <a:r>
              <a:rPr lang="ru-RU" dirty="0" smtClean="0"/>
              <a:t>3. Автобиографичность романа «Прощай, оружие!».</a:t>
            </a:r>
          </a:p>
          <a:p>
            <a:pPr>
              <a:buNone/>
            </a:pPr>
            <a:endParaRPr lang="ru-RU" dirty="0"/>
          </a:p>
        </p:txBody>
      </p:sp>
    </p:spTree>
    <p:extLst>
      <p:ext uri="{BB962C8B-B14F-4D97-AF65-F5344CB8AC3E}">
        <p14:creationId xmlns="" xmlns:p14="http://schemas.microsoft.com/office/powerpoint/2010/main" val="272079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Содержимое 2"/>
          <p:cNvSpPr>
            <a:spLocks noGrp="1"/>
          </p:cNvSpPr>
          <p:nvPr>
            <p:ph sz="quarter" idx="1"/>
          </p:nvPr>
        </p:nvSpPr>
        <p:spPr/>
        <p:txBody>
          <a:bodyPr/>
          <a:lstStyle/>
          <a:p>
            <a:pPr algn="just"/>
            <a:r>
              <a:rPr lang="ru-RU" dirty="0" smtClean="0"/>
              <a:t>1. Уникальность литературного стиля </a:t>
            </a:r>
            <a:br>
              <a:rPr lang="ru-RU" dirty="0" smtClean="0"/>
            </a:br>
            <a:r>
              <a:rPr lang="ru-RU" dirty="0" smtClean="0"/>
              <a:t>Э. Хемингуэя.</a:t>
            </a:r>
          </a:p>
          <a:p>
            <a:pPr algn="just"/>
            <a:r>
              <a:rPr lang="ru-RU" dirty="0" smtClean="0"/>
              <a:t>2. «Принцип айсберга» в творчестве писателя.</a:t>
            </a:r>
          </a:p>
          <a:p>
            <a:pPr algn="just"/>
            <a:r>
              <a:rPr lang="ru-RU" dirty="0" smtClean="0"/>
              <a:t>3. Потерянное поколение.</a:t>
            </a:r>
          </a:p>
          <a:p>
            <a:pPr algn="just"/>
            <a:r>
              <a:rPr lang="ru-RU" dirty="0" smtClean="0"/>
              <a:t>4. «Прощай, оружие!», «Снега Килиманджаро». </a:t>
            </a:r>
          </a:p>
          <a:p>
            <a:pPr algn="just"/>
            <a:r>
              <a:rPr lang="ru-RU" dirty="0" smtClean="0"/>
              <a:t>5. История создания повести «Старик и море».</a:t>
            </a:r>
          </a:p>
          <a:p>
            <a:pPr algn="just"/>
            <a:r>
              <a:rPr lang="ru-RU" dirty="0" smtClean="0"/>
              <a:t>6. Композиция, тема и проблема повести.</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7772400" cy="418058"/>
          </a:xfrm>
        </p:spPr>
        <p:txBody>
          <a:bodyPr>
            <a:normAutofit fontScale="90000"/>
          </a:bodyPr>
          <a:lstStyle/>
          <a:p>
            <a:pPr algn="ctr"/>
            <a:r>
              <a:rPr lang="ru-RU" dirty="0" smtClean="0"/>
              <a:t>Рекомендуемая литература</a:t>
            </a:r>
            <a:endParaRPr lang="ru-RU" dirty="0"/>
          </a:p>
        </p:txBody>
      </p:sp>
      <p:sp>
        <p:nvSpPr>
          <p:cNvPr id="3" name="Содержимое 2"/>
          <p:cNvSpPr>
            <a:spLocks noGrp="1"/>
          </p:cNvSpPr>
          <p:nvPr>
            <p:ph sz="quarter" idx="1"/>
          </p:nvPr>
        </p:nvSpPr>
        <p:spPr>
          <a:xfrm>
            <a:off x="914400" y="476672"/>
            <a:ext cx="7772400" cy="6192688"/>
          </a:xfrm>
        </p:spPr>
        <p:txBody>
          <a:bodyPr>
            <a:normAutofit fontScale="92500"/>
          </a:bodyPr>
          <a:lstStyle/>
          <a:p>
            <a:pPr lvl="1" algn="ctr">
              <a:buNone/>
            </a:pPr>
            <a:r>
              <a:rPr lang="ru-RU" b="1" dirty="0"/>
              <a:t>Основная литература</a:t>
            </a:r>
          </a:p>
          <a:p>
            <a:pPr algn="just"/>
            <a:r>
              <a:rPr lang="ru-RU" dirty="0" smtClean="0"/>
              <a:t>Зарубежная литература конца </a:t>
            </a:r>
            <a:r>
              <a:rPr lang="en-US" dirty="0" smtClean="0"/>
              <a:t>XIX</a:t>
            </a:r>
            <a:r>
              <a:rPr lang="ru-RU" dirty="0" smtClean="0"/>
              <a:t> – начала </a:t>
            </a:r>
            <a:r>
              <a:rPr lang="en-US" dirty="0" smtClean="0"/>
              <a:t>XX</a:t>
            </a:r>
            <a:r>
              <a:rPr lang="ru-RU" dirty="0" smtClean="0"/>
              <a:t> века: учебник для бакалавров / В.М. Толмачев, </a:t>
            </a:r>
            <a:br>
              <a:rPr lang="ru-RU" dirty="0" smtClean="0"/>
            </a:br>
            <a:r>
              <a:rPr lang="ru-RU" dirty="0" smtClean="0"/>
              <a:t>А.Ю. Зиновьева, Д.А. Иванов </a:t>
            </a:r>
            <a:r>
              <a:rPr lang="en-US" dirty="0" smtClean="0"/>
              <a:t>[</a:t>
            </a:r>
            <a:r>
              <a:rPr lang="ru-RU" dirty="0" smtClean="0"/>
              <a:t>и др.</a:t>
            </a:r>
            <a:r>
              <a:rPr lang="en-US" dirty="0" smtClean="0"/>
              <a:t>]</a:t>
            </a:r>
            <a:r>
              <a:rPr lang="ru-RU" dirty="0" smtClean="0"/>
              <a:t>; под ред. </a:t>
            </a:r>
            <a:br>
              <a:rPr lang="ru-RU" dirty="0" smtClean="0"/>
            </a:br>
            <a:r>
              <a:rPr lang="ru-RU" dirty="0" smtClean="0"/>
              <a:t>В.М. Толмачева. – М.: Издательство </a:t>
            </a:r>
            <a:r>
              <a:rPr lang="ru-RU" dirty="0" err="1" smtClean="0"/>
              <a:t>Юрайт</a:t>
            </a:r>
            <a:r>
              <a:rPr lang="ru-RU" dirty="0" smtClean="0"/>
              <a:t>, 2019. – 811 с. [Электронный ресурс]. </a:t>
            </a:r>
            <a:r>
              <a:rPr lang="en-US" dirty="0" smtClean="0">
                <a:latin typeface="Cambria" panose="02040503050406030204" pitchFamily="18" charset="0"/>
              </a:rPr>
              <a:t>URL</a:t>
            </a:r>
            <a:r>
              <a:rPr lang="ru-RU" dirty="0" smtClean="0"/>
              <a:t>: </a:t>
            </a:r>
            <a:r>
              <a:rPr lang="en-US" dirty="0" smtClean="0">
                <a:hlinkClick r:id="rId2"/>
              </a:rPr>
              <a:t>https://urait.ru/viewer/zarubezhnaya-literatura-konca-xix-nachala-xx-veka-444151#page/1</a:t>
            </a:r>
            <a:r>
              <a:rPr lang="ru-RU" dirty="0" smtClean="0"/>
              <a:t> (дата обращения: 22.11.2019)</a:t>
            </a:r>
          </a:p>
          <a:p>
            <a:pPr algn="ctr">
              <a:buNone/>
            </a:pPr>
            <a:r>
              <a:rPr lang="ru-RU" b="1" dirty="0" smtClean="0"/>
              <a:t>Дополнительная </a:t>
            </a:r>
            <a:r>
              <a:rPr lang="ru-RU" b="1" dirty="0"/>
              <a:t>литература</a:t>
            </a:r>
          </a:p>
          <a:p>
            <a:pPr algn="just"/>
            <a:r>
              <a:rPr lang="ru-RU" dirty="0" err="1" smtClean="0"/>
              <a:t>Гиленсон</a:t>
            </a:r>
            <a:r>
              <a:rPr lang="ru-RU" dirty="0" smtClean="0"/>
              <a:t> Б.А. История литературы США. В 2 ч. Часть 2: учебник для акад. </a:t>
            </a:r>
            <a:r>
              <a:rPr lang="ru-RU" dirty="0" err="1" smtClean="0"/>
              <a:t>бакалавриата</a:t>
            </a:r>
            <a:r>
              <a:rPr lang="ru-RU" dirty="0" smtClean="0"/>
              <a:t> / Б.А. </a:t>
            </a:r>
            <a:r>
              <a:rPr lang="ru-RU" dirty="0" err="1" smtClean="0"/>
              <a:t>Гиленсон</a:t>
            </a:r>
            <a:r>
              <a:rPr lang="ru-RU" dirty="0" smtClean="0"/>
              <a:t>. – М.: Издательство </a:t>
            </a:r>
            <a:r>
              <a:rPr lang="ru-RU" dirty="0" err="1" smtClean="0"/>
              <a:t>Юрайт</a:t>
            </a:r>
            <a:r>
              <a:rPr lang="ru-RU" dirty="0" smtClean="0"/>
              <a:t>, 2019. – 404 с. [Электронный ресурс]. </a:t>
            </a:r>
            <a:r>
              <a:rPr lang="en-US" dirty="0" smtClean="0">
                <a:latin typeface="Cambria" panose="02040503050406030204" pitchFamily="18" charset="0"/>
              </a:rPr>
              <a:t>URL</a:t>
            </a:r>
            <a:r>
              <a:rPr lang="ru-RU" dirty="0" smtClean="0"/>
              <a:t>: </a:t>
            </a:r>
            <a:r>
              <a:rPr lang="en-US" dirty="0" smtClean="0">
                <a:hlinkClick r:id="rId3"/>
              </a:rPr>
              <a:t>https://urait.ru/viewer/istoriya-literatury-ssha-v-2-ch-chast-2-434540#page/1 </a:t>
            </a:r>
            <a:r>
              <a:rPr lang="ru-RU" dirty="0" smtClean="0"/>
              <a:t>(дата обращения: 22.11.2019)</a:t>
            </a:r>
          </a:p>
          <a:p>
            <a:pPr marL="0" indent="0">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buNone/>
            </a:pPr>
            <a:endParaRPr lang="ru-RU" dirty="0" smtClean="0"/>
          </a:p>
          <a:p>
            <a:pPr>
              <a:buNone/>
            </a:pPr>
            <a:endParaRPr lang="ru-RU" dirty="0" smtClean="0"/>
          </a:p>
          <a:p>
            <a:pPr>
              <a:buNone/>
            </a:pPr>
            <a:endParaRPr lang="ru-RU" dirty="0" smtClean="0"/>
          </a:p>
          <a:p>
            <a:pPr algn="ctr">
              <a:buNone/>
            </a:pPr>
            <a:r>
              <a:rPr lang="ru-RU" b="1" dirty="0" smtClean="0"/>
              <a:t>Эрнест Хемингуэй</a:t>
            </a:r>
          </a:p>
          <a:p>
            <a:pPr algn="ctr">
              <a:buNone/>
            </a:pPr>
            <a:r>
              <a:rPr lang="ru-RU" b="1" dirty="0" smtClean="0"/>
              <a:t>21 июля 1899 – </a:t>
            </a:r>
          </a:p>
          <a:p>
            <a:pPr algn="ctr">
              <a:buNone/>
            </a:pPr>
            <a:r>
              <a:rPr lang="ru-RU" b="1" dirty="0" smtClean="0"/>
              <a:t>2 июля 1961</a:t>
            </a:r>
            <a:endParaRPr lang="ru-RU" b="1" dirty="0"/>
          </a:p>
        </p:txBody>
      </p:sp>
      <p:pic>
        <p:nvPicPr>
          <p:cNvPr id="5" name="Содержимое 4" descr="Хемингуэй.jpg"/>
          <p:cNvPicPr>
            <a:picLocks noGrp="1" noChangeAspect="1"/>
          </p:cNvPicPr>
          <p:nvPr>
            <p:ph sz="quarter" idx="2"/>
          </p:nvPr>
        </p:nvPicPr>
        <p:blipFill>
          <a:blip r:embed="rId2"/>
          <a:stretch>
            <a:fillRect/>
          </a:stretch>
        </p:blipFill>
        <p:spPr>
          <a:xfrm>
            <a:off x="4786314" y="1541557"/>
            <a:ext cx="3916168" cy="424489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sz="quarter" idx="1"/>
          </p:nvPr>
        </p:nvSpPr>
        <p:spPr/>
        <p:txBody>
          <a:bodyPr/>
          <a:lstStyle/>
          <a:p>
            <a:pPr algn="just"/>
            <a:r>
              <a:rPr lang="ru-RU" dirty="0" smtClean="0"/>
              <a:t>Эрнест Хемингуэй – американский писатель и журналист. Интересно, что он стал популярным во всем мире не только благодаря своим произведениям, но и благодаря своей непростой биографии, которая была насыщена разными приключениями. Краткий и содержательный писательский стиль Хемингуэя коренным образом повлиял на развитие литературы </a:t>
            </a:r>
            <a:r>
              <a:rPr lang="en-US" dirty="0" smtClean="0"/>
              <a:t>XX</a:t>
            </a:r>
            <a:r>
              <a:rPr lang="ru-RU" dirty="0" smtClean="0"/>
              <a:t> века.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Уникальность стиля</a:t>
            </a:r>
            <a:endParaRPr lang="ru-RU" dirty="0"/>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Творчество Хемингуэя представляет собой новый шаг вперед в развитии американского и мирового реалистического искусства. Основной темой творчества Хемингуэя в течение всей его жизни оставалась </a:t>
            </a:r>
            <a:r>
              <a:rPr lang="ru-RU" b="1" i="1" dirty="0" smtClean="0"/>
              <a:t>тема трагичности судьбы рядового американца</a:t>
            </a:r>
            <a:r>
              <a:rPr lang="ru-RU" dirty="0" smtClean="0"/>
              <a:t>.</a:t>
            </a:r>
          </a:p>
          <a:p>
            <a:pPr algn="just"/>
            <a:r>
              <a:rPr lang="ru-RU" b="1" i="1" dirty="0" smtClean="0"/>
              <a:t>Душой его романов являются действие, борьба, дерзание</a:t>
            </a:r>
            <a:r>
              <a:rPr lang="ru-RU" dirty="0" smtClean="0"/>
              <a:t>. Автор любуется гордыми, сильными, человечными героями, умеющими сохранить достоинство при самых тяжелых обстоятельствах. Однако </a:t>
            </a:r>
            <a:r>
              <a:rPr lang="ru-RU" b="1" i="1" dirty="0" smtClean="0"/>
              <a:t>многие герои Хемингуэя обречены на беспросветное одиночество, на отчаяние. </a:t>
            </a:r>
            <a:endParaRPr lang="ru-RU" dirty="0" smtClean="0"/>
          </a:p>
          <a:p>
            <a:pPr algn="just"/>
            <a:r>
              <a:rPr lang="ru-RU" dirty="0" smtClean="0"/>
              <a:t>Литературный стиль Хемингуэя уникален в прозе ХХ века. Его пытались копировать писатели разных стран, но мало преуспевали на своем пути. Манера Хемингуэя – эта часть его личности, его биографии.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Его проза – это канва внешней жизни людей, бытия, вмещающего величие и ничтожество чувств, желаний и побуждений.</a:t>
            </a:r>
          </a:p>
          <a:p>
            <a:pPr algn="just"/>
            <a:r>
              <a:rPr lang="ru-RU" dirty="0" smtClean="0"/>
              <a:t>Хемингуэй стремился как можно больше </a:t>
            </a:r>
            <a:r>
              <a:rPr lang="ru-RU" dirty="0" err="1" smtClean="0"/>
              <a:t>объективизировать</a:t>
            </a:r>
            <a:r>
              <a:rPr lang="ru-RU" dirty="0" smtClean="0"/>
              <a:t> повествование, исключить из него прямые авторские оценки, элементы дидактики, заменить, где можно, диалог монологом. В мастерстве внутреннего монолога Хемингуэй достиг больших высот. Компоненты композиции и стиля были подчинены в его произведениях интересам развития действия.</a:t>
            </a:r>
          </a:p>
          <a:p>
            <a:pPr algn="just"/>
            <a:r>
              <a:rPr lang="ru-RU" dirty="0" smtClean="0"/>
              <a:t>Среди характерных черт «телеграфного  стиля» писателя исследователи называют точность и лаконичность языка, холодную сдержанность в описаниях трагических  и экстремальных ситуаций, предельную конкретность художественных деталей, умение опустить необязательное.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«Принцип айсберга»</a:t>
            </a:r>
            <a:endParaRPr lang="ru-RU" dirty="0"/>
          </a:p>
        </p:txBody>
      </p:sp>
      <p:sp>
        <p:nvSpPr>
          <p:cNvPr id="3" name="Содержимое 2"/>
          <p:cNvSpPr>
            <a:spLocks noGrp="1"/>
          </p:cNvSpPr>
          <p:nvPr>
            <p:ph sz="quarter" idx="1"/>
          </p:nvPr>
        </p:nvSpPr>
        <p:spPr>
          <a:xfrm>
            <a:off x="914400" y="1447800"/>
            <a:ext cx="7772400" cy="5267348"/>
          </a:xfrm>
        </p:spPr>
        <p:txBody>
          <a:bodyPr>
            <a:normAutofit fontScale="85000" lnSpcReduction="20000"/>
          </a:bodyPr>
          <a:lstStyle/>
          <a:p>
            <a:pPr algn="just"/>
            <a:r>
              <a:rPr lang="ru-RU" dirty="0" smtClean="0"/>
              <a:t>Выдвинутый Хемингуэем </a:t>
            </a:r>
            <a:r>
              <a:rPr lang="ru-RU" b="1" i="1" dirty="0" smtClean="0"/>
              <a:t>«принцип айсберга»</a:t>
            </a:r>
            <a:r>
              <a:rPr lang="ru-RU" dirty="0" smtClean="0"/>
              <a:t> (особый творческий прием, когда писатель, работая над текстом романа, сокращает первоначальный вариант в 3-5 раз, считая, что выброшенные куски не пропадают бесследно, а насыщают текст повествования дополнительным скрытым смыслом) сочетается с так называемым «боковым взглядом» – умением увидеть тысячи мельчайших деталей, которые будто бы не имеют непосредственного отношения к событиям, но на самом деле играют огромную роль в тексте, воссоздавая колорит времени и места.</a:t>
            </a:r>
          </a:p>
          <a:p>
            <a:pPr algn="just"/>
            <a:r>
              <a:rPr lang="ru-RU" dirty="0" smtClean="0"/>
              <a:t>Его сущность состоит в том, что огромный вес придаётся подтексту, так называют скрытый смысл высказывания, который внимательный читатель расшифровывает при помощи деталей, намёков, символов. Именно этот материал произведения напоминает ту значительно большую часть айсберга, которая спрятана под водой и зачаровывает своей таинственностью.</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Потерянное поколение</a:t>
            </a:r>
            <a:endParaRPr lang="ru-RU" dirty="0"/>
          </a:p>
        </p:txBody>
      </p:sp>
      <p:sp>
        <p:nvSpPr>
          <p:cNvPr id="3" name="Содержимое 2"/>
          <p:cNvSpPr>
            <a:spLocks noGrp="1"/>
          </p:cNvSpPr>
          <p:nvPr>
            <p:ph sz="quarter" idx="1"/>
          </p:nvPr>
        </p:nvSpPr>
        <p:spPr/>
        <p:txBody>
          <a:bodyPr>
            <a:normAutofit lnSpcReduction="10000"/>
          </a:bodyPr>
          <a:lstStyle/>
          <a:p>
            <a:pPr algn="just"/>
            <a:r>
              <a:rPr lang="ru-RU" dirty="0" smtClean="0"/>
              <a:t>Участие в войне определило его мировоззрение: в 20-х гг.; Хемингуэй выступил в своих ранних произведениях как представитель «потерянного поколения». Война за чужие интересы отняла у них здоровье, лишила психического равновесия, вместо прежних идеалов дала травмы и ночные кошмары; тревожная, сотрясаемая инфляцией и кризисом жизнь послевоенного Запада укрепляла в душе мучительную опустошенность и болезненную надломленность.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Вместе с тем Хемингуэй, </a:t>
            </a:r>
            <a:r>
              <a:rPr lang="ru-RU" dirty="0" smtClean="0"/>
              <a:t>принадлежа </a:t>
            </a:r>
            <a:r>
              <a:rPr lang="ru-RU" dirty="0" smtClean="0"/>
              <a:t>«потерянному поколению», в отличие от Олдингтона и Ремарка не только не смиряется со своим уделом – он спорит с самим понятием «потерянное поколение» как с синонимом обреченности. Герои Хемингуэя мужественно противостоят судьбе, стоически преодолевают отчуждение. Таков стержень моральных поисков писателя – знаменитый </a:t>
            </a:r>
            <a:r>
              <a:rPr lang="ru-RU" dirty="0" err="1" smtClean="0"/>
              <a:t>хемингуеевский</a:t>
            </a:r>
            <a:r>
              <a:rPr lang="ru-RU" dirty="0" smtClean="0"/>
              <a:t> кодекс или канон стоического противостояния трагизму бытия.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965</TotalTime>
  <Words>1401</Words>
  <Application>Microsoft Office PowerPoint</Application>
  <PresentationFormat>Экран (4:3)</PresentationFormat>
  <Paragraphs>68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Справедливость</vt:lpstr>
      <vt:lpstr>Творчество Э. Хемингуэя </vt:lpstr>
      <vt:lpstr>План лекции</vt:lpstr>
      <vt:lpstr>Слайд 3</vt:lpstr>
      <vt:lpstr>Слайд 4</vt:lpstr>
      <vt:lpstr>Уникальность стиля</vt:lpstr>
      <vt:lpstr>Слайд 6</vt:lpstr>
      <vt:lpstr>«Принцип айсберга»</vt:lpstr>
      <vt:lpstr>Потерянное поколение</vt:lpstr>
      <vt:lpstr>Слайд 9</vt:lpstr>
      <vt:lpstr>«Прощай, оружие!»</vt:lpstr>
      <vt:lpstr>Слайд 11</vt:lpstr>
      <vt:lpstr>«Снега Килиманджаро»</vt:lpstr>
      <vt:lpstr>Слайд 13</vt:lpstr>
      <vt:lpstr>«Старик и море»</vt:lpstr>
      <vt:lpstr>Слайд 15</vt:lpstr>
      <vt:lpstr>Слайд 16</vt:lpstr>
      <vt:lpstr>Слайд 17</vt:lpstr>
      <vt:lpstr>Слайд 18</vt:lpstr>
      <vt:lpstr>Вопросы к лекции</vt:lpstr>
      <vt:lpstr>Рекомендуемая литература</vt:lpstr>
    </vt:vector>
  </TitlesOfParts>
  <Company>Enter-ПК</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Творчество Ф.М. Достоевского</dc:title>
  <dc:creator>Анастасия</dc:creator>
  <cp:lastModifiedBy>Анастасия</cp:lastModifiedBy>
  <cp:revision>82</cp:revision>
  <dcterms:created xsi:type="dcterms:W3CDTF">2018-01-27T08:28:18Z</dcterms:created>
  <dcterms:modified xsi:type="dcterms:W3CDTF">2020-04-04T06:04:55Z</dcterms:modified>
</cp:coreProperties>
</file>