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5" r:id="rId1"/>
  </p:sldMasterIdLst>
  <p:notesMasterIdLst>
    <p:notesMasterId r:id="rId17"/>
  </p:notesMasterIdLst>
  <p:sldIdLst>
    <p:sldId id="437" r:id="rId2"/>
    <p:sldId id="422" r:id="rId3"/>
    <p:sldId id="419" r:id="rId4"/>
    <p:sldId id="433" r:id="rId5"/>
    <p:sldId id="434" r:id="rId6"/>
    <p:sldId id="436" r:id="rId7"/>
    <p:sldId id="424" r:id="rId8"/>
    <p:sldId id="439" r:id="rId9"/>
    <p:sldId id="441" r:id="rId10"/>
    <p:sldId id="438" r:id="rId11"/>
    <p:sldId id="425" r:id="rId12"/>
    <p:sldId id="426" r:id="rId13"/>
    <p:sldId id="427" r:id="rId14"/>
    <p:sldId id="440" r:id="rId15"/>
    <p:sldId id="3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71" autoAdjust="0"/>
    <p:restoredTop sz="89911" autoAdjust="0"/>
  </p:normalViewPr>
  <p:slideViewPr>
    <p:cSldViewPr snapToGrid="0">
      <p:cViewPr>
        <p:scale>
          <a:sx n="66" d="100"/>
          <a:sy n="66" d="100"/>
        </p:scale>
        <p:origin x="-2412" y="-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22F54-7280-4A22-A8B4-765A2C1D2F3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8A0BB-8A09-4295-8E07-F0847E313A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93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A0BB-8A09-4295-8E07-F0847E313AE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196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A0BB-8A09-4295-8E07-F0847E313AE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973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A0BB-8A09-4295-8E07-F0847E313AE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89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A0BB-8A09-4295-8E07-F0847E313AE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253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A0BB-8A09-4295-8E07-F0847E313AE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5705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A0BB-8A09-4295-8E07-F0847E313AE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33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A0BB-8A09-4295-8E07-F0847E313AE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8330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A0BB-8A09-4295-8E07-F0847E313AE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43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382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25833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803917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884079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258426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12358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33809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7585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551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09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76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74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011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26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505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834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740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8024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3218" y="2491994"/>
            <a:ext cx="10731792" cy="274189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Лучевая диагностика околощитовидных желёз: прошлое, настоящее и будущее. </a:t>
            </a: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асть 2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11760" y="4234248"/>
            <a:ext cx="4462409" cy="2125362"/>
          </a:xfrm>
        </p:spPr>
        <p:txBody>
          <a:bodyPr numCol="1">
            <a:noAutofit/>
          </a:bodyPr>
          <a:lstStyle/>
          <a:p>
            <a:pPr algn="l" defTabSz="457200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457200"/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5" descr="abi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290304"/>
            <a:ext cx="8267699" cy="15516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09310" y="6243279"/>
            <a:ext cx="2616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13947" y="4222077"/>
            <a:ext cx="50580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ординатор 1 года обучения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рентгенология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Вязьмин Вадим Викторович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37650" y="182659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2501" t="33704" r="30333" b="45852"/>
          <a:stretch/>
        </p:blipFill>
        <p:spPr>
          <a:xfrm>
            <a:off x="392506" y="3955347"/>
            <a:ext cx="662363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74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3057"/>
            <a:ext cx="12192000" cy="140053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ПЭТ-КТ околощитовидных желез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20" r="25235" b="67897"/>
          <a:stretch/>
        </p:blipFill>
        <p:spPr>
          <a:xfrm>
            <a:off x="338488" y="597760"/>
            <a:ext cx="6594748" cy="6036101"/>
          </a:xfrm>
        </p:spPr>
      </p:pic>
      <p:sp>
        <p:nvSpPr>
          <p:cNvPr id="3" name="Прямоугольник 2"/>
          <p:cNvSpPr/>
          <p:nvPr/>
        </p:nvSpPr>
        <p:spPr>
          <a:xfrm>
            <a:off x="7566409" y="2121096"/>
            <a:ext cx="40528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Возможность дифференциальной диагностики узловых образований щитовидной железы и образований ОЩЖ</a:t>
            </a:r>
          </a:p>
        </p:txBody>
      </p:sp>
    </p:spTree>
    <p:extLst>
      <p:ext uri="{BB962C8B-B14F-4D97-AF65-F5344CB8AC3E}">
        <p14:creationId xmlns:p14="http://schemas.microsoft.com/office/powerpoint/2010/main" xmlns="" val="34984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3057"/>
            <a:ext cx="12192000" cy="140053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ПЭТ-КТ околощитовидных желез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244" t="10619" r="50985" b="12956"/>
          <a:stretch/>
        </p:blipFill>
        <p:spPr>
          <a:xfrm>
            <a:off x="112394" y="904239"/>
            <a:ext cx="7406006" cy="58564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30794" y="2308966"/>
            <a:ext cx="447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одно исследование диагностировали образование околощитовидной железы и поражение костной системы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2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053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ПЭТ-МРТ околощитовидных желез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5833" t="28222" r="34500" b="20963"/>
          <a:stretch/>
        </p:blipFill>
        <p:spPr>
          <a:xfrm>
            <a:off x="1643860" y="783443"/>
            <a:ext cx="8525073" cy="584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2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72" y="0"/>
            <a:ext cx="12087827" cy="86360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ПЭТ-МРТ </a:t>
            </a: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околощитовидных желез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56" t="22887" r="34155" b="18997"/>
          <a:stretch/>
        </p:blipFill>
        <p:spPr>
          <a:xfrm>
            <a:off x="1898757" y="760492"/>
            <a:ext cx="7958676" cy="59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1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8739" y="0"/>
            <a:ext cx="12280739" cy="140053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Интраоперационная ангиография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околощитовидных желез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436" y="640751"/>
            <a:ext cx="5644252" cy="58906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72589" y="801525"/>
            <a:ext cx="529548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Метод флуоресценции с применением красителя – индоцианин зеленый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Выявление степени функционирования ОЩЖ с помощью оценки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васкуляризации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Предотвращение постоперационного гипопаратиреоза, возможность аллотрансплантации ОЩЖ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1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986" y="262400"/>
            <a:ext cx="9704614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6240" y="1166842"/>
            <a:ext cx="113690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Точная предоперационная визуализация околощитовидных желез является ключевым пунктом в успешном радикальном (хирургическом) лечении первичного гиперпаратиреоза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Сочетание ультразвуковой диагностики и сцинтиграфии (желательно дополненной ОФЭКТ-КТ) хорошо себя зарекомендовали и являются методами визуализации первой линии ОЩЖ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МСКТ и МРТ рекомендованы как методы второй линии визуализации, при неоднозначных результатах УЗИ и сцинтиграфии, множественном поражении, повторном оперативном вмешательстве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ПЭТ-КТ и ПЭТ-МРТ являются перспективными методами визуализации ОЩЖ, а также костных 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висцеральных осложнений первичного гиперпаратиреоза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550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90400" cy="10668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Магнитно-резонансная томография с контрастированием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754" y="360045"/>
            <a:ext cx="11277601" cy="60388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Преимущества: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информативность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эктопированных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ОЩЖ, лучшие результаты при множественном поражении, возможность проводить исследование беременным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Недостатки: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длительность исследования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Эффективность: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чувствительность 43-98 %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пецифичность 75-97 %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очность 84-96 %</a:t>
            </a:r>
          </a:p>
          <a:p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8530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4160" y="0"/>
            <a:ext cx="12456160" cy="97155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МРТ околощитовидных желез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58298" y="1532933"/>
            <a:ext cx="39906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Гиперинтенсивный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сигнал на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-ВИ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Сигнал низкой или промежуточной интенсивности на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1-ВИ, с усилением сигнала при контрастировании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35" t="59810" r="839" b="585"/>
          <a:stretch/>
        </p:blipFill>
        <p:spPr>
          <a:xfrm>
            <a:off x="572758" y="809453"/>
            <a:ext cx="6742442" cy="5865972"/>
          </a:xfrm>
        </p:spPr>
      </p:pic>
    </p:spTree>
    <p:extLst>
      <p:ext uri="{BB962C8B-B14F-4D97-AF65-F5344CB8AC3E}">
        <p14:creationId xmlns:p14="http://schemas.microsoft.com/office/powerpoint/2010/main" xmlns="" val="24304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760" y="-106082"/>
            <a:ext cx="12303760" cy="85792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МРТ, УЗИ и </a:t>
            </a: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сцинтиграфии</a:t>
            </a:r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758" t="49344" r="46934" b="20606"/>
          <a:stretch/>
        </p:blipFill>
        <p:spPr>
          <a:xfrm>
            <a:off x="219328" y="613537"/>
            <a:ext cx="7738968" cy="5978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25768" y="751840"/>
            <a:ext cx="38987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B1,B2 –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гиперинтенсивный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сигнал на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T2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-ВИ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B3, B4 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усиление интенсивности сигнала на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-постконтрастных изображениях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B5 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очаг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гиперфиксации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РФП на отстроченной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сцинтиграфии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B6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гипоэхогенное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образование с наличием кровотока при ЦДК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9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2" y="0"/>
            <a:ext cx="12017828" cy="140053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МРТ, УЗИ и </a:t>
            </a:r>
            <a:r>
              <a:rPr lang="ru-RU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сцинтиграфии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4" t="55242" r="41047" b="24616"/>
          <a:stretch/>
        </p:blipFill>
        <p:spPr>
          <a:xfrm>
            <a:off x="275134" y="773721"/>
            <a:ext cx="7301324" cy="5888336"/>
          </a:xfrm>
        </p:spPr>
      </p:pic>
      <p:sp>
        <p:nvSpPr>
          <p:cNvPr id="3" name="Прямоугольник 2"/>
          <p:cNvSpPr/>
          <p:nvPr/>
        </p:nvSpPr>
        <p:spPr>
          <a:xfrm>
            <a:off x="7677420" y="700265"/>
            <a:ext cx="419973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C1,C2,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С3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гиперинтенсивный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сигнал на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T2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-ВИ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интенсивность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сигнала на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-постконтрастных изображениях сравнялась с интенсивностью сигнала от щитовидной железы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гипоэхогенное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образование с наличием кровотока при ЦДК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6, C7 –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очаг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гиперфиксации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РФП сохраняющийся на отсроченной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сцинтиграфии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9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2" y="0"/>
            <a:ext cx="12017828" cy="140053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МРТ, УЗИ и </a:t>
            </a:r>
            <a:r>
              <a:rPr lang="ru-RU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сцинтиграфии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5" t="76184" r="41310" b="452"/>
          <a:stretch/>
        </p:blipFill>
        <p:spPr>
          <a:xfrm>
            <a:off x="317823" y="823964"/>
            <a:ext cx="7248586" cy="5764635"/>
          </a:xfrm>
        </p:spPr>
      </p:pic>
      <p:sp>
        <p:nvSpPr>
          <p:cNvPr id="3" name="Прямоугольник 2"/>
          <p:cNvSpPr/>
          <p:nvPr/>
        </p:nvSpPr>
        <p:spPr>
          <a:xfrm>
            <a:off x="7710060" y="890125"/>
            <a:ext cx="43178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D1,D2 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изоинтенсивный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сигнал на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-ВИ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D3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интенсивность сигнала на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-постконтрастных изображениях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умеренно гиперинтенсивна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D4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интенсивность сигнала на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-постконтрастных изображениях сравнялась с интенсивностью сигнала от щитовидной железы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D5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гипоэхогенное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образование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D6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очаг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гиперфиксации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РФП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отсроченной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сцинтиграфии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2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-118782"/>
            <a:ext cx="12077700" cy="140053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Позитронно-эмиссионная томография в сочетании с МСКТ и МРТ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262" y="1357948"/>
            <a:ext cx="11915775" cy="519525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Преимущества: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выявление образований ОЩЖ не диагностированных другими методами лучевой визуализации, диагностика костных 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висцеральных осложнений ПГПТ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Недостатки: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низкая доступность и высокая стоимость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Эффективность (для ПЭТ-КТ):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чувствительность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специфичность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97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точность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2001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3057"/>
            <a:ext cx="12192000" cy="140053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ПЭТ-КТ околощитовидных желез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35297" y="2172159"/>
            <a:ext cx="43911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Возможность дифференциальной диагностики узловых образований щитовидной железы и образований ОЩЖ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2" t="32121" r="25275" b="35782"/>
          <a:stretch/>
        </p:blipFill>
        <p:spPr>
          <a:xfrm>
            <a:off x="428263" y="718126"/>
            <a:ext cx="6769695" cy="5891018"/>
          </a:xfrm>
        </p:spPr>
      </p:pic>
    </p:spTree>
    <p:extLst>
      <p:ext uri="{BB962C8B-B14F-4D97-AF65-F5344CB8AC3E}">
        <p14:creationId xmlns:p14="http://schemas.microsoft.com/office/powerpoint/2010/main" xmlns="" val="6060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3057"/>
            <a:ext cx="12192000" cy="140053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ПЭТ-КТ околощитовидных желез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20" t="65644" r="25235" b="1864"/>
          <a:stretch/>
        </p:blipFill>
        <p:spPr>
          <a:xfrm>
            <a:off x="292189" y="667208"/>
            <a:ext cx="6536873" cy="6055754"/>
          </a:xfrm>
        </p:spPr>
      </p:pic>
      <p:sp>
        <p:nvSpPr>
          <p:cNvPr id="3" name="Прямоугольник 2"/>
          <p:cNvSpPr/>
          <p:nvPr/>
        </p:nvSpPr>
        <p:spPr>
          <a:xfrm>
            <a:off x="7566409" y="2121096"/>
            <a:ext cx="40528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Возможность дифференциальной диагностики узловых образований щитовидной железы и образований ОЩЖ</a:t>
            </a:r>
          </a:p>
        </p:txBody>
      </p:sp>
    </p:spTree>
    <p:extLst>
      <p:ext uri="{BB962C8B-B14F-4D97-AF65-F5344CB8AC3E}">
        <p14:creationId xmlns:p14="http://schemas.microsoft.com/office/powerpoint/2010/main" xmlns="" val="11695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32509</TotalTime>
  <Words>436</Words>
  <Application>Microsoft Office PowerPoint</Application>
  <PresentationFormat>Произвольный</PresentationFormat>
  <Paragraphs>129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Ион</vt:lpstr>
      <vt:lpstr> Лучевая диагностика околощитовидных желёз: прошлое, настоящее и будущее. Часть 2  </vt:lpstr>
      <vt:lpstr>Магнитно-резонансная томография с контрастированием</vt:lpstr>
      <vt:lpstr>МРТ околощитовидных желез</vt:lpstr>
      <vt:lpstr>Сопоставление МРТ, УЗИ и сцинтиграфии</vt:lpstr>
      <vt:lpstr>Сопоставление МРТ, УЗИ и сцинтиграфии</vt:lpstr>
      <vt:lpstr>Сопоставление МРТ, УЗИ и сцинтиграфии</vt:lpstr>
      <vt:lpstr>Позитронно-эмиссионная томография в сочетании с МСКТ и МРТ</vt:lpstr>
      <vt:lpstr>ПЭТ-КТ околощитовидных желез</vt:lpstr>
      <vt:lpstr>ПЭТ-КТ околощитовидных желез</vt:lpstr>
      <vt:lpstr>ПЭТ-КТ околощитовидных желез</vt:lpstr>
      <vt:lpstr>ПЭТ-КТ околощитовидных желез</vt:lpstr>
      <vt:lpstr>ПЭТ-МРТ околощитовидных желез</vt:lpstr>
      <vt:lpstr>ПЭТ-МРТ околощитовидных желез</vt:lpstr>
      <vt:lpstr>Интраоперационная ангиография околощитовидных желез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DOC_ST</dc:creator>
  <cp:lastModifiedBy>Вадим</cp:lastModifiedBy>
  <cp:revision>499</cp:revision>
  <dcterms:created xsi:type="dcterms:W3CDTF">2016-02-21T05:06:10Z</dcterms:created>
  <dcterms:modified xsi:type="dcterms:W3CDTF">2022-12-28T04:48:36Z</dcterms:modified>
</cp:coreProperties>
</file>