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76" r:id="rId4"/>
    <p:sldId id="291" r:id="rId5"/>
    <p:sldId id="277" r:id="rId6"/>
    <p:sldId id="292" r:id="rId7"/>
    <p:sldId id="293" r:id="rId8"/>
    <p:sldId id="294" r:id="rId9"/>
    <p:sldId id="295" r:id="rId10"/>
    <p:sldId id="296" r:id="rId11"/>
    <p:sldId id="297" r:id="rId12"/>
    <p:sldId id="298" r:id="rId13"/>
    <p:sldId id="278" r:id="rId14"/>
    <p:sldId id="281" r:id="rId15"/>
    <p:sldId id="301" r:id="rId16"/>
    <p:sldId id="299" r:id="rId17"/>
    <p:sldId id="300" r:id="rId18"/>
    <p:sldId id="303" r:id="rId19"/>
    <p:sldId id="280" r:id="rId20"/>
    <p:sldId id="288" r:id="rId21"/>
    <p:sldId id="282" r:id="rId22"/>
    <p:sldId id="29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765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70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345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92919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06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9238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329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8821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374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273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02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83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22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642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849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374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550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583535"/>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2" y="1025433"/>
            <a:ext cx="8512039" cy="2971801"/>
          </a:xfrm>
        </p:spPr>
        <p:txBody>
          <a:bodyPr>
            <a:normAutofit/>
          </a:bodyPr>
          <a:lstStyle/>
          <a:p>
            <a:r>
              <a:rPr lang="ru-RU" b="1" dirty="0"/>
              <a:t>предложение как синтаксическая единица</a:t>
            </a:r>
            <a:endParaRPr lang="ru-RU" dirty="0"/>
          </a:p>
        </p:txBody>
      </p:sp>
      <p:sp>
        <p:nvSpPr>
          <p:cNvPr id="3" name="Подзаголовок 2"/>
          <p:cNvSpPr>
            <a:spLocks noGrp="1"/>
          </p:cNvSpPr>
          <p:nvPr>
            <p:ph type="subTitle" idx="1"/>
          </p:nvPr>
        </p:nvSpPr>
        <p:spPr>
          <a:xfrm>
            <a:off x="684212" y="4284617"/>
            <a:ext cx="6400800" cy="1506583"/>
          </a:xfrm>
        </p:spPr>
        <p:txBody>
          <a:bodyPr/>
          <a:lstStyle/>
          <a:p>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9598777" cy="1507067"/>
          </a:xfrm>
        </p:spPr>
        <p:txBody>
          <a:bodyPr/>
          <a:lstStyle/>
          <a:p>
            <a:r>
              <a:rPr lang="ru-RU" dirty="0"/>
              <a:t>Полнота структуры предложения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0" y="1315453"/>
            <a:ext cx="11229473" cy="5236349"/>
          </a:xfrm>
        </p:spPr>
        <p:txBody>
          <a:bodyPr>
            <a:normAutofit/>
          </a:bodyPr>
          <a:lstStyle/>
          <a:p>
            <a:pPr marL="457200" indent="457200" algn="just">
              <a:lnSpc>
                <a:spcPct val="107000"/>
              </a:lnSpc>
            </a:pPr>
            <a:r>
              <a:rPr lang="ru-RU" sz="3200" b="1" dirty="0">
                <a:effectLst/>
                <a:latin typeface="Times New Roman" panose="02020603050405020304" pitchFamily="18" charset="0"/>
                <a:ea typeface="Calibri" panose="020F0502020204030204" pitchFamily="34" charset="0"/>
                <a:cs typeface="Times New Roman" panose="02020603050405020304" pitchFamily="18" charset="0"/>
              </a:rPr>
              <a:t>Полные</a:t>
            </a: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имеются все члены, необходимые для выражения мысли. </a:t>
            </a:r>
            <a:r>
              <a:rPr lang="ru-RU" sz="3200" i="1" dirty="0">
                <a:effectLst/>
                <a:latin typeface="Times New Roman" panose="02020603050405020304" pitchFamily="18" charset="0"/>
                <a:ea typeface="Calibri" panose="020F0502020204030204" pitchFamily="34" charset="0"/>
                <a:cs typeface="Times New Roman" panose="02020603050405020304" pitchFamily="18" charset="0"/>
              </a:rPr>
              <a:t>И вечный бой! Покой нам только снится сквозь кровь и пыль…</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3200" b="1" dirty="0">
                <a:effectLst/>
                <a:latin typeface="Times New Roman" panose="02020603050405020304" pitchFamily="18" charset="0"/>
                <a:ea typeface="Calibri" panose="020F0502020204030204" pitchFamily="34" charset="0"/>
                <a:cs typeface="Times New Roman" panose="02020603050405020304" pitchFamily="18" charset="0"/>
              </a:rPr>
              <a:t>Неполные</a:t>
            </a: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пропущен какой-либо необходимый по смыслу и структуре член предложения, который можно восстановить из предыдущей речи. </a:t>
            </a:r>
            <a:r>
              <a:rPr lang="ru-RU" sz="3200" i="1" dirty="0">
                <a:effectLst/>
                <a:latin typeface="Times New Roman" panose="02020603050405020304" pitchFamily="18" charset="0"/>
                <a:ea typeface="Calibri" panose="020F0502020204030204" pitchFamily="34" charset="0"/>
                <a:cs typeface="Times New Roman" panose="02020603050405020304" pitchFamily="18" charset="0"/>
              </a:rPr>
              <a:t>В молодых сосенках более пахнет нежной смолой зеленой иглы, в старых соснах – зрелой терпкой смолой древесины.</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9426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0545262" cy="1507067"/>
          </a:xfrm>
        </p:spPr>
        <p:txBody>
          <a:bodyPr/>
          <a:lstStyle/>
          <a:p>
            <a:r>
              <a:rPr lang="ru-RU" dirty="0"/>
              <a:t>Грамматический состав предложения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0" y="1315453"/>
            <a:ext cx="11357811" cy="5542547"/>
          </a:xfrm>
        </p:spPr>
        <p:txBody>
          <a:bodyPr>
            <a:normAutofit fontScale="92500" lnSpcReduction="1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Нераспространенные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состоящие только из грамматической основы.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Звезды меркнут и гаснут.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Распространенные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состоящие из главных и второстепенных членов предложения.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У широкой степной дороги ночевала отара овец.</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Определение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второстепенный член предложения, обозначающий признак предмета. Бывает согласованным и несогласованным. Согласованное определение выражается прилагательным, причастие, согласуется с подлежащим в роде, числе и падеже. Несогласованное определение может быть существительным в косвенном падеже, инфинитивом, наречием и другими частями речи.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Хорёк – это бархатистый грациозный зверёк, с живыми глазками-бусинками.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0480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0545262" cy="1507067"/>
          </a:xfrm>
        </p:spPr>
        <p:txBody>
          <a:bodyPr/>
          <a:lstStyle/>
          <a:p>
            <a:r>
              <a:rPr lang="ru-RU" dirty="0"/>
              <a:t>Грамматический состав предложения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240632" y="1524001"/>
            <a:ext cx="11117179" cy="5590674"/>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Дополнение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второстепенный член предложения, указывающий на предмет, на который направлено действие или который является результатом действия. Отвечает на вопросы косвенных падежей. Прямые дополнения выражаются существительными в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Вин.п</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без предлога. Все остальные дополнения являются косвенными.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Хранили страницы отметку резкую ногтей.</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Обстоятельство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второстепенный член предложения, обозначающий различные условия совершения действия, а также его качество или состояние. Бывают разные виды обстоятельств: места действия, времени, образа действия, цели, причины, условия.</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 Лицо его хорошо освещали очень яркие и умные глаза.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07000"/>
              </a:lnSpc>
              <a:spcAft>
                <a:spcPts val="800"/>
              </a:spcAft>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2512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1</a:t>
            </a:r>
          </a:p>
        </p:txBody>
      </p:sp>
      <p:sp>
        <p:nvSpPr>
          <p:cNvPr id="3" name="Объект 2"/>
          <p:cNvSpPr>
            <a:spLocks noGrp="1"/>
          </p:cNvSpPr>
          <p:nvPr>
            <p:ph idx="1"/>
          </p:nvPr>
        </p:nvSpPr>
        <p:spPr>
          <a:xfrm>
            <a:off x="-192505" y="1219201"/>
            <a:ext cx="11138257" cy="5481013"/>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Выделите предложения, в которых отрицательные по форме предложения являются утвердительными по содержанию, а утвердительные по форме – отрицательными по содержанию. Произведите, где это возможно, замену.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Кто не проклинал станционных смотрителей, кто с ними не бранивался? 2 Тут мы не встретим ни кактусов, ни алоэ, ни цепких лиан, которые, перекидываясь с дерева на дерево, образуют в девственных лесах непроходимую чащу. 3. Обрыскал свет; не хочешь ли жениться? 4. Я не мог несколько раз не улыбнуться, читая грамоту доброго старика. 5. Иль нам с Европой спорить ново? Иль русский от побед отвык?</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478329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2</a:t>
            </a:r>
          </a:p>
        </p:txBody>
      </p:sp>
      <p:sp>
        <p:nvSpPr>
          <p:cNvPr id="3" name="Объект 2"/>
          <p:cNvSpPr>
            <a:spLocks noGrp="1"/>
          </p:cNvSpPr>
          <p:nvPr>
            <p:ph idx="1"/>
          </p:nvPr>
        </p:nvSpPr>
        <p:spPr>
          <a:xfrm>
            <a:off x="0" y="1048696"/>
            <a:ext cx="10876417" cy="5651518"/>
          </a:xfrm>
        </p:spPr>
        <p:txBody>
          <a:bodyPr>
            <a:normAutofit fontScale="92500" lnSpcReduction="1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Определите, какие предложения являются двусоставными, а какие – односоставными.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Сколько раз приходилось ходить в лес просто на прогулку. Идешь тогда с пустыми руками, и душа спокойна. 2. Орехи очень ловко прячутся в шершавой траве. 3. Свет луны, таинственный и длинный, плачут вербы, шепчут тополя. Но никто под окрик журавлиный не разлюбит отчие поля. 4. Все в ней так искренне, так мило. 5. С тех пор прошло множество лет. 6. Скучно без счастья и воли. 7. Проходит минут пять в молчании. 8 Их жгли навылет, сквозь шинели… 9. Долго спорили – дни, месяца, – но у всех аргументы убоги… 10. Меркнут знаки зодиака над просторами полей. 11. Наши в этот же день взяли город. 12. Без конца еду, а погода не унимается. 13. Темнеет. Ямщик молчит. 14. Всё залило, мосты разнесло.</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45851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3</a:t>
            </a:r>
          </a:p>
        </p:txBody>
      </p:sp>
      <p:sp>
        <p:nvSpPr>
          <p:cNvPr id="3" name="Объект 2"/>
          <p:cNvSpPr>
            <a:spLocks noGrp="1"/>
          </p:cNvSpPr>
          <p:nvPr>
            <p:ph idx="1"/>
          </p:nvPr>
        </p:nvSpPr>
        <p:spPr>
          <a:xfrm>
            <a:off x="0" y="1048696"/>
            <a:ext cx="10876417" cy="5651518"/>
          </a:xfrm>
        </p:spPr>
        <p:txBody>
          <a:bodyPr>
            <a:normAutofit fontScale="925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Разделите односоставные предложения по группам: а) определенно-личные, б) неопределенно-личные, в) обобщенно-личные, г) безличные, д) назывные.</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Шум, хохот, беготня, поклоны, галоп, мазурка, вальс… 2. Что посеешь, то и пожнёшь. 3. Стою один среди равнины голой… 4. Без труда не вынешь и рыбку из пруда. 5. Святки. Вечер. Десять часов. 6. Ночь, улица, фонарь, аптека, бессмысленный и тусклый свет. 7. Не спится, няня: здесь так душно! 8. Было душно от жгучего света… 9. Уже совсем стемнело. 10. Петрушке приказано было оставаться дома. 11. Москва. Зимние сумерки. Скоро шесть. Квартира Германа. 12. Дни поздней осени бранят обыкновенно. 13. Начинаем ехать по озёрам. 14. Вот и паром. Надо переправляться на ту сторону.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958829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Сложное предложение</a:t>
            </a:r>
          </a:p>
        </p:txBody>
      </p:sp>
      <p:sp>
        <p:nvSpPr>
          <p:cNvPr id="3" name="Объект 2"/>
          <p:cNvSpPr>
            <a:spLocks noGrp="1"/>
          </p:cNvSpPr>
          <p:nvPr>
            <p:ph idx="1"/>
          </p:nvPr>
        </p:nvSpPr>
        <p:spPr>
          <a:xfrm>
            <a:off x="0" y="1048696"/>
            <a:ext cx="10876417" cy="5651518"/>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Сложное предложение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предложение, в котором две и более грамматические основы</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Все застыло в крепком осеннем сне; сквозь сероватую мглу чуть видны под горой широкие луга.</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Основными средствами связи простых предложений в сложном являются интонация, союзы или союзные слова.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Сложносочиненные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части которых соединены интонацией и сочинительными союзами (и, да, ни…ни…, а, но, или, либо, ли…ли…, то есть, как-то, именно).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За витриной мелькнул огонек, и на потолке заиграл свет.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03865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Сложное предложение</a:t>
            </a:r>
          </a:p>
        </p:txBody>
      </p:sp>
      <p:sp>
        <p:nvSpPr>
          <p:cNvPr id="3" name="Объект 2"/>
          <p:cNvSpPr>
            <a:spLocks noGrp="1"/>
          </p:cNvSpPr>
          <p:nvPr>
            <p:ph idx="1"/>
          </p:nvPr>
        </p:nvSpPr>
        <p:spPr>
          <a:xfrm>
            <a:off x="0" y="1048696"/>
            <a:ext cx="10876417" cy="5651518"/>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Сложноподчиненные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части связаны интонацией, подчинительными союзами или союзными словами.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Страх обратился в ужас, когда я стал замечать, что я заблудился, сбился с дороги.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В сложноподчиненном предложении выделяются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главное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и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придаточное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предложения.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Придаточными </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являются предложения, в которых находится союз или союзное слово.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Бессоюзные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части связаны интонацией, в силу чего смысловые отношения между частями выражены менее четко, чем в союзных предложениях.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К концу дня я еле стоял на ногах: изнемогли душа и тело.</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1667304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1FB287C8-1C56-1D6F-730C-8004EFD1C9E3}"/>
              </a:ext>
            </a:extLst>
          </p:cNvPr>
          <p:cNvGraphicFramePr>
            <a:graphicFrameLocks noGrp="1"/>
          </p:cNvGraphicFramePr>
          <p:nvPr>
            <p:ph idx="1"/>
            <p:extLst>
              <p:ext uri="{D42A27DB-BD31-4B8C-83A1-F6EECF244321}">
                <p14:modId xmlns:p14="http://schemas.microsoft.com/office/powerpoint/2010/main" val="1891023974"/>
              </p:ext>
            </p:extLst>
          </p:nvPr>
        </p:nvGraphicFramePr>
        <p:xfrm>
          <a:off x="0" y="0"/>
          <a:ext cx="12192001" cy="6858002"/>
        </p:xfrm>
        <a:graphic>
          <a:graphicData uri="http://schemas.openxmlformats.org/drawingml/2006/table">
            <a:tbl>
              <a:tblPr firstRow="1" bandRow="1">
                <a:tableStyleId>{5C22544A-7EE6-4342-B048-85BDC9FD1C3A}</a:tableStyleId>
              </a:tblPr>
              <a:tblGrid>
                <a:gridCol w="1291313">
                  <a:extLst>
                    <a:ext uri="{9D8B030D-6E8A-4147-A177-3AD203B41FA5}">
                      <a16:colId xmlns:a16="http://schemas.microsoft.com/office/drawing/2014/main" val="416212815"/>
                    </a:ext>
                  </a:extLst>
                </a:gridCol>
                <a:gridCol w="1619466">
                  <a:extLst>
                    <a:ext uri="{9D8B030D-6E8A-4147-A177-3AD203B41FA5}">
                      <a16:colId xmlns:a16="http://schemas.microsoft.com/office/drawing/2014/main" val="3504506254"/>
                    </a:ext>
                  </a:extLst>
                </a:gridCol>
                <a:gridCol w="2910778">
                  <a:extLst>
                    <a:ext uri="{9D8B030D-6E8A-4147-A177-3AD203B41FA5}">
                      <a16:colId xmlns:a16="http://schemas.microsoft.com/office/drawing/2014/main" val="1225644255"/>
                    </a:ext>
                  </a:extLst>
                </a:gridCol>
                <a:gridCol w="3376502">
                  <a:extLst>
                    <a:ext uri="{9D8B030D-6E8A-4147-A177-3AD203B41FA5}">
                      <a16:colId xmlns:a16="http://schemas.microsoft.com/office/drawing/2014/main" val="1736973176"/>
                    </a:ext>
                  </a:extLst>
                </a:gridCol>
                <a:gridCol w="2993942">
                  <a:extLst>
                    <a:ext uri="{9D8B030D-6E8A-4147-A177-3AD203B41FA5}">
                      <a16:colId xmlns:a16="http://schemas.microsoft.com/office/drawing/2014/main" val="3528711080"/>
                    </a:ext>
                  </a:extLst>
                </a:gridCol>
              </a:tblGrid>
              <a:tr h="648128">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Типы придаточных предложений</a:t>
                      </a: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Типы придаточных предложений</a:t>
                      </a:r>
                    </a:p>
                    <a:p>
                      <a:endParaRPr lang="ru-RU" dirty="0"/>
                    </a:p>
                  </a:txBody>
                  <a:tcPr/>
                </a:tc>
                <a:tc>
                  <a:txBody>
                    <a:bodyPr/>
                    <a:lstStyle/>
                    <a:p>
                      <a:r>
                        <a:rPr lang="ru-RU" dirty="0"/>
                        <a:t>Вопросы</a:t>
                      </a:r>
                    </a:p>
                  </a:txBody>
                  <a:tcPr/>
                </a:tc>
                <a:tc>
                  <a:txBody>
                    <a:bodyPr/>
                    <a:lstStyle/>
                    <a:p>
                      <a:r>
                        <a:rPr lang="ru-RU" dirty="0"/>
                        <a:t>Союзы</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Союзные слова</a:t>
                      </a:r>
                    </a:p>
                    <a:p>
                      <a:endParaRPr lang="ru-RU" dirty="0"/>
                    </a:p>
                  </a:txBody>
                  <a:tcPr/>
                </a:tc>
                <a:extLst>
                  <a:ext uri="{0D108BD9-81ED-4DB2-BD59-A6C34878D82A}">
                    <a16:rowId xmlns:a16="http://schemas.microsoft.com/office/drawing/2014/main" val="3076139769"/>
                  </a:ext>
                </a:extLst>
              </a:tr>
              <a:tr h="857792">
                <a:tc gridSpan="2">
                  <a:txBody>
                    <a:bodyPr/>
                    <a:lstStyle/>
                    <a:p>
                      <a:r>
                        <a:rPr lang="ru-RU" dirty="0"/>
                        <a:t>Изъяснительные</a:t>
                      </a:r>
                    </a:p>
                    <a:p>
                      <a:r>
                        <a:rPr lang="ru-RU" dirty="0"/>
                        <a:t>Определительные</a:t>
                      </a:r>
                    </a:p>
                  </a:txBody>
                  <a:tcPr/>
                </a:tc>
                <a:tc hMerge="1">
                  <a:txBody>
                    <a:bodyPr/>
                    <a:lstStyle/>
                    <a:p>
                      <a:r>
                        <a:rPr lang="ru-RU" dirty="0"/>
                        <a:t>Изъяснительные</a:t>
                      </a:r>
                    </a:p>
                    <a:p>
                      <a:r>
                        <a:rPr lang="ru-RU" dirty="0"/>
                        <a:t>Определительные</a:t>
                      </a:r>
                    </a:p>
                  </a:txBody>
                  <a:tcPr/>
                </a:tc>
                <a:tc>
                  <a:txBody>
                    <a:bodyPr/>
                    <a:lstStyle/>
                    <a:p>
                      <a:r>
                        <a:rPr lang="ru-RU" dirty="0"/>
                        <a:t>Что? О чем? Какой? Чей? Который?</a:t>
                      </a:r>
                    </a:p>
                  </a:txBody>
                  <a:tcPr/>
                </a:tc>
                <a:tc>
                  <a:txBody>
                    <a:bodyPr/>
                    <a:lstStyle/>
                    <a:p>
                      <a:r>
                        <a:rPr lang="ru-RU" dirty="0"/>
                        <a:t>Что, чтобы</a:t>
                      </a:r>
                    </a:p>
                    <a:p>
                      <a:r>
                        <a:rPr lang="ru-RU" dirty="0"/>
                        <a:t>---</a:t>
                      </a:r>
                    </a:p>
                  </a:txBody>
                  <a:tcPr/>
                </a:tc>
                <a:tc>
                  <a:txBody>
                    <a:bodyPr/>
                    <a:lstStyle/>
                    <a:p>
                      <a:r>
                        <a:rPr lang="ru-RU" dirty="0"/>
                        <a:t>Что, о чем, который, какой, чей, где</a:t>
                      </a:r>
                    </a:p>
                  </a:txBody>
                  <a:tcPr/>
                </a:tc>
                <a:extLst>
                  <a:ext uri="{0D108BD9-81ED-4DB2-BD59-A6C34878D82A}">
                    <a16:rowId xmlns:a16="http://schemas.microsoft.com/office/drawing/2014/main" val="455070986"/>
                  </a:ext>
                </a:extLst>
              </a:tr>
              <a:tr h="370359">
                <a:tc rowSpan="9">
                  <a:txBody>
                    <a:bodyPr/>
                    <a:lstStyle/>
                    <a:p>
                      <a:r>
                        <a:rPr lang="ru-RU" dirty="0"/>
                        <a:t>Обстоятельственные</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Места</a:t>
                      </a:r>
                    </a:p>
                  </a:txBody>
                  <a:tcPr/>
                </a:tc>
                <a:tc>
                  <a:txBody>
                    <a:bodyPr/>
                    <a:lstStyle/>
                    <a:p>
                      <a:r>
                        <a:rPr lang="ru-RU" dirty="0"/>
                        <a:t>Куда? Где? Откуда?</a:t>
                      </a:r>
                    </a:p>
                  </a:txBody>
                  <a:tcPr/>
                </a:tc>
                <a:tc>
                  <a:txBody>
                    <a:bodyPr/>
                    <a:lstStyle/>
                    <a:p>
                      <a:r>
                        <a:rPr lang="ru-RU" dirty="0"/>
                        <a:t>---</a:t>
                      </a:r>
                    </a:p>
                  </a:txBody>
                  <a:tcPr/>
                </a:tc>
                <a:tc>
                  <a:txBody>
                    <a:bodyPr/>
                    <a:lstStyle/>
                    <a:p>
                      <a:r>
                        <a:rPr lang="ru-RU" dirty="0"/>
                        <a:t>Куда, где, откуда</a:t>
                      </a:r>
                    </a:p>
                  </a:txBody>
                  <a:tcPr/>
                </a:tc>
                <a:extLst>
                  <a:ext uri="{0D108BD9-81ED-4DB2-BD59-A6C34878D82A}">
                    <a16:rowId xmlns:a16="http://schemas.microsoft.com/office/drawing/2014/main" val="2346862357"/>
                  </a:ext>
                </a:extLst>
              </a:tr>
              <a:tr h="648128">
                <a:tc vMerge="1">
                  <a:txBody>
                    <a:bodyPr/>
                    <a:lstStyle/>
                    <a:p>
                      <a:endParaRPr lang="ru-RU" dirty="0"/>
                    </a:p>
                  </a:txBody>
                  <a:tcPr/>
                </a:tc>
                <a:tc>
                  <a:txBody>
                    <a:bodyPr/>
                    <a:lstStyle/>
                    <a:p>
                      <a:r>
                        <a:rPr lang="ru-RU" dirty="0"/>
                        <a:t>Времени</a:t>
                      </a:r>
                    </a:p>
                  </a:txBody>
                  <a:tcPr/>
                </a:tc>
                <a:tc>
                  <a:txBody>
                    <a:bodyPr/>
                    <a:lstStyle/>
                    <a:p>
                      <a:r>
                        <a:rPr lang="ru-RU" dirty="0"/>
                        <a:t>Когда? С каких пор? До каких пор?</a:t>
                      </a:r>
                    </a:p>
                  </a:txBody>
                  <a:tcPr/>
                </a:tc>
                <a:tc>
                  <a:txBody>
                    <a:bodyPr/>
                    <a:lstStyle/>
                    <a:p>
                      <a:r>
                        <a:rPr lang="ru-RU" dirty="0"/>
                        <a:t>Когда, пока, в то время как</a:t>
                      </a:r>
                    </a:p>
                  </a:txBody>
                  <a:tcPr/>
                </a:tc>
                <a:tc>
                  <a:txBody>
                    <a:bodyPr/>
                    <a:lstStyle/>
                    <a:p>
                      <a:r>
                        <a:rPr lang="ru-RU" dirty="0"/>
                        <a:t>Когда</a:t>
                      </a:r>
                    </a:p>
                  </a:txBody>
                  <a:tcPr/>
                </a:tc>
                <a:extLst>
                  <a:ext uri="{0D108BD9-81ED-4DB2-BD59-A6C34878D82A}">
                    <a16:rowId xmlns:a16="http://schemas.microsoft.com/office/drawing/2014/main" val="653468721"/>
                  </a:ext>
                </a:extLst>
              </a:tr>
              <a:tr h="648128">
                <a:tc vMerge="1">
                  <a:txBody>
                    <a:bodyPr/>
                    <a:lstStyle/>
                    <a:p>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Причины</a:t>
                      </a:r>
                    </a:p>
                  </a:txBody>
                  <a:tcPr/>
                </a:tc>
                <a:tc>
                  <a:txBody>
                    <a:bodyPr/>
                    <a:lstStyle/>
                    <a:p>
                      <a:r>
                        <a:rPr lang="ru-RU" dirty="0"/>
                        <a:t>Почему? Отчего?</a:t>
                      </a:r>
                    </a:p>
                  </a:txBody>
                  <a:tcPr/>
                </a:tc>
                <a:tc>
                  <a:txBody>
                    <a:bodyPr/>
                    <a:lstStyle/>
                    <a:p>
                      <a:r>
                        <a:rPr lang="ru-RU" dirty="0"/>
                        <a:t>Потому что, оттого что, так как, ибо</a:t>
                      </a:r>
                    </a:p>
                  </a:txBody>
                  <a:tcPr/>
                </a:tc>
                <a:tc>
                  <a:txBody>
                    <a:bodyPr/>
                    <a:lstStyle/>
                    <a:p>
                      <a:r>
                        <a:rPr lang="ru-RU" dirty="0"/>
                        <a:t>---</a:t>
                      </a:r>
                    </a:p>
                  </a:txBody>
                  <a:tcPr/>
                </a:tc>
                <a:extLst>
                  <a:ext uri="{0D108BD9-81ED-4DB2-BD59-A6C34878D82A}">
                    <a16:rowId xmlns:a16="http://schemas.microsoft.com/office/drawing/2014/main" val="1075710669"/>
                  </a:ext>
                </a:extLst>
              </a:tr>
              <a:tr h="370359">
                <a:tc vMerge="1">
                  <a:txBody>
                    <a:bodyPr/>
                    <a:lstStyle/>
                    <a:p>
                      <a:endParaRPr lang="ru-RU" dirty="0"/>
                    </a:p>
                  </a:txBody>
                  <a:tcPr/>
                </a:tc>
                <a:tc>
                  <a:txBody>
                    <a:bodyPr/>
                    <a:lstStyle/>
                    <a:p>
                      <a:r>
                        <a:rPr lang="ru-RU" dirty="0"/>
                        <a:t>Следствия</a:t>
                      </a:r>
                    </a:p>
                  </a:txBody>
                  <a:tcPr/>
                </a:tc>
                <a:tc>
                  <a:txBody>
                    <a:bodyPr/>
                    <a:lstStyle/>
                    <a:p>
                      <a:r>
                        <a:rPr lang="ru-RU" dirty="0"/>
                        <a:t>Что из этого следует?</a:t>
                      </a:r>
                    </a:p>
                  </a:txBody>
                  <a:tcPr/>
                </a:tc>
                <a:tc>
                  <a:txBody>
                    <a:bodyPr/>
                    <a:lstStyle/>
                    <a:p>
                      <a:r>
                        <a:rPr lang="ru-RU" dirty="0"/>
                        <a:t>Так что</a:t>
                      </a:r>
                    </a:p>
                  </a:txBody>
                  <a:tcPr/>
                </a:tc>
                <a:tc>
                  <a:txBody>
                    <a:bodyPr/>
                    <a:lstStyle/>
                    <a:p>
                      <a:r>
                        <a:rPr lang="ru-RU" dirty="0"/>
                        <a:t>---</a:t>
                      </a:r>
                    </a:p>
                  </a:txBody>
                  <a:tcPr/>
                </a:tc>
                <a:extLst>
                  <a:ext uri="{0D108BD9-81ED-4DB2-BD59-A6C34878D82A}">
                    <a16:rowId xmlns:a16="http://schemas.microsoft.com/office/drawing/2014/main" val="811368269"/>
                  </a:ext>
                </a:extLst>
              </a:tr>
              <a:tr h="925897">
                <a:tc vMerge="1">
                  <a:txBody>
                    <a:bodyPr/>
                    <a:lstStyle/>
                    <a:p>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dirty="0"/>
                        <a:t>Образа действия и степени</a:t>
                      </a:r>
                    </a:p>
                  </a:txBody>
                  <a:tcPr/>
                </a:tc>
                <a:tc>
                  <a:txBody>
                    <a:bodyPr/>
                    <a:lstStyle/>
                    <a:p>
                      <a:r>
                        <a:rPr lang="ru-RU" dirty="0"/>
                        <a:t>Как? Каким образом? В какой мере?</a:t>
                      </a:r>
                    </a:p>
                  </a:txBody>
                  <a:tcPr/>
                </a:tc>
                <a:tc>
                  <a:txBody>
                    <a:bodyPr/>
                    <a:lstStyle/>
                    <a:p>
                      <a:r>
                        <a:rPr lang="ru-RU" dirty="0"/>
                        <a:t>Что, чтобы</a:t>
                      </a:r>
                    </a:p>
                  </a:txBody>
                  <a:tcPr/>
                </a:tc>
                <a:tc>
                  <a:txBody>
                    <a:bodyPr/>
                    <a:lstStyle/>
                    <a:p>
                      <a:r>
                        <a:rPr lang="ru-RU" dirty="0"/>
                        <a:t>Как, насколько</a:t>
                      </a:r>
                    </a:p>
                  </a:txBody>
                  <a:tcPr/>
                </a:tc>
                <a:extLst>
                  <a:ext uri="{0D108BD9-81ED-4DB2-BD59-A6C34878D82A}">
                    <a16:rowId xmlns:a16="http://schemas.microsoft.com/office/drawing/2014/main" val="2753172726"/>
                  </a:ext>
                </a:extLst>
              </a:tr>
              <a:tr h="648128">
                <a:tc vMerge="1">
                  <a:txBody>
                    <a:bodyPr/>
                    <a:lstStyle/>
                    <a:p>
                      <a:endParaRPr lang="ru-RU" dirty="0"/>
                    </a:p>
                  </a:txBody>
                  <a:tcPr/>
                </a:tc>
                <a:tc>
                  <a:txBody>
                    <a:bodyPr/>
                    <a:lstStyle/>
                    <a:p>
                      <a:r>
                        <a:rPr lang="ru-RU" dirty="0"/>
                        <a:t>Сравнения</a:t>
                      </a:r>
                    </a:p>
                  </a:txBody>
                  <a:tcPr/>
                </a:tc>
                <a:tc>
                  <a:txBody>
                    <a:bodyPr/>
                    <a:lstStyle/>
                    <a:p>
                      <a:r>
                        <a:rPr lang="ru-RU" dirty="0"/>
                        <a:t>Как?</a:t>
                      </a:r>
                    </a:p>
                  </a:txBody>
                  <a:tcPr/>
                </a:tc>
                <a:tc>
                  <a:txBody>
                    <a:bodyPr/>
                    <a:lstStyle/>
                    <a:p>
                      <a:r>
                        <a:rPr lang="ru-RU" dirty="0"/>
                        <a:t>Как, как будто, словно, будто</a:t>
                      </a:r>
                    </a:p>
                  </a:txBody>
                  <a:tcPr/>
                </a:tc>
                <a:tc>
                  <a:txBody>
                    <a:bodyPr/>
                    <a:lstStyle/>
                    <a:p>
                      <a:r>
                        <a:rPr lang="ru-RU" dirty="0"/>
                        <a:t>---</a:t>
                      </a:r>
                    </a:p>
                  </a:txBody>
                  <a:tcPr/>
                </a:tc>
                <a:extLst>
                  <a:ext uri="{0D108BD9-81ED-4DB2-BD59-A6C34878D82A}">
                    <a16:rowId xmlns:a16="http://schemas.microsoft.com/office/drawing/2014/main" val="153946582"/>
                  </a:ext>
                </a:extLst>
              </a:tr>
              <a:tr h="648128">
                <a:tc vMerge="1">
                  <a:txBody>
                    <a:bodyPr/>
                    <a:lstStyle/>
                    <a:p>
                      <a:endParaRPr lang="ru-RU" dirty="0"/>
                    </a:p>
                  </a:txBody>
                  <a:tcPr/>
                </a:tc>
                <a:tc>
                  <a:txBody>
                    <a:bodyPr/>
                    <a:lstStyle/>
                    <a:p>
                      <a:r>
                        <a:rPr lang="ru-RU" dirty="0"/>
                        <a:t>Цели</a:t>
                      </a:r>
                    </a:p>
                  </a:txBody>
                  <a:tcPr/>
                </a:tc>
                <a:tc>
                  <a:txBody>
                    <a:bodyPr/>
                    <a:lstStyle/>
                    <a:p>
                      <a:r>
                        <a:rPr lang="ru-RU" dirty="0"/>
                        <a:t>С какой целью? Зачем? Для чего?</a:t>
                      </a:r>
                    </a:p>
                  </a:txBody>
                  <a:tcPr/>
                </a:tc>
                <a:tc>
                  <a:txBody>
                    <a:bodyPr/>
                    <a:lstStyle/>
                    <a:p>
                      <a:r>
                        <a:rPr lang="ru-RU" dirty="0"/>
                        <a:t>Чтобы, для того чтобы</a:t>
                      </a:r>
                    </a:p>
                  </a:txBody>
                  <a:tcPr/>
                </a:tc>
                <a:tc>
                  <a:txBody>
                    <a:bodyPr/>
                    <a:lstStyle/>
                    <a:p>
                      <a:r>
                        <a:rPr lang="ru-RU" dirty="0"/>
                        <a:t>---</a:t>
                      </a:r>
                    </a:p>
                  </a:txBody>
                  <a:tcPr/>
                </a:tc>
                <a:extLst>
                  <a:ext uri="{0D108BD9-81ED-4DB2-BD59-A6C34878D82A}">
                    <a16:rowId xmlns:a16="http://schemas.microsoft.com/office/drawing/2014/main" val="2850382891"/>
                  </a:ext>
                </a:extLst>
              </a:tr>
              <a:tr h="444827">
                <a:tc vMerge="1">
                  <a:txBody>
                    <a:bodyPr/>
                    <a:lstStyle/>
                    <a:p>
                      <a:endParaRPr lang="ru-RU" dirty="0"/>
                    </a:p>
                  </a:txBody>
                  <a:tcPr/>
                </a:tc>
                <a:tc>
                  <a:txBody>
                    <a:bodyPr/>
                    <a:lstStyle/>
                    <a:p>
                      <a:r>
                        <a:rPr lang="ru-RU" dirty="0"/>
                        <a:t>Условия</a:t>
                      </a:r>
                    </a:p>
                  </a:txBody>
                  <a:tcPr/>
                </a:tc>
                <a:tc>
                  <a:txBody>
                    <a:bodyPr/>
                    <a:lstStyle/>
                    <a:p>
                      <a:r>
                        <a:rPr lang="ru-RU" dirty="0"/>
                        <a:t>При каком условии?</a:t>
                      </a:r>
                    </a:p>
                  </a:txBody>
                  <a:tcPr/>
                </a:tc>
                <a:tc>
                  <a:txBody>
                    <a:bodyPr/>
                    <a:lstStyle/>
                    <a:p>
                      <a:r>
                        <a:rPr lang="ru-RU" dirty="0"/>
                        <a:t>Если, когда, ежели</a:t>
                      </a:r>
                    </a:p>
                  </a:txBody>
                  <a:tcPr/>
                </a:tc>
                <a:tc>
                  <a:txBody>
                    <a:bodyPr/>
                    <a:lstStyle/>
                    <a:p>
                      <a:r>
                        <a:rPr lang="ru-RU" dirty="0"/>
                        <a:t>---</a:t>
                      </a:r>
                    </a:p>
                  </a:txBody>
                  <a:tcPr/>
                </a:tc>
                <a:extLst>
                  <a:ext uri="{0D108BD9-81ED-4DB2-BD59-A6C34878D82A}">
                    <a16:rowId xmlns:a16="http://schemas.microsoft.com/office/drawing/2014/main" val="4016682589"/>
                  </a:ext>
                </a:extLst>
              </a:tr>
              <a:tr h="648128">
                <a:tc vMerge="1">
                  <a:txBody>
                    <a:bodyPr/>
                    <a:lstStyle/>
                    <a:p>
                      <a:endParaRPr lang="ru-RU" dirty="0"/>
                    </a:p>
                  </a:txBody>
                  <a:tcPr/>
                </a:tc>
                <a:tc>
                  <a:txBody>
                    <a:bodyPr/>
                    <a:lstStyle/>
                    <a:p>
                      <a:r>
                        <a:rPr lang="ru-RU" dirty="0"/>
                        <a:t>Уступки</a:t>
                      </a:r>
                    </a:p>
                  </a:txBody>
                  <a:tcPr/>
                </a:tc>
                <a:tc>
                  <a:txBody>
                    <a:bodyPr/>
                    <a:lstStyle/>
                    <a:p>
                      <a:r>
                        <a:rPr lang="ru-RU" dirty="0"/>
                        <a:t>Несмотря на что? Вопреки чему?</a:t>
                      </a:r>
                    </a:p>
                  </a:txBody>
                  <a:tcPr/>
                </a:tc>
                <a:tc>
                  <a:txBody>
                    <a:bodyPr/>
                    <a:lstStyle/>
                    <a:p>
                      <a:r>
                        <a:rPr lang="ru-RU" dirty="0"/>
                        <a:t>Хотя; несмотря на то, что; пусть</a:t>
                      </a:r>
                    </a:p>
                  </a:txBody>
                  <a:tcPr/>
                </a:tc>
                <a:tc>
                  <a:txBody>
                    <a:bodyPr/>
                    <a:lstStyle/>
                    <a:p>
                      <a:r>
                        <a:rPr lang="ru-RU" dirty="0"/>
                        <a:t>Что (бы) ни, где (бы) ни, как ни</a:t>
                      </a:r>
                    </a:p>
                  </a:txBody>
                  <a:tcPr/>
                </a:tc>
                <a:extLst>
                  <a:ext uri="{0D108BD9-81ED-4DB2-BD59-A6C34878D82A}">
                    <a16:rowId xmlns:a16="http://schemas.microsoft.com/office/drawing/2014/main" val="1352036759"/>
                  </a:ext>
                </a:extLst>
              </a:tr>
            </a:tbl>
          </a:graphicData>
        </a:graphic>
      </p:graphicFrame>
    </p:spTree>
    <p:extLst>
      <p:ext uri="{BB962C8B-B14F-4D97-AF65-F5344CB8AC3E}">
        <p14:creationId xmlns:p14="http://schemas.microsoft.com/office/powerpoint/2010/main" val="3091303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4</a:t>
            </a:r>
          </a:p>
        </p:txBody>
      </p:sp>
      <p:sp>
        <p:nvSpPr>
          <p:cNvPr id="3" name="Объект 2"/>
          <p:cNvSpPr>
            <a:spLocks noGrp="1"/>
          </p:cNvSpPr>
          <p:nvPr>
            <p:ph idx="1"/>
          </p:nvPr>
        </p:nvSpPr>
        <p:spPr>
          <a:xfrm>
            <a:off x="-187338" y="1048696"/>
            <a:ext cx="10741210" cy="5651518"/>
          </a:xfrm>
        </p:spPr>
        <p:txBody>
          <a:bodyPr>
            <a:normAutofit lnSpcReduction="1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Укажите средства связи простых предложений и сложных (сочинительные союзы, подчинительные союзы, союзные слова, интонация). Объясните расстановку знаков препинания.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Читатель догадается, что на другой день Лиза не замедлила явиться в роще. 2. Заря сияла на востоке, и золотые ряды облаков, казалось, ожидали солнца. 3. Лиза вышла из лесу, перебралась через поля, прокралась в сад и опрометью побежала в ферму, где Настя ожидала ее. 4. Одно затрудняло ее: она попробовала было пройти по двору босая, но дёрн колол ее нежные ноги… 5. Муромский попросил у Берестова дрожек, ибо признался, что от ушиба не был в состоянии доехать до дома верхом.</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37927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a:t>Простое предложение</a:t>
            </a:r>
            <a:endParaRPr lang="ru-RU" dirty="0"/>
          </a:p>
        </p:txBody>
      </p:sp>
      <p:sp>
        <p:nvSpPr>
          <p:cNvPr id="3" name="Объект 2"/>
          <p:cNvSpPr>
            <a:spLocks noGrp="1"/>
          </p:cNvSpPr>
          <p:nvPr>
            <p:ph idx="1"/>
          </p:nvPr>
        </p:nvSpPr>
        <p:spPr>
          <a:xfrm>
            <a:off x="261841" y="1048696"/>
            <a:ext cx="11031801" cy="5651518"/>
          </a:xfrm>
        </p:spPr>
        <p:txBody>
          <a:bodyPr>
            <a:normAutofit/>
          </a:bodyPr>
          <a:lstStyle/>
          <a:p>
            <a:pPr algn="just"/>
            <a:r>
              <a:rPr lang="ru-RU" sz="2400" b="1" dirty="0"/>
              <a:t>Предложение</a:t>
            </a:r>
            <a:r>
              <a:rPr lang="ru-RU" sz="2400" dirty="0"/>
              <a:t> – слово или группа слов, грамматически оформленных и имеющих относительную смысловую и интонационную законченность. </a:t>
            </a:r>
          </a:p>
          <a:p>
            <a:pPr algn="just"/>
            <a:r>
              <a:rPr lang="ru-RU" sz="2400" dirty="0"/>
              <a:t>В отличие от слова, являющегося номинативной (назывной) единицей, предложение является единицей коммуникативной (сообщение). </a:t>
            </a:r>
          </a:p>
          <a:p>
            <a:pPr algn="just"/>
            <a:r>
              <a:rPr lang="ru-RU" sz="2400" dirty="0"/>
              <a:t>Предложения по числу грамматических основ делятся на простые и сложные.</a:t>
            </a:r>
          </a:p>
          <a:p>
            <a:pPr algn="just"/>
            <a:r>
              <a:rPr lang="ru-RU" sz="2400" b="1" dirty="0"/>
              <a:t>Простое предложение</a:t>
            </a:r>
            <a:r>
              <a:rPr lang="ru-RU" sz="2400" dirty="0"/>
              <a:t> – предложение, в котором есть только одна грамматическая основа. </a:t>
            </a:r>
            <a:r>
              <a:rPr lang="ru-RU" sz="2400" i="1" dirty="0"/>
              <a:t>В зале уже поставлен стол, покрытый белой скатертью</a:t>
            </a:r>
            <a:r>
              <a:rPr lang="ru-RU" sz="2400" dirty="0"/>
              <a:t>. Все второстепенные члены группируются вокруг подлежащего и сказуемого.</a:t>
            </a:r>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D36E03-E741-A1B7-12EF-A9EDEDCBA15E}"/>
              </a:ext>
            </a:extLst>
          </p:cNvPr>
          <p:cNvSpPr>
            <a:spLocks noGrp="1"/>
          </p:cNvSpPr>
          <p:nvPr>
            <p:ph idx="1"/>
          </p:nvPr>
        </p:nvSpPr>
        <p:spPr>
          <a:xfrm>
            <a:off x="128337" y="685800"/>
            <a:ext cx="10700084" cy="5790501"/>
          </a:xfrm>
        </p:spPr>
        <p:txBody>
          <a:bodyPr>
            <a:normAutofit lnSpcReduction="10000"/>
          </a:bodyPr>
          <a:lstStyle/>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Распределите сложные предложения по трем группам: а) сложносочиненные, б) сложноподчиненные, в) бессоюзные. Выделите грамматические основы. Составьте к ним схемы.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800" dirty="0">
                <a:effectLst/>
                <a:latin typeface="Times New Roman" panose="02020603050405020304" pitchFamily="18" charset="0"/>
                <a:ea typeface="Calibri" panose="020F0502020204030204" pitchFamily="34" charset="0"/>
              </a:rPr>
              <a:t>1. Сияет солнце, звезды блещут, на всем улыбка, жизнь во всем, деревья радостно трепещут, купаясь в небе голубом. 2. Очевидно было, что Савельич передо мною был прав и что я напрасно оскорбил его упреком и подозрением. 3. Я слышал, как ко мне еще раз постучал хозяин. 4. За витриной мелькнул огонек, и на потолке заиграл свет. 5. Хозяин стоит около меня, а я словно не вижу и продолжаю вязать узор. 6. Всякое новое знакомство было для нее сущим праздником: она боготворила знаменитых людей, гордилась ими и каждую ночь видела их во сне, жаждала их и никак не могла утолить своей жажды. </a:t>
            </a:r>
            <a:endParaRPr lang="ru-RU" sz="3200" dirty="0"/>
          </a:p>
        </p:txBody>
      </p:sp>
      <p:sp>
        <p:nvSpPr>
          <p:cNvPr id="4" name="Заголовок 1">
            <a:extLst>
              <a:ext uri="{FF2B5EF4-FFF2-40B4-BE49-F238E27FC236}">
                <a16:creationId xmlns:a16="http://schemas.microsoft.com/office/drawing/2014/main" id="{4961AFE3-F08A-F95E-DB92-6D0DA4B6CC14}"/>
              </a:ext>
            </a:extLst>
          </p:cNvPr>
          <p:cNvSpPr>
            <a:spLocks noGrp="1"/>
          </p:cNvSpPr>
          <p:nvPr>
            <p:ph type="title"/>
          </p:nvPr>
        </p:nvSpPr>
        <p:spPr>
          <a:xfrm>
            <a:off x="684211" y="157786"/>
            <a:ext cx="10876417" cy="1061415"/>
          </a:xfrm>
        </p:spPr>
        <p:txBody>
          <a:bodyPr>
            <a:normAutofit/>
          </a:bodyPr>
          <a:lstStyle/>
          <a:p>
            <a:r>
              <a:rPr lang="ru-RU" dirty="0"/>
              <a:t>Задание 5</a:t>
            </a:r>
          </a:p>
        </p:txBody>
      </p:sp>
    </p:spTree>
    <p:extLst>
      <p:ext uri="{BB962C8B-B14F-4D97-AF65-F5344CB8AC3E}">
        <p14:creationId xmlns:p14="http://schemas.microsoft.com/office/powerpoint/2010/main" val="1788202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5</a:t>
            </a:r>
          </a:p>
        </p:txBody>
      </p:sp>
      <p:sp>
        <p:nvSpPr>
          <p:cNvPr id="3" name="Объект 2"/>
          <p:cNvSpPr>
            <a:spLocks noGrp="1"/>
          </p:cNvSpPr>
          <p:nvPr>
            <p:ph idx="1"/>
          </p:nvPr>
        </p:nvSpPr>
        <p:spPr>
          <a:xfrm>
            <a:off x="0" y="1219201"/>
            <a:ext cx="11003051" cy="5325979"/>
          </a:xfrm>
        </p:spPr>
        <p:txBody>
          <a:bodyPr>
            <a:normAutofit fontScale="92500"/>
          </a:bodyPr>
          <a:lstStyle/>
          <a:p>
            <a:pPr marL="457200" indent="45720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7. Встает купец, идет разносчик, на биржу тянется извозчик, с кувшином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охтенка</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спешит… 8. Отец с жаром и подробно рассказал мне, сколько водится птицы и рыбы, сколько родится всяких ягод, сколько озер, какие чудесные растут леса. 9. Пока наступило утро, мне пришлось пережить один невыразимый и не поддающийся описанию ужас. 10. Когда я думаю о Достоевском, то воображаю порой скалистый обрыв и его, идущего по узкой горной тропинке. 11. Узорами ложились тени на теплый розовый песок, и синий небосклон над бором был чист и радостно-высок. 12. Мне снилась даль, мне снилась сказка – мне снилась молодость моя. 13. Речь шла совсем не о том, чтобы просто решиться ввести «прозаические» слова в стихотворный текст. 14. Есть ли еще поэт, которому вещи так раскрывались бы в своей красоте, как Пушкину?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8378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684211" y="138853"/>
            <a:ext cx="8534400" cy="1507067"/>
          </a:xfrm>
        </p:spPr>
        <p:txBody>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213948" y="1645920"/>
            <a:ext cx="10393091" cy="4898571"/>
          </a:xfrm>
        </p:spPr>
        <p:txBody>
          <a:bodyPr>
            <a:normAutofit/>
          </a:bodyPr>
          <a:lstStyle/>
          <a:p>
            <a:pPr marL="457200" indent="457200"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Составьте дома примеры предложений на все пункты, перечисленные на занятии.</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8387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Цель высказывания</a:t>
            </a:r>
          </a:p>
        </p:txBody>
      </p:sp>
      <p:sp>
        <p:nvSpPr>
          <p:cNvPr id="3" name="Объект 2"/>
          <p:cNvSpPr>
            <a:spLocks noGrp="1"/>
          </p:cNvSpPr>
          <p:nvPr>
            <p:ph idx="1"/>
          </p:nvPr>
        </p:nvSpPr>
        <p:spPr>
          <a:xfrm>
            <a:off x="261841" y="1048696"/>
            <a:ext cx="11298787" cy="5651518"/>
          </a:xfrm>
        </p:spPr>
        <p:txBody>
          <a:bodyPr>
            <a:normAutofit lnSpcReduction="10000"/>
          </a:bodyPr>
          <a:lstStyle/>
          <a:p>
            <a:pPr marL="457200" indent="457200" algn="just">
              <a:lnSpc>
                <a:spcPct val="107000"/>
              </a:lnSpc>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Повествовательные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сообщается о каком-то факте действительности. В них ровная интонация; повышение тона наблюдается на логически выделенном слове, затем тон снова понижается. В конце предложения ставится точка. </a:t>
            </a:r>
            <a:r>
              <a:rPr lang="ru-RU" sz="2400" i="1" dirty="0">
                <a:effectLst/>
                <a:latin typeface="Times New Roman" panose="02020603050405020304" pitchFamily="18" charset="0"/>
                <a:ea typeface="Calibri" panose="020F0502020204030204" pitchFamily="34" charset="0"/>
                <a:cs typeface="Times New Roman" panose="02020603050405020304" pitchFamily="18" charset="0"/>
              </a:rPr>
              <a:t>Душа молчит. В холодном небе все те же звезды ей горят.</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Вопросительные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говорящий спрашивает о чем-либо ему неизвестном или хочет получить подтверждение высказанной им мысли. Для предложения характерно резкое повышение тона на слове, с которым связан вопрос. В конце предложения ставится вопросительный знак. </a:t>
            </a:r>
            <a:r>
              <a:rPr lang="ru-RU" sz="2400" i="1" dirty="0">
                <a:effectLst/>
                <a:latin typeface="Times New Roman" panose="02020603050405020304" pitchFamily="18" charset="0"/>
                <a:ea typeface="Calibri" panose="020F0502020204030204" pitchFamily="34" charset="0"/>
                <a:cs typeface="Times New Roman" panose="02020603050405020304" pitchFamily="18" charset="0"/>
              </a:rPr>
              <a:t>Чего хочу? С какой целью открою вам душу свою?</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Побудительные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в которых выражается воля говорящего, побуждающая кого-либо к действию. Побудительные предложения выражают просьбу, приказ, совет. Интонация может быть различной. В зависимости от интонации в конце предложения ставится или точка, или восклицательный знак. </a:t>
            </a:r>
            <a:r>
              <a:rPr lang="ru-RU" sz="2400" i="1" dirty="0">
                <a:effectLst/>
                <a:latin typeface="Times New Roman" panose="02020603050405020304" pitchFamily="18" charset="0"/>
                <a:ea typeface="Calibri" panose="020F0502020204030204" pitchFamily="34" charset="0"/>
                <a:cs typeface="Times New Roman" panose="02020603050405020304" pitchFamily="18" charset="0"/>
              </a:rPr>
              <a:t>Ставьте сюда… Садитесь и отдыхайте. Не отрекайтесь от мечты!</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1719EB0-2D3F-AC0F-CE90-0FCE888CA7E1}"/>
              </a:ext>
            </a:extLst>
          </p:cNvPr>
          <p:cNvSpPr>
            <a:spLocks noGrp="1"/>
          </p:cNvSpPr>
          <p:nvPr>
            <p:ph type="title"/>
          </p:nvPr>
        </p:nvSpPr>
        <p:spPr>
          <a:xfrm>
            <a:off x="684213" y="396624"/>
            <a:ext cx="8534401" cy="913063"/>
          </a:xfrm>
        </p:spPr>
        <p:txBody>
          <a:bodyPr/>
          <a:lstStyle/>
          <a:p>
            <a:r>
              <a:rPr lang="ru-RU" dirty="0"/>
              <a:t>Эмоциональная окраска</a:t>
            </a:r>
          </a:p>
        </p:txBody>
      </p:sp>
      <p:sp>
        <p:nvSpPr>
          <p:cNvPr id="5" name="Объект 4">
            <a:extLst>
              <a:ext uri="{FF2B5EF4-FFF2-40B4-BE49-F238E27FC236}">
                <a16:creationId xmlns:a16="http://schemas.microsoft.com/office/drawing/2014/main" id="{B02A528F-659B-64A5-47FF-937D64F40341}"/>
              </a:ext>
            </a:extLst>
          </p:cNvPr>
          <p:cNvSpPr>
            <a:spLocks noGrp="1"/>
          </p:cNvSpPr>
          <p:nvPr>
            <p:ph type="body" idx="1"/>
          </p:nvPr>
        </p:nvSpPr>
        <p:spPr>
          <a:xfrm>
            <a:off x="202950" y="1604211"/>
            <a:ext cx="11106734" cy="4342063"/>
          </a:xfrm>
        </p:spPr>
        <p:txBody>
          <a:bodyPr/>
          <a:lstStyle/>
          <a:p>
            <a:pPr marL="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Восклицательные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эмоционально окрашенные с особым повышением тона. Могут выражать сообщение, вопрос или волю говорящего. В восклицательных предложениях выражаются эмоции говорящего: радость, досада, угроза, восхищение и т.д.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Как упоительны в России вечера! Пылай, великая Москва!</a:t>
            </a:r>
            <a:endParaRPr lang="ru-RU" sz="2800" i="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Невосклицательные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предложения, эмоционально не окрашенные.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8233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483325"/>
            <a:ext cx="10876417" cy="1061415"/>
          </a:xfrm>
        </p:spPr>
        <p:txBody>
          <a:bodyPr>
            <a:normAutofit/>
          </a:bodyPr>
          <a:lstStyle/>
          <a:p>
            <a:r>
              <a:rPr lang="ru-RU" smtClean="0"/>
              <a:t>Цель</a:t>
            </a:r>
            <a:endParaRPr lang="ru-RU" dirty="0"/>
          </a:p>
        </p:txBody>
      </p:sp>
      <p:sp>
        <p:nvSpPr>
          <p:cNvPr id="3" name="Объект 2"/>
          <p:cNvSpPr>
            <a:spLocks noGrp="1"/>
          </p:cNvSpPr>
          <p:nvPr>
            <p:ph idx="1"/>
          </p:nvPr>
        </p:nvSpPr>
        <p:spPr>
          <a:xfrm>
            <a:off x="419449" y="1544740"/>
            <a:ext cx="10435905" cy="5042264"/>
          </a:xfrm>
        </p:spPr>
        <p:txBody>
          <a:bodyPr>
            <a:normAutofit/>
          </a:bodyPr>
          <a:lstStyle/>
          <a:p>
            <a:pPr algn="just"/>
            <a:r>
              <a:rPr lang="ru-RU" sz="3200" b="1" dirty="0"/>
              <a:t>Утвердительные</a:t>
            </a:r>
            <a:r>
              <a:rPr lang="ru-RU" sz="3200" dirty="0"/>
              <a:t> – предложения, в которых утверждается какая-то мысль. </a:t>
            </a:r>
          </a:p>
          <a:p>
            <a:pPr algn="just"/>
            <a:r>
              <a:rPr lang="ru-RU" sz="3200" b="1" dirty="0"/>
              <a:t>Отрицательные</a:t>
            </a:r>
            <a:r>
              <a:rPr lang="ru-RU" sz="3200" dirty="0"/>
              <a:t> – предложения, в которых отрицается высказываемая мысль. Отрицание выражается с помощью частицы </a:t>
            </a:r>
            <a:r>
              <a:rPr lang="ru-RU" sz="3200" b="1" dirty="0"/>
              <a:t>не</a:t>
            </a:r>
            <a:r>
              <a:rPr lang="ru-RU" sz="3200" dirty="0"/>
              <a:t> и слова </a:t>
            </a:r>
            <a:r>
              <a:rPr lang="ru-RU" sz="3200" b="1" dirty="0"/>
              <a:t>нет</a:t>
            </a:r>
            <a:r>
              <a:rPr lang="ru-RU" sz="3200" dirty="0"/>
              <a:t>. </a:t>
            </a:r>
            <a:r>
              <a:rPr lang="ru-RU" sz="3200" i="1" dirty="0"/>
              <a:t>Не жалею, не зову, не плачу.</a:t>
            </a:r>
            <a:endParaRPr lang="ru-RU" sz="3200" dirty="0"/>
          </a:p>
          <a:p>
            <a:pPr algn="just"/>
            <a:endParaRPr lang="ru-RU" dirty="0"/>
          </a:p>
        </p:txBody>
      </p:sp>
    </p:spTree>
    <p:extLst>
      <p:ext uri="{BB962C8B-B14F-4D97-AF65-F5344CB8AC3E}">
        <p14:creationId xmlns:p14="http://schemas.microsoft.com/office/powerpoint/2010/main" val="82752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684212" y="276059"/>
            <a:ext cx="8534400" cy="1507067"/>
          </a:xfrm>
        </p:spPr>
        <p:txBody>
          <a:bodyPr/>
          <a:lstStyle/>
          <a:p>
            <a:r>
              <a:rPr lang="ru-RU" dirty="0"/>
              <a:t>Структура предложения</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427538" y="1532941"/>
            <a:ext cx="10882146" cy="5049000"/>
          </a:xfrm>
        </p:spPr>
        <p:txBody>
          <a:bodyPr>
            <a:normAutofit lnSpcReduction="10000"/>
          </a:bodyPr>
          <a:lstStyle/>
          <a:p>
            <a:pPr algn="just"/>
            <a:r>
              <a:rPr lang="ru-RU" sz="2800" b="1" dirty="0"/>
              <a:t>Двусоставные</a:t>
            </a:r>
            <a:r>
              <a:rPr lang="ru-RU" sz="2800" dirty="0"/>
              <a:t> – предложения, в которых есть два главных члена – подлежащее и сказуемое.</a:t>
            </a:r>
          </a:p>
          <a:p>
            <a:pPr algn="just"/>
            <a:r>
              <a:rPr lang="ru-RU" sz="2800" b="1" dirty="0"/>
              <a:t>Подлежащее </a:t>
            </a:r>
            <a:r>
              <a:rPr lang="ru-RU" sz="2800" dirty="0"/>
              <a:t>– главный независимый челн предложения, выражающий основной предмет высказывания, признак которого назван сказуемым.</a:t>
            </a:r>
          </a:p>
          <a:p>
            <a:pPr algn="just"/>
            <a:r>
              <a:rPr lang="ru-RU" sz="2800" b="1" dirty="0"/>
              <a:t>Сказуемое</a:t>
            </a:r>
            <a:r>
              <a:rPr lang="ru-RU" sz="2800" dirty="0"/>
              <a:t> – главный член предложения, сообщающий о действии подлежащего и грамматически зависимый от подлежащего.</a:t>
            </a:r>
          </a:p>
          <a:p>
            <a:pPr algn="just"/>
            <a:r>
              <a:rPr lang="ru-RU" sz="2800" b="1" dirty="0"/>
              <a:t>Односоставные</a:t>
            </a:r>
            <a:r>
              <a:rPr lang="ru-RU" sz="2800" dirty="0"/>
              <a:t> – предложения, в которых есть только один главный член предложения – подлежащее или сказуемое.</a:t>
            </a:r>
          </a:p>
          <a:p>
            <a:pPr algn="l"/>
            <a:endParaRPr lang="ru-RU" dirty="0"/>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9818805" cy="1507067"/>
          </a:xfrm>
        </p:spPr>
        <p:txBody>
          <a:bodyPr/>
          <a:lstStyle/>
          <a:p>
            <a:r>
              <a:rPr lang="ru-RU" dirty="0"/>
              <a:t>Типы односоставных предложений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12295" y="1267097"/>
            <a:ext cx="10885671" cy="5527986"/>
          </a:xfrm>
        </p:spPr>
        <p:txBody>
          <a:bodyPr>
            <a:normAutofit fontScale="92500" lnSpcReduction="2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Определенно-личные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главный член может быть выражен глаголом 1-го или 2-го лица ед. или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настоящего или будущего времени, а также повелительного наклонения.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Не забуду твоей торжественной красы.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Неопределенно-личные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главный член может быть выражен глаголом 3-го лица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настоящего или будущего времени или глаголом прошедшего времени во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Действующее лицо неизвестно или его нежелательно называть, или внимание нужно сосредоточить на самом действии.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Вчера нам сообщили о приезде делегации. В дверь позвонили.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Обобщенно-личные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главный член выражен глаголом 2-го лица ед. 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мн.ч</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настоящего и будущего времени или глаголом повелительного наклонения. Чаще всего встречается в пословицах и поговорках, описаниях.</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 Решетом воды не наносишь.</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333169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10080041" cy="1507067"/>
          </a:xfrm>
        </p:spPr>
        <p:txBody>
          <a:bodyPr/>
          <a:lstStyle/>
          <a:p>
            <a:r>
              <a:rPr lang="ru-RU" dirty="0"/>
              <a:t>Типы односоставных предложений</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299200" y="1724403"/>
            <a:ext cx="10313755" cy="4827399"/>
          </a:xfrm>
        </p:spPr>
        <p:txBody>
          <a:bodyPr>
            <a:normAutofit/>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Безличные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главный член выражается: безличным глаголом, личным глаголом в безличном употреблении, словами категории состояния, инфинитивом, отрицательным словом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нет</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словами </a:t>
            </a: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нужно, надо, необходимо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Смеркается. Ветки качало ветром. В саду тихо. Быть добру. Нет никого прекраснее тебя. Необходимо успеть вовремя.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Назывные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главный член соотносится с подлежащим и выражен существительным в форме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Им.п</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ед.ч</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Тихое и солнечное утро</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endParaRPr lang="ru-RU" sz="2800" b="0" i="0" dirty="0">
              <a:effectLst/>
              <a:latin typeface="pt sans" panose="020B0503020203020204" pitchFamily="34" charset="-52"/>
            </a:endParaRPr>
          </a:p>
          <a:p>
            <a:endParaRPr lang="ru-RU" dirty="0"/>
          </a:p>
        </p:txBody>
      </p:sp>
    </p:spTree>
    <p:extLst>
      <p:ext uri="{BB962C8B-B14F-4D97-AF65-F5344CB8AC3E}">
        <p14:creationId xmlns:p14="http://schemas.microsoft.com/office/powerpoint/2010/main" val="1922712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2" y="217336"/>
            <a:ext cx="8534400" cy="1507067"/>
          </a:xfrm>
        </p:spPr>
        <p:txBody>
          <a:bodyPr/>
          <a:lstStyle/>
          <a:p>
            <a:r>
              <a:rPr lang="ru-RU" dirty="0"/>
              <a:t>Виды сказуемого</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0" y="1315453"/>
            <a:ext cx="11229473" cy="5236349"/>
          </a:xfrm>
        </p:spPr>
        <p:txBody>
          <a:bodyPr>
            <a:normAutofit fontScale="92500" lnSpcReduction="10000"/>
          </a:bodyPr>
          <a:lstStyle/>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Простое глагольное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глагол в личной форме.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Наступило утро.</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Составное именное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глагол-связка и именная часть: существительное в Им. 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Тв.п</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прилагательное в Им. или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Тв.п</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местоимение, числительное.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Погода была солнечная. Здание было в два этажа. Вы ли это, Вы ли это, Рудин?</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Составное глагольное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глагол, обозначающий начало, продолжение или окончание действия, и глагол долженствования, а также краткие прилагательные или инфинитив.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Начал учиться. Хочу спать. Должен трудиться.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Сложное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 состоит из трёх слов.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Желаю быть учителем. Должен начать отвечать.</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8045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ектор">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1299</TotalTime>
  <Words>1679</Words>
  <Application>Microsoft Office PowerPoint</Application>
  <PresentationFormat>Широкоэкранный</PresentationFormat>
  <Paragraphs>118</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Calibri</vt:lpstr>
      <vt:lpstr>Century Gothic</vt:lpstr>
      <vt:lpstr>pt sans</vt:lpstr>
      <vt:lpstr>Times New Roman</vt:lpstr>
      <vt:lpstr>Wingdings 3</vt:lpstr>
      <vt:lpstr>Сектор</vt:lpstr>
      <vt:lpstr>предложение как синтаксическая единица</vt:lpstr>
      <vt:lpstr>Простое предложение</vt:lpstr>
      <vt:lpstr>Цель высказывания</vt:lpstr>
      <vt:lpstr>Эмоциональная окраска</vt:lpstr>
      <vt:lpstr>Цель</vt:lpstr>
      <vt:lpstr>Структура предложения</vt:lpstr>
      <vt:lpstr>Типы односоставных предложений</vt:lpstr>
      <vt:lpstr>Типы односоставных предложений</vt:lpstr>
      <vt:lpstr>Виды сказуемого</vt:lpstr>
      <vt:lpstr>Полнота структуры предложения</vt:lpstr>
      <vt:lpstr>Грамматический состав предложения</vt:lpstr>
      <vt:lpstr>Грамматический состав предложения</vt:lpstr>
      <vt:lpstr>Задание 1</vt:lpstr>
      <vt:lpstr>Задание 2</vt:lpstr>
      <vt:lpstr>Задание 3</vt:lpstr>
      <vt:lpstr>Сложное предложение</vt:lpstr>
      <vt:lpstr>Сложное предложение</vt:lpstr>
      <vt:lpstr>Презентация PowerPoint</vt:lpstr>
      <vt:lpstr>Задание 4</vt:lpstr>
      <vt:lpstr>Задание 5</vt:lpstr>
      <vt:lpstr>Задание 5</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35</cp:revision>
  <dcterms:created xsi:type="dcterms:W3CDTF">2022-11-23T07:38:40Z</dcterms:created>
  <dcterms:modified xsi:type="dcterms:W3CDTF">2023-01-25T05:28:57Z</dcterms:modified>
</cp:coreProperties>
</file>