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7" r:id="rId16"/>
    <p:sldId id="270" r:id="rId17"/>
    <p:sldId id="278" r:id="rId18"/>
    <p:sldId id="271" r:id="rId19"/>
    <p:sldId id="272" r:id="rId20"/>
    <p:sldId id="273" r:id="rId21"/>
    <p:sldId id="274" r:id="rId22"/>
    <p:sldId id="276" r:id="rId23"/>
    <p:sldId id="279" r:id="rId24"/>
    <p:sldId id="280" r:id="rId25"/>
    <p:sldId id="275"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9" d="100"/>
          <a:sy n="79" d="100"/>
        </p:scale>
        <p:origin x="-90" y="-3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EDF636E-CA4C-43AA-A12C-C8757B981BB2}" type="datetimeFigureOut">
              <a:rPr lang="ru-RU" smtClean="0"/>
              <a:t>20.05.2020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184767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795042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3161957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19168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178442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EDF636E-CA4C-43AA-A12C-C8757B981BB2}" type="datetimeFigureOut">
              <a:rPr lang="ru-RU" smtClean="0"/>
              <a:t>20.05.2020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177845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EDF636E-CA4C-43AA-A12C-C8757B981BB2}" type="datetimeFigureOut">
              <a:rPr lang="ru-RU" smtClean="0"/>
              <a:t>20.05.2020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141883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DF636E-CA4C-43AA-A12C-C8757B981BB2}" type="datetimeFigureOut">
              <a:rPr lang="ru-RU" smtClean="0"/>
              <a:t>20.05.2020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919669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DF636E-CA4C-43AA-A12C-C8757B981BB2}" type="datetimeFigureOut">
              <a:rPr lang="ru-RU" smtClean="0"/>
              <a:t>20.05.2020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388176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DF636E-CA4C-43AA-A12C-C8757B981BB2}" type="datetimeFigureOut">
              <a:rPr lang="ru-RU" smtClean="0"/>
              <a:t>20.05.2020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123796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DF636E-CA4C-43AA-A12C-C8757B981BB2}" type="datetimeFigureOut">
              <a:rPr lang="ru-RU" smtClean="0"/>
              <a:t>20.05.2020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42487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48943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EDF636E-CA4C-43AA-A12C-C8757B981BB2}" type="datetimeFigureOut">
              <a:rPr lang="ru-RU" smtClean="0"/>
              <a:t>20.05.2020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402914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EDF636E-CA4C-43AA-A12C-C8757B981BB2}" type="datetimeFigureOut">
              <a:rPr lang="ru-RU" smtClean="0"/>
              <a:t>20.05.2020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23275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EDF636E-CA4C-43AA-A12C-C8757B981BB2}" type="datetimeFigureOut">
              <a:rPr lang="ru-RU" smtClean="0"/>
              <a:t>20.05.2020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86020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32694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DF636E-CA4C-43AA-A12C-C8757B981BB2}" type="datetimeFigureOut">
              <a:rPr lang="ru-RU" smtClean="0"/>
              <a:t>20.05.2020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0C9C0B-36D4-4C4A-9FC4-E4113C29CC41}" type="slidenum">
              <a:rPr lang="ru-RU" smtClean="0"/>
              <a:t>‹#›</a:t>
            </a:fld>
            <a:endParaRPr lang="ru-RU"/>
          </a:p>
        </p:txBody>
      </p:sp>
    </p:spTree>
    <p:extLst>
      <p:ext uri="{BB962C8B-B14F-4D97-AF65-F5344CB8AC3E}">
        <p14:creationId xmlns:p14="http://schemas.microsoft.com/office/powerpoint/2010/main" val="232292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EDF636E-CA4C-43AA-A12C-C8757B981BB2}" type="datetimeFigureOut">
              <a:rPr lang="ru-RU" smtClean="0"/>
              <a:t>20.05.2020</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30C9C0B-36D4-4C4A-9FC4-E4113C29CC41}" type="slidenum">
              <a:rPr lang="ru-RU" smtClean="0"/>
              <a:t>‹#›</a:t>
            </a:fld>
            <a:endParaRPr lang="ru-RU"/>
          </a:p>
        </p:txBody>
      </p:sp>
    </p:spTree>
    <p:extLst>
      <p:ext uri="{BB962C8B-B14F-4D97-AF65-F5344CB8AC3E}">
        <p14:creationId xmlns:p14="http://schemas.microsoft.com/office/powerpoint/2010/main" val="1407307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3412" y="1896530"/>
            <a:ext cx="8689976" cy="2509213"/>
          </a:xfrm>
        </p:spPr>
        <p:txBody>
          <a:bodyPr/>
          <a:lstStyle/>
          <a:p>
            <a:r>
              <a:rPr lang="ru-RU" dirty="0"/>
              <a:t>Бессонница этиология, виды, основные принципы лечения</a:t>
            </a:r>
          </a:p>
        </p:txBody>
      </p:sp>
      <p:sp>
        <p:nvSpPr>
          <p:cNvPr id="6" name="Подзаголовок 5"/>
          <p:cNvSpPr>
            <a:spLocks noGrp="1"/>
          </p:cNvSpPr>
          <p:nvPr>
            <p:ph type="subTitle" idx="1"/>
          </p:nvPr>
        </p:nvSpPr>
        <p:spPr>
          <a:xfrm>
            <a:off x="8146472" y="4578928"/>
            <a:ext cx="2917970" cy="1863436"/>
          </a:xfrm>
        </p:spPr>
        <p:txBody>
          <a:bodyPr>
            <a:normAutofit fontScale="92500" lnSpcReduction="10000"/>
          </a:bodyPr>
          <a:lstStyle/>
          <a:p>
            <a:r>
              <a:rPr lang="ru-RU" b="1" dirty="0" smtClean="0">
                <a:solidFill>
                  <a:schemeClr val="tx1">
                    <a:lumMod val="75000"/>
                    <a:lumOff val="25000"/>
                  </a:schemeClr>
                </a:solidFill>
              </a:rPr>
              <a:t>Подготовили: </a:t>
            </a:r>
            <a:r>
              <a:rPr lang="ru-RU" dirty="0" err="1" smtClean="0">
                <a:solidFill>
                  <a:schemeClr val="tx1">
                    <a:lumMod val="75000"/>
                    <a:lumOff val="25000"/>
                  </a:schemeClr>
                </a:solidFill>
              </a:rPr>
              <a:t>Панкрашкина</a:t>
            </a:r>
            <a:r>
              <a:rPr lang="ru-RU" dirty="0" smtClean="0">
                <a:solidFill>
                  <a:schemeClr val="tx1">
                    <a:lumMod val="75000"/>
                    <a:lumOff val="25000"/>
                  </a:schemeClr>
                </a:solidFill>
              </a:rPr>
              <a:t> Виктория Олеговна; Федотова Софья Игоревна</a:t>
            </a:r>
            <a:endParaRPr lang="ru-RU" dirty="0">
              <a:solidFill>
                <a:schemeClr val="tx1">
                  <a:lumMod val="75000"/>
                  <a:lumOff val="25000"/>
                </a:schemeClr>
              </a:solidFill>
            </a:endParaRPr>
          </a:p>
        </p:txBody>
      </p:sp>
      <p:pic>
        <p:nvPicPr>
          <p:cNvPr id="4" name="Рисунок 3"/>
          <p:cNvPicPr>
            <a:picLocks noChangeAspect="1"/>
          </p:cNvPicPr>
          <p:nvPr/>
        </p:nvPicPr>
        <p:blipFill>
          <a:blip r:embed="rId2"/>
          <a:stretch>
            <a:fillRect/>
          </a:stretch>
        </p:blipFill>
        <p:spPr>
          <a:xfrm>
            <a:off x="7910945" y="0"/>
            <a:ext cx="3532909" cy="2355273"/>
          </a:xfrm>
          <a:prstGeom prst="rect">
            <a:avLst/>
          </a:prstGeom>
        </p:spPr>
      </p:pic>
      <p:pic>
        <p:nvPicPr>
          <p:cNvPr id="5" name="Рисунок 4"/>
          <p:cNvPicPr>
            <a:picLocks noChangeAspect="1"/>
          </p:cNvPicPr>
          <p:nvPr/>
        </p:nvPicPr>
        <p:blipFill>
          <a:blip r:embed="rId3"/>
          <a:stretch>
            <a:fillRect/>
          </a:stretch>
        </p:blipFill>
        <p:spPr>
          <a:xfrm>
            <a:off x="381000" y="3895435"/>
            <a:ext cx="4398818" cy="2932546"/>
          </a:xfrm>
          <a:prstGeom prst="rect">
            <a:avLst/>
          </a:prstGeom>
        </p:spPr>
      </p:pic>
    </p:spTree>
    <p:extLst>
      <p:ext uri="{BB962C8B-B14F-4D97-AF65-F5344CB8AC3E}">
        <p14:creationId xmlns:p14="http://schemas.microsoft.com/office/powerpoint/2010/main" val="272504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86008"/>
            <a:ext cx="10364451" cy="1596177"/>
          </a:xfrm>
        </p:spPr>
        <p:txBody>
          <a:bodyPr>
            <a:normAutofit/>
          </a:bodyPr>
          <a:lstStyle/>
          <a:p>
            <a:r>
              <a:rPr lang="ru-RU" sz="4000" dirty="0"/>
              <a:t>Основные проявления бессонницы</a:t>
            </a:r>
          </a:p>
        </p:txBody>
      </p:sp>
      <p:sp>
        <p:nvSpPr>
          <p:cNvPr id="3" name="Объект 2"/>
          <p:cNvSpPr>
            <a:spLocks noGrp="1"/>
          </p:cNvSpPr>
          <p:nvPr>
            <p:ph sz="quarter" idx="13"/>
          </p:nvPr>
        </p:nvSpPr>
        <p:spPr>
          <a:xfrm>
            <a:off x="913774" y="1882185"/>
            <a:ext cx="10363826" cy="4837269"/>
          </a:xfrm>
        </p:spPr>
        <p:txBody>
          <a:bodyPr>
            <a:normAutofit lnSpcReduction="10000"/>
          </a:bodyPr>
          <a:lstStyle/>
          <a:p>
            <a:r>
              <a:rPr lang="ru-RU" dirty="0"/>
              <a:t>По продолжительности течения выделяют три типа </a:t>
            </a:r>
            <a:r>
              <a:rPr lang="ru-RU" dirty="0" err="1"/>
              <a:t>инсомнии</a:t>
            </a:r>
            <a:r>
              <a:rPr lang="ru-RU" dirty="0"/>
              <a:t>, причем, первые два типа (транзиторная и подострая) могут возникать у любого человека, хроническая же </a:t>
            </a:r>
            <a:r>
              <a:rPr lang="ru-RU" dirty="0" err="1"/>
              <a:t>инсомния</a:t>
            </a:r>
            <a:r>
              <a:rPr lang="ru-RU" dirty="0"/>
              <a:t> обычно требует наличия предрасполагающих факторов.</a:t>
            </a:r>
          </a:p>
          <a:p>
            <a:r>
              <a:rPr lang="ru-RU" u="sng" dirty="0"/>
              <a:t>Транзиторная (острая) </a:t>
            </a:r>
            <a:r>
              <a:rPr lang="ru-RU" u="sng" dirty="0" err="1"/>
              <a:t>инсомния</a:t>
            </a:r>
            <a:r>
              <a:rPr lang="ru-RU" u="sng" dirty="0"/>
              <a:t>. </a:t>
            </a:r>
            <a:r>
              <a:rPr lang="ru-RU" dirty="0"/>
              <a:t>Длительность её до 1 недели, обычно несколько ночей, и она, как правило, рассматривается как адаптивное нарушение сна, поскольку в большинстве случаев бывает следствием:</a:t>
            </a:r>
          </a:p>
          <a:p>
            <a:pPr marL="457200" indent="-457200">
              <a:buFont typeface="+mj-lt"/>
              <a:buAutoNum type="arabicPeriod"/>
            </a:pPr>
            <a:r>
              <a:rPr lang="ru-RU" dirty="0"/>
              <a:t>Острого ситуативного стресса, например, в связи с переходом на новую работу, окончанием срока сдачи работы, экзаменом, изменением места жительства, перелетом через часовые пояса, конфликтной ситуацией и т.п.</a:t>
            </a:r>
          </a:p>
          <a:p>
            <a:pPr marL="457200" indent="-457200">
              <a:buFont typeface="+mj-lt"/>
              <a:buAutoNum type="arabicPeriod"/>
            </a:pPr>
            <a:r>
              <a:rPr lang="ru-RU" dirty="0"/>
              <a:t>Неблагоприятных внешних условий (шум, влажность, жара, неудобное спальное место и т.д.).</a:t>
            </a:r>
          </a:p>
        </p:txBody>
      </p:sp>
    </p:spTree>
    <p:extLst>
      <p:ext uri="{BB962C8B-B14F-4D97-AF65-F5344CB8AC3E}">
        <p14:creationId xmlns:p14="http://schemas.microsoft.com/office/powerpoint/2010/main" val="389007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30590"/>
            <a:ext cx="10364451" cy="1596177"/>
          </a:xfrm>
        </p:spPr>
        <p:txBody>
          <a:bodyPr>
            <a:normAutofit/>
          </a:bodyPr>
          <a:lstStyle/>
          <a:p>
            <a:r>
              <a:rPr lang="ru-RU" sz="4000" dirty="0"/>
              <a:t>Основные проявления бессонницы</a:t>
            </a:r>
          </a:p>
        </p:txBody>
      </p:sp>
      <p:sp>
        <p:nvSpPr>
          <p:cNvPr id="3" name="Объект 2"/>
          <p:cNvSpPr>
            <a:spLocks noGrp="1"/>
          </p:cNvSpPr>
          <p:nvPr>
            <p:ph sz="quarter" idx="13"/>
          </p:nvPr>
        </p:nvSpPr>
        <p:spPr>
          <a:xfrm>
            <a:off x="359593" y="1838589"/>
            <a:ext cx="8715134" cy="4837269"/>
          </a:xfrm>
        </p:spPr>
        <p:txBody>
          <a:bodyPr>
            <a:normAutofit/>
          </a:bodyPr>
          <a:lstStyle/>
          <a:p>
            <a:pPr marL="0" indent="0">
              <a:buNone/>
            </a:pPr>
            <a:r>
              <a:rPr lang="ru-RU" dirty="0"/>
              <a:t>Хронические </a:t>
            </a:r>
            <a:r>
              <a:rPr lang="ru-RU" dirty="0" err="1"/>
              <a:t>инсомнии</a:t>
            </a:r>
            <a:r>
              <a:rPr lang="ru-RU" dirty="0"/>
              <a:t>. </a:t>
            </a:r>
            <a:r>
              <a:rPr lang="ru-RU" dirty="0" err="1"/>
              <a:t>Инсомнии</a:t>
            </a:r>
            <a:r>
              <a:rPr lang="ru-RU" dirty="0"/>
              <a:t> длительностью от 6 месяцев, которые вызываются широким набором факторов</a:t>
            </a:r>
            <a:r>
              <a:rPr lang="ru-RU" dirty="0" smtClean="0"/>
              <a:t>.</a:t>
            </a:r>
          </a:p>
          <a:p>
            <a:r>
              <a:rPr lang="ru-RU" dirty="0" smtClean="0"/>
              <a:t>Наиболее </a:t>
            </a:r>
            <a:r>
              <a:rPr lang="ru-RU" dirty="0"/>
              <a:t>часто хронические </a:t>
            </a:r>
            <a:r>
              <a:rPr lang="ru-RU" dirty="0" err="1"/>
              <a:t>инсомнии</a:t>
            </a:r>
            <a:r>
              <a:rPr lang="ru-RU" dirty="0"/>
              <a:t> связаны с психическими (психиатрическими) факторами, такими как: депрессия, шизофрения и маниакальная фаза маниакально-депрессивного психоза, повышенный уровень тревоги и тревожные расстройства.</a:t>
            </a:r>
          </a:p>
          <a:p>
            <a:r>
              <a:rPr lang="ru-RU" dirty="0"/>
              <a:t>Также причиной хронической бессонницы могут быть соматические заболевания, особенно сопровождающиеся хронической болью, а также неврологические заболевания, лекарственные и интоксикационные причины.</a:t>
            </a:r>
          </a:p>
          <a:p>
            <a:endParaRPr lang="ru-RU" dirty="0"/>
          </a:p>
        </p:txBody>
      </p:sp>
      <p:pic>
        <p:nvPicPr>
          <p:cNvPr id="4" name="Рисунок 3"/>
          <p:cNvPicPr>
            <a:picLocks noChangeAspect="1"/>
          </p:cNvPicPr>
          <p:nvPr/>
        </p:nvPicPr>
        <p:blipFill>
          <a:blip r:embed="rId2"/>
          <a:stretch>
            <a:fillRect/>
          </a:stretch>
        </p:blipFill>
        <p:spPr>
          <a:xfrm>
            <a:off x="8340436" y="4132531"/>
            <a:ext cx="3602182" cy="2401455"/>
          </a:xfrm>
          <a:prstGeom prst="rect">
            <a:avLst/>
          </a:prstGeom>
        </p:spPr>
      </p:pic>
    </p:spTree>
    <p:extLst>
      <p:ext uri="{BB962C8B-B14F-4D97-AF65-F5344CB8AC3E}">
        <p14:creationId xmlns:p14="http://schemas.microsoft.com/office/powerpoint/2010/main" val="234334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286007"/>
            <a:ext cx="10364451" cy="1596177"/>
          </a:xfrm>
        </p:spPr>
        <p:txBody>
          <a:bodyPr>
            <a:normAutofit/>
          </a:bodyPr>
          <a:lstStyle/>
          <a:p>
            <a:r>
              <a:rPr lang="ru-RU" sz="4000" dirty="0"/>
              <a:t>Адаптационная </a:t>
            </a:r>
            <a:r>
              <a:rPr lang="ru-RU" sz="4000" dirty="0" err="1"/>
              <a:t>инсомния</a:t>
            </a:r>
            <a:endParaRPr lang="ru-RU" sz="4000" dirty="0"/>
          </a:p>
        </p:txBody>
      </p:sp>
      <p:sp>
        <p:nvSpPr>
          <p:cNvPr id="3" name="Объект 2"/>
          <p:cNvSpPr>
            <a:spLocks noGrp="1"/>
          </p:cNvSpPr>
          <p:nvPr>
            <p:ph sz="quarter" idx="13"/>
          </p:nvPr>
        </p:nvSpPr>
        <p:spPr>
          <a:xfrm>
            <a:off x="3463636" y="1882184"/>
            <a:ext cx="8395854" cy="4490906"/>
          </a:xfrm>
        </p:spPr>
        <p:txBody>
          <a:bodyPr/>
          <a:lstStyle/>
          <a:p>
            <a:pPr algn="ctr"/>
            <a:r>
              <a:rPr lang="ru-RU" dirty="0"/>
              <a:t>Адаптационная </a:t>
            </a:r>
            <a:r>
              <a:rPr lang="ru-RU" dirty="0" err="1"/>
              <a:t>инсомния</a:t>
            </a:r>
            <a:r>
              <a:rPr lang="ru-RU" dirty="0"/>
              <a:t>, как правило, является острой, то есть продолжается в течение нескольких ночей, реже сохраняется более длительное время. Её основные проявления определяются наличием стрессового фактора, вызвавшего нарушения сна, такого как смена места жительства, госпитализация, резкая смена часовых поясов, экзамен, непродолжительное заболевание, или как результат неблагоприятных для сна внешних условий (шум, влажность, жара, неудобное спальное место</a:t>
            </a:r>
            <a:r>
              <a:rPr lang="ru-RU" dirty="0" smtClean="0"/>
              <a:t>). </a:t>
            </a:r>
            <a:endParaRPr lang="ru-RU" dirty="0"/>
          </a:p>
        </p:txBody>
      </p:sp>
      <p:pic>
        <p:nvPicPr>
          <p:cNvPr id="4" name="Рисунок 3"/>
          <p:cNvPicPr>
            <a:picLocks noChangeAspect="1"/>
          </p:cNvPicPr>
          <p:nvPr/>
        </p:nvPicPr>
        <p:blipFill>
          <a:blip r:embed="rId2"/>
          <a:stretch>
            <a:fillRect/>
          </a:stretch>
        </p:blipFill>
        <p:spPr>
          <a:xfrm>
            <a:off x="68137" y="1882184"/>
            <a:ext cx="3395499" cy="4142509"/>
          </a:xfrm>
          <a:prstGeom prst="rect">
            <a:avLst/>
          </a:prstGeom>
        </p:spPr>
      </p:pic>
    </p:spTree>
    <p:extLst>
      <p:ext uri="{BB962C8B-B14F-4D97-AF65-F5344CB8AC3E}">
        <p14:creationId xmlns:p14="http://schemas.microsoft.com/office/powerpoint/2010/main" val="2712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16735"/>
            <a:ext cx="10364451" cy="1596177"/>
          </a:xfrm>
        </p:spPr>
        <p:txBody>
          <a:bodyPr>
            <a:normAutofit/>
          </a:bodyPr>
          <a:lstStyle/>
          <a:p>
            <a:r>
              <a:rPr lang="ru-RU" sz="4000" dirty="0" err="1"/>
              <a:t>Инсомния</a:t>
            </a:r>
            <a:r>
              <a:rPr lang="ru-RU" sz="4000" dirty="0"/>
              <a:t>, обусловленная психическим расстройством</a:t>
            </a:r>
          </a:p>
        </p:txBody>
      </p:sp>
      <p:sp>
        <p:nvSpPr>
          <p:cNvPr id="3" name="Объект 2"/>
          <p:cNvSpPr>
            <a:spLocks noGrp="1"/>
          </p:cNvSpPr>
          <p:nvPr>
            <p:ph sz="quarter" idx="13"/>
          </p:nvPr>
        </p:nvSpPr>
        <p:spPr>
          <a:xfrm>
            <a:off x="913774" y="1911927"/>
            <a:ext cx="10363826" cy="4946073"/>
          </a:xfrm>
        </p:spPr>
        <p:txBody>
          <a:bodyPr>
            <a:normAutofit fontScale="85000" lnSpcReduction="20000"/>
          </a:bodyPr>
          <a:lstStyle/>
          <a:p>
            <a:r>
              <a:rPr lang="ru-RU" dirty="0" err="1"/>
              <a:t>Инсомния</a:t>
            </a:r>
            <a:r>
              <a:rPr lang="ru-RU" dirty="0"/>
              <a:t>, обусловленная психическими расстройствами, такими как расстройства настроения, тревога в связи с </a:t>
            </a:r>
            <a:r>
              <a:rPr lang="ru-RU" dirty="0" err="1"/>
              <a:t>соматоформными</a:t>
            </a:r>
            <a:r>
              <a:rPr lang="ru-RU" dirty="0"/>
              <a:t> расстройствами, шизофрения, расстройства личности, психозы, может появляться после или до развития психического заболевания и являться маркером </a:t>
            </a:r>
            <a:r>
              <a:rPr lang="ru-RU" dirty="0" err="1"/>
              <a:t>дистресса</a:t>
            </a:r>
            <a:r>
              <a:rPr lang="ru-RU" dirty="0"/>
              <a:t>. Наиболее часто данный вид </a:t>
            </a:r>
            <a:r>
              <a:rPr lang="ru-RU" dirty="0" err="1"/>
              <a:t>инсомнии</a:t>
            </a:r>
            <a:r>
              <a:rPr lang="ru-RU" dirty="0"/>
              <a:t> связан со следующими психопатологическими факторами:</a:t>
            </a:r>
          </a:p>
          <a:p>
            <a:pPr marL="457200" indent="-457200">
              <a:buFont typeface="+mj-lt"/>
              <a:buAutoNum type="arabicPeriod"/>
            </a:pPr>
            <a:r>
              <a:rPr lang="ru-RU" dirty="0"/>
              <a:t>С депрессией, которая часто проявляется ранними утренними пробуждениями и неспособностью снова заснуть. С другой стороны </a:t>
            </a:r>
            <a:r>
              <a:rPr lang="ru-RU" dirty="0" err="1"/>
              <a:t>инсомния</a:t>
            </a:r>
            <a:r>
              <a:rPr lang="ru-RU" dirty="0"/>
              <a:t> сама по себе может вызвать депрессию, которая обычно проявляется такими признаками как немотивированное чувство тоски, утрата способности радоваться жизни, избегание контактов с окружающими, быстрая утомляемость, усталость, нарушение аппетита.</a:t>
            </a:r>
          </a:p>
          <a:p>
            <a:pPr marL="457200" indent="-457200">
              <a:buFont typeface="+mj-lt"/>
              <a:buAutoNum type="arabicPeriod"/>
            </a:pPr>
            <a:r>
              <a:rPr lang="ru-RU" dirty="0"/>
              <a:t>Повышенным уровнем тревоги и тревожными расстройствами (включая ночные панические атаки и посттравматические стрессовые расстройства). Для тревоги характерны раздражительность, вегетативная дисфункция, чувство беспокойства, тревожные мысли в течение дня.</a:t>
            </a:r>
          </a:p>
          <a:p>
            <a:pPr marL="457200" indent="-457200">
              <a:buFont typeface="+mj-lt"/>
              <a:buAutoNum type="arabicPeriod"/>
            </a:pPr>
            <a:r>
              <a:rPr lang="ru-RU" dirty="0"/>
              <a:t>Шизофрения и маниакальная фаза маниакально-депрессивного психоза часто вызывают </a:t>
            </a:r>
            <a:r>
              <a:rPr lang="ru-RU" dirty="0" err="1"/>
              <a:t>инсомнии</a:t>
            </a:r>
            <a:r>
              <a:rPr lang="ru-RU" dirty="0"/>
              <a:t>, в основном характеризующиеся нарушением засыпания.</a:t>
            </a:r>
          </a:p>
        </p:txBody>
      </p:sp>
    </p:spTree>
    <p:extLst>
      <p:ext uri="{BB962C8B-B14F-4D97-AF65-F5344CB8AC3E}">
        <p14:creationId xmlns:p14="http://schemas.microsoft.com/office/powerpoint/2010/main" val="327067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149" y="272153"/>
            <a:ext cx="10364451" cy="1596177"/>
          </a:xfrm>
        </p:spPr>
        <p:txBody>
          <a:bodyPr>
            <a:normAutofit/>
          </a:bodyPr>
          <a:lstStyle/>
          <a:p>
            <a:r>
              <a:rPr lang="ru-RU" sz="4000" dirty="0" err="1"/>
              <a:t>Инсомния</a:t>
            </a:r>
            <a:r>
              <a:rPr lang="ru-RU" sz="4000" dirty="0"/>
              <a:t> в связи с неадекватной гигиеной </a:t>
            </a:r>
            <a:r>
              <a:rPr lang="ru-RU" sz="4000" dirty="0" smtClean="0"/>
              <a:t>сна</a:t>
            </a:r>
            <a:endParaRPr lang="ru-RU" sz="4000" dirty="0"/>
          </a:p>
        </p:txBody>
      </p:sp>
      <p:sp>
        <p:nvSpPr>
          <p:cNvPr id="3" name="Объект 2"/>
          <p:cNvSpPr>
            <a:spLocks noGrp="1"/>
          </p:cNvSpPr>
          <p:nvPr>
            <p:ph sz="quarter" idx="13"/>
          </p:nvPr>
        </p:nvSpPr>
        <p:spPr>
          <a:xfrm>
            <a:off x="457200" y="1722317"/>
            <a:ext cx="11276349" cy="3570119"/>
          </a:xfrm>
        </p:spPr>
        <p:txBody>
          <a:bodyPr>
            <a:normAutofit fontScale="92500" lnSpcReduction="20000"/>
          </a:bodyPr>
          <a:lstStyle/>
          <a:p>
            <a:pPr marL="0" indent="0">
              <a:buNone/>
            </a:pPr>
            <a:r>
              <a:rPr lang="ru-RU" dirty="0" err="1" smtClean="0"/>
              <a:t>Инсомния</a:t>
            </a:r>
            <a:r>
              <a:rPr lang="ru-RU" dirty="0"/>
              <a:t>, вызванная неадекватной гигиеной сна, продолжается более одного месяца. Основными ее причинами считаются:</a:t>
            </a:r>
          </a:p>
          <a:p>
            <a:r>
              <a:rPr lang="ru-RU" dirty="0"/>
              <a:t>Нерегулярное время засыпания.</a:t>
            </a:r>
          </a:p>
          <a:p>
            <a:r>
              <a:rPr lang="ru-RU" dirty="0"/>
              <a:t>Дневные засыпания или частое проведение дневного времени лежа в постели.</a:t>
            </a:r>
          </a:p>
          <a:p>
            <a:r>
              <a:rPr lang="ru-RU" dirty="0"/>
              <a:t>Употребление алкоголя, кофеина, никотина перед сном.</a:t>
            </a:r>
          </a:p>
          <a:p>
            <a:r>
              <a:rPr lang="ru-RU" dirty="0"/>
              <a:t>Физическое, умственное или эмоциональное перенапряжение перед сном.</a:t>
            </a:r>
          </a:p>
          <a:p>
            <a:r>
              <a:rPr lang="ru-RU" dirty="0"/>
              <a:t>Привычка в постели перед сном читать, обучаться, обдумывать проблемы, планировать, смотреть телевизор и проявлять другую активность.</a:t>
            </a:r>
          </a:p>
          <a:p>
            <a:r>
              <a:rPr lang="ru-RU" dirty="0"/>
              <a:t>Привычка не поддерживать комфортабельные условия для сна.</a:t>
            </a:r>
          </a:p>
        </p:txBody>
      </p:sp>
      <p:pic>
        <p:nvPicPr>
          <p:cNvPr id="4" name="Рисунок 3"/>
          <p:cNvPicPr>
            <a:picLocks noChangeAspect="1"/>
          </p:cNvPicPr>
          <p:nvPr/>
        </p:nvPicPr>
        <p:blipFill>
          <a:blip r:embed="rId2"/>
          <a:stretch>
            <a:fillRect/>
          </a:stretch>
        </p:blipFill>
        <p:spPr>
          <a:xfrm>
            <a:off x="8498157" y="4460085"/>
            <a:ext cx="3422101" cy="2282515"/>
          </a:xfrm>
          <a:prstGeom prst="rect">
            <a:avLst/>
          </a:prstGeom>
        </p:spPr>
      </p:pic>
    </p:spTree>
    <p:extLst>
      <p:ext uri="{BB962C8B-B14F-4D97-AF65-F5344CB8AC3E}">
        <p14:creationId xmlns:p14="http://schemas.microsoft.com/office/powerpoint/2010/main" val="152899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44444"/>
            <a:ext cx="10364451" cy="1596177"/>
          </a:xfrm>
        </p:spPr>
        <p:txBody>
          <a:bodyPr>
            <a:normAutofit/>
          </a:bodyPr>
          <a:lstStyle/>
          <a:p>
            <a:r>
              <a:rPr lang="ru-RU" sz="4000" dirty="0" err="1"/>
              <a:t>Инсомния</a:t>
            </a:r>
            <a:r>
              <a:rPr lang="ru-RU" sz="4000" dirty="0"/>
              <a:t>, обусловленная психическим </a:t>
            </a:r>
            <a:r>
              <a:rPr lang="ru-RU" sz="4000" dirty="0" smtClean="0"/>
              <a:t>расстройством</a:t>
            </a:r>
            <a:endParaRPr lang="ru-RU" sz="4000" dirty="0"/>
          </a:p>
        </p:txBody>
      </p:sp>
      <p:sp>
        <p:nvSpPr>
          <p:cNvPr id="3" name="Объект 2"/>
          <p:cNvSpPr>
            <a:spLocks noGrp="1"/>
          </p:cNvSpPr>
          <p:nvPr>
            <p:ph sz="quarter" idx="13"/>
          </p:nvPr>
        </p:nvSpPr>
        <p:spPr>
          <a:xfrm>
            <a:off x="913774" y="1840622"/>
            <a:ext cx="10363826" cy="4754142"/>
          </a:xfrm>
        </p:spPr>
        <p:txBody>
          <a:bodyPr>
            <a:normAutofit/>
          </a:bodyPr>
          <a:lstStyle/>
          <a:p>
            <a:r>
              <a:rPr lang="ru-RU" dirty="0" smtClean="0"/>
              <a:t>У </a:t>
            </a:r>
            <a:r>
              <a:rPr lang="ru-RU" dirty="0"/>
              <a:t>пациента имеется диагностированное психическое расстройство.</a:t>
            </a:r>
          </a:p>
          <a:p>
            <a:r>
              <a:rPr lang="ru-RU" dirty="0"/>
              <a:t>Бессонница по времени ассоциирована с этим психическим расстройством, тем не менее, в некоторых случаях, </a:t>
            </a:r>
            <a:r>
              <a:rPr lang="ru-RU" dirty="0" err="1"/>
              <a:t>инсомния</a:t>
            </a:r>
            <a:r>
              <a:rPr lang="ru-RU" dirty="0"/>
              <a:t> может развиваться за несколько дней или недель до обострения основного психического заболевания.</a:t>
            </a:r>
          </a:p>
          <a:p>
            <a:r>
              <a:rPr lang="ru-RU" dirty="0"/>
              <a:t>Бессонницы значительно более выражена, чем это в типичных случаях наблюдается при данном психическом заболевании, или чем наблюдается в случае выраженного </a:t>
            </a:r>
            <a:r>
              <a:rPr lang="ru-RU" dirty="0" err="1"/>
              <a:t>дистресса</a:t>
            </a:r>
            <a:r>
              <a:rPr lang="ru-RU" dirty="0"/>
              <a:t>, или в случае, если бессонница является следствием терапии данного заболевания.</a:t>
            </a:r>
          </a:p>
          <a:p>
            <a:r>
              <a:rPr lang="ru-RU" dirty="0"/>
              <a:t>Бессонница не обусловлена иным нарушением сна, соматическим, неврологическим или психиатрическим заболеванием, применением медикаментов или стимулирующих веществ.</a:t>
            </a:r>
          </a:p>
        </p:txBody>
      </p:sp>
    </p:spTree>
    <p:extLst>
      <p:ext uri="{BB962C8B-B14F-4D97-AF65-F5344CB8AC3E}">
        <p14:creationId xmlns:p14="http://schemas.microsoft.com/office/powerpoint/2010/main" val="157151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dirty="0"/>
              <a:t>Необходимо помнить о значимости факторов депрессии и тревоги у большинства больных </a:t>
            </a:r>
            <a:r>
              <a:rPr lang="ru-RU" sz="3100" dirty="0" err="1"/>
              <a:t>инсомнией</a:t>
            </a:r>
            <a:r>
              <a:rPr lang="ru-RU" sz="3100" dirty="0"/>
              <a:t>, и пытаться выявить характерные для депрессии и тревоги </a:t>
            </a:r>
            <a:r>
              <a:rPr lang="ru-RU" sz="3100" dirty="0" err="1"/>
              <a:t>нарушения.Характерные</a:t>
            </a:r>
            <a:r>
              <a:rPr lang="ru-RU" sz="3100" dirty="0"/>
              <a:t> признаки депрессивного эпизода:</a:t>
            </a:r>
            <a:r>
              <a:rPr lang="ru-RU" dirty="0"/>
              <a:t/>
            </a:r>
            <a:br>
              <a:rPr lang="ru-RU" dirty="0"/>
            </a:br>
            <a:endParaRPr lang="ru-RU" dirty="0"/>
          </a:p>
        </p:txBody>
      </p:sp>
      <p:sp>
        <p:nvSpPr>
          <p:cNvPr id="3" name="Объект 2"/>
          <p:cNvSpPr>
            <a:spLocks noGrp="1"/>
          </p:cNvSpPr>
          <p:nvPr>
            <p:ph sz="quarter" idx="13"/>
          </p:nvPr>
        </p:nvSpPr>
        <p:spPr>
          <a:xfrm>
            <a:off x="4502726" y="2367092"/>
            <a:ext cx="6774873" cy="4490908"/>
          </a:xfrm>
        </p:spPr>
        <p:txBody>
          <a:bodyPr>
            <a:normAutofit fontScale="77500" lnSpcReduction="20000"/>
          </a:bodyPr>
          <a:lstStyle/>
          <a:p>
            <a:pPr marL="0" indent="0">
              <a:buNone/>
            </a:pPr>
            <a:r>
              <a:rPr lang="ru-RU" dirty="0" smtClean="0"/>
              <a:t>Типичные </a:t>
            </a:r>
            <a:r>
              <a:rPr lang="ru-RU" dirty="0"/>
              <a:t>симптомы:</a:t>
            </a:r>
          </a:p>
          <a:p>
            <a:r>
              <a:rPr lang="ru-RU" dirty="0"/>
              <a:t>Сниженное настроение.</a:t>
            </a:r>
          </a:p>
          <a:p>
            <a:r>
              <a:rPr lang="ru-RU" dirty="0"/>
              <a:t>Утрата способности радоваться и интересоваться чем-либо.</a:t>
            </a:r>
          </a:p>
          <a:p>
            <a:r>
              <a:rPr lang="ru-RU" dirty="0"/>
              <a:t>Снижение энергичности, повышенная утомляемость.</a:t>
            </a:r>
          </a:p>
          <a:p>
            <a:pPr marL="0" indent="0">
              <a:buNone/>
            </a:pPr>
            <a:r>
              <a:rPr lang="ru-RU" dirty="0"/>
              <a:t>Другие обычные симптомы:</a:t>
            </a:r>
          </a:p>
          <a:p>
            <a:r>
              <a:rPr lang="ru-RU" dirty="0"/>
              <a:t>Снижение внимание и способности концентрироваться.</a:t>
            </a:r>
          </a:p>
          <a:p>
            <a:r>
              <a:rPr lang="ru-RU" dirty="0"/>
              <a:t>Сниженные самооценка и степень уважения к себе.</a:t>
            </a:r>
          </a:p>
          <a:p>
            <a:r>
              <a:rPr lang="ru-RU" dirty="0"/>
              <a:t>Идеи вины и малой ценности.</a:t>
            </a:r>
          </a:p>
          <a:p>
            <a:r>
              <a:rPr lang="ru-RU" dirty="0"/>
              <a:t>Ажитация или заторможенность.</a:t>
            </a:r>
          </a:p>
          <a:p>
            <a:r>
              <a:rPr lang="ru-RU" dirty="0" err="1"/>
              <a:t>Аутоагрессивные</a:t>
            </a:r>
            <a:r>
              <a:rPr lang="ru-RU" dirty="0"/>
              <a:t> идеи или </a:t>
            </a:r>
            <a:r>
              <a:rPr lang="ru-RU" dirty="0" smtClean="0"/>
              <a:t>действия, </a:t>
            </a:r>
            <a:r>
              <a:rPr lang="ru-RU" dirty="0"/>
              <a:t>или суицид.</a:t>
            </a:r>
          </a:p>
          <a:p>
            <a:r>
              <a:rPr lang="ru-RU" dirty="0"/>
              <a:t>Расстройства сна.</a:t>
            </a:r>
          </a:p>
          <a:p>
            <a:r>
              <a:rPr lang="ru-RU" dirty="0"/>
              <a:t>Снижение аппетита.</a:t>
            </a:r>
          </a:p>
        </p:txBody>
      </p:sp>
      <p:pic>
        <p:nvPicPr>
          <p:cNvPr id="4" name="Рисунок 3"/>
          <p:cNvPicPr>
            <a:picLocks noChangeAspect="1"/>
          </p:cNvPicPr>
          <p:nvPr/>
        </p:nvPicPr>
        <p:blipFill>
          <a:blip r:embed="rId2"/>
          <a:stretch>
            <a:fillRect/>
          </a:stretch>
        </p:blipFill>
        <p:spPr>
          <a:xfrm>
            <a:off x="277091" y="2942055"/>
            <a:ext cx="4126748" cy="3340982"/>
          </a:xfrm>
          <a:prstGeom prst="rect">
            <a:avLst/>
          </a:prstGeom>
        </p:spPr>
      </p:pic>
    </p:spTree>
    <p:extLst>
      <p:ext uri="{BB962C8B-B14F-4D97-AF65-F5344CB8AC3E}">
        <p14:creationId xmlns:p14="http://schemas.microsoft.com/office/powerpoint/2010/main" val="61874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149" y="412733"/>
            <a:ext cx="10364451" cy="1596177"/>
          </a:xfrm>
        </p:spPr>
        <p:txBody>
          <a:bodyPr>
            <a:normAutofit/>
          </a:bodyPr>
          <a:lstStyle/>
          <a:p>
            <a:r>
              <a:rPr lang="ru-RU" sz="4000" dirty="0"/>
              <a:t>Неспецифическая </a:t>
            </a:r>
            <a:r>
              <a:rPr lang="ru-RU" sz="4000" dirty="0" err="1" smtClean="0"/>
              <a:t>инсомния</a:t>
            </a:r>
            <a:endParaRPr lang="ru-RU" sz="4000" dirty="0"/>
          </a:p>
        </p:txBody>
      </p:sp>
      <p:sp>
        <p:nvSpPr>
          <p:cNvPr id="3" name="Объект 2"/>
          <p:cNvSpPr>
            <a:spLocks noGrp="1"/>
          </p:cNvSpPr>
          <p:nvPr>
            <p:ph sz="quarter" idx="13"/>
          </p:nvPr>
        </p:nvSpPr>
        <p:spPr>
          <a:xfrm>
            <a:off x="539701" y="2008910"/>
            <a:ext cx="7274263" cy="4128654"/>
          </a:xfrm>
        </p:spPr>
        <p:txBody>
          <a:bodyPr/>
          <a:lstStyle/>
          <a:p>
            <a:pPr algn="ctr"/>
            <a:r>
              <a:rPr lang="ru-RU" dirty="0" smtClean="0"/>
              <a:t>Данный </a:t>
            </a:r>
            <a:r>
              <a:rPr lang="ru-RU" dirty="0"/>
              <a:t>тип </a:t>
            </a:r>
            <a:r>
              <a:rPr lang="ru-RU" dirty="0" err="1"/>
              <a:t>инсомнии</a:t>
            </a:r>
            <a:r>
              <a:rPr lang="ru-RU" dirty="0"/>
              <a:t> диагностируется в том случае, если имеющаяся у пациента бессонница не может быть классифицирована как один из известных видов </a:t>
            </a:r>
            <a:r>
              <a:rPr lang="ru-RU" dirty="0" err="1"/>
              <a:t>инсомнии</a:t>
            </a:r>
            <a:r>
              <a:rPr lang="ru-RU" dirty="0"/>
              <a:t>, и в тоже время есть подозрение, что ее причиной может служить психическое заболевание, физиологические факторы или иные факторы нарушающие сон. Диагноз неспецифическая </a:t>
            </a:r>
            <a:r>
              <a:rPr lang="ru-RU" dirty="0" err="1"/>
              <a:t>инсомния</a:t>
            </a:r>
            <a:r>
              <a:rPr lang="ru-RU" dirty="0"/>
              <a:t> является временным, до выяснения причин заболевания.</a:t>
            </a:r>
          </a:p>
        </p:txBody>
      </p:sp>
      <p:pic>
        <p:nvPicPr>
          <p:cNvPr id="4" name="Рисунок 3"/>
          <p:cNvPicPr>
            <a:picLocks noChangeAspect="1"/>
          </p:cNvPicPr>
          <p:nvPr/>
        </p:nvPicPr>
        <p:blipFill>
          <a:blip r:embed="rId2"/>
          <a:stretch>
            <a:fillRect/>
          </a:stretch>
        </p:blipFill>
        <p:spPr>
          <a:xfrm>
            <a:off x="7977840" y="2008910"/>
            <a:ext cx="3953217" cy="4156363"/>
          </a:xfrm>
          <a:prstGeom prst="rect">
            <a:avLst/>
          </a:prstGeom>
        </p:spPr>
      </p:pic>
    </p:spTree>
    <p:extLst>
      <p:ext uri="{BB962C8B-B14F-4D97-AF65-F5344CB8AC3E}">
        <p14:creationId xmlns:p14="http://schemas.microsoft.com/office/powerpoint/2010/main" val="1880820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75172"/>
            <a:ext cx="10364451" cy="1596177"/>
          </a:xfrm>
        </p:spPr>
        <p:txBody>
          <a:bodyPr>
            <a:normAutofit/>
          </a:bodyPr>
          <a:lstStyle/>
          <a:p>
            <a:r>
              <a:rPr lang="ru-RU" sz="4000" dirty="0"/>
              <a:t>Лечение</a:t>
            </a:r>
          </a:p>
        </p:txBody>
      </p:sp>
      <p:sp>
        <p:nvSpPr>
          <p:cNvPr id="3" name="Объект 2"/>
          <p:cNvSpPr>
            <a:spLocks noGrp="1"/>
          </p:cNvSpPr>
          <p:nvPr>
            <p:ph sz="quarter" idx="13"/>
          </p:nvPr>
        </p:nvSpPr>
        <p:spPr>
          <a:xfrm>
            <a:off x="913774" y="1771350"/>
            <a:ext cx="10363826" cy="4975814"/>
          </a:xfrm>
        </p:spPr>
        <p:txBody>
          <a:bodyPr>
            <a:normAutofit fontScale="92500" lnSpcReduction="20000"/>
          </a:bodyPr>
          <a:lstStyle/>
          <a:p>
            <a:r>
              <a:rPr lang="ru-RU" dirty="0"/>
              <a:t>При лечении </a:t>
            </a:r>
            <a:r>
              <a:rPr lang="ru-RU" dirty="0" err="1"/>
              <a:t>инсомнии</a:t>
            </a:r>
            <a:r>
              <a:rPr lang="ru-RU" dirty="0"/>
              <a:t> используют как нелекарственные, так и лекарственные методы, как самостоятельно, так и в сочетании друг с другом. К нелекарственным методам относятся соблюдение гигиена сна, психотерапевтические подходы, физиотерапия, фототерапия.</a:t>
            </a:r>
          </a:p>
          <a:p>
            <a:r>
              <a:rPr lang="ru-RU" dirty="0"/>
              <a:t>При оценке эффективности проводимого лечения бессонницы, как правило, достаточно ориентироваться на субъективную удовлетворенность пациента сном и нормализацию качества дневной активности.</a:t>
            </a:r>
          </a:p>
          <a:p>
            <a:r>
              <a:rPr lang="ru-RU" dirty="0"/>
              <a:t>Существует ряд принципов в лечении </a:t>
            </a:r>
            <a:r>
              <a:rPr lang="ru-RU" dirty="0" err="1"/>
              <a:t>инсомний</a:t>
            </a:r>
            <a:r>
              <a:rPr lang="ru-RU" dirty="0"/>
              <a:t>, причем важным является ограничение применения снотворных средств (гипнотиков) вследствие наличия у них целого ряда побочных действий, в частности характерных для всех групп гипнотиков привыкания к препарату, развития зависимости и эффекта отдачи (хотя риск их развития не высокий). Необходимо пытаться помочь пациенту немедикаментозными методами, или при назначении препаратов в минимальных терапевтических дозах на как можно более короткий период </a:t>
            </a:r>
            <a:r>
              <a:rPr lang="ru-RU" dirty="0" err="1"/>
              <a:t>временм</a:t>
            </a:r>
            <a:r>
              <a:rPr lang="ru-RU" dirty="0"/>
              <a:t> при обязательном сочетании с прочими подходами.</a:t>
            </a:r>
          </a:p>
        </p:txBody>
      </p:sp>
      <p:pic>
        <p:nvPicPr>
          <p:cNvPr id="4" name="Рисунок 3"/>
          <p:cNvPicPr>
            <a:picLocks noChangeAspect="1"/>
          </p:cNvPicPr>
          <p:nvPr/>
        </p:nvPicPr>
        <p:blipFill>
          <a:blip r:embed="rId2"/>
          <a:stretch>
            <a:fillRect/>
          </a:stretch>
        </p:blipFill>
        <p:spPr>
          <a:xfrm>
            <a:off x="7182690" y="280532"/>
            <a:ext cx="1844517" cy="1385455"/>
          </a:xfrm>
          <a:prstGeom prst="rect">
            <a:avLst/>
          </a:prstGeom>
        </p:spPr>
      </p:pic>
    </p:spTree>
    <p:extLst>
      <p:ext uri="{BB962C8B-B14F-4D97-AF65-F5344CB8AC3E}">
        <p14:creationId xmlns:p14="http://schemas.microsoft.com/office/powerpoint/2010/main" val="852586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58299"/>
            <a:ext cx="10364451" cy="1596177"/>
          </a:xfrm>
        </p:spPr>
        <p:txBody>
          <a:bodyPr>
            <a:normAutofit/>
          </a:bodyPr>
          <a:lstStyle/>
          <a:p>
            <a:r>
              <a:rPr lang="ru-RU" sz="4000" dirty="0"/>
              <a:t>Лечение</a:t>
            </a:r>
          </a:p>
        </p:txBody>
      </p:sp>
      <p:sp>
        <p:nvSpPr>
          <p:cNvPr id="3" name="Объект 2"/>
          <p:cNvSpPr>
            <a:spLocks noGrp="1"/>
          </p:cNvSpPr>
          <p:nvPr>
            <p:ph sz="quarter" idx="13"/>
          </p:nvPr>
        </p:nvSpPr>
        <p:spPr>
          <a:xfrm>
            <a:off x="914399" y="1646658"/>
            <a:ext cx="10363826" cy="4906542"/>
          </a:xfrm>
        </p:spPr>
        <p:txBody>
          <a:bodyPr>
            <a:normAutofit fontScale="92500"/>
          </a:bodyPr>
          <a:lstStyle/>
          <a:p>
            <a:r>
              <a:rPr lang="ru-RU" dirty="0"/>
              <a:t>Важной задачей является исключение </a:t>
            </a:r>
            <a:r>
              <a:rPr lang="ru-RU" dirty="0" err="1"/>
              <a:t>курабельных</a:t>
            </a:r>
            <a:r>
              <a:rPr lang="ru-RU" dirty="0"/>
              <a:t> причин </a:t>
            </a:r>
            <a:r>
              <a:rPr lang="ru-RU" dirty="0" err="1"/>
              <a:t>инсомнии</a:t>
            </a:r>
            <a:r>
              <a:rPr lang="ru-RU" dirty="0"/>
              <a:t>. Оно включает лечение психопатических и пограничных психических расстройств, эндогенных психических, органических неврологических, соматических заболеваний, отказ от злоупотребления психотропными средствами и алкоголем, адекватную терапию сонных апноэ и синдрома «беспокойных ног».</a:t>
            </a:r>
          </a:p>
          <a:p>
            <a:r>
              <a:rPr lang="ru-RU" dirty="0"/>
              <a:t>Транзиторные (острые) </a:t>
            </a:r>
            <a:r>
              <a:rPr lang="ru-RU" dirty="0" err="1"/>
              <a:t>инсомнии</a:t>
            </a:r>
            <a:r>
              <a:rPr lang="ru-RU" dirty="0"/>
              <a:t> обычно проходят самостоятельно, или при устранении вызвавших их причин. При подострых, и особенно хронических формах этого обычно бывает не достаточно но, тем не менее, важно и необходимо при возможности выявление, устранение или лечение таких причин.</a:t>
            </a:r>
          </a:p>
          <a:p>
            <a:r>
              <a:rPr lang="ru-RU" dirty="0"/>
              <a:t>Метод гигиены сна может быть достаточным и единственным в ряде случаев, в частности у пожилых пациентов и при </a:t>
            </a:r>
            <a:r>
              <a:rPr lang="ru-RU" dirty="0" err="1"/>
              <a:t>инсомнии</a:t>
            </a:r>
            <a:r>
              <a:rPr lang="ru-RU" dirty="0"/>
              <a:t>, обусловленной нарушением гигиены сна, но он является обязательным при использовании других подходов к терапии бессонницы.</a:t>
            </a:r>
          </a:p>
        </p:txBody>
      </p:sp>
      <p:pic>
        <p:nvPicPr>
          <p:cNvPr id="4" name="Рисунок 3"/>
          <p:cNvPicPr>
            <a:picLocks noChangeAspect="1"/>
          </p:cNvPicPr>
          <p:nvPr/>
        </p:nvPicPr>
        <p:blipFill>
          <a:blip r:embed="rId2"/>
          <a:stretch>
            <a:fillRect/>
          </a:stretch>
        </p:blipFill>
        <p:spPr>
          <a:xfrm>
            <a:off x="7181285" y="258299"/>
            <a:ext cx="1847248" cy="1383912"/>
          </a:xfrm>
          <a:prstGeom prst="rect">
            <a:avLst/>
          </a:prstGeom>
        </p:spPr>
      </p:pic>
    </p:spTree>
    <p:extLst>
      <p:ext uri="{BB962C8B-B14F-4D97-AF65-F5344CB8AC3E}">
        <p14:creationId xmlns:p14="http://schemas.microsoft.com/office/powerpoint/2010/main" val="40647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err="1"/>
              <a:t>Инсомния</a:t>
            </a:r>
            <a:r>
              <a:rPr lang="ru-RU" sz="4000" dirty="0"/>
              <a:t> (бессонница)</a:t>
            </a:r>
          </a:p>
        </p:txBody>
      </p:sp>
      <p:sp>
        <p:nvSpPr>
          <p:cNvPr id="3" name="Объект 2"/>
          <p:cNvSpPr>
            <a:spLocks noGrp="1"/>
          </p:cNvSpPr>
          <p:nvPr>
            <p:ph sz="quarter" idx="13"/>
          </p:nvPr>
        </p:nvSpPr>
        <p:spPr>
          <a:xfrm>
            <a:off x="913774" y="2050474"/>
            <a:ext cx="10363826" cy="3740726"/>
          </a:xfrm>
        </p:spPr>
        <p:txBody>
          <a:bodyPr/>
          <a:lstStyle/>
          <a:p>
            <a:r>
              <a:rPr lang="ru-RU" b="1" dirty="0" err="1"/>
              <a:t>Инсомния</a:t>
            </a:r>
            <a:r>
              <a:rPr lang="ru-RU" b="1" dirty="0"/>
              <a:t> </a:t>
            </a:r>
            <a:r>
              <a:rPr lang="ru-RU" dirty="0"/>
              <a:t>– это неудовлетворенность сном, бессонница. Бессонница является наиболее частой жалобой при нарушениях сна, при этом у пациентов имеется чувство недостаточности качества либо восстановительной функции сна. Бессонница может являться синдромом проявления целого ряда заболеваний либо развиваться в отсутствие видимой причины.</a:t>
            </a:r>
          </a:p>
        </p:txBody>
      </p:sp>
      <p:pic>
        <p:nvPicPr>
          <p:cNvPr id="4" name="Рисунок 3"/>
          <p:cNvPicPr>
            <a:picLocks noChangeAspect="1"/>
          </p:cNvPicPr>
          <p:nvPr/>
        </p:nvPicPr>
        <p:blipFill>
          <a:blip r:embed="rId2"/>
          <a:stretch>
            <a:fillRect/>
          </a:stretch>
        </p:blipFill>
        <p:spPr>
          <a:xfrm>
            <a:off x="1171697" y="3920837"/>
            <a:ext cx="3978232" cy="2784763"/>
          </a:xfrm>
          <a:prstGeom prst="rect">
            <a:avLst/>
          </a:prstGeom>
        </p:spPr>
      </p:pic>
    </p:spTree>
    <p:extLst>
      <p:ext uri="{BB962C8B-B14F-4D97-AF65-F5344CB8AC3E}">
        <p14:creationId xmlns:p14="http://schemas.microsoft.com/office/powerpoint/2010/main" val="323107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189026"/>
            <a:ext cx="10364451" cy="1596177"/>
          </a:xfrm>
        </p:spPr>
        <p:txBody>
          <a:bodyPr>
            <a:normAutofit/>
          </a:bodyPr>
          <a:lstStyle/>
          <a:p>
            <a:r>
              <a:rPr lang="ru-RU" sz="4000" dirty="0"/>
              <a:t>Лечение</a:t>
            </a:r>
          </a:p>
        </p:txBody>
      </p:sp>
      <p:sp>
        <p:nvSpPr>
          <p:cNvPr id="3" name="Объект 2"/>
          <p:cNvSpPr>
            <a:spLocks noGrp="1"/>
          </p:cNvSpPr>
          <p:nvPr>
            <p:ph sz="quarter" idx="13"/>
          </p:nvPr>
        </p:nvSpPr>
        <p:spPr>
          <a:xfrm>
            <a:off x="914400" y="1662546"/>
            <a:ext cx="10363826" cy="4738253"/>
          </a:xfrm>
        </p:spPr>
        <p:txBody>
          <a:bodyPr>
            <a:normAutofit/>
          </a:bodyPr>
          <a:lstStyle/>
          <a:p>
            <a:r>
              <a:rPr lang="ru-RU" dirty="0"/>
              <a:t>Необходимо применять лекарственные препараты с доказанной эффективностью и с учетом представлений о свойствах современных снотворных средств (сопутствующих и побочных эффектов, периода полураспада и др.).</a:t>
            </a:r>
          </a:p>
          <a:p>
            <a:r>
              <a:rPr lang="ru-RU" dirty="0"/>
              <a:t>В начале использования лекарственных препаратов при лечении </a:t>
            </a:r>
            <a:r>
              <a:rPr lang="ru-RU" dirty="0" err="1"/>
              <a:t>инсомнии</a:t>
            </a:r>
            <a:r>
              <a:rPr lang="ru-RU" dirty="0"/>
              <a:t> желательно применять средства растительного происхождения или назначить химическое снотворное средство в половинной дозе от рекомендованной фирмой производителем.</a:t>
            </a:r>
          </a:p>
          <a:p>
            <a:r>
              <a:rPr lang="ru-RU" dirty="0"/>
              <a:t>Препаратами предпочтительными для назначения при </a:t>
            </a:r>
            <a:r>
              <a:rPr lang="ru-RU" dirty="0" err="1"/>
              <a:t>инсомнии</a:t>
            </a:r>
            <a:r>
              <a:rPr lang="ru-RU" dirty="0"/>
              <a:t> являются современные </a:t>
            </a:r>
            <a:r>
              <a:rPr lang="ru-RU" dirty="0" err="1"/>
              <a:t>небензодиазепиновые</a:t>
            </a:r>
            <a:r>
              <a:rPr lang="ru-RU" dirty="0"/>
              <a:t> средства селективного действия: </a:t>
            </a:r>
            <a:r>
              <a:rPr lang="ru-RU" dirty="0" err="1"/>
              <a:t>доксиламин</a:t>
            </a:r>
            <a:r>
              <a:rPr lang="ru-RU" dirty="0"/>
              <a:t> (</a:t>
            </a:r>
            <a:r>
              <a:rPr lang="ru-RU" dirty="0" err="1"/>
              <a:t>Донормил</a:t>
            </a:r>
            <a:r>
              <a:rPr lang="ru-RU" dirty="0"/>
              <a:t>), </a:t>
            </a:r>
            <a:r>
              <a:rPr lang="ru-RU" dirty="0" err="1"/>
              <a:t>зопиклон</a:t>
            </a:r>
            <a:r>
              <a:rPr lang="ru-RU" dirty="0"/>
              <a:t> (</a:t>
            </a:r>
            <a:r>
              <a:rPr lang="ru-RU" dirty="0" err="1"/>
              <a:t>Имован</a:t>
            </a:r>
            <a:r>
              <a:rPr lang="ru-RU" dirty="0"/>
              <a:t>, </a:t>
            </a:r>
            <a:r>
              <a:rPr lang="ru-RU" dirty="0" err="1"/>
              <a:t>Сомнол</a:t>
            </a:r>
            <a:r>
              <a:rPr lang="ru-RU" dirty="0"/>
              <a:t>), </a:t>
            </a:r>
            <a:r>
              <a:rPr lang="ru-RU" dirty="0" err="1"/>
              <a:t>золпидем</a:t>
            </a:r>
            <a:r>
              <a:rPr lang="ru-RU" dirty="0"/>
              <a:t> (</a:t>
            </a:r>
            <a:r>
              <a:rPr lang="ru-RU" dirty="0" err="1"/>
              <a:t>Ивадал</a:t>
            </a:r>
            <a:r>
              <a:rPr lang="ru-RU" dirty="0"/>
              <a:t>), </a:t>
            </a:r>
            <a:r>
              <a:rPr lang="ru-RU" dirty="0" err="1"/>
              <a:t>залеплон</a:t>
            </a:r>
            <a:r>
              <a:rPr lang="ru-RU" dirty="0"/>
              <a:t> (Анданте, Соната), </a:t>
            </a:r>
            <a:r>
              <a:rPr lang="ru-RU" dirty="0" err="1"/>
              <a:t>эсзопиклон</a:t>
            </a:r>
            <a:r>
              <a:rPr lang="ru-RU" dirty="0"/>
              <a:t> (</a:t>
            </a:r>
            <a:r>
              <a:rPr lang="ru-RU" dirty="0" err="1"/>
              <a:t>Лунеста</a:t>
            </a:r>
            <a:r>
              <a:rPr lang="ru-RU" dirty="0"/>
              <a:t>).</a:t>
            </a:r>
          </a:p>
        </p:txBody>
      </p:sp>
      <p:pic>
        <p:nvPicPr>
          <p:cNvPr id="4" name="Рисунок 3"/>
          <p:cNvPicPr>
            <a:picLocks noChangeAspect="1"/>
          </p:cNvPicPr>
          <p:nvPr/>
        </p:nvPicPr>
        <p:blipFill>
          <a:blip r:embed="rId2"/>
          <a:stretch>
            <a:fillRect/>
          </a:stretch>
        </p:blipFill>
        <p:spPr>
          <a:xfrm>
            <a:off x="7195140" y="233830"/>
            <a:ext cx="1847248" cy="1383912"/>
          </a:xfrm>
          <a:prstGeom prst="rect">
            <a:avLst/>
          </a:prstGeom>
        </p:spPr>
      </p:pic>
    </p:spTree>
    <p:extLst>
      <p:ext uri="{BB962C8B-B14F-4D97-AF65-F5344CB8AC3E}">
        <p14:creationId xmlns:p14="http://schemas.microsoft.com/office/powerpoint/2010/main" val="336746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61317"/>
            <a:ext cx="10364451" cy="1596177"/>
          </a:xfrm>
        </p:spPr>
        <p:txBody>
          <a:bodyPr>
            <a:normAutofit/>
          </a:bodyPr>
          <a:lstStyle/>
          <a:p>
            <a:r>
              <a:rPr lang="ru-RU" sz="4000" dirty="0"/>
              <a:t>Лечение</a:t>
            </a:r>
          </a:p>
        </p:txBody>
      </p:sp>
      <p:sp>
        <p:nvSpPr>
          <p:cNvPr id="3" name="Объект 2"/>
          <p:cNvSpPr>
            <a:spLocks noGrp="1"/>
          </p:cNvSpPr>
          <p:nvPr>
            <p:ph sz="quarter" idx="13"/>
          </p:nvPr>
        </p:nvSpPr>
        <p:spPr>
          <a:xfrm>
            <a:off x="913774" y="1767908"/>
            <a:ext cx="10363826" cy="4023292"/>
          </a:xfrm>
        </p:spPr>
        <p:txBody>
          <a:bodyPr/>
          <a:lstStyle/>
          <a:p>
            <a:r>
              <a:rPr lang="ru-RU" dirty="0"/>
              <a:t>Коррекция нарушений сна может занимать длительное время, однако нецелесообразно использовать снотворные средства более 3 недель.</a:t>
            </a:r>
          </a:p>
          <a:p>
            <a:r>
              <a:rPr lang="ru-RU" dirty="0"/>
              <a:t>Необходимо проведение мероприятий по профилактике повторного развития </a:t>
            </a:r>
            <a:r>
              <a:rPr lang="ru-RU" dirty="0" err="1"/>
              <a:t>инсомнии</a:t>
            </a:r>
            <a:r>
              <a:rPr lang="ru-RU" dirty="0"/>
              <a:t> или ее </a:t>
            </a:r>
            <a:r>
              <a:rPr lang="ru-RU" dirty="0" err="1"/>
              <a:t>хронификации</a:t>
            </a:r>
            <a:r>
              <a:rPr lang="ru-RU" dirty="0"/>
              <a:t>. С этой целью после стрессовых ситуаций проводятся антистрессовые мероприятия (лекарственные и нелекарственные) в дневное время. Возможно проведение кратковременных курсов назначения снотворных средств (на 1–2 ночи), но не чаще, чем 1 раз в неделю.</a:t>
            </a:r>
          </a:p>
        </p:txBody>
      </p:sp>
      <p:pic>
        <p:nvPicPr>
          <p:cNvPr id="4" name="Рисунок 3"/>
          <p:cNvPicPr>
            <a:picLocks noChangeAspect="1"/>
          </p:cNvPicPr>
          <p:nvPr/>
        </p:nvPicPr>
        <p:blipFill>
          <a:blip r:embed="rId2"/>
          <a:stretch>
            <a:fillRect/>
          </a:stretch>
        </p:blipFill>
        <p:spPr>
          <a:xfrm>
            <a:off x="7181285" y="150904"/>
            <a:ext cx="1847248" cy="1383912"/>
          </a:xfrm>
          <a:prstGeom prst="rect">
            <a:avLst/>
          </a:prstGeom>
        </p:spPr>
      </p:pic>
      <p:pic>
        <p:nvPicPr>
          <p:cNvPr id="5" name="Рисунок 4"/>
          <p:cNvPicPr>
            <a:picLocks noChangeAspect="1"/>
          </p:cNvPicPr>
          <p:nvPr/>
        </p:nvPicPr>
        <p:blipFill>
          <a:blip r:embed="rId3"/>
          <a:stretch>
            <a:fillRect/>
          </a:stretch>
        </p:blipFill>
        <p:spPr>
          <a:xfrm>
            <a:off x="1639600" y="4483487"/>
            <a:ext cx="3528145" cy="2198300"/>
          </a:xfrm>
          <a:prstGeom prst="rect">
            <a:avLst/>
          </a:prstGeom>
        </p:spPr>
      </p:pic>
      <p:pic>
        <p:nvPicPr>
          <p:cNvPr id="6" name="Рисунок 5"/>
          <p:cNvPicPr>
            <a:picLocks noChangeAspect="1"/>
          </p:cNvPicPr>
          <p:nvPr/>
        </p:nvPicPr>
        <p:blipFill>
          <a:blip r:embed="rId4"/>
          <a:stretch>
            <a:fillRect/>
          </a:stretch>
        </p:blipFill>
        <p:spPr>
          <a:xfrm>
            <a:off x="7181285" y="4483488"/>
            <a:ext cx="3449783" cy="2198299"/>
          </a:xfrm>
          <a:prstGeom prst="rect">
            <a:avLst/>
          </a:prstGeom>
        </p:spPr>
      </p:pic>
    </p:spTree>
    <p:extLst>
      <p:ext uri="{BB962C8B-B14F-4D97-AF65-F5344CB8AC3E}">
        <p14:creationId xmlns:p14="http://schemas.microsoft.com/office/powerpoint/2010/main" val="225864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149" y="0"/>
            <a:ext cx="10364451" cy="1596177"/>
          </a:xfrm>
        </p:spPr>
        <p:txBody>
          <a:bodyPr>
            <a:normAutofit/>
          </a:bodyPr>
          <a:lstStyle/>
          <a:p>
            <a:r>
              <a:rPr lang="ru-RU" sz="4000" dirty="0" smtClean="0"/>
              <a:t>Прогноз</a:t>
            </a:r>
            <a:endParaRPr lang="ru-RU" sz="4000" dirty="0"/>
          </a:p>
        </p:txBody>
      </p:sp>
      <p:sp>
        <p:nvSpPr>
          <p:cNvPr id="3" name="Объект 2"/>
          <p:cNvSpPr>
            <a:spLocks noGrp="1"/>
          </p:cNvSpPr>
          <p:nvPr>
            <p:ph sz="quarter" idx="13"/>
          </p:nvPr>
        </p:nvSpPr>
        <p:spPr>
          <a:xfrm>
            <a:off x="678873" y="1385455"/>
            <a:ext cx="10598727" cy="5361709"/>
          </a:xfrm>
        </p:spPr>
        <p:txBody>
          <a:bodyPr>
            <a:normAutofit fontScale="62500" lnSpcReduction="20000"/>
          </a:bodyPr>
          <a:lstStyle/>
          <a:p>
            <a:pPr marL="0" indent="0">
              <a:buNone/>
            </a:pPr>
            <a:r>
              <a:rPr lang="ru-RU" dirty="0" smtClean="0"/>
              <a:t>Прогноз </a:t>
            </a:r>
            <a:r>
              <a:rPr lang="ru-RU" dirty="0"/>
              <a:t>при бессоннице обусловливается множеством факторов, и не всегда возможен.</a:t>
            </a:r>
          </a:p>
          <a:p>
            <a:pPr marL="457200" indent="-457200">
              <a:buFont typeface="+mj-lt"/>
              <a:buAutoNum type="arabicPeriod"/>
            </a:pPr>
            <a:r>
              <a:rPr lang="ru-RU" dirty="0"/>
              <a:t>Факторами благоприятного прогноза в лечении являются:</a:t>
            </a:r>
          </a:p>
          <a:p>
            <a:r>
              <a:rPr lang="ru-RU" dirty="0"/>
              <a:t>Активная позиция больного в отношении жизни и болезни.</a:t>
            </a:r>
          </a:p>
          <a:p>
            <a:r>
              <a:rPr lang="ru-RU" dirty="0"/>
              <a:t>Мужской пол.</a:t>
            </a:r>
          </a:p>
          <a:p>
            <a:r>
              <a:rPr lang="ru-RU" dirty="0"/>
              <a:t>Адаптационная </a:t>
            </a:r>
            <a:r>
              <a:rPr lang="ru-RU" dirty="0" err="1"/>
              <a:t>инсомния</a:t>
            </a:r>
            <a:r>
              <a:rPr lang="ru-RU" dirty="0"/>
              <a:t>.</a:t>
            </a:r>
          </a:p>
          <a:p>
            <a:pPr marL="457200" indent="-457200">
              <a:buFont typeface="+mj-lt"/>
              <a:buAutoNum type="arabicPeriod" startAt="2"/>
            </a:pPr>
            <a:r>
              <a:rPr lang="ru-RU" dirty="0"/>
              <a:t>Факторами неблагоприятного прогноза в лечении являются:</a:t>
            </a:r>
          </a:p>
          <a:p>
            <a:r>
              <a:rPr lang="ru-RU" dirty="0"/>
              <a:t>Пассивность пациента в отношении болезни.</a:t>
            </a:r>
          </a:p>
          <a:p>
            <a:r>
              <a:rPr lang="ru-RU" dirty="0"/>
              <a:t>Психологическая зависимость от медикаментов.</a:t>
            </a:r>
          </a:p>
          <a:p>
            <a:r>
              <a:rPr lang="ru-RU" dirty="0" err="1"/>
              <a:t>Самоограничетельное</a:t>
            </a:r>
            <a:r>
              <a:rPr lang="ru-RU" dirty="0"/>
              <a:t> поведение, т.е. нарушения психологической </a:t>
            </a:r>
          </a:p>
          <a:p>
            <a:pPr marL="0" indent="0">
              <a:spcBef>
                <a:spcPts val="600"/>
              </a:spcBef>
              <a:buNone/>
            </a:pPr>
            <a:r>
              <a:rPr lang="ru-RU" dirty="0" smtClean="0"/>
              <a:t>саморегуляции </a:t>
            </a:r>
            <a:r>
              <a:rPr lang="ru-RU" dirty="0"/>
              <a:t>по типу ригидности, приводящие к фиксации неэффективного </a:t>
            </a:r>
            <a:endParaRPr lang="ru-RU" dirty="0" smtClean="0"/>
          </a:p>
          <a:p>
            <a:pPr marL="0" indent="0">
              <a:spcBef>
                <a:spcPts val="600"/>
              </a:spcBef>
              <a:buNone/>
            </a:pPr>
            <a:r>
              <a:rPr lang="ru-RU" dirty="0" smtClean="0"/>
              <a:t>поведения </a:t>
            </a:r>
            <a:r>
              <a:rPr lang="ru-RU" dirty="0"/>
              <a:t>(мысли перед сном, </a:t>
            </a:r>
            <a:r>
              <a:rPr lang="ru-RU" dirty="0" err="1"/>
              <a:t>дисфункциональные</a:t>
            </a:r>
            <a:r>
              <a:rPr lang="ru-RU" dirty="0"/>
              <a:t> убеждения в отношении сна, </a:t>
            </a:r>
            <a:endParaRPr lang="ru-RU" dirty="0" smtClean="0"/>
          </a:p>
          <a:p>
            <a:pPr marL="0" indent="0">
              <a:spcBef>
                <a:spcPts val="600"/>
              </a:spcBef>
              <a:buNone/>
            </a:pPr>
            <a:r>
              <a:rPr lang="ru-RU" dirty="0" smtClean="0"/>
              <a:t>страх </a:t>
            </a:r>
            <a:r>
              <a:rPr lang="ru-RU" dirty="0"/>
              <a:t>не уснуть), направленные на преодоление тревоги в отношении сна и </a:t>
            </a:r>
            <a:r>
              <a:rPr lang="ru-RU" dirty="0" smtClean="0"/>
              <a:t>приводящие</a:t>
            </a:r>
          </a:p>
          <a:p>
            <a:pPr marL="0" indent="0">
              <a:spcBef>
                <a:spcPts val="600"/>
              </a:spcBef>
              <a:buNone/>
            </a:pPr>
            <a:r>
              <a:rPr lang="ru-RU" dirty="0" smtClean="0"/>
              <a:t>к </a:t>
            </a:r>
            <a:r>
              <a:rPr lang="ru-RU" dirty="0" err="1"/>
              <a:t>хронификации</a:t>
            </a:r>
            <a:r>
              <a:rPr lang="ru-RU" dirty="0"/>
              <a:t> </a:t>
            </a:r>
            <a:r>
              <a:rPr lang="ru-RU" dirty="0" err="1"/>
              <a:t>инсомнии</a:t>
            </a:r>
            <a:r>
              <a:rPr lang="ru-RU" dirty="0"/>
              <a:t>.</a:t>
            </a:r>
          </a:p>
          <a:p>
            <a:r>
              <a:rPr lang="ru-RU" dirty="0"/>
              <a:t>Пожилой возраст.</a:t>
            </a:r>
          </a:p>
          <a:p>
            <a:r>
              <a:rPr lang="ru-RU" dirty="0"/>
              <a:t>Большая продолжительность бессонницы.</a:t>
            </a:r>
          </a:p>
          <a:p>
            <a:r>
              <a:rPr lang="ru-RU" dirty="0"/>
              <a:t>Наличие сопутствующих психических заболеваний или хронических соматических болезней и болевых феноменов.</a:t>
            </a:r>
          </a:p>
        </p:txBody>
      </p:sp>
      <p:pic>
        <p:nvPicPr>
          <p:cNvPr id="4" name="Рисунок 3"/>
          <p:cNvPicPr>
            <a:picLocks noChangeAspect="1"/>
          </p:cNvPicPr>
          <p:nvPr/>
        </p:nvPicPr>
        <p:blipFill>
          <a:blip r:embed="rId2"/>
          <a:stretch>
            <a:fillRect/>
          </a:stretch>
        </p:blipFill>
        <p:spPr>
          <a:xfrm>
            <a:off x="8215746" y="2008908"/>
            <a:ext cx="3754581" cy="3754581"/>
          </a:xfrm>
          <a:prstGeom prst="rect">
            <a:avLst/>
          </a:prstGeom>
        </p:spPr>
      </p:pic>
    </p:spTree>
    <p:extLst>
      <p:ext uri="{BB962C8B-B14F-4D97-AF65-F5344CB8AC3E}">
        <p14:creationId xmlns:p14="http://schemas.microsoft.com/office/powerpoint/2010/main" val="202070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149" y="452262"/>
            <a:ext cx="10364451" cy="1596177"/>
          </a:xfrm>
        </p:spPr>
        <p:txBody>
          <a:bodyPr>
            <a:normAutofit/>
          </a:bodyPr>
          <a:lstStyle/>
          <a:p>
            <a:r>
              <a:rPr lang="ru-RU" sz="4000" dirty="0" smtClean="0"/>
              <a:t>Профилактика</a:t>
            </a:r>
            <a:endParaRPr lang="ru-RU" sz="4000" dirty="0"/>
          </a:p>
        </p:txBody>
      </p:sp>
      <p:sp>
        <p:nvSpPr>
          <p:cNvPr id="3" name="Объект 2"/>
          <p:cNvSpPr>
            <a:spLocks noGrp="1"/>
          </p:cNvSpPr>
          <p:nvPr>
            <p:ph sz="quarter" idx="13"/>
          </p:nvPr>
        </p:nvSpPr>
        <p:spPr>
          <a:xfrm>
            <a:off x="3616036" y="2048440"/>
            <a:ext cx="7952509" cy="4421634"/>
          </a:xfrm>
        </p:spPr>
        <p:txBody>
          <a:bodyPr/>
          <a:lstStyle/>
          <a:p>
            <a:r>
              <a:rPr lang="ru-RU" dirty="0" smtClean="0"/>
              <a:t>Профилактика </a:t>
            </a:r>
            <a:r>
              <a:rPr lang="ru-RU" dirty="0"/>
              <a:t>бессонницы может включать в себя соблюдение гигиены сна, а также профилактику стрессовых ситуаций, которые могут привести к развитию бессонницы</a:t>
            </a:r>
            <a:r>
              <a:rPr lang="ru-RU" dirty="0" smtClean="0"/>
              <a:t>.</a:t>
            </a:r>
          </a:p>
          <a:p>
            <a:r>
              <a:rPr lang="ru-RU" dirty="0"/>
              <a:t>Необходимо проведение мероприятий по профилактике повторного развития </a:t>
            </a:r>
            <a:r>
              <a:rPr lang="ru-RU" dirty="0" err="1"/>
              <a:t>инсомнии</a:t>
            </a:r>
            <a:r>
              <a:rPr lang="ru-RU" dirty="0"/>
              <a:t> или ее </a:t>
            </a:r>
            <a:r>
              <a:rPr lang="ru-RU" dirty="0" err="1"/>
              <a:t>хронификации</a:t>
            </a:r>
            <a:r>
              <a:rPr lang="ru-RU" dirty="0"/>
              <a:t>. С этой целью после стрессовых ситуаций проводятся антистрессовые мероприятия (лекарственные и нелекарственные) в дневное время. Возможно проведение кратковременных курсов назначения снотворных средств (на 1–2 ночи), но не чаще, чем 1 раз в неделю.</a:t>
            </a:r>
          </a:p>
        </p:txBody>
      </p:sp>
      <p:pic>
        <p:nvPicPr>
          <p:cNvPr id="4" name="Рисунок 3"/>
          <p:cNvPicPr>
            <a:picLocks noChangeAspect="1"/>
          </p:cNvPicPr>
          <p:nvPr/>
        </p:nvPicPr>
        <p:blipFill>
          <a:blip r:embed="rId2"/>
          <a:stretch>
            <a:fillRect/>
          </a:stretch>
        </p:blipFill>
        <p:spPr>
          <a:xfrm>
            <a:off x="304800" y="2603639"/>
            <a:ext cx="3311236" cy="3311236"/>
          </a:xfrm>
          <a:prstGeom prst="rect">
            <a:avLst/>
          </a:prstGeom>
        </p:spPr>
      </p:pic>
    </p:spTree>
    <p:extLst>
      <p:ext uri="{BB962C8B-B14F-4D97-AF65-F5344CB8AC3E}">
        <p14:creationId xmlns:p14="http://schemas.microsoft.com/office/powerpoint/2010/main" val="2498443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19753"/>
            <a:ext cx="10364451" cy="1348829"/>
          </a:xfrm>
        </p:spPr>
        <p:txBody>
          <a:bodyPr>
            <a:normAutofit/>
          </a:bodyPr>
          <a:lstStyle/>
          <a:p>
            <a:r>
              <a:rPr lang="ru-RU" sz="4000" dirty="0"/>
              <a:t>Профилактика</a:t>
            </a:r>
          </a:p>
        </p:txBody>
      </p:sp>
      <p:sp>
        <p:nvSpPr>
          <p:cNvPr id="3" name="Объект 2"/>
          <p:cNvSpPr>
            <a:spLocks noGrp="1"/>
          </p:cNvSpPr>
          <p:nvPr>
            <p:ph sz="quarter" idx="13"/>
          </p:nvPr>
        </p:nvSpPr>
        <p:spPr>
          <a:xfrm>
            <a:off x="913774" y="1302327"/>
            <a:ext cx="10363826" cy="5444837"/>
          </a:xfrm>
        </p:spPr>
        <p:txBody>
          <a:bodyPr>
            <a:normAutofit fontScale="70000" lnSpcReduction="20000"/>
          </a:bodyPr>
          <a:lstStyle/>
          <a:p>
            <a:pPr marL="0" indent="0">
              <a:buNone/>
            </a:pPr>
            <a:r>
              <a:rPr lang="ru-RU" dirty="0"/>
              <a:t>Гигиена сна включает ряд рекомендаций:</a:t>
            </a:r>
          </a:p>
          <a:p>
            <a:r>
              <a:rPr lang="ru-RU" dirty="0"/>
              <a:t>Ложиться спать и вставать в одно и то же время.</a:t>
            </a:r>
          </a:p>
          <a:p>
            <a:r>
              <a:rPr lang="ru-RU" dirty="0"/>
              <a:t>Не ложиться спать в рассерженном состоянии или слишком рано.</a:t>
            </a:r>
          </a:p>
          <a:p>
            <a:r>
              <a:rPr lang="ru-RU" dirty="0"/>
              <a:t>Исключить дневной сон, особенно во второй половине дня.</a:t>
            </a:r>
          </a:p>
          <a:p>
            <a:r>
              <a:rPr lang="ru-RU" dirty="0"/>
              <a:t>Выработать определенный ритуал засыпания (например, прогулка перед сном, теплая ванна).</a:t>
            </a:r>
          </a:p>
          <a:p>
            <a:r>
              <a:rPr lang="ru-RU" dirty="0"/>
              <a:t>Использовать кровать только для сна, а не для того, чтобы есть, читать, лежать.</a:t>
            </a:r>
          </a:p>
          <a:p>
            <a:r>
              <a:rPr lang="ru-RU" dirty="0"/>
              <a:t>Пожилым людям бывает достаточно объяснить, что с возрастом уменьшается продолжительность и глубина сна, а также рекомендовать исключить дневной сон при раннем пробуждении.</a:t>
            </a:r>
          </a:p>
          <a:p>
            <a:r>
              <a:rPr lang="ru-RU" dirty="0"/>
              <a:t>Не употреблять на ночь чай, кофе, никотин, не наедаться на ночь, избегать приема на ночь алкоголя.</a:t>
            </a:r>
          </a:p>
          <a:p>
            <a:r>
              <a:rPr lang="ru-RU" dirty="0"/>
              <a:t>Уменьшить стрессовые ситуации, умственную нагрузку, особенно в вечернее время.</a:t>
            </a:r>
          </a:p>
          <a:p>
            <a:r>
              <a:rPr lang="ru-RU" dirty="0"/>
              <a:t>Регулярно заниматься физическими упражнениями в утреннее и дневное, но не вечернее время, или же организовать физическую нагрузку в вечернее время, но не позднее, чем за 3 часа до сна.</a:t>
            </a:r>
          </a:p>
          <a:p>
            <a:r>
              <a:rPr lang="ru-RU" dirty="0"/>
              <a:t>Если заснуть не удается, не следует себя заставлять. Нужно встать через определенный промежуток времени (например, 30 – 40 минут) и чем-нибудь заняться до появления желания заснуть.</a:t>
            </a:r>
          </a:p>
          <a:p>
            <a:r>
              <a:rPr lang="ru-RU" dirty="0"/>
              <a:t>Регулярно использовать водные процедуры перед сном – прохладный душ (небольшое охлаждение тела является одним из элементов физиологии засыпания). В некоторых случаях можно применять теплый душ (комфортной температуры) до ощущения легкого мышечного расслабления. Использование контрастных водных процедур, излишне горячих или холодных ванн не рекомендуется.</a:t>
            </a:r>
          </a:p>
        </p:txBody>
      </p:sp>
      <p:pic>
        <p:nvPicPr>
          <p:cNvPr id="4" name="Рисунок 3"/>
          <p:cNvPicPr>
            <a:picLocks noChangeAspect="1"/>
          </p:cNvPicPr>
          <p:nvPr/>
        </p:nvPicPr>
        <p:blipFill>
          <a:blip r:embed="rId2"/>
          <a:stretch>
            <a:fillRect/>
          </a:stretch>
        </p:blipFill>
        <p:spPr>
          <a:xfrm>
            <a:off x="8065077" y="271966"/>
            <a:ext cx="3963490" cy="2277269"/>
          </a:xfrm>
          <a:prstGeom prst="rect">
            <a:avLst/>
          </a:prstGeom>
        </p:spPr>
      </p:pic>
    </p:spTree>
    <p:extLst>
      <p:ext uri="{BB962C8B-B14F-4D97-AF65-F5344CB8AC3E}">
        <p14:creationId xmlns:p14="http://schemas.microsoft.com/office/powerpoint/2010/main" val="3391316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Благодарю за внимание</a:t>
            </a:r>
          </a:p>
        </p:txBody>
      </p:sp>
      <p:pic>
        <p:nvPicPr>
          <p:cNvPr id="4" name="Рисунок 3"/>
          <p:cNvPicPr>
            <a:picLocks noChangeAspect="1"/>
          </p:cNvPicPr>
          <p:nvPr/>
        </p:nvPicPr>
        <p:blipFill>
          <a:blip r:embed="rId2"/>
          <a:stretch>
            <a:fillRect/>
          </a:stretch>
        </p:blipFill>
        <p:spPr>
          <a:xfrm>
            <a:off x="1493100" y="618517"/>
            <a:ext cx="1747453" cy="1308630"/>
          </a:xfrm>
          <a:prstGeom prst="rect">
            <a:avLst/>
          </a:prstGeom>
        </p:spPr>
      </p:pic>
      <p:pic>
        <p:nvPicPr>
          <p:cNvPr id="5" name="Рисунок 4"/>
          <p:cNvPicPr>
            <a:picLocks noChangeAspect="1"/>
          </p:cNvPicPr>
          <p:nvPr/>
        </p:nvPicPr>
        <p:blipFill>
          <a:blip r:embed="rId3"/>
          <a:stretch>
            <a:fillRect/>
          </a:stretch>
        </p:blipFill>
        <p:spPr>
          <a:xfrm>
            <a:off x="9005455" y="752083"/>
            <a:ext cx="1548518" cy="1329043"/>
          </a:xfrm>
          <a:prstGeom prst="rect">
            <a:avLst/>
          </a:prstGeom>
        </p:spPr>
      </p:pic>
      <p:pic>
        <p:nvPicPr>
          <p:cNvPr id="6" name="Рисунок 5"/>
          <p:cNvPicPr>
            <a:picLocks noChangeAspect="1"/>
          </p:cNvPicPr>
          <p:nvPr/>
        </p:nvPicPr>
        <p:blipFill>
          <a:blip r:embed="rId4"/>
          <a:stretch>
            <a:fillRect/>
          </a:stretch>
        </p:blipFill>
        <p:spPr>
          <a:xfrm>
            <a:off x="2658478" y="1927147"/>
            <a:ext cx="7121236" cy="4778453"/>
          </a:xfrm>
          <a:prstGeom prst="rect">
            <a:avLst/>
          </a:prstGeom>
        </p:spPr>
      </p:pic>
    </p:spTree>
    <p:extLst>
      <p:ext uri="{BB962C8B-B14F-4D97-AF65-F5344CB8AC3E}">
        <p14:creationId xmlns:p14="http://schemas.microsoft.com/office/powerpoint/2010/main" val="417125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75172"/>
            <a:ext cx="10364451" cy="1596177"/>
          </a:xfrm>
        </p:spPr>
        <p:txBody>
          <a:bodyPr>
            <a:normAutofit/>
          </a:bodyPr>
          <a:lstStyle/>
          <a:p>
            <a:r>
              <a:rPr lang="ru-RU" sz="4000" dirty="0" smtClean="0"/>
              <a:t>Этиология</a:t>
            </a:r>
            <a:endParaRPr lang="ru-RU" sz="4000" dirty="0"/>
          </a:p>
        </p:txBody>
      </p:sp>
      <p:sp>
        <p:nvSpPr>
          <p:cNvPr id="3" name="Объект 2"/>
          <p:cNvSpPr>
            <a:spLocks noGrp="1"/>
          </p:cNvSpPr>
          <p:nvPr>
            <p:ph sz="quarter" idx="13"/>
          </p:nvPr>
        </p:nvSpPr>
        <p:spPr>
          <a:xfrm>
            <a:off x="595120" y="1551709"/>
            <a:ext cx="8590444" cy="5084618"/>
          </a:xfrm>
        </p:spPr>
        <p:txBody>
          <a:bodyPr>
            <a:normAutofit/>
          </a:bodyPr>
          <a:lstStyle/>
          <a:p>
            <a:r>
              <a:rPr lang="ru-RU" dirty="0" smtClean="0"/>
              <a:t>Психотравмирующие </a:t>
            </a:r>
            <a:r>
              <a:rPr lang="ru-RU" dirty="0"/>
              <a:t>ситуации Соматические и неврологические заболевания, вызывающие физический дискомфорт и сопровождающиеся болевым синдромом Психические заболевания, особенно сопровождающиеся депрессивными состояниями Злоупотребление </a:t>
            </a:r>
            <a:r>
              <a:rPr lang="ru-RU" dirty="0" err="1"/>
              <a:t>психоактивными</a:t>
            </a:r>
            <a:r>
              <a:rPr lang="ru-RU" dirty="0"/>
              <a:t> веществами (алкоголь, кофеин, никотин, </a:t>
            </a:r>
            <a:r>
              <a:rPr lang="ru-RU" dirty="0" err="1"/>
              <a:t>психостимуляторы</a:t>
            </a:r>
            <a:r>
              <a:rPr lang="ru-RU" dirty="0"/>
              <a:t>, наркотические вещества), лекарственными средствами (пищевые диетические добавки, </a:t>
            </a:r>
            <a:r>
              <a:rPr lang="ru-RU" dirty="0" err="1"/>
              <a:t>противоотёчные</a:t>
            </a:r>
            <a:r>
              <a:rPr lang="ru-RU" dirty="0"/>
              <a:t> и противокашлевые средства, </a:t>
            </a:r>
            <a:r>
              <a:rPr lang="ru-RU" dirty="0" err="1"/>
              <a:t>глюкокортикоиды</a:t>
            </a:r>
            <a:r>
              <a:rPr lang="ru-RU" dirty="0"/>
              <a:t>, теофиллин, </a:t>
            </a:r>
            <a:r>
              <a:rPr lang="ru-RU" dirty="0" err="1"/>
              <a:t>фенитоин</a:t>
            </a:r>
            <a:r>
              <a:rPr lang="ru-RU" dirty="0"/>
              <a:t>) Злостное курение Синдром </a:t>
            </a:r>
            <a:r>
              <a:rPr lang="ru-RU" dirty="0" err="1"/>
              <a:t>обструктивных</a:t>
            </a:r>
            <a:r>
              <a:rPr lang="ru-RU" dirty="0"/>
              <a:t> сонных апноэ (храп) Нарушение ритма сна и бодрствования (быстрая смена часовых поясов, работа в ночную смену, поражение гипоталамуса вследствие травмы или энцефалита).</a:t>
            </a:r>
          </a:p>
        </p:txBody>
      </p:sp>
      <p:pic>
        <p:nvPicPr>
          <p:cNvPr id="4" name="Рисунок 3"/>
          <p:cNvPicPr>
            <a:picLocks noChangeAspect="1"/>
          </p:cNvPicPr>
          <p:nvPr/>
        </p:nvPicPr>
        <p:blipFill>
          <a:blip r:embed="rId2"/>
          <a:stretch>
            <a:fillRect/>
          </a:stretch>
        </p:blipFill>
        <p:spPr>
          <a:xfrm>
            <a:off x="9164780" y="2542308"/>
            <a:ext cx="3027220" cy="3027220"/>
          </a:xfrm>
          <a:prstGeom prst="rect">
            <a:avLst/>
          </a:prstGeom>
        </p:spPr>
      </p:pic>
    </p:spTree>
    <p:extLst>
      <p:ext uri="{BB962C8B-B14F-4D97-AF65-F5344CB8AC3E}">
        <p14:creationId xmlns:p14="http://schemas.microsoft.com/office/powerpoint/2010/main" val="99423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30589"/>
            <a:ext cx="10364451" cy="1596177"/>
          </a:xfrm>
        </p:spPr>
        <p:txBody>
          <a:bodyPr>
            <a:normAutofit/>
          </a:bodyPr>
          <a:lstStyle/>
          <a:p>
            <a:r>
              <a:rPr lang="ru-RU" sz="4000" dirty="0" smtClean="0"/>
              <a:t>Классификация</a:t>
            </a:r>
            <a:endParaRPr lang="ru-RU" sz="4000" dirty="0"/>
          </a:p>
        </p:txBody>
      </p:sp>
      <p:sp>
        <p:nvSpPr>
          <p:cNvPr id="3" name="Объект 2"/>
          <p:cNvSpPr>
            <a:spLocks noGrp="1"/>
          </p:cNvSpPr>
          <p:nvPr>
            <p:ph sz="quarter" idx="13"/>
          </p:nvPr>
        </p:nvSpPr>
        <p:spPr>
          <a:xfrm>
            <a:off x="913774" y="1593274"/>
            <a:ext cx="10363826" cy="5126182"/>
          </a:xfrm>
        </p:spPr>
        <p:txBody>
          <a:bodyPr>
            <a:normAutofit fontScale="92500" lnSpcReduction="10000"/>
          </a:bodyPr>
          <a:lstStyle/>
          <a:p>
            <a:pPr marL="0" indent="0">
              <a:buNone/>
            </a:pPr>
            <a:r>
              <a:rPr lang="ru-RU" dirty="0" smtClean="0"/>
              <a:t>По </a:t>
            </a:r>
            <a:r>
              <a:rPr lang="ru-RU" dirty="0"/>
              <a:t>происхождению выделяют:</a:t>
            </a:r>
          </a:p>
          <a:p>
            <a:r>
              <a:rPr lang="ru-RU" dirty="0"/>
              <a:t>Первичные </a:t>
            </a:r>
            <a:r>
              <a:rPr lang="ru-RU" dirty="0" err="1"/>
              <a:t>инсомнии</a:t>
            </a:r>
            <a:r>
              <a:rPr lang="ru-RU" dirty="0"/>
              <a:t>. Диагностируют в тех случаях, когда отсутствуют психиатрические, неврологические, соматические, лекарственные причины бессонницы. Первичные </a:t>
            </a:r>
            <a:r>
              <a:rPr lang="ru-RU" dirty="0" err="1"/>
              <a:t>инсомнии</a:t>
            </a:r>
            <a:r>
              <a:rPr lang="ru-RU" dirty="0"/>
              <a:t> обусловлены личностными психофизиологическими особенностями (психофизиологическая </a:t>
            </a:r>
            <a:r>
              <a:rPr lang="ru-RU" dirty="0" err="1"/>
              <a:t>инсомния</a:t>
            </a:r>
            <a:r>
              <a:rPr lang="ru-RU" dirty="0"/>
              <a:t>) или реже наблюдается идиопатическая форма.</a:t>
            </a:r>
          </a:p>
          <a:p>
            <a:r>
              <a:rPr lang="ru-RU" dirty="0"/>
              <a:t>Вторичные </a:t>
            </a:r>
            <a:r>
              <a:rPr lang="ru-RU" dirty="0" err="1"/>
              <a:t>инсомнии</a:t>
            </a:r>
            <a:r>
              <a:rPr lang="ru-RU" dirty="0"/>
              <a:t>. Обусловлены какими либо первичными психиатрическими, неврологическими или соматическими заболеваниями, приемом </a:t>
            </a:r>
            <a:r>
              <a:rPr lang="ru-RU" dirty="0" err="1"/>
              <a:t>психоактивных</a:t>
            </a:r>
            <a:r>
              <a:rPr lang="ru-RU" dirty="0"/>
              <a:t> веществ и препаратов, внешними неблагоприятными </a:t>
            </a:r>
            <a:r>
              <a:rPr lang="ru-RU" dirty="0" smtClean="0"/>
              <a:t>условиями.</a:t>
            </a:r>
          </a:p>
          <a:p>
            <a:pPr marL="0" indent="0">
              <a:buNone/>
            </a:pPr>
            <a:r>
              <a:rPr lang="ru-RU" dirty="0" smtClean="0"/>
              <a:t>По </a:t>
            </a:r>
            <a:r>
              <a:rPr lang="ru-RU" dirty="0"/>
              <a:t>длительности течения выделяют три типа </a:t>
            </a:r>
            <a:r>
              <a:rPr lang="ru-RU" dirty="0" err="1"/>
              <a:t>инсомнии</a:t>
            </a:r>
            <a:r>
              <a:rPr lang="ru-RU" dirty="0"/>
              <a:t>:</a:t>
            </a:r>
          </a:p>
          <a:p>
            <a:r>
              <a:rPr lang="ru-RU" dirty="0"/>
              <a:t>Транзиторные (острые) </a:t>
            </a:r>
            <a:r>
              <a:rPr lang="ru-RU" dirty="0" err="1"/>
              <a:t>инсомнии</a:t>
            </a:r>
            <a:r>
              <a:rPr lang="ru-RU" dirty="0"/>
              <a:t> (длительность до 1 недели).</a:t>
            </a:r>
          </a:p>
          <a:p>
            <a:r>
              <a:rPr lang="ru-RU" dirty="0"/>
              <a:t>Кратковременные (подострые) </a:t>
            </a:r>
            <a:r>
              <a:rPr lang="ru-RU" dirty="0" err="1"/>
              <a:t>инсомнии</a:t>
            </a:r>
            <a:r>
              <a:rPr lang="ru-RU" dirty="0"/>
              <a:t> (длительность от 1 до 6 месяцев).</a:t>
            </a:r>
          </a:p>
          <a:p>
            <a:r>
              <a:rPr lang="ru-RU" dirty="0"/>
              <a:t>Хронические </a:t>
            </a:r>
            <a:r>
              <a:rPr lang="ru-RU" dirty="0" err="1"/>
              <a:t>инсомнии</a:t>
            </a:r>
            <a:r>
              <a:rPr lang="ru-RU" dirty="0"/>
              <a:t> (длительность от 6 месяцев и более</a:t>
            </a:r>
            <a:r>
              <a:rPr lang="ru-RU" dirty="0" smtClean="0"/>
              <a:t>).</a:t>
            </a:r>
            <a:endParaRPr lang="ru-RU" dirty="0"/>
          </a:p>
        </p:txBody>
      </p:sp>
    </p:spTree>
    <p:extLst>
      <p:ext uri="{BB962C8B-B14F-4D97-AF65-F5344CB8AC3E}">
        <p14:creationId xmlns:p14="http://schemas.microsoft.com/office/powerpoint/2010/main" val="393242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Классификация</a:t>
            </a:r>
          </a:p>
        </p:txBody>
      </p:sp>
      <p:sp>
        <p:nvSpPr>
          <p:cNvPr id="3" name="Объект 2"/>
          <p:cNvSpPr>
            <a:spLocks noGrp="1"/>
          </p:cNvSpPr>
          <p:nvPr>
            <p:ph sz="quarter" idx="13"/>
          </p:nvPr>
        </p:nvSpPr>
        <p:spPr>
          <a:xfrm>
            <a:off x="3228107" y="1856510"/>
            <a:ext cx="8451273" cy="4724400"/>
          </a:xfrm>
        </p:spPr>
        <p:txBody>
          <a:bodyPr>
            <a:normAutofit/>
          </a:bodyPr>
          <a:lstStyle/>
          <a:p>
            <a:pPr marL="0" indent="0">
              <a:buNone/>
            </a:pPr>
            <a:r>
              <a:rPr lang="ru-RU" dirty="0"/>
              <a:t>По степени выраженности </a:t>
            </a:r>
            <a:r>
              <a:rPr lang="ru-RU" dirty="0" err="1"/>
              <a:t>инсомнии</a:t>
            </a:r>
            <a:r>
              <a:rPr lang="ru-RU" dirty="0"/>
              <a:t> выделяют следующие группы:</a:t>
            </a:r>
          </a:p>
          <a:p>
            <a:r>
              <a:rPr lang="ru-RU" dirty="0"/>
              <a:t>Слабо выраженная </a:t>
            </a:r>
            <a:r>
              <a:rPr lang="ru-RU" dirty="0" err="1"/>
              <a:t>инсомния</a:t>
            </a:r>
            <a:r>
              <a:rPr lang="ru-RU" dirty="0"/>
              <a:t>, когда жалобы возникают почти каждую ночь и сопровождаются незначительным ухудшением социальных и профессиональных функций.</a:t>
            </a:r>
          </a:p>
          <a:p>
            <a:r>
              <a:rPr lang="ru-RU" dirty="0"/>
              <a:t>Умеренно выраженная, когда жалобы присутствуют каждую ночь и сопровождаются слабо или умеренно выраженным ухудшением социальных и профессиональных функций.</a:t>
            </a:r>
          </a:p>
          <a:p>
            <a:r>
              <a:rPr lang="ru-RU" dirty="0"/>
              <a:t>Выраженная </a:t>
            </a:r>
            <a:r>
              <a:rPr lang="ru-RU" dirty="0" err="1"/>
              <a:t>инсомния</a:t>
            </a:r>
            <a:r>
              <a:rPr lang="ru-RU" dirty="0"/>
              <a:t>, когда жалобы возникают каждую ночь и сочетаются с выраженным ухудшением социальных и профессиональных функций.</a:t>
            </a:r>
          </a:p>
          <a:p>
            <a:endParaRPr lang="ru-RU" dirty="0"/>
          </a:p>
        </p:txBody>
      </p:sp>
      <p:pic>
        <p:nvPicPr>
          <p:cNvPr id="4" name="Рисунок 3"/>
          <p:cNvPicPr>
            <a:picLocks noChangeAspect="1"/>
          </p:cNvPicPr>
          <p:nvPr/>
        </p:nvPicPr>
        <p:blipFill>
          <a:blip r:embed="rId2"/>
          <a:stretch>
            <a:fillRect/>
          </a:stretch>
        </p:blipFill>
        <p:spPr>
          <a:xfrm>
            <a:off x="248478" y="2518907"/>
            <a:ext cx="2979629" cy="3399606"/>
          </a:xfrm>
          <a:prstGeom prst="rect">
            <a:avLst/>
          </a:prstGeom>
        </p:spPr>
      </p:pic>
    </p:spTree>
    <p:extLst>
      <p:ext uri="{BB962C8B-B14F-4D97-AF65-F5344CB8AC3E}">
        <p14:creationId xmlns:p14="http://schemas.microsoft.com/office/powerpoint/2010/main" val="2012278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99605" y="840190"/>
            <a:ext cx="10364451" cy="1418101"/>
          </a:xfrm>
        </p:spPr>
        <p:txBody>
          <a:bodyPr>
            <a:normAutofit/>
          </a:bodyPr>
          <a:lstStyle/>
          <a:p>
            <a:r>
              <a:rPr lang="ru-RU" sz="4000" dirty="0"/>
              <a:t>Основные факторы риска бессонницы:</a:t>
            </a:r>
          </a:p>
        </p:txBody>
      </p:sp>
      <p:sp>
        <p:nvSpPr>
          <p:cNvPr id="5" name="Объект 4"/>
          <p:cNvSpPr>
            <a:spLocks noGrp="1"/>
          </p:cNvSpPr>
          <p:nvPr>
            <p:ph sz="quarter" idx="13"/>
          </p:nvPr>
        </p:nvSpPr>
        <p:spPr>
          <a:xfrm>
            <a:off x="899605" y="2258291"/>
            <a:ext cx="9421717" cy="3934689"/>
          </a:xfrm>
        </p:spPr>
        <p:txBody>
          <a:bodyPr>
            <a:normAutofit fontScale="85000" lnSpcReduction="20000"/>
          </a:bodyPr>
          <a:lstStyle/>
          <a:p>
            <a:r>
              <a:rPr lang="ru-RU" dirty="0" smtClean="0"/>
              <a:t>Пожилой </a:t>
            </a:r>
            <a:r>
              <a:rPr lang="ru-RU" dirty="0"/>
              <a:t>возраст.</a:t>
            </a:r>
          </a:p>
          <a:p>
            <a:r>
              <a:rPr lang="ru-RU" dirty="0"/>
              <a:t>Женский пол.</a:t>
            </a:r>
          </a:p>
          <a:p>
            <a:r>
              <a:rPr lang="ru-RU" dirty="0"/>
              <a:t>Продолжительность сна менее 5 часов.</a:t>
            </a:r>
          </a:p>
          <a:p>
            <a:r>
              <a:rPr lang="ru-RU" dirty="0"/>
              <a:t>Низкий уровень образования.</a:t>
            </a:r>
          </a:p>
          <a:p>
            <a:r>
              <a:rPr lang="ru-RU" dirty="0"/>
              <a:t>Отсутствие работы.</a:t>
            </a:r>
          </a:p>
          <a:p>
            <a:r>
              <a:rPr lang="ru-RU" dirty="0"/>
              <a:t>Разрывы межличностных отношений и супружеские разводы.</a:t>
            </a:r>
          </a:p>
          <a:p>
            <a:r>
              <a:rPr lang="ru-RU" dirty="0"/>
              <a:t>Психологические и психиатрические нарушения.</a:t>
            </a:r>
          </a:p>
          <a:p>
            <a:r>
              <a:rPr lang="ru-RU" dirty="0"/>
              <a:t>Соматические заболевания.</a:t>
            </a:r>
          </a:p>
          <a:p>
            <a:r>
              <a:rPr lang="ru-RU" dirty="0"/>
              <a:t>В свою очередь стойкая бессонница увеличивает риск развития депрессии, злоупотребления наркотическими веществами и тревожных расстройств</a:t>
            </a:r>
            <a:r>
              <a:rPr lang="ru-RU" dirty="0" smtClean="0"/>
              <a:t>.</a:t>
            </a:r>
            <a:endParaRPr lang="ru-RU" dirty="0"/>
          </a:p>
        </p:txBody>
      </p:sp>
      <p:pic>
        <p:nvPicPr>
          <p:cNvPr id="8" name="Рисунок 7"/>
          <p:cNvPicPr>
            <a:picLocks noChangeAspect="1"/>
          </p:cNvPicPr>
          <p:nvPr/>
        </p:nvPicPr>
        <p:blipFill>
          <a:blip r:embed="rId2"/>
          <a:stretch>
            <a:fillRect/>
          </a:stretch>
        </p:blipFill>
        <p:spPr>
          <a:xfrm>
            <a:off x="7910945" y="2150935"/>
            <a:ext cx="4170219" cy="3127648"/>
          </a:xfrm>
          <a:prstGeom prst="rect">
            <a:avLst/>
          </a:prstGeom>
        </p:spPr>
      </p:pic>
    </p:spTree>
    <p:extLst>
      <p:ext uri="{BB962C8B-B14F-4D97-AF65-F5344CB8AC3E}">
        <p14:creationId xmlns:p14="http://schemas.microsoft.com/office/powerpoint/2010/main" val="53496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a:t>Основные причины </a:t>
            </a:r>
            <a:r>
              <a:rPr lang="ru-RU" sz="4000" dirty="0" err="1"/>
              <a:t>инсомнии</a:t>
            </a:r>
            <a:r>
              <a:rPr lang="ru-RU" sz="4000" dirty="0" smtClean="0"/>
              <a:t>:</a:t>
            </a:r>
            <a:endParaRPr lang="ru-RU" sz="4000" dirty="0"/>
          </a:p>
        </p:txBody>
      </p:sp>
      <p:sp>
        <p:nvSpPr>
          <p:cNvPr id="3" name="Объект 2"/>
          <p:cNvSpPr>
            <a:spLocks noGrp="1"/>
          </p:cNvSpPr>
          <p:nvPr>
            <p:ph sz="quarter" idx="13"/>
          </p:nvPr>
        </p:nvSpPr>
        <p:spPr>
          <a:xfrm>
            <a:off x="3782291" y="2050473"/>
            <a:ext cx="8049491" cy="4668982"/>
          </a:xfrm>
        </p:spPr>
        <p:txBody>
          <a:bodyPr>
            <a:normAutofit fontScale="85000" lnSpcReduction="10000"/>
          </a:bodyPr>
          <a:lstStyle/>
          <a:p>
            <a:r>
              <a:rPr lang="ru-RU" dirty="0"/>
              <a:t>Стресс.</a:t>
            </a:r>
          </a:p>
          <a:p>
            <a:r>
              <a:rPr lang="ru-RU" dirty="0"/>
              <a:t>Неврозы, психические заболевания.</a:t>
            </a:r>
          </a:p>
          <a:p>
            <a:r>
              <a:rPr lang="ru-RU" dirty="0"/>
              <a:t>Неврологические заболевания.</a:t>
            </a:r>
          </a:p>
          <a:p>
            <a:r>
              <a:rPr lang="ru-RU" dirty="0"/>
              <a:t>Соматические заболевания.</a:t>
            </a:r>
          </a:p>
          <a:p>
            <a:r>
              <a:rPr lang="ru-RU" dirty="0"/>
              <a:t>Психотропные препараты, алкоголь, токсические факторы.</a:t>
            </a:r>
          </a:p>
          <a:p>
            <a:r>
              <a:rPr lang="ru-RU" dirty="0" err="1"/>
              <a:t>Эндокринно</a:t>
            </a:r>
            <a:r>
              <a:rPr lang="ru-RU" dirty="0"/>
              <a:t>–обменные заболевания.</a:t>
            </a:r>
          </a:p>
          <a:p>
            <a:r>
              <a:rPr lang="ru-RU" dirty="0"/>
              <a:t>Синдромы, возникающие во сне (синдром «апноэ во сне», двигательные нарушения во сне).</a:t>
            </a:r>
          </a:p>
          <a:p>
            <a:r>
              <a:rPr lang="ru-RU" dirty="0"/>
              <a:t>Болевые феномены.</a:t>
            </a:r>
          </a:p>
          <a:p>
            <a:r>
              <a:rPr lang="ru-RU" dirty="0"/>
              <a:t>Внешние неблагоприятные условия (шум, влажность и т.п.), сменная работа, перемена часовых поясов, нарушенная гигиена сна.</a:t>
            </a:r>
          </a:p>
          <a:p>
            <a:r>
              <a:rPr lang="ru-RU" dirty="0"/>
              <a:t>Конституционально обусловленное укорочение ночного сна.</a:t>
            </a:r>
          </a:p>
          <a:p>
            <a:endParaRPr lang="ru-RU" dirty="0"/>
          </a:p>
        </p:txBody>
      </p:sp>
      <p:pic>
        <p:nvPicPr>
          <p:cNvPr id="4" name="Рисунок 3"/>
          <p:cNvPicPr>
            <a:picLocks noChangeAspect="1"/>
          </p:cNvPicPr>
          <p:nvPr/>
        </p:nvPicPr>
        <p:blipFill>
          <a:blip r:embed="rId2"/>
          <a:stretch>
            <a:fillRect/>
          </a:stretch>
        </p:blipFill>
        <p:spPr>
          <a:xfrm>
            <a:off x="249382" y="2797602"/>
            <a:ext cx="3122001" cy="3174724"/>
          </a:xfrm>
          <a:prstGeom prst="rect">
            <a:avLst/>
          </a:prstGeom>
        </p:spPr>
      </p:pic>
    </p:spTree>
    <p:extLst>
      <p:ext uri="{BB962C8B-B14F-4D97-AF65-F5344CB8AC3E}">
        <p14:creationId xmlns:p14="http://schemas.microsoft.com/office/powerpoint/2010/main" val="506741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75172"/>
            <a:ext cx="10364451" cy="1596177"/>
          </a:xfrm>
        </p:spPr>
        <p:txBody>
          <a:bodyPr>
            <a:normAutofit/>
          </a:bodyPr>
          <a:lstStyle/>
          <a:p>
            <a:r>
              <a:rPr lang="ru-RU" sz="4000" dirty="0"/>
              <a:t>Основные проявления бессонницы</a:t>
            </a:r>
          </a:p>
        </p:txBody>
      </p:sp>
      <p:sp>
        <p:nvSpPr>
          <p:cNvPr id="3" name="Объект 2"/>
          <p:cNvSpPr>
            <a:spLocks noGrp="1"/>
          </p:cNvSpPr>
          <p:nvPr>
            <p:ph sz="quarter" idx="13"/>
          </p:nvPr>
        </p:nvSpPr>
        <p:spPr>
          <a:xfrm>
            <a:off x="637309" y="1662545"/>
            <a:ext cx="11055927" cy="5015345"/>
          </a:xfrm>
        </p:spPr>
        <p:txBody>
          <a:bodyPr>
            <a:normAutofit fontScale="85000" lnSpcReduction="10000"/>
          </a:bodyPr>
          <a:lstStyle/>
          <a:p>
            <a:pPr marL="0" indent="0">
              <a:buNone/>
            </a:pPr>
            <a:r>
              <a:rPr lang="ru-RU" dirty="0"/>
              <a:t>Клиническая картина </a:t>
            </a:r>
            <a:r>
              <a:rPr lang="ru-RU" dirty="0" err="1"/>
              <a:t>инсомний</a:t>
            </a:r>
            <a:r>
              <a:rPr lang="ru-RU" dirty="0"/>
              <a:t> складывается из трех групп нарушений, которые могут наблюдаться по отдельности или в комбинации:</a:t>
            </a:r>
          </a:p>
          <a:p>
            <a:r>
              <a:rPr lang="ru-RU" u="sng" dirty="0" err="1"/>
              <a:t>Пресомнические</a:t>
            </a:r>
            <a:r>
              <a:rPr lang="ru-RU" u="sng" dirty="0"/>
              <a:t> нарушения. </a:t>
            </a:r>
            <a:r>
              <a:rPr lang="ru-RU" dirty="0"/>
              <a:t>Это трудности начала сна, засыпания. Наиболее частая жалоба на проблему с засыпанием. При длительном течении могут формироваться патологические «ритуалы отхода ко сну», а также «боязнь постели» и страх «не наступления сна». Возникающее желание спать улетучивается, как только больные оказываются в постели, появляются тягостные мысли и воспоминания, усиливается двигательная активность в стремлении найти удобную позу. </a:t>
            </a:r>
            <a:r>
              <a:rPr lang="ru-RU" dirty="0" smtClean="0"/>
              <a:t>Причины </a:t>
            </a:r>
            <a:r>
              <a:rPr lang="ru-RU" dirty="0" err="1"/>
              <a:t>пресомнических</a:t>
            </a:r>
            <a:r>
              <a:rPr lang="ru-RU" dirty="0"/>
              <a:t> нарушений могут быть следующими:</a:t>
            </a:r>
          </a:p>
          <a:p>
            <a:pPr marL="457200" indent="-457200">
              <a:buFont typeface="+mj-lt"/>
              <a:buAutoNum type="arabicPeriod"/>
            </a:pPr>
            <a:r>
              <a:rPr lang="ru-RU" dirty="0"/>
              <a:t>Недостаточная степень усталости, в частности вследствие раннего укладывания спать или позднего подъема с постели.</a:t>
            </a:r>
          </a:p>
          <a:p>
            <a:pPr marL="457200" indent="-457200">
              <a:buFont typeface="+mj-lt"/>
              <a:buAutoNum type="arabicPeriod"/>
            </a:pPr>
            <a:r>
              <a:rPr lang="ru-RU" dirty="0"/>
              <a:t>Влияние различных возбуждающих факторов, в частности тревоги и страха.</a:t>
            </a:r>
          </a:p>
          <a:p>
            <a:pPr marL="457200" indent="-457200">
              <a:buFont typeface="+mj-lt"/>
              <a:buAutoNum type="arabicPeriod"/>
            </a:pPr>
            <a:r>
              <a:rPr lang="ru-RU" dirty="0"/>
              <a:t>Применение возбуждающих средств.</a:t>
            </a:r>
          </a:p>
          <a:p>
            <a:pPr marL="457200" indent="-457200">
              <a:buFont typeface="+mj-lt"/>
              <a:buAutoNum type="arabicPeriod"/>
            </a:pPr>
            <a:r>
              <a:rPr lang="ru-RU" dirty="0"/>
              <a:t>Заболевания, затрудняющие засыпание, в частности те, которые сопровождаются болью, зудом.</a:t>
            </a:r>
          </a:p>
        </p:txBody>
      </p:sp>
    </p:spTree>
    <p:extLst>
      <p:ext uri="{BB962C8B-B14F-4D97-AF65-F5344CB8AC3E}">
        <p14:creationId xmlns:p14="http://schemas.microsoft.com/office/powerpoint/2010/main" val="82891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02881"/>
            <a:ext cx="10364451" cy="1596177"/>
          </a:xfrm>
        </p:spPr>
        <p:txBody>
          <a:bodyPr>
            <a:normAutofit/>
          </a:bodyPr>
          <a:lstStyle/>
          <a:p>
            <a:r>
              <a:rPr lang="ru-RU" sz="4000" dirty="0"/>
              <a:t>Основные проявления бессонницы</a:t>
            </a:r>
          </a:p>
        </p:txBody>
      </p:sp>
      <p:sp>
        <p:nvSpPr>
          <p:cNvPr id="3" name="Объект 2"/>
          <p:cNvSpPr>
            <a:spLocks noGrp="1"/>
          </p:cNvSpPr>
          <p:nvPr>
            <p:ph sz="quarter" idx="13"/>
          </p:nvPr>
        </p:nvSpPr>
        <p:spPr>
          <a:xfrm>
            <a:off x="913774" y="1676400"/>
            <a:ext cx="10363826" cy="5181600"/>
          </a:xfrm>
        </p:spPr>
        <p:txBody>
          <a:bodyPr>
            <a:normAutofit/>
          </a:bodyPr>
          <a:lstStyle/>
          <a:p>
            <a:r>
              <a:rPr lang="ru-RU" u="sng" dirty="0" err="1"/>
              <a:t>Интрасомнические</a:t>
            </a:r>
            <a:r>
              <a:rPr lang="ru-RU" u="sng" dirty="0"/>
              <a:t> нарушения. </a:t>
            </a:r>
            <a:r>
              <a:rPr lang="ru-RU" dirty="0"/>
              <a:t>Включают частые ночные пробуждения, после которых пациент долго не может уснуть, и ощущения «поверхностного» сна. Пробуждения обусловлены как внешними (прежде всего шум), так и внутренними факторами (устрашающие сновидения, страхи и кошмары, боли и вегетативные сдвиги в виде нарушения дыхания, тахикардии, повышенная двигательная активность, позывы к мочеиспусканию и др.). </a:t>
            </a:r>
            <a:endParaRPr lang="ru-RU" dirty="0" smtClean="0"/>
          </a:p>
          <a:p>
            <a:r>
              <a:rPr lang="ru-RU" u="sng" dirty="0" err="1" smtClean="0"/>
              <a:t>Постсомнические</a:t>
            </a:r>
            <a:r>
              <a:rPr lang="ru-RU" u="sng" dirty="0" smtClean="0"/>
              <a:t> </a:t>
            </a:r>
            <a:r>
              <a:rPr lang="ru-RU" u="sng" dirty="0"/>
              <a:t>нарушения. </a:t>
            </a:r>
            <a:r>
              <a:rPr lang="ru-RU" dirty="0"/>
              <a:t>Возникают в период после пробуждения. Это проблемы раннего утреннего пробуждения, сниженной работоспособности, «разбитости», сонливости при пробуждении и/или в течение дня. Пациенты не удовлетворены сном. К </a:t>
            </a:r>
            <a:r>
              <a:rPr lang="ru-RU" dirty="0" err="1"/>
              <a:t>постсомническим</a:t>
            </a:r>
            <a:r>
              <a:rPr lang="ru-RU" dirty="0"/>
              <a:t> расстройствам можно отнести и неимперативную дневную сонливость. Ее особенностью является трудность засыпания даже при наличии благоприятных условий для сна.</a:t>
            </a:r>
          </a:p>
        </p:txBody>
      </p:sp>
    </p:spTree>
    <p:extLst>
      <p:ext uri="{BB962C8B-B14F-4D97-AF65-F5344CB8AC3E}">
        <p14:creationId xmlns:p14="http://schemas.microsoft.com/office/powerpoint/2010/main" val="3889435032"/>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Капля</Template>
  <TotalTime>98</TotalTime>
  <Words>2311</Words>
  <Application>Microsoft Office PowerPoint</Application>
  <PresentationFormat>Произвольный</PresentationFormat>
  <Paragraphs>143</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Капля</vt:lpstr>
      <vt:lpstr>Бессонница этиология, виды, основные принципы лечения</vt:lpstr>
      <vt:lpstr>Инсомния (бессонница)</vt:lpstr>
      <vt:lpstr>Этиология</vt:lpstr>
      <vt:lpstr>Классификация</vt:lpstr>
      <vt:lpstr>Классификация</vt:lpstr>
      <vt:lpstr>Основные факторы риска бессонницы:</vt:lpstr>
      <vt:lpstr>Основные причины инсомнии:</vt:lpstr>
      <vt:lpstr>Основные проявления бессонницы</vt:lpstr>
      <vt:lpstr>Основные проявления бессонницы</vt:lpstr>
      <vt:lpstr>Основные проявления бессонницы</vt:lpstr>
      <vt:lpstr>Основные проявления бессонницы</vt:lpstr>
      <vt:lpstr>Адаптационная инсомния</vt:lpstr>
      <vt:lpstr>Инсомния, обусловленная психическим расстройством</vt:lpstr>
      <vt:lpstr>Инсомния в связи с неадекватной гигиеной сна</vt:lpstr>
      <vt:lpstr>Инсомния, обусловленная психическим расстройством</vt:lpstr>
      <vt:lpstr>Необходимо помнить о значимости факторов депрессии и тревоги у большинства больных инсомнией, и пытаться выявить характерные для депрессии и тревоги нарушения.Характерные признаки депрессивного эпизода: </vt:lpstr>
      <vt:lpstr>Неспецифическая инсомния</vt:lpstr>
      <vt:lpstr>Лечение</vt:lpstr>
      <vt:lpstr>Лечение</vt:lpstr>
      <vt:lpstr>Лечение</vt:lpstr>
      <vt:lpstr>Лечение</vt:lpstr>
      <vt:lpstr>Прогноз</vt:lpstr>
      <vt:lpstr>Профилактика</vt:lpstr>
      <vt:lpstr>Профилактика</vt:lpstr>
      <vt:lpstr>Благодарю за внимание</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Бессонница этиология, виды, основные принципы лечения</dc:title>
  <dc:creator>RePack by Diakov</dc:creator>
  <cp:lastModifiedBy>User</cp:lastModifiedBy>
  <cp:revision>15</cp:revision>
  <dcterms:created xsi:type="dcterms:W3CDTF">2020-05-06T06:24:08Z</dcterms:created>
  <dcterms:modified xsi:type="dcterms:W3CDTF">2020-05-20T03:36:00Z</dcterms:modified>
</cp:coreProperties>
</file>