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800FF6-E183-4E61-A64C-1D96E5E88ACD}" v="2160" dt="2022-03-01T10:02:18.4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2" autoAdjust="0"/>
    <p:restoredTop sz="80298" autoAdjust="0"/>
  </p:normalViewPr>
  <p:slideViewPr>
    <p:cSldViewPr snapToGrid="0">
      <p:cViewPr varScale="1">
        <p:scale>
          <a:sx n="69" d="100"/>
          <a:sy n="69" d="100"/>
        </p:scale>
        <p:origin x="12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5F1A3-3B0E-4C40-82F8-FFEE0DC6B308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4BC10-723E-46D4-9194-FEA6A13AE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988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ea typeface="+mn-lt"/>
                <a:cs typeface="+mn-lt"/>
              </a:rPr>
              <a:t>поражает молодых взрослых мужчин</a:t>
            </a:r>
            <a:r>
              <a:rPr lang="ru-RU" sz="1200" dirty="0" smtClean="0">
                <a:ea typeface="+mn-lt"/>
                <a:cs typeface="+mn-lt"/>
              </a:rPr>
              <a:t> = по-русски такой перевод выглядит как оксюморон; по классификации</a:t>
            </a:r>
            <a:r>
              <a:rPr lang="ru-RU" sz="1200" baseline="0" dirty="0" smtClean="0">
                <a:ea typeface="+mn-lt"/>
                <a:cs typeface="+mn-lt"/>
              </a:rPr>
              <a:t> ВОЗ различают следующие категории взрослых: возраст 19-44 – молодые, 45-59 – зрелые, 60-74 – пожилые, 75-90 – старые, 90+ долгожители. В контексте статьи обозначены </a:t>
            </a:r>
            <a:r>
              <a:rPr lang="ru-RU" sz="1200" b="1" baseline="0" dirty="0" smtClean="0">
                <a:ea typeface="+mn-lt"/>
                <a:cs typeface="+mn-lt"/>
              </a:rPr>
              <a:t>молодые мужчины</a:t>
            </a:r>
          </a:p>
          <a:p>
            <a:endParaRPr lang="ru-RU" sz="1200" b="1" baseline="0" dirty="0" smtClean="0">
              <a:ea typeface="+mn-lt"/>
              <a:cs typeface="+mn-lt"/>
            </a:endParaRPr>
          </a:p>
          <a:p>
            <a:r>
              <a:rPr lang="ru-RU" sz="1200" b="1" dirty="0" smtClean="0">
                <a:ea typeface="+mn-lt"/>
                <a:cs typeface="+mn-lt"/>
              </a:rPr>
              <a:t>может быть диагностирована с использованием классификации</a:t>
            </a:r>
            <a:r>
              <a:rPr lang="ru-RU" sz="1200" b="0" baseline="0" dirty="0" smtClean="0">
                <a:ea typeface="+mn-lt"/>
                <a:cs typeface="+mn-lt"/>
              </a:rPr>
              <a:t> = не совсем правильное построение предложения: по классификации различают, сортируют, ранжируют, кодируют; лучше так: в диагностике травм АКС используется классификация имярек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4BC10-723E-46D4-9194-FEA6A13AE19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981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первом предложении есть неявная тавтология: является частью плечевого пояса / входит в состав плечевого пояса. Лучше используйте сетевой </a:t>
            </a:r>
            <a:r>
              <a:rPr lang="ru-RU" dirty="0" err="1" smtClean="0"/>
              <a:t>автоперевод</a:t>
            </a:r>
            <a:r>
              <a:rPr lang="ru-RU" dirty="0" smtClean="0"/>
              <a:t> оригинала: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Акромиально-ключичный сустав (AКC)  связывает осевой скелет с верхней конечностью и, функционируя совместно с остальной частью плечевого пояса, обеспечивает плавное координированное движение руки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4BC10-723E-46D4-9194-FEA6A13AE19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386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ea typeface="+mj-lt"/>
                <a:cs typeface="+mj-lt"/>
              </a:rPr>
              <a:t>синхронные движения в </a:t>
            </a:r>
            <a:r>
              <a:rPr lang="ru-RU" sz="1200" b="1" dirty="0" smtClean="0">
                <a:ea typeface="+mj-lt"/>
                <a:cs typeface="+mj-lt"/>
              </a:rPr>
              <a:t>акромиально-плечевом, плечевом (С)</a:t>
            </a:r>
            <a:r>
              <a:rPr lang="ru-RU" sz="1200" dirty="0" smtClean="0">
                <a:ea typeface="+mj-lt"/>
                <a:cs typeface="+mj-lt"/>
              </a:rPr>
              <a:t> и </a:t>
            </a:r>
            <a:r>
              <a:rPr lang="ru-RU" sz="1200" b="1" dirty="0" smtClean="0">
                <a:ea typeface="+mj-lt"/>
                <a:cs typeface="+mj-lt"/>
              </a:rPr>
              <a:t>грудино-ключичном (Е)</a:t>
            </a:r>
            <a:r>
              <a:rPr lang="ru-RU" sz="1200" dirty="0" smtClean="0">
                <a:ea typeface="+mj-lt"/>
                <a:cs typeface="+mj-lt"/>
              </a:rPr>
              <a:t> = ошибка: «акромиально-плечевом»,</a:t>
            </a:r>
            <a:r>
              <a:rPr lang="ru-RU" sz="1200" baseline="0" dirty="0" smtClean="0">
                <a:ea typeface="+mj-lt"/>
                <a:cs typeface="+mj-lt"/>
              </a:rPr>
              <a:t> надо </a:t>
            </a:r>
            <a:r>
              <a:rPr lang="ru-RU" sz="1200" b="1" baseline="0" dirty="0" smtClean="0">
                <a:ea typeface="+mj-lt"/>
                <a:cs typeface="+mj-lt"/>
              </a:rPr>
              <a:t>акромиально-ключичном </a:t>
            </a:r>
            <a:r>
              <a:rPr lang="ru-RU" sz="1200" b="0" baseline="0" dirty="0" smtClean="0">
                <a:ea typeface="+mj-lt"/>
                <a:cs typeface="+mj-lt"/>
              </a:rPr>
              <a:t>и добавить букву (А). Также, в данном предложении надо использовать не общее название </a:t>
            </a:r>
            <a:r>
              <a:rPr lang="ru-RU" sz="1200" b="1" baseline="0" dirty="0" smtClean="0">
                <a:ea typeface="+mj-lt"/>
                <a:cs typeface="+mj-lt"/>
              </a:rPr>
              <a:t>плечевой сустав</a:t>
            </a:r>
            <a:r>
              <a:rPr lang="ru-RU" sz="1200" b="0" baseline="0" dirty="0" smtClean="0">
                <a:ea typeface="+mj-lt"/>
                <a:cs typeface="+mj-lt"/>
              </a:rPr>
              <a:t>, а конкретное: </a:t>
            </a:r>
            <a:r>
              <a:rPr lang="ru-RU" sz="1200" b="1" baseline="0" dirty="0" smtClean="0">
                <a:ea typeface="+mj-lt"/>
                <a:cs typeface="+mj-lt"/>
              </a:rPr>
              <a:t>плече-лопаточный </a:t>
            </a:r>
          </a:p>
          <a:p>
            <a:endParaRPr lang="ru-RU" sz="1200" b="1" baseline="0" dirty="0" smtClean="0">
              <a:ea typeface="+mj-lt"/>
              <a:cs typeface="+mj-lt"/>
            </a:endParaRPr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4BC10-723E-46D4-9194-FEA6A13AE19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949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ea typeface="+mn-lt"/>
                <a:cs typeface="+mn-lt"/>
              </a:rPr>
              <a:t>Медиальный конец ключицы сочленяется с грудиной и </a:t>
            </a:r>
            <a:r>
              <a:rPr lang="ru-RU" dirty="0" err="1" smtClean="0">
                <a:ea typeface="+mn-lt"/>
                <a:cs typeface="+mn-lt"/>
              </a:rPr>
              <a:t>ребрами</a:t>
            </a:r>
            <a:r>
              <a:rPr lang="ru-RU" dirty="0" smtClean="0">
                <a:ea typeface="+mn-lt"/>
                <a:cs typeface="+mn-lt"/>
              </a:rPr>
              <a:t> = только с грудиной (грудинно-ключичный сустав); с 1-ым</a:t>
            </a:r>
            <a:r>
              <a:rPr lang="ru-RU" baseline="0" dirty="0" smtClean="0">
                <a:ea typeface="+mn-lt"/>
                <a:cs typeface="+mn-lt"/>
              </a:rPr>
              <a:t> ребром ключица соединена рёберно-ключичной связкой, что не является сочленением</a:t>
            </a:r>
          </a:p>
          <a:p>
            <a:endParaRPr lang="ru-RU" baseline="0" dirty="0" smtClean="0">
              <a:ea typeface="+mn-lt"/>
              <a:cs typeface="+mn-lt"/>
            </a:endParaRPr>
          </a:p>
          <a:p>
            <a:r>
              <a:rPr lang="ru-RU" dirty="0" smtClean="0">
                <a:ea typeface="+mn-lt"/>
                <a:cs typeface="+mn-lt"/>
              </a:rPr>
              <a:t>служит основой для прикрепления АКС</a:t>
            </a:r>
            <a:r>
              <a:rPr lang="ru-RU" baseline="0" dirty="0" smtClean="0">
                <a:ea typeface="+mn-lt"/>
                <a:cs typeface="+mn-lt"/>
              </a:rPr>
              <a:t> = поскольку АКС в статье и в анатомии означает акромиально-ключичный сустав, то акромиально-ключичную связку такой же аббревиатурой в данном контексте нельзя обозначать</a:t>
            </a:r>
          </a:p>
          <a:p>
            <a:endParaRPr lang="ru-RU" baseline="0" dirty="0" smtClean="0">
              <a:ea typeface="+mn-lt"/>
              <a:cs typeface="+mn-lt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4BC10-723E-46D4-9194-FEA6A13AE19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907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ea typeface="+mn-lt"/>
                <a:cs typeface="+mn-lt"/>
              </a:rPr>
              <a:t>вдоль прямой ось</a:t>
            </a:r>
            <a:r>
              <a:rPr lang="en-US" b="1" dirty="0" smtClean="0">
                <a:ea typeface="+mn-lt"/>
                <a:cs typeface="+mn-lt"/>
              </a:rPr>
              <a:t> =</a:t>
            </a:r>
            <a:r>
              <a:rPr lang="en-US" b="1" baseline="0" dirty="0" smtClean="0">
                <a:ea typeface="+mn-lt"/>
                <a:cs typeface="+mn-lt"/>
              </a:rPr>
              <a:t> </a:t>
            </a:r>
            <a:r>
              <a:rPr lang="ru-RU" b="0" baseline="0" dirty="0" smtClean="0">
                <a:ea typeface="+mn-lt"/>
                <a:cs typeface="+mn-lt"/>
              </a:rPr>
              <a:t>для слова </a:t>
            </a:r>
            <a:r>
              <a:rPr lang="ru-RU" b="1" baseline="0" dirty="0" smtClean="0">
                <a:ea typeface="+mn-lt"/>
                <a:cs typeface="+mn-lt"/>
              </a:rPr>
              <a:t>ось</a:t>
            </a:r>
            <a:r>
              <a:rPr lang="ru-RU" b="0" baseline="0" dirty="0" smtClean="0">
                <a:ea typeface="+mn-lt"/>
                <a:cs typeface="+mn-lt"/>
              </a:rPr>
              <a:t> нужен родительный падеж </a:t>
            </a:r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4BC10-723E-46D4-9194-FEA6A13AE19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49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err="1" smtClean="0">
                <a:ea typeface="+mj-lt"/>
                <a:cs typeface="+mj-lt"/>
              </a:rPr>
              <a:t>Коракоидный</a:t>
            </a:r>
            <a:r>
              <a:rPr lang="ru-RU" b="1" dirty="0" smtClean="0">
                <a:ea typeface="+mj-lt"/>
                <a:cs typeface="+mj-lt"/>
              </a:rPr>
              <a:t> отросток</a:t>
            </a:r>
            <a:r>
              <a:rPr lang="en-US" b="1" dirty="0" smtClean="0">
                <a:ea typeface="+mj-lt"/>
                <a:cs typeface="+mj-lt"/>
              </a:rPr>
              <a:t> = </a:t>
            </a:r>
            <a:r>
              <a:rPr lang="ru-RU" b="0" dirty="0" smtClean="0">
                <a:ea typeface="+mj-lt"/>
                <a:cs typeface="+mj-lt"/>
              </a:rPr>
              <a:t>то,</a:t>
            </a:r>
            <a:r>
              <a:rPr lang="ru-RU" b="0" baseline="0" dirty="0" smtClean="0">
                <a:ea typeface="+mj-lt"/>
                <a:cs typeface="+mj-lt"/>
              </a:rPr>
              <a:t> что описано под заголовком, относится к </a:t>
            </a:r>
            <a:r>
              <a:rPr lang="ru-RU" b="1" baseline="0" dirty="0" err="1" smtClean="0">
                <a:ea typeface="+mj-lt"/>
                <a:cs typeface="+mj-lt"/>
              </a:rPr>
              <a:t>коноидному</a:t>
            </a:r>
            <a:r>
              <a:rPr lang="ru-RU" b="1" baseline="0" dirty="0" smtClean="0">
                <a:ea typeface="+mj-lt"/>
                <a:cs typeface="+mj-lt"/>
              </a:rPr>
              <a:t> отростку</a:t>
            </a:r>
            <a:r>
              <a:rPr lang="ru-RU" b="0" baseline="0" dirty="0" smtClean="0">
                <a:ea typeface="+mj-lt"/>
                <a:cs typeface="+mj-lt"/>
              </a:rPr>
              <a:t>, варианту строения. При этом есть существенное несоответствие с оригиналом  в первом предложении (</a:t>
            </a:r>
            <a:r>
              <a:rPr lang="ru-RU" b="0" baseline="0" dirty="0" err="1" smtClean="0">
                <a:ea typeface="+mj-lt"/>
                <a:cs typeface="+mj-lt"/>
              </a:rPr>
              <a:t>сравниете</a:t>
            </a:r>
            <a:r>
              <a:rPr lang="ru-RU" b="0" baseline="0" dirty="0" smtClean="0">
                <a:ea typeface="+mj-lt"/>
                <a:cs typeface="+mj-lt"/>
              </a:rPr>
              <a:t>: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Коноидный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отросток является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распространенным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вариантом, при котором бугорок заменяется большим костным выступом)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4BC10-723E-46D4-9194-FEA6A13AE19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084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Рентгенография АКС (</a:t>
            </a:r>
            <a:r>
              <a:rPr lang="ru-RU" sz="1200" b="1" dirty="0" err="1" smtClean="0">
                <a:latin typeface="Calibri Light"/>
                <a:cs typeface="Calibri Light"/>
              </a:rPr>
              <a:t>Коракоидные</a:t>
            </a:r>
            <a:r>
              <a:rPr lang="ru-RU" sz="1200" b="1" dirty="0" smtClean="0">
                <a:latin typeface="Calibri Light"/>
                <a:cs typeface="Calibri Light"/>
              </a:rPr>
              <a:t> </a:t>
            </a:r>
            <a:r>
              <a:rPr lang="ru-RU" sz="1200" b="1" dirty="0" err="1" smtClean="0">
                <a:latin typeface="Calibri Light"/>
                <a:cs typeface="Calibri Light"/>
              </a:rPr>
              <a:t>отростоки</a:t>
            </a:r>
            <a:r>
              <a:rPr lang="ru-RU" sz="1200" b="1" dirty="0" smtClean="0">
                <a:latin typeface="Calibri Light"/>
                <a:cs typeface="Calibri Light"/>
              </a:rPr>
              <a:t>) = </a:t>
            </a:r>
            <a:r>
              <a:rPr lang="ru-RU" sz="1200" b="0" dirty="0" smtClean="0">
                <a:latin typeface="Calibri Light"/>
                <a:cs typeface="Calibri Light"/>
              </a:rPr>
              <a:t>уже отмечалось в</a:t>
            </a:r>
            <a:r>
              <a:rPr lang="ru-RU" sz="1200" b="0" baseline="0" dirty="0" smtClean="0">
                <a:latin typeface="Calibri Light"/>
                <a:cs typeface="Calibri Light"/>
              </a:rPr>
              <a:t> предыдущем слайде: это </a:t>
            </a:r>
            <a:r>
              <a:rPr lang="ru-RU" sz="1200" b="1" baseline="0" dirty="0" err="1" smtClean="0">
                <a:latin typeface="Calibri Light"/>
                <a:cs typeface="Calibri Light"/>
              </a:rPr>
              <a:t>коноидные</a:t>
            </a:r>
            <a:r>
              <a:rPr lang="ru-RU" sz="1200" b="1" baseline="0" dirty="0" smtClean="0">
                <a:latin typeface="Calibri Light"/>
                <a:cs typeface="Calibri Light"/>
              </a:rPr>
              <a:t> отростки </a:t>
            </a:r>
            <a:r>
              <a:rPr lang="ru-RU" sz="1200" b="0" baseline="0" dirty="0" smtClean="0">
                <a:latin typeface="Calibri Light"/>
                <a:cs typeface="Calibri Light"/>
              </a:rPr>
              <a:t>(</a:t>
            </a:r>
            <a:r>
              <a:rPr lang="ru-RU" sz="1200" b="0" baseline="0" dirty="0" err="1" smtClean="0">
                <a:latin typeface="Calibri Light"/>
                <a:cs typeface="Calibri Light"/>
              </a:rPr>
              <a:t>син</a:t>
            </a:r>
            <a:r>
              <a:rPr lang="ru-RU" sz="1200" b="0" baseline="0" dirty="0" smtClean="0">
                <a:latin typeface="Calibri Light"/>
                <a:cs typeface="Calibri Light"/>
              </a:rPr>
              <a:t>. к</a:t>
            </a:r>
            <a:r>
              <a:rPr lang="ru-RU" sz="1200" b="1" baseline="0" dirty="0" smtClean="0">
                <a:latin typeface="Calibri Light"/>
                <a:cs typeface="Calibri Light"/>
              </a:rPr>
              <a:t>онусовидные</a:t>
            </a:r>
            <a:r>
              <a:rPr lang="ru-RU" sz="1200" b="0" baseline="0" dirty="0" smtClean="0">
                <a:latin typeface="Calibri Light"/>
                <a:cs typeface="Calibri Light"/>
              </a:rPr>
              <a:t>)</a:t>
            </a:r>
          </a:p>
          <a:p>
            <a:endParaRPr lang="ru-RU" sz="1200" b="0" baseline="0" dirty="0" smtClean="0">
              <a:latin typeface="Calibri Light"/>
            </a:endParaRPr>
          </a:p>
          <a:p>
            <a:r>
              <a:rPr lang="ru-RU" sz="1200" b="0" baseline="0" dirty="0" smtClean="0">
                <a:latin typeface="Calibri Light"/>
              </a:rPr>
              <a:t>Попутно, одно общее замечание. В презентациях термины или анатомические образования, имеющие несколько вариантов названий, лучше использовать одно, выбранное вами. В данной презентации постоянно перемежается </a:t>
            </a:r>
            <a:r>
              <a:rPr lang="ru-RU" sz="1200" b="1" baseline="0" dirty="0" smtClean="0">
                <a:latin typeface="Calibri Light"/>
              </a:rPr>
              <a:t>клювовидный </a:t>
            </a:r>
            <a:r>
              <a:rPr lang="ru-RU" sz="1200" b="0" baseline="0" dirty="0" smtClean="0">
                <a:latin typeface="Calibri Light"/>
              </a:rPr>
              <a:t>и </a:t>
            </a:r>
            <a:r>
              <a:rPr lang="ru-RU" sz="1200" b="1" baseline="0" dirty="0" err="1" smtClean="0">
                <a:latin typeface="Calibri Light"/>
              </a:rPr>
              <a:t>коракоидный</a:t>
            </a:r>
            <a:r>
              <a:rPr lang="ru-RU" sz="1200" b="1" baseline="0" dirty="0" smtClean="0">
                <a:latin typeface="Calibri Light"/>
              </a:rPr>
              <a:t> </a:t>
            </a:r>
            <a:r>
              <a:rPr lang="ru-RU" sz="1200" b="0" baseline="0" dirty="0" smtClean="0">
                <a:latin typeface="Calibri Light"/>
              </a:rPr>
              <a:t>отросток. Использование обоих названий, как и просто </a:t>
            </a:r>
            <a:r>
              <a:rPr lang="ru-RU" sz="1200" b="1" baseline="0" dirty="0" err="1" smtClean="0">
                <a:latin typeface="Calibri Light"/>
              </a:rPr>
              <a:t>коракоид</a:t>
            </a:r>
            <a:r>
              <a:rPr lang="ru-RU" sz="1200" b="0" baseline="0" dirty="0" smtClean="0">
                <a:latin typeface="Calibri Light"/>
              </a:rPr>
              <a:t>, правомочно. Это просто стилистическая рекомендация</a:t>
            </a:r>
          </a:p>
          <a:p>
            <a:endParaRPr lang="ru-RU" sz="1200" b="0" baseline="0" dirty="0" smtClean="0">
              <a:latin typeface="Calibri Light"/>
            </a:endParaRPr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4BC10-723E-46D4-9194-FEA6A13AE19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340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33800" y="865188"/>
            <a:ext cx="8315325" cy="278765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4800" b="1" dirty="0">
                <a:ea typeface="+mj-lt"/>
                <a:cs typeface="+mj-lt"/>
              </a:rPr>
              <a:t>Визуализация акромиально-ключичного сустава: </a:t>
            </a:r>
            <a:br>
              <a:rPr lang="ru-RU" sz="4800" b="1" dirty="0">
                <a:ea typeface="+mj-lt"/>
                <a:cs typeface="+mj-lt"/>
              </a:rPr>
            </a:br>
            <a:r>
              <a:rPr lang="ru-RU" sz="4800" b="1" dirty="0">
                <a:ea typeface="+mj-lt"/>
                <a:cs typeface="+mj-lt"/>
              </a:rPr>
              <a:t>анатомия, функция, патологические особенности и лечение. Часть 1.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14725" y="3916363"/>
            <a:ext cx="8591550" cy="34083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ru-RU" dirty="0">
                <a:cs typeface="Calibri"/>
              </a:rPr>
              <a:t>Выполнила:</a:t>
            </a:r>
            <a:endParaRPr lang="ru-RU"/>
          </a:p>
          <a:p>
            <a:pPr algn="r"/>
            <a:r>
              <a:rPr lang="ru-RU" dirty="0">
                <a:cs typeface="Calibri"/>
              </a:rPr>
              <a:t>Ординатор 1 года обучения</a:t>
            </a:r>
          </a:p>
          <a:p>
            <a:pPr algn="r"/>
            <a:r>
              <a:rPr lang="ru-RU" dirty="0" err="1">
                <a:cs typeface="Calibri"/>
              </a:rPr>
              <a:t>Ершкова</a:t>
            </a:r>
            <a:r>
              <a:rPr lang="ru-RU" dirty="0">
                <a:cs typeface="Calibri"/>
              </a:rPr>
              <a:t> М.Ю. 115гр</a:t>
            </a:r>
          </a:p>
          <a:p>
            <a:endParaRPr lang="ru-RU" dirty="0">
              <a:cs typeface="Calibri"/>
            </a:endParaRPr>
          </a:p>
          <a:p>
            <a:endParaRPr lang="ru-RU" dirty="0">
              <a:cs typeface="Calibri"/>
            </a:endParaRPr>
          </a:p>
          <a:p>
            <a:pPr algn="l"/>
            <a:r>
              <a:rPr lang="ru-RU" dirty="0">
                <a:cs typeface="Calibri"/>
              </a:rPr>
              <a:t>                       </a:t>
            </a:r>
            <a:r>
              <a:rPr lang="ru-RU" sz="1800" dirty="0">
                <a:cs typeface="Calibri"/>
              </a:rPr>
              <a:t>Красноярск 2022</a:t>
            </a:r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D264500-5361-4440-BCA0-DB2081BAE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887557"/>
            <a:ext cx="3790950" cy="4997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62FB4E-592B-41A8-97FC-151C9FC65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470" y="807909"/>
            <a:ext cx="5768546" cy="624767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dirty="0">
                <a:ea typeface="+mj-lt"/>
                <a:cs typeface="+mj-lt"/>
              </a:rPr>
              <a:t>Демонстрирует нормальный наклон акромиально-ключичного сустава.</a:t>
            </a:r>
            <a:br>
              <a:rPr lang="ru-RU" sz="2200" dirty="0">
                <a:ea typeface="+mj-lt"/>
                <a:cs typeface="+mj-lt"/>
              </a:rPr>
            </a:br>
            <a:r>
              <a:rPr lang="ru-RU" sz="2200" dirty="0">
                <a:ea typeface="+mj-lt"/>
                <a:cs typeface="+mj-lt"/>
              </a:rPr>
              <a:t/>
            </a:r>
            <a:br>
              <a:rPr lang="ru-RU" sz="2200" dirty="0">
                <a:ea typeface="+mj-lt"/>
                <a:cs typeface="+mj-lt"/>
              </a:rPr>
            </a:br>
            <a:r>
              <a:rPr lang="ru-RU" sz="2200" b="1" dirty="0">
                <a:ea typeface="+mj-lt"/>
                <a:cs typeface="+mj-lt"/>
              </a:rPr>
              <a:t>Толстая капсульная ткань верхней капсулы, где находится небольшой остаток суставного диска (стрелка)</a:t>
            </a:r>
            <a:r>
              <a:rPr lang="ru-RU" sz="2200" dirty="0">
                <a:ea typeface="+mj-lt"/>
                <a:cs typeface="+mj-lt"/>
              </a:rPr>
              <a:t>. </a:t>
            </a:r>
            <a:br>
              <a:rPr lang="ru-RU" sz="2200" dirty="0">
                <a:ea typeface="+mj-lt"/>
                <a:cs typeface="+mj-lt"/>
              </a:rPr>
            </a:br>
            <a:r>
              <a:rPr lang="ru-RU" sz="2200" dirty="0">
                <a:ea typeface="+mj-lt"/>
                <a:cs typeface="+mj-lt"/>
              </a:rPr>
              <a:t/>
            </a:r>
            <a:br>
              <a:rPr lang="ru-RU" sz="2200" dirty="0">
                <a:ea typeface="+mj-lt"/>
                <a:cs typeface="+mj-lt"/>
              </a:rPr>
            </a:br>
            <a:r>
              <a:rPr lang="ru-RU" sz="2200" dirty="0">
                <a:ea typeface="+mj-lt"/>
                <a:cs typeface="+mj-lt"/>
              </a:rPr>
              <a:t>Тонкие поверхностные фасции дельтовидной и трапециевидной мышц сливаются, образуя </a:t>
            </a:r>
            <a:r>
              <a:rPr lang="ru-RU" sz="2200" b="1" dirty="0" err="1">
                <a:ea typeface="+mj-lt"/>
                <a:cs typeface="+mj-lt"/>
              </a:rPr>
              <a:t>дельто</a:t>
            </a:r>
            <a:r>
              <a:rPr lang="ru-RU" sz="2200" b="1" dirty="0">
                <a:ea typeface="+mj-lt"/>
                <a:cs typeface="+mj-lt"/>
              </a:rPr>
              <a:t>-трапециевидную фасцию</a:t>
            </a:r>
            <a:r>
              <a:rPr lang="ru-RU" sz="2200" dirty="0">
                <a:ea typeface="+mj-lt"/>
                <a:cs typeface="+mj-lt"/>
              </a:rPr>
              <a:t>, которая незаметно </a:t>
            </a:r>
            <a:r>
              <a:rPr lang="ru-RU" sz="2200" b="1" dirty="0">
                <a:ea typeface="+mj-lt"/>
                <a:cs typeface="+mj-lt"/>
              </a:rPr>
              <a:t>сливается с верхней суставной капсулой</a:t>
            </a:r>
            <a:r>
              <a:rPr lang="ru-RU" sz="2200" dirty="0">
                <a:ea typeface="+mj-lt"/>
                <a:cs typeface="+mj-lt"/>
              </a:rPr>
              <a:t> (стрелки). </a:t>
            </a:r>
            <a:br>
              <a:rPr lang="ru-RU" sz="2200" dirty="0">
                <a:ea typeface="+mj-lt"/>
                <a:cs typeface="+mj-lt"/>
              </a:rPr>
            </a:br>
            <a:r>
              <a:rPr lang="ru-RU" sz="2200" dirty="0">
                <a:ea typeface="+mj-lt"/>
                <a:cs typeface="+mj-lt"/>
              </a:rPr>
              <a:t/>
            </a:r>
            <a:br>
              <a:rPr lang="ru-RU" sz="2200" dirty="0">
                <a:ea typeface="+mj-lt"/>
                <a:cs typeface="+mj-lt"/>
              </a:rPr>
            </a:br>
            <a:r>
              <a:rPr lang="ru-RU" sz="2200" dirty="0">
                <a:ea typeface="+mj-lt"/>
                <a:cs typeface="+mj-lt"/>
              </a:rPr>
              <a:t>Выраженный </a:t>
            </a:r>
            <a:r>
              <a:rPr lang="ru-RU" sz="2200" b="1" dirty="0">
                <a:ea typeface="+mj-lt"/>
                <a:cs typeface="+mj-lt"/>
              </a:rPr>
              <a:t>остеоартроз</a:t>
            </a:r>
            <a:r>
              <a:rPr lang="ru-RU" sz="2200" dirty="0">
                <a:ea typeface="+mj-lt"/>
                <a:cs typeface="+mj-lt"/>
              </a:rPr>
              <a:t> акромиально-ключичного сустава с сужением и небольшими остеофитами по нижнему краю сустава. </a:t>
            </a:r>
            <a:endParaRPr lang="ru-RU" sz="220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7EA54C3-C35C-4A38-8F47-F51B3C2CD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49" y="888571"/>
            <a:ext cx="5459392" cy="588563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57CF10-0136-49AE-A5DF-9B8B1B7A9E6D}"/>
              </a:ext>
            </a:extLst>
          </p:cNvPr>
          <p:cNvSpPr txBox="1"/>
          <p:nvPr/>
        </p:nvSpPr>
        <p:spPr>
          <a:xfrm>
            <a:off x="759940" y="-53545"/>
            <a:ext cx="1133114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dirty="0">
                <a:latin typeface="Calibri Light"/>
              </a:rPr>
              <a:t>Фотография коронарного патологического среза правого плеча взрослого человека</a:t>
            </a:r>
            <a:endParaRPr lang="ru-RU" sz="32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01464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E7D67-E02B-40BC-81BC-FF822B1BD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632" y="-201226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Calibri"/>
                <a:cs typeface="Calibri"/>
              </a:rPr>
              <a:t>Акромиально-ключичный сустав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99502F-ED12-48A0-9E9B-EDFB73F6C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309" y="1084220"/>
            <a:ext cx="11246707" cy="54737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ea typeface="+mn-lt"/>
                <a:cs typeface="+mn-lt"/>
              </a:rPr>
              <a:t>Движениями в суставе управляют мышцы. </a:t>
            </a:r>
          </a:p>
          <a:p>
            <a:r>
              <a:rPr lang="ru-RU" dirty="0">
                <a:ea typeface="+mn-lt"/>
                <a:cs typeface="+mn-lt"/>
              </a:rPr>
              <a:t>В литературе по биомеханике описываются </a:t>
            </a:r>
            <a:r>
              <a:rPr lang="ru-RU" b="1" dirty="0">
                <a:ea typeface="+mn-lt"/>
                <a:cs typeface="+mn-lt"/>
              </a:rPr>
              <a:t>поступательные (вдоль прямой </a:t>
            </a:r>
            <a:r>
              <a:rPr lang="ru-RU" b="1" dirty="0" smtClean="0">
                <a:ea typeface="+mn-lt"/>
                <a:cs typeface="+mn-lt"/>
              </a:rPr>
              <a:t>оси)</a:t>
            </a:r>
            <a:r>
              <a:rPr lang="ru-RU" dirty="0" smtClean="0">
                <a:ea typeface="+mn-lt"/>
                <a:cs typeface="+mn-lt"/>
              </a:rPr>
              <a:t> </a:t>
            </a:r>
            <a:r>
              <a:rPr lang="ru-RU" dirty="0">
                <a:ea typeface="+mn-lt"/>
                <a:cs typeface="+mn-lt"/>
              </a:rPr>
              <a:t>и </a:t>
            </a:r>
            <a:r>
              <a:rPr lang="ru-RU" b="1" dirty="0">
                <a:ea typeface="+mn-lt"/>
                <a:cs typeface="+mn-lt"/>
              </a:rPr>
              <a:t>ротационные (вращение вокруг оси)</a:t>
            </a:r>
            <a:r>
              <a:rPr lang="ru-RU" dirty="0">
                <a:ea typeface="+mn-lt"/>
                <a:cs typeface="+mn-lt"/>
              </a:rPr>
              <a:t> движения в суставе в горизонтальной, вертикальной или аксиальной плоскостях</a:t>
            </a:r>
          </a:p>
          <a:p>
            <a:r>
              <a:rPr lang="ru-RU" dirty="0">
                <a:ea typeface="+mn-lt"/>
                <a:cs typeface="+mn-lt"/>
              </a:rPr>
              <a:t>На самом деле эти движения сложны и происходят </a:t>
            </a:r>
            <a:r>
              <a:rPr lang="ru-RU" b="1" dirty="0">
                <a:ea typeface="+mn-lt"/>
                <a:cs typeface="+mn-lt"/>
              </a:rPr>
              <a:t>одновременно в нескольких плоскостях</a:t>
            </a:r>
            <a:r>
              <a:rPr lang="ru-RU" dirty="0">
                <a:ea typeface="+mn-lt"/>
                <a:cs typeface="+mn-lt"/>
              </a:rPr>
              <a:t>;</a:t>
            </a:r>
          </a:p>
          <a:p>
            <a:r>
              <a:rPr lang="ru-RU" b="1" dirty="0">
                <a:ea typeface="+mn-lt"/>
                <a:cs typeface="+mn-lt"/>
              </a:rPr>
              <a:t>Основные движения</a:t>
            </a:r>
            <a:r>
              <a:rPr lang="ru-RU" dirty="0">
                <a:ea typeface="+mn-lt"/>
                <a:cs typeface="+mn-lt"/>
              </a:rPr>
              <a:t>, которые происходят в плечевом поясе: подъем, вращение назад и </a:t>
            </a:r>
            <a:r>
              <a:rPr lang="ru-RU" dirty="0" err="1">
                <a:ea typeface="+mn-lt"/>
                <a:cs typeface="+mn-lt"/>
              </a:rPr>
              <a:t>протракция</a:t>
            </a:r>
            <a:r>
              <a:rPr lang="ru-RU" dirty="0">
                <a:ea typeface="+mn-lt"/>
                <a:cs typeface="+mn-lt"/>
              </a:rPr>
              <a:t>/ретракция ключицы, а также вращение вверх, внутрь и наклон лопатки назад;</a:t>
            </a:r>
          </a:p>
          <a:p>
            <a:r>
              <a:rPr lang="ru-RU" dirty="0">
                <a:ea typeface="+mn-lt"/>
                <a:cs typeface="+mn-lt"/>
              </a:rPr>
              <a:t>Подвижность сустава поддерживается </a:t>
            </a:r>
            <a:r>
              <a:rPr lang="ru-RU" b="1" dirty="0">
                <a:ea typeface="+mn-lt"/>
                <a:cs typeface="+mn-lt"/>
              </a:rPr>
              <a:t>статическими и динамическими стабилизаторами</a:t>
            </a:r>
            <a:r>
              <a:rPr lang="ru-RU" dirty="0">
                <a:ea typeface="+mn-lt"/>
                <a:cs typeface="+mn-lt"/>
              </a:rPr>
              <a:t>.</a:t>
            </a:r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9155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43DA3-CDC8-4421-8620-30305FD3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54" y="-304199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ea typeface="+mj-lt"/>
                <a:cs typeface="+mj-lt"/>
              </a:rPr>
              <a:t>Статические стабилизаторы</a:t>
            </a:r>
            <a:endParaRPr lang="ru-RU" dirty="0">
              <a:cs typeface="Calibri Light" panose="020F03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834667-1661-465E-B7E9-5790E6951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254" y="301625"/>
            <a:ext cx="11679194" cy="645198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endParaRPr lang="ru-RU" sz="4000" dirty="0">
              <a:cs typeface="Calibri" panose="020F0502020204030204"/>
            </a:endParaRPr>
          </a:p>
          <a:p>
            <a:pPr marL="0" indent="0" algn="ctr">
              <a:buNone/>
            </a:pPr>
            <a:r>
              <a:rPr lang="ru-RU" sz="4000" dirty="0">
                <a:ea typeface="+mn-lt"/>
                <a:cs typeface="+mn-lt"/>
              </a:rPr>
              <a:t>Капсула и связки акромиально-ключичного сустава</a:t>
            </a:r>
          </a:p>
          <a:p>
            <a:endParaRPr lang="ru-RU" dirty="0">
              <a:ea typeface="+mn-lt"/>
              <a:cs typeface="+mn-lt"/>
            </a:endParaRPr>
          </a:p>
          <a:p>
            <a:r>
              <a:rPr lang="ru-RU" b="1" dirty="0">
                <a:ea typeface="+mn-lt"/>
                <a:cs typeface="+mn-lt"/>
              </a:rPr>
              <a:t>Капсула и связки </a:t>
            </a:r>
            <a:r>
              <a:rPr lang="ru-RU" dirty="0">
                <a:ea typeface="+mn-lt"/>
                <a:cs typeface="+mn-lt"/>
              </a:rPr>
              <a:t>акромиально-ключичного сустава </a:t>
            </a:r>
            <a:r>
              <a:rPr lang="ru-RU" b="1" dirty="0">
                <a:ea typeface="+mn-lt"/>
                <a:cs typeface="+mn-lt"/>
              </a:rPr>
              <a:t>стабилизирую</a:t>
            </a:r>
            <a:r>
              <a:rPr lang="ru-RU" dirty="0">
                <a:ea typeface="+mn-lt"/>
                <a:cs typeface="+mn-lt"/>
              </a:rPr>
              <a:t>т акромиально-ключичный сустав, главным образом, ограничивая горизонтальное смещение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Эти структуры также </a:t>
            </a:r>
            <a:r>
              <a:rPr lang="ru-RU" b="1" dirty="0">
                <a:ea typeface="+mn-lt"/>
                <a:cs typeface="+mn-lt"/>
              </a:rPr>
              <a:t>ограничивают вращение ключицы кзади и способствуют вертикальной стабильности</a:t>
            </a:r>
            <a:r>
              <a:rPr lang="ru-RU" dirty="0">
                <a:ea typeface="+mn-lt"/>
                <a:cs typeface="+mn-lt"/>
              </a:rPr>
              <a:t>;</a:t>
            </a:r>
          </a:p>
          <a:p>
            <a:r>
              <a:rPr lang="ru-RU" dirty="0">
                <a:ea typeface="+mn-lt"/>
                <a:cs typeface="+mn-lt"/>
              </a:rPr>
              <a:t>Связки AКС представляют собой </a:t>
            </a:r>
            <a:r>
              <a:rPr lang="ru-RU" b="1" dirty="0">
                <a:ea typeface="+mn-lt"/>
                <a:cs typeface="+mn-lt"/>
              </a:rPr>
              <a:t>утолщения капсулы:</a:t>
            </a:r>
            <a:r>
              <a:rPr lang="ru-RU" dirty="0">
                <a:ea typeface="+mn-lt"/>
                <a:cs typeface="+mn-lt"/>
              </a:rPr>
              <a:t> верхняя, передняя, нижняя и задняя связки;</a:t>
            </a:r>
          </a:p>
          <a:p>
            <a:r>
              <a:rPr lang="ru-RU" dirty="0">
                <a:ea typeface="+mn-lt"/>
                <a:cs typeface="+mn-lt"/>
              </a:rPr>
              <a:t>Толщина этих связок варьируется от 1 до 5 мм, при этом внутренний край их костных прикреплений расположен на 3–4 мм дальше от линии сустава; </a:t>
            </a:r>
          </a:p>
          <a:p>
            <a:r>
              <a:rPr lang="ru-RU" dirty="0">
                <a:ea typeface="+mn-lt"/>
                <a:cs typeface="+mn-lt"/>
              </a:rPr>
              <a:t>Верхняя связка является наиболее прочной и основной, поддерживает горизонтальную стабильность. </a:t>
            </a:r>
            <a:endParaRPr lang="ru-RU" dirty="0">
              <a:cs typeface="Calibri"/>
            </a:endParaRPr>
          </a:p>
          <a:p>
            <a:r>
              <a:rPr lang="ru-RU" dirty="0">
                <a:ea typeface="+mn-lt"/>
                <a:cs typeface="+mn-lt"/>
              </a:rPr>
              <a:t>Акромиально-ключичный сустав имеет </a:t>
            </a:r>
            <a:r>
              <a:rPr lang="ru-RU" b="1" dirty="0" err="1">
                <a:ea typeface="+mn-lt"/>
                <a:cs typeface="+mn-lt"/>
              </a:rPr>
              <a:t>менископодобный</a:t>
            </a:r>
            <a:r>
              <a:rPr lang="ru-RU" b="1" dirty="0">
                <a:ea typeface="+mn-lt"/>
                <a:cs typeface="+mn-lt"/>
              </a:rPr>
              <a:t> волокнисто-хрящевой диск</a:t>
            </a:r>
            <a:r>
              <a:rPr lang="ru-RU" dirty="0">
                <a:ea typeface="+mn-lt"/>
                <a:cs typeface="+mn-lt"/>
              </a:rPr>
              <a:t>, который является продолжением капсулы, он смягчает суставную поверхность и корректирует несоответствие костей; </a:t>
            </a:r>
          </a:p>
          <a:p>
            <a:r>
              <a:rPr lang="ru-RU" dirty="0">
                <a:ea typeface="+mn-lt"/>
                <a:cs typeface="+mn-lt"/>
              </a:rPr>
              <a:t>Он дегенерирует в 20-летнем возрасте и обычно нефункционален у взрослых;</a:t>
            </a:r>
          </a:p>
          <a:p>
            <a:r>
              <a:rPr lang="ru-RU" dirty="0">
                <a:ea typeface="+mn-lt"/>
                <a:cs typeface="+mn-lt"/>
              </a:rPr>
              <a:t> Этот диск может выглядеть </a:t>
            </a:r>
            <a:r>
              <a:rPr lang="ru-RU" b="1" dirty="0">
                <a:ea typeface="+mn-lt"/>
                <a:cs typeface="+mn-lt"/>
              </a:rPr>
              <a:t>полным, </a:t>
            </a:r>
            <a:r>
              <a:rPr lang="ru-RU" b="1" dirty="0" err="1">
                <a:ea typeface="+mn-lt"/>
                <a:cs typeface="+mn-lt"/>
              </a:rPr>
              <a:t>менисковидным</a:t>
            </a:r>
            <a:r>
              <a:rPr lang="ru-RU" b="1" dirty="0">
                <a:ea typeface="+mn-lt"/>
                <a:cs typeface="+mn-lt"/>
              </a:rPr>
              <a:t>, фрагментированным или отсутствовать</a:t>
            </a:r>
            <a:r>
              <a:rPr lang="ru-RU" dirty="0">
                <a:ea typeface="+mn-lt"/>
                <a:cs typeface="+mn-lt"/>
              </a:rPr>
              <a:t>, в зависимости от степени его дегенерации;</a:t>
            </a:r>
          </a:p>
          <a:p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465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5266C-8687-4688-8159-F8D5EB9E9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011" y="313638"/>
            <a:ext cx="10515600" cy="1325563"/>
          </a:xfrm>
        </p:spPr>
        <p:txBody>
          <a:bodyPr/>
          <a:lstStyle/>
          <a:p>
            <a:pPr algn="ctr"/>
            <a:r>
              <a:rPr lang="ru-RU" sz="4800" dirty="0">
                <a:cs typeface="Calibri Light"/>
              </a:rPr>
              <a:t>Статические стабилизаторы</a:t>
            </a:r>
            <a:br>
              <a:rPr lang="ru-RU" sz="4800" dirty="0">
                <a:cs typeface="Calibri Light"/>
              </a:rPr>
            </a:br>
            <a:r>
              <a:rPr lang="ru-RU" sz="3600" dirty="0">
                <a:ea typeface="+mj-lt"/>
                <a:cs typeface="+mj-lt"/>
              </a:rPr>
              <a:t>Клювовидные связки</a:t>
            </a:r>
          </a:p>
          <a:p>
            <a:endParaRPr lang="ru-RU" dirty="0"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CAA322-E4AA-4A48-910A-BB943AF72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957" y="1362247"/>
            <a:ext cx="11710085" cy="560760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400" b="1" dirty="0">
                <a:ea typeface="+mn-lt"/>
                <a:cs typeface="+mn-lt"/>
              </a:rPr>
              <a:t>Клювовидный отросток</a:t>
            </a:r>
            <a:r>
              <a:rPr lang="ru-RU" sz="2400" dirty="0">
                <a:ea typeface="+mn-lt"/>
                <a:cs typeface="+mn-lt"/>
              </a:rPr>
              <a:t>, называемый </a:t>
            </a:r>
            <a:r>
              <a:rPr lang="ru-RU" sz="2400" b="1" dirty="0">
                <a:ea typeface="+mn-lt"/>
                <a:cs typeface="+mn-lt"/>
              </a:rPr>
              <a:t>«маяком плеча»</a:t>
            </a:r>
            <a:r>
              <a:rPr lang="ru-RU" sz="2400" dirty="0">
                <a:ea typeface="+mn-lt"/>
                <a:cs typeface="+mn-lt"/>
              </a:rPr>
              <a:t>, играет важную роль для множества структур в плечевом суставе и важным хирургическим ориентиром;</a:t>
            </a:r>
          </a:p>
          <a:p>
            <a:r>
              <a:rPr lang="ru-RU" sz="2400" dirty="0">
                <a:ea typeface="+mn-lt"/>
                <a:cs typeface="+mn-lt"/>
              </a:rPr>
              <a:t>Сухожилия малой грудной, клювовидно-плечевой мышцы и короткой головки двуглавой мышцы прикрепляются к кончику клювовидного отростка, а клювовидно-акромиальная и клювовидно-ключичная связки берут начало от его основания.</a:t>
            </a:r>
            <a:endParaRPr lang="ru-RU" sz="2400">
              <a:cs typeface="Calibri" panose="020F0502020204030204"/>
            </a:endParaRPr>
          </a:p>
          <a:p>
            <a:r>
              <a:rPr lang="ru-RU" sz="2400" b="1" dirty="0">
                <a:ea typeface="+mn-lt"/>
                <a:cs typeface="+mn-lt"/>
              </a:rPr>
              <a:t>Связки</a:t>
            </a:r>
            <a:r>
              <a:rPr lang="ru-RU" sz="2400" dirty="0">
                <a:ea typeface="+mn-lt"/>
                <a:cs typeface="+mn-lt"/>
              </a:rPr>
              <a:t> образуют </a:t>
            </a:r>
            <a:r>
              <a:rPr lang="ru-RU" sz="2400" b="1" dirty="0">
                <a:ea typeface="+mn-lt"/>
                <a:cs typeface="+mn-lt"/>
              </a:rPr>
              <a:t>перевернутый треугольник </a:t>
            </a:r>
            <a:r>
              <a:rPr lang="ru-RU" sz="2400" dirty="0">
                <a:ea typeface="+mn-lt"/>
                <a:cs typeface="+mn-lt"/>
              </a:rPr>
              <a:t>с вершиной на клювовидном отростке и основанием на нижней поверхности дистальной трети ключицы;</a:t>
            </a:r>
          </a:p>
          <a:p>
            <a:r>
              <a:rPr lang="ru-RU" sz="2400" b="1" dirty="0">
                <a:ea typeface="+mn-lt"/>
                <a:cs typeface="+mn-lt"/>
              </a:rPr>
              <a:t>Клювовидно-акромиальная связка </a:t>
            </a:r>
            <a:r>
              <a:rPr lang="ru-RU" sz="2400" dirty="0">
                <a:ea typeface="+mn-lt"/>
                <a:cs typeface="+mn-lt"/>
              </a:rPr>
              <a:t>представляет собой треугольную волокнистую структуру, отходящую от латерального клювовидного отростка и широко прикрепляется к </a:t>
            </a:r>
            <a:r>
              <a:rPr lang="ru-RU" sz="2400" dirty="0" err="1">
                <a:ea typeface="+mn-lt"/>
                <a:cs typeface="+mn-lt"/>
              </a:rPr>
              <a:t>акромиону</a:t>
            </a:r>
            <a:r>
              <a:rPr lang="ru-RU" sz="2400" dirty="0">
                <a:ea typeface="+mn-lt"/>
                <a:cs typeface="+mn-lt"/>
              </a:rPr>
              <a:t>;</a:t>
            </a:r>
          </a:p>
          <a:p>
            <a:r>
              <a:rPr lang="ru-RU" sz="2400" b="1" dirty="0">
                <a:ea typeface="+mn-lt"/>
                <a:cs typeface="+mn-lt"/>
              </a:rPr>
              <a:t>КА-связка,</a:t>
            </a:r>
            <a:r>
              <a:rPr lang="ru-RU" sz="2400" dirty="0">
                <a:ea typeface="+mn-lt"/>
                <a:cs typeface="+mn-lt"/>
              </a:rPr>
              <a:t> состоящая из трапециевидной и конусовидной связок, является </a:t>
            </a:r>
            <a:r>
              <a:rPr lang="ru-RU" sz="2400" b="1" dirty="0">
                <a:ea typeface="+mn-lt"/>
                <a:cs typeface="+mn-lt"/>
              </a:rPr>
              <a:t>основным вертикальным ста</a:t>
            </a:r>
            <a:r>
              <a:rPr lang="ru-RU" sz="2200" b="1" dirty="0">
                <a:ea typeface="+mn-lt"/>
                <a:cs typeface="+mn-lt"/>
              </a:rPr>
              <a:t>билизатором</a:t>
            </a:r>
            <a:r>
              <a:rPr lang="ru-RU" sz="2200" dirty="0">
                <a:ea typeface="+mn-lt"/>
                <a:cs typeface="+mn-lt"/>
              </a:rPr>
              <a:t> акромиально-ключичного сустава и заменяет в случае разрыва капсулы;</a:t>
            </a:r>
            <a:endParaRPr lang="ru-RU" sz="2200" b="1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97219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A573C-022A-498F-8770-8DFEF893B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686" y="15917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>
                <a:ea typeface="+mj-lt"/>
                <a:cs typeface="+mj-lt"/>
              </a:rPr>
              <a:t>Статические стабилизаторы</a:t>
            </a:r>
            <a:r>
              <a:rPr lang="ru-RU" dirty="0">
                <a:ea typeface="+mj-lt"/>
                <a:cs typeface="+mj-lt"/>
              </a:rPr>
              <a:t/>
            </a:r>
            <a:br>
              <a:rPr lang="ru-RU" dirty="0">
                <a:ea typeface="+mj-lt"/>
                <a:cs typeface="+mj-lt"/>
              </a:rPr>
            </a:br>
            <a:r>
              <a:rPr lang="ru-RU" dirty="0">
                <a:ea typeface="+mj-lt"/>
                <a:cs typeface="+mj-lt"/>
              </a:rPr>
              <a:t>Клювовидные связки</a:t>
            </a:r>
            <a:endParaRPr lang="ru-RU" dirty="0">
              <a:cs typeface="Calibri Light" panose="020F03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2D6F33-FBEA-4E52-9199-1F0B8716C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ru-RU" b="1" dirty="0">
                <a:cs typeface="Calibri"/>
              </a:rPr>
              <a:t>Трапециевидная связка</a:t>
            </a:r>
            <a:r>
              <a:rPr lang="ru-RU" dirty="0">
                <a:cs typeface="Calibri"/>
              </a:rPr>
              <a:t> крупнее и четырехугольной формы, она прикрепляется к дистальному отделу ключицы по трапециевидной линии, охватывая область 1,5–3,0 см от линии сустава;</a:t>
            </a:r>
            <a:endParaRPr lang="en-US" dirty="0">
              <a:ea typeface="+mn-lt"/>
              <a:cs typeface="+mn-lt"/>
            </a:endParaRPr>
          </a:p>
          <a:p>
            <a:r>
              <a:rPr lang="ru-RU" b="1" dirty="0" err="1">
                <a:cs typeface="Calibri"/>
              </a:rPr>
              <a:t>Коноидальная</a:t>
            </a:r>
            <a:r>
              <a:rPr lang="ru-RU" b="1" dirty="0">
                <a:cs typeface="Calibri"/>
              </a:rPr>
              <a:t> связка</a:t>
            </a:r>
            <a:r>
              <a:rPr lang="ru-RU" dirty="0">
                <a:cs typeface="Calibri"/>
              </a:rPr>
              <a:t> имеет коническую форму, почти вертикальную и расположена позади трапециевидной связки. </a:t>
            </a:r>
            <a:endParaRPr lang="en-US" dirty="0">
              <a:ea typeface="+mn-lt"/>
              <a:cs typeface="+mn-lt"/>
            </a:endParaRPr>
          </a:p>
          <a:p>
            <a:r>
              <a:rPr lang="ru-RU" b="1" dirty="0">
                <a:cs typeface="Calibri"/>
              </a:rPr>
              <a:t>Их волокна перекручиваются</a:t>
            </a:r>
            <a:r>
              <a:rPr lang="ru-RU" dirty="0">
                <a:cs typeface="Calibri"/>
              </a:rPr>
              <a:t> по мере того, как они идут вверх и прикрепляются к конусовидному бугорку;</a:t>
            </a:r>
            <a:endParaRPr lang="en-US" dirty="0">
              <a:ea typeface="+mn-lt"/>
              <a:cs typeface="+mn-lt"/>
            </a:endParaRPr>
          </a:p>
          <a:p>
            <a:r>
              <a:rPr lang="ru-RU" b="1" dirty="0">
                <a:cs typeface="Calibri"/>
              </a:rPr>
              <a:t>Трапециевидная связка</a:t>
            </a:r>
            <a:r>
              <a:rPr lang="ru-RU" dirty="0">
                <a:cs typeface="Calibri"/>
              </a:rPr>
              <a:t> сдерживает </a:t>
            </a:r>
            <a:r>
              <a:rPr lang="ru-RU" b="1" dirty="0">
                <a:cs typeface="Calibri"/>
              </a:rPr>
              <a:t>смещение ключицы кзади и создает компрессию сустава</a:t>
            </a:r>
            <a:r>
              <a:rPr lang="ru-RU" dirty="0">
                <a:cs typeface="Calibri"/>
              </a:rPr>
              <a:t>, в то время как </a:t>
            </a:r>
            <a:r>
              <a:rPr lang="ru-RU" b="1" dirty="0">
                <a:cs typeface="Calibri"/>
              </a:rPr>
              <a:t>конусовидная связка</a:t>
            </a:r>
            <a:r>
              <a:rPr lang="ru-RU" dirty="0">
                <a:cs typeface="Calibri"/>
              </a:rPr>
              <a:t> в основном отвечает за </a:t>
            </a:r>
            <a:r>
              <a:rPr lang="ru-RU" b="1" dirty="0">
                <a:cs typeface="Calibri"/>
              </a:rPr>
              <a:t>вертикальную стабилизацию, сдерживая смещение ключицы вверх.</a:t>
            </a:r>
            <a:endParaRPr lang="ru-RU" dirty="0">
              <a:ea typeface="+mn-lt"/>
              <a:cs typeface="+mn-lt"/>
            </a:endParaRPr>
          </a:p>
          <a:p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5035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закрыть&#10;&#10;Автоматически созданное описание">
            <a:extLst>
              <a:ext uri="{FF2B5EF4-FFF2-40B4-BE49-F238E27FC236}">
                <a16:creationId xmlns:a16="http://schemas.microsoft.com/office/drawing/2014/main" id="{11BB1DA4-88C3-44E1-99A1-AE4E4C8FD6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9129" y="1001841"/>
            <a:ext cx="6388338" cy="526779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204334-7B28-4255-B986-A22247EF195C}"/>
              </a:ext>
            </a:extLst>
          </p:cNvPr>
          <p:cNvSpPr txBox="1"/>
          <p:nvPr/>
        </p:nvSpPr>
        <p:spPr>
          <a:xfrm>
            <a:off x="59725" y="595182"/>
            <a:ext cx="5410198" cy="61863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200" dirty="0">
                <a:ea typeface="+mn-lt"/>
                <a:cs typeface="+mn-lt"/>
              </a:rPr>
              <a:t>Связки, отходящие от клювовидного отростка. </a:t>
            </a:r>
          </a:p>
          <a:p>
            <a:endParaRPr lang="ru-RU" sz="2200" b="1" dirty="0">
              <a:ea typeface="+mn-lt"/>
              <a:cs typeface="+mn-lt"/>
            </a:endParaRPr>
          </a:p>
          <a:p>
            <a:r>
              <a:rPr lang="ru-RU" sz="2200" b="1" dirty="0">
                <a:ea typeface="+mn-lt"/>
                <a:cs typeface="+mn-lt"/>
              </a:rPr>
              <a:t>Клювовидно-акромиальная связка (изогнутая стрелка)</a:t>
            </a:r>
            <a:r>
              <a:rPr lang="ru-RU" sz="2200" dirty="0">
                <a:ea typeface="+mn-lt"/>
                <a:cs typeface="+mn-lt"/>
              </a:rPr>
              <a:t>, расположенная латерально, проходит под небольшим углом к </a:t>
            </a:r>
            <a:r>
              <a:rPr lang="ru-RU" sz="2200" dirty="0" err="1">
                <a:ea typeface="+mn-lt"/>
                <a:cs typeface="+mn-lt"/>
              </a:rPr>
              <a:t>акромиону</a:t>
            </a:r>
            <a:r>
              <a:rPr lang="ru-RU" sz="2200" dirty="0">
                <a:ea typeface="+mn-lt"/>
                <a:cs typeface="+mn-lt"/>
              </a:rPr>
              <a:t>. </a:t>
            </a:r>
            <a:endParaRPr lang="ru-RU" sz="2200">
              <a:cs typeface="Calibri"/>
            </a:endParaRPr>
          </a:p>
          <a:p>
            <a:endParaRPr lang="ru-RU" sz="2200" dirty="0">
              <a:ea typeface="+mn-lt"/>
              <a:cs typeface="+mn-lt"/>
            </a:endParaRPr>
          </a:p>
          <a:p>
            <a:r>
              <a:rPr lang="ru-RU" sz="2200" dirty="0" err="1">
                <a:ea typeface="+mn-lt"/>
                <a:cs typeface="+mn-lt"/>
              </a:rPr>
              <a:t>Медиальнее</a:t>
            </a:r>
            <a:r>
              <a:rPr lang="ru-RU" sz="2200" dirty="0">
                <a:ea typeface="+mn-lt"/>
                <a:cs typeface="+mn-lt"/>
              </a:rPr>
              <a:t> КА- связки </a:t>
            </a:r>
            <a:r>
              <a:rPr lang="ru-RU" sz="2200" b="1" dirty="0">
                <a:ea typeface="+mn-lt"/>
                <a:cs typeface="+mn-lt"/>
              </a:rPr>
              <a:t>трапециевидная часть КА-связки (маленькая стрелка)</a:t>
            </a:r>
            <a:r>
              <a:rPr lang="ru-RU" sz="2200" dirty="0">
                <a:ea typeface="+mn-lt"/>
                <a:cs typeface="+mn-lt"/>
              </a:rPr>
              <a:t> прикрепляется к нижнему краю латеральной части ключицы. </a:t>
            </a:r>
            <a:endParaRPr lang="ru-RU" sz="2200" dirty="0">
              <a:cs typeface="Calibri"/>
            </a:endParaRPr>
          </a:p>
          <a:p>
            <a:endParaRPr lang="ru-RU" sz="2200" b="1" dirty="0">
              <a:ea typeface="+mn-lt"/>
              <a:cs typeface="+mn-lt"/>
            </a:endParaRPr>
          </a:p>
          <a:p>
            <a:r>
              <a:rPr lang="ru-RU" sz="2200" b="1" dirty="0" err="1">
                <a:ea typeface="+mn-lt"/>
                <a:cs typeface="+mn-lt"/>
              </a:rPr>
              <a:t>Коноидальная</a:t>
            </a:r>
            <a:r>
              <a:rPr lang="ru-RU" sz="2200" b="1" dirty="0">
                <a:ea typeface="+mn-lt"/>
                <a:cs typeface="+mn-lt"/>
              </a:rPr>
              <a:t> связка (стрелка)</a:t>
            </a:r>
            <a:r>
              <a:rPr lang="ru-RU" sz="2200" dirty="0">
                <a:ea typeface="+mn-lt"/>
                <a:cs typeface="+mn-lt"/>
              </a:rPr>
              <a:t> расположена позади трапециевидной части КА-связки, имеет вертикально ориентированные волокна, которые прикрепляются к заднему краю ключицы.</a:t>
            </a:r>
            <a:endParaRPr lang="ru-RU" sz="2200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6B2694-00C4-47D9-BDE9-8BEE845F14B3}"/>
              </a:ext>
            </a:extLst>
          </p:cNvPr>
          <p:cNvSpPr txBox="1"/>
          <p:nvPr/>
        </p:nvSpPr>
        <p:spPr>
          <a:xfrm>
            <a:off x="2375329" y="6092652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ru-RU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BA1183-D890-41BC-9881-1FD1FDB7C296}"/>
              </a:ext>
            </a:extLst>
          </p:cNvPr>
          <p:cNvSpPr txBox="1"/>
          <p:nvPr/>
        </p:nvSpPr>
        <p:spPr>
          <a:xfrm>
            <a:off x="1954427" y="131805"/>
            <a:ext cx="910692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/>
              <a:t>Т1-взвешенная МРТ-картина правого плеча</a:t>
            </a:r>
          </a:p>
        </p:txBody>
      </p:sp>
    </p:spTree>
    <p:extLst>
      <p:ext uri="{BB962C8B-B14F-4D97-AF65-F5344CB8AC3E}">
        <p14:creationId xmlns:p14="http://schemas.microsoft.com/office/powerpoint/2010/main" val="3858813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FEAF3-FFE9-482D-A009-C58EA20BC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ea typeface="+mj-lt"/>
                <a:cs typeface="+mj-lt"/>
              </a:rPr>
              <a:t>Коноидный</a:t>
            </a:r>
            <a:r>
              <a:rPr lang="ru-RU" dirty="0" smtClean="0">
                <a:ea typeface="+mj-lt"/>
                <a:cs typeface="+mj-lt"/>
              </a:rPr>
              <a:t> </a:t>
            </a:r>
            <a:r>
              <a:rPr lang="ru-RU" dirty="0">
                <a:ea typeface="+mj-lt"/>
                <a:cs typeface="+mj-lt"/>
              </a:rPr>
              <a:t>отросток </a:t>
            </a:r>
            <a:endParaRPr lang="ru-RU" dirty="0">
              <a:cs typeface="Calibri Light" panose="020F03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BC366A-97BC-45D8-877B-BF1324AF6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686" y="1650571"/>
            <a:ext cx="10834816" cy="48353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Я</a:t>
            </a:r>
            <a:r>
              <a:rPr lang="ru-RU" dirty="0" smtClean="0"/>
              <a:t>вляется </a:t>
            </a:r>
            <a:r>
              <a:rPr lang="ru-RU" b="1" dirty="0"/>
              <a:t>распространенным</a:t>
            </a:r>
            <a:r>
              <a:rPr lang="ru-RU" dirty="0"/>
              <a:t> вариантом, при котором бугорок заменяется большим костным выступом</a:t>
            </a:r>
            <a:r>
              <a:rPr lang="ru-RU" dirty="0" smtClean="0">
                <a:ea typeface="+mn-lt"/>
                <a:cs typeface="+mn-lt"/>
              </a:rPr>
              <a:t>;</a:t>
            </a:r>
            <a:r>
              <a:rPr lang="ru-RU" dirty="0">
                <a:ea typeface="+mn-lt"/>
                <a:cs typeface="+mn-lt"/>
              </a:rPr>
              <a:t> </a:t>
            </a:r>
          </a:p>
          <a:p>
            <a:r>
              <a:rPr lang="ru-RU" dirty="0">
                <a:ea typeface="+mn-lt"/>
                <a:cs typeface="+mn-lt"/>
              </a:rPr>
              <a:t>Чаще всего встречается в популяциях Восточной Азии; </a:t>
            </a:r>
          </a:p>
          <a:p>
            <a:r>
              <a:rPr lang="ru-RU" dirty="0">
                <a:ea typeface="+mn-lt"/>
                <a:cs typeface="+mn-lt"/>
              </a:rPr>
              <a:t>Обычно </a:t>
            </a:r>
            <a:r>
              <a:rPr lang="ru-RU" b="1" dirty="0">
                <a:ea typeface="+mn-lt"/>
                <a:cs typeface="+mn-lt"/>
              </a:rPr>
              <a:t>бессимптомное и двустороннее состояние</a:t>
            </a:r>
            <a:r>
              <a:rPr lang="ru-RU" dirty="0">
                <a:ea typeface="+mn-lt"/>
                <a:cs typeface="+mn-lt"/>
              </a:rPr>
              <a:t>;</a:t>
            </a:r>
          </a:p>
          <a:p>
            <a:r>
              <a:rPr lang="ru-RU" dirty="0">
                <a:ea typeface="+mn-lt"/>
                <a:cs typeface="+mn-lt"/>
              </a:rPr>
              <a:t>Недавно была описана дополнительная структура, проходящая от клювовидного отростка до медиального края ключицы. Эта структура, названная медиальной связкой АКС, может играть роль в дополнительной стабилизации </a:t>
            </a:r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1993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CCB4A8C-AF57-4040-90EC-1594E9A1B1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281" y="921640"/>
            <a:ext cx="11792464" cy="342022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C34CA8-85E9-42B5-B8EF-064C2E54E526}"/>
              </a:ext>
            </a:extLst>
          </p:cNvPr>
          <p:cNvSpPr txBox="1"/>
          <p:nvPr/>
        </p:nvSpPr>
        <p:spPr>
          <a:xfrm>
            <a:off x="234779" y="4590535"/>
            <a:ext cx="1195928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err="1"/>
              <a:t>Двусторонние</a:t>
            </a:r>
            <a:r>
              <a:rPr lang="en-US" sz="2400" dirty="0"/>
              <a:t> </a:t>
            </a:r>
            <a:r>
              <a:rPr lang="en-US" sz="2400" dirty="0" err="1"/>
              <a:t>конусовидные</a:t>
            </a:r>
            <a:r>
              <a:rPr lang="en-US" sz="2400" dirty="0"/>
              <a:t> </a:t>
            </a:r>
            <a:r>
              <a:rPr lang="en-US" sz="2400" dirty="0" err="1"/>
              <a:t>отростки</a:t>
            </a:r>
            <a:r>
              <a:rPr lang="en-US" sz="2400" dirty="0"/>
              <a:t> у 65-летнего </a:t>
            </a:r>
            <a:r>
              <a:rPr lang="en-US" sz="2400" dirty="0" err="1"/>
              <a:t>мужчины</a:t>
            </a:r>
            <a:r>
              <a:rPr lang="en-US" sz="2400" dirty="0"/>
              <a:t> </a:t>
            </a:r>
            <a:r>
              <a:rPr lang="en-US" sz="2400" dirty="0" err="1"/>
              <a:t>азиатского</a:t>
            </a:r>
            <a:r>
              <a:rPr lang="en-US" sz="2400" dirty="0"/>
              <a:t> </a:t>
            </a:r>
            <a:r>
              <a:rPr lang="en-US" sz="2400" dirty="0" err="1"/>
              <a:t>происхождения</a:t>
            </a:r>
            <a:r>
              <a:rPr lang="en-US" sz="2400" dirty="0"/>
              <a:t>. </a:t>
            </a:r>
            <a:r>
              <a:rPr lang="en-US" sz="2400" b="1" dirty="0" err="1"/>
              <a:t>Большие</a:t>
            </a:r>
            <a:r>
              <a:rPr lang="en-US" sz="2400" b="1" dirty="0"/>
              <a:t> </a:t>
            </a:r>
            <a:r>
              <a:rPr lang="ru-RU" sz="2400" b="1" dirty="0" err="1" smtClean="0"/>
              <a:t>клюво</a:t>
            </a:r>
            <a:r>
              <a:rPr lang="en-US" sz="2400" b="1" dirty="0" err="1" smtClean="0"/>
              <a:t>видные</a:t>
            </a:r>
            <a:r>
              <a:rPr lang="en-US" sz="2400" b="1" dirty="0"/>
              <a:t> </a:t>
            </a:r>
            <a:r>
              <a:rPr lang="en-US" sz="2400" b="1" dirty="0" err="1"/>
              <a:t>отростоки</a:t>
            </a:r>
            <a:r>
              <a:rPr lang="en-US" sz="2400" b="1" dirty="0"/>
              <a:t> с </a:t>
            </a:r>
            <a:r>
              <a:rPr lang="en-US" sz="2400" b="1" dirty="0" err="1"/>
              <a:t>плоской</a:t>
            </a:r>
            <a:r>
              <a:rPr lang="en-US" sz="2400" b="1" dirty="0"/>
              <a:t> </a:t>
            </a:r>
            <a:r>
              <a:rPr lang="en-US" sz="2400" b="1" dirty="0" err="1"/>
              <a:t>вершиной</a:t>
            </a:r>
            <a:r>
              <a:rPr lang="en-US" sz="2400" b="1" dirty="0"/>
              <a:t> (</a:t>
            </a:r>
            <a:r>
              <a:rPr lang="en-US" sz="2400" b="1" dirty="0" err="1"/>
              <a:t>стрелка</a:t>
            </a:r>
            <a:r>
              <a:rPr lang="en-US" sz="2400" b="1" dirty="0"/>
              <a:t>)</a:t>
            </a:r>
            <a:r>
              <a:rPr lang="en-US" sz="2400" dirty="0"/>
              <a:t>, </a:t>
            </a:r>
            <a:r>
              <a:rPr lang="en-US" sz="2400" dirty="0" err="1"/>
              <a:t>отходящие</a:t>
            </a:r>
            <a:r>
              <a:rPr lang="en-US" sz="2400" dirty="0"/>
              <a:t> </a:t>
            </a:r>
            <a:r>
              <a:rPr lang="en-US" sz="2400" dirty="0" err="1"/>
              <a:t>от</a:t>
            </a:r>
            <a:r>
              <a:rPr lang="en-US" sz="2400" dirty="0"/>
              <a:t> </a:t>
            </a:r>
            <a:r>
              <a:rPr lang="en-US" sz="2400" dirty="0" err="1"/>
              <a:t>нижней</a:t>
            </a:r>
            <a:r>
              <a:rPr lang="en-US" sz="2400" dirty="0"/>
              <a:t> </a:t>
            </a:r>
            <a:r>
              <a:rPr lang="en-US" sz="2400" dirty="0" err="1"/>
              <a:t>части</a:t>
            </a:r>
            <a:r>
              <a:rPr lang="en-US" sz="2400" dirty="0"/>
              <a:t> </a:t>
            </a:r>
            <a:r>
              <a:rPr lang="en-US" sz="2400" dirty="0" err="1"/>
              <a:t>левой</a:t>
            </a:r>
            <a:r>
              <a:rPr lang="en-US" sz="2400" dirty="0"/>
              <a:t>/</a:t>
            </a:r>
            <a:r>
              <a:rPr lang="en-US" sz="2400" dirty="0" err="1"/>
              <a:t>правой</a:t>
            </a:r>
            <a:r>
              <a:rPr lang="en-US" sz="2400" dirty="0"/>
              <a:t> </a:t>
            </a:r>
            <a:r>
              <a:rPr lang="en-US" sz="2400" dirty="0" err="1"/>
              <a:t>ключицы</a:t>
            </a:r>
            <a:r>
              <a:rPr lang="en-US" sz="2400" dirty="0"/>
              <a:t> и </a:t>
            </a:r>
            <a:r>
              <a:rPr lang="en-US" sz="2400" dirty="0" err="1"/>
              <a:t>сочленяющийся</a:t>
            </a:r>
            <a:r>
              <a:rPr lang="en-US" sz="2400" dirty="0"/>
              <a:t> с </a:t>
            </a:r>
            <a:r>
              <a:rPr lang="en-US" sz="2400" dirty="0" err="1"/>
              <a:t>клювовидным</a:t>
            </a:r>
            <a:r>
              <a:rPr lang="en-US" sz="2400" dirty="0"/>
              <a:t> </a:t>
            </a:r>
            <a:r>
              <a:rPr lang="en-US" sz="2400" dirty="0" err="1"/>
              <a:t>отростком</a:t>
            </a:r>
            <a:r>
              <a:rPr lang="en-US" sz="2400" dirty="0"/>
              <a:t>. </a:t>
            </a:r>
            <a:endParaRPr lang="ru-RU" sz="2400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/>
              <a:t>Такие</a:t>
            </a:r>
            <a:r>
              <a:rPr lang="en-US" sz="2400" dirty="0"/>
              <a:t> </a:t>
            </a:r>
            <a:r>
              <a:rPr lang="en-US" sz="2400" dirty="0" err="1"/>
              <a:t>суставы</a:t>
            </a:r>
            <a:r>
              <a:rPr lang="en-US" sz="2400" dirty="0"/>
              <a:t> </a:t>
            </a:r>
            <a:r>
              <a:rPr lang="en-US" sz="2400" dirty="0" err="1"/>
              <a:t>могут</a:t>
            </a:r>
            <a:r>
              <a:rPr lang="en-US" sz="2400" dirty="0"/>
              <a:t> </a:t>
            </a:r>
            <a:r>
              <a:rPr lang="en-US" sz="2400" dirty="0" err="1"/>
              <a:t>быть</a:t>
            </a:r>
            <a:r>
              <a:rPr lang="en-US" sz="2400" dirty="0"/>
              <a:t> </a:t>
            </a:r>
            <a:r>
              <a:rPr lang="en-US" sz="2400" dirty="0" err="1"/>
              <a:t>волокнисто-хрящевыми</a:t>
            </a:r>
            <a:r>
              <a:rPr lang="en-US" sz="2400" dirty="0"/>
              <a:t> </a:t>
            </a:r>
            <a:r>
              <a:rPr lang="en-US" sz="2400" dirty="0" err="1"/>
              <a:t>или</a:t>
            </a:r>
            <a:r>
              <a:rPr lang="en-US" sz="2400" dirty="0"/>
              <a:t> </a:t>
            </a:r>
            <a:r>
              <a:rPr lang="en-US" sz="2400" dirty="0" err="1"/>
              <a:t>образовывать</a:t>
            </a:r>
            <a:r>
              <a:rPr lang="en-US" sz="2400" dirty="0"/>
              <a:t> </a:t>
            </a:r>
            <a:r>
              <a:rPr lang="en-US" sz="2400" dirty="0" err="1"/>
              <a:t>истинный</a:t>
            </a:r>
            <a:r>
              <a:rPr lang="en-US" sz="2400" dirty="0"/>
              <a:t> </a:t>
            </a:r>
            <a:r>
              <a:rPr lang="en-US" sz="2400" dirty="0" err="1"/>
              <a:t>сустав</a:t>
            </a:r>
            <a:r>
              <a:rPr lang="en-US" sz="2400" dirty="0"/>
              <a:t>. </a:t>
            </a:r>
            <a:endParaRPr lang="en-US" sz="2400" dirty="0">
              <a:cs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6F5A57-53DF-4E74-BA04-C00893F8CC38}"/>
              </a:ext>
            </a:extLst>
          </p:cNvPr>
          <p:cNvSpPr txBox="1"/>
          <p:nvPr/>
        </p:nvSpPr>
        <p:spPr>
          <a:xfrm>
            <a:off x="1326293" y="-2059"/>
            <a:ext cx="1029111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600" dirty="0"/>
              <a:t>Рентгенография АКС (</a:t>
            </a:r>
            <a:r>
              <a:rPr lang="ru-RU" sz="3600" b="1" dirty="0" err="1" smtClean="0">
                <a:latin typeface="Calibri Light"/>
                <a:cs typeface="Calibri Light"/>
              </a:rPr>
              <a:t>Коноидные</a:t>
            </a:r>
            <a:r>
              <a:rPr lang="ru-RU" sz="3600" b="1" dirty="0" smtClean="0">
                <a:latin typeface="Calibri Light"/>
                <a:cs typeface="Calibri Light"/>
              </a:rPr>
              <a:t> </a:t>
            </a:r>
            <a:r>
              <a:rPr lang="ru-RU" sz="3600" b="1" dirty="0" err="1">
                <a:latin typeface="Calibri Light"/>
                <a:cs typeface="Calibri Light"/>
              </a:rPr>
              <a:t>отростоки</a:t>
            </a:r>
            <a:r>
              <a:rPr lang="ru-RU" sz="3600" b="1" dirty="0">
                <a:latin typeface="Calibri Light"/>
                <a:cs typeface="Calibri Light"/>
              </a:rPr>
              <a:t>)</a:t>
            </a:r>
            <a:r>
              <a:rPr lang="ru-RU" sz="3600" dirty="0">
                <a:latin typeface="Calibri Light"/>
                <a:cs typeface="Calibri Light"/>
              </a:rPr>
              <a:t> </a:t>
            </a:r>
            <a:r>
              <a:rPr lang="ru-RU" sz="3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31273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AD061-AFAD-44BF-91B7-92B94B10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551" y="-252713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Calibri"/>
                <a:cs typeface="Calibri"/>
              </a:rPr>
              <a:t>Методы визуализации</a:t>
            </a:r>
            <a:endParaRPr lang="ru-RU" dirty="0">
              <a:cs typeface="Calibri Light" panose="020F03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A78062-02F7-492D-ADF6-5E7616939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471" y="847382"/>
            <a:ext cx="11782166" cy="589593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ru-RU" dirty="0">
              <a:cs typeface="Calibri" panose="020F0502020204030204"/>
            </a:endParaRPr>
          </a:p>
          <a:p>
            <a:r>
              <a:rPr lang="ru-RU" b="1" dirty="0">
                <a:ea typeface="+mn-lt"/>
                <a:cs typeface="+mn-lt"/>
              </a:rPr>
              <a:t>Рентгенограмма</a:t>
            </a:r>
            <a:r>
              <a:rPr lang="ru-RU" dirty="0">
                <a:ea typeface="+mn-lt"/>
                <a:cs typeface="+mn-lt"/>
              </a:rPr>
              <a:t> является </a:t>
            </a:r>
            <a:r>
              <a:rPr lang="ru-RU" b="1" dirty="0">
                <a:ea typeface="+mn-lt"/>
                <a:cs typeface="+mn-lt"/>
              </a:rPr>
              <a:t>первоначальным методом визуализации</a:t>
            </a:r>
            <a:r>
              <a:rPr lang="ru-RU" dirty="0">
                <a:ea typeface="+mn-lt"/>
                <a:cs typeface="+mn-lt"/>
              </a:rPr>
              <a:t>, используемым для оценки подозрений на патологические образования в АКС;  </a:t>
            </a:r>
          </a:p>
          <a:p>
            <a:r>
              <a:rPr lang="ru-RU" dirty="0">
                <a:ea typeface="+mn-lt"/>
                <a:cs typeface="+mn-lt"/>
              </a:rPr>
              <a:t>Для оценки акромиально-ключичного сустава и дистального отдела ключицы предпочтительнее использовать </a:t>
            </a:r>
            <a:r>
              <a:rPr lang="ru-RU" dirty="0" err="1">
                <a:ea typeface="+mn-lt"/>
                <a:cs typeface="+mn-lt"/>
              </a:rPr>
              <a:t>передне</a:t>
            </a:r>
            <a:r>
              <a:rPr lang="ru-RU" dirty="0">
                <a:ea typeface="+mn-lt"/>
                <a:cs typeface="+mn-lt"/>
              </a:rPr>
              <a:t>-заднюю угловую </a:t>
            </a:r>
            <a:r>
              <a:rPr lang="ru-RU" b="1" dirty="0">
                <a:ea typeface="+mn-lt"/>
                <a:cs typeface="+mn-lt"/>
              </a:rPr>
              <a:t>проекцию </a:t>
            </a:r>
            <a:r>
              <a:rPr lang="ru-RU" b="1" dirty="0" err="1">
                <a:ea typeface="+mn-lt"/>
                <a:cs typeface="+mn-lt"/>
              </a:rPr>
              <a:t>Zanca</a:t>
            </a:r>
            <a:r>
              <a:rPr lang="ru-RU" dirty="0">
                <a:ea typeface="+mn-lt"/>
                <a:cs typeface="+mn-lt"/>
              </a:rPr>
              <a:t>;</a:t>
            </a:r>
            <a:endParaRPr lang="ru-RU" dirty="0">
              <a:cs typeface="Calibri"/>
            </a:endParaRPr>
          </a:p>
          <a:p>
            <a:r>
              <a:rPr lang="ru-RU" dirty="0">
                <a:ea typeface="+mn-lt"/>
                <a:cs typeface="+mn-lt"/>
              </a:rPr>
              <a:t>Луч центрируется над суставом и наклоняется </a:t>
            </a:r>
            <a:r>
              <a:rPr lang="ru-RU" dirty="0" err="1">
                <a:ea typeface="+mn-lt"/>
                <a:cs typeface="+mn-lt"/>
              </a:rPr>
              <a:t>краниально</a:t>
            </a:r>
            <a:r>
              <a:rPr lang="ru-RU" dirty="0">
                <a:ea typeface="+mn-lt"/>
                <a:cs typeface="+mn-lt"/>
              </a:rPr>
              <a:t> на 10–15°, таким образом, уменьшается возможность перекрытия ключицы и лопатки;</a:t>
            </a:r>
          </a:p>
          <a:p>
            <a:r>
              <a:rPr lang="ru-RU" dirty="0">
                <a:ea typeface="+mn-lt"/>
                <a:cs typeface="+mn-lt"/>
              </a:rPr>
              <a:t> Дополнительные рентгенографические проекции, такие как подмышечная и боковая проекции, также важны, особенно для оценки нестабильности в горизонтальной плоскости.</a:t>
            </a:r>
            <a:endParaRPr lang="ru-RU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2244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14B44-3B1B-4F93-9471-10D866B08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70" y="622557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600" dirty="0">
                <a:ea typeface="+mj-lt"/>
                <a:cs typeface="+mj-lt"/>
              </a:rPr>
              <a:t>Нормальная рентгенограмма в проекции </a:t>
            </a:r>
            <a:r>
              <a:rPr lang="ru-RU" sz="3600" dirty="0" err="1">
                <a:ea typeface="+mj-lt"/>
                <a:cs typeface="+mj-lt"/>
              </a:rPr>
              <a:t>Zanca</a:t>
            </a:r>
            <a:r>
              <a:rPr lang="ru-RU" sz="3600" dirty="0">
                <a:ea typeface="+mj-lt"/>
                <a:cs typeface="+mj-lt"/>
              </a:rPr>
              <a:t> левой ключицы и акромиально-ключичного сустава </a:t>
            </a:r>
            <a:r>
              <a:rPr lang="ru-RU" sz="2800" dirty="0">
                <a:ea typeface="+mj-lt"/>
                <a:cs typeface="+mj-lt"/>
              </a:rPr>
              <a:t/>
            </a:r>
            <a:br>
              <a:rPr lang="ru-RU" sz="2800" dirty="0">
                <a:ea typeface="+mj-lt"/>
                <a:cs typeface="+mj-lt"/>
              </a:rPr>
            </a:br>
            <a:r>
              <a:rPr lang="ru-RU" sz="2400" dirty="0">
                <a:ea typeface="+mj-lt"/>
                <a:cs typeface="+mj-lt"/>
              </a:rPr>
              <a:t>у 34-летней женщины с псориазом в анамнезе и грудино-ключичной болью. Получение проекции </a:t>
            </a:r>
            <a:r>
              <a:rPr lang="ru-RU" sz="2400" dirty="0" err="1">
                <a:ea typeface="+mj-lt"/>
                <a:cs typeface="+mj-lt"/>
              </a:rPr>
              <a:t>Zanca</a:t>
            </a:r>
            <a:r>
              <a:rPr lang="ru-RU" sz="2400" dirty="0">
                <a:ea typeface="+mj-lt"/>
                <a:cs typeface="+mj-lt"/>
              </a:rPr>
              <a:t> с наклоном луча в краниальном направлении 10–15° устраняет перекрытие между ключицей и лопаткой и улучшает визуализацию акромиально-ключичного сустава.</a:t>
            </a:r>
            <a:endParaRPr lang="ru-RU" sz="2400" dirty="0">
              <a:cs typeface="Calibri Light" panose="020F0302020204030204"/>
            </a:endParaRPr>
          </a:p>
        </p:txBody>
      </p:sp>
      <p:pic>
        <p:nvPicPr>
          <p:cNvPr id="4" name="Рисунок 4" descr="Изображение выглядит как медуза&#10;&#10;Автоматически созданное описание">
            <a:extLst>
              <a:ext uri="{FF2B5EF4-FFF2-40B4-BE49-F238E27FC236}">
                <a16:creationId xmlns:a16="http://schemas.microsoft.com/office/drawing/2014/main" id="{DDDBAC42-F6D8-47C5-9F84-06AC366D83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2804" y="2701775"/>
            <a:ext cx="9571337" cy="3989172"/>
          </a:xfrm>
        </p:spPr>
      </p:pic>
    </p:spTree>
    <p:extLst>
      <p:ext uri="{BB962C8B-B14F-4D97-AF65-F5344CB8AC3E}">
        <p14:creationId xmlns:p14="http://schemas.microsoft.com/office/powerpoint/2010/main" val="1072147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CE3E86-9AAE-4655-9BC6-9068A2B3B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227" y="-361607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cs typeface="Calibri Light"/>
              </a:rPr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7DAC46-B144-4DBD-B629-845DD7B69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" y="688031"/>
            <a:ext cx="12051956" cy="578961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200" b="1" dirty="0">
                <a:ea typeface="+mn-lt"/>
                <a:cs typeface="+mn-lt"/>
              </a:rPr>
              <a:t>Акромиально-ключичный сустав</a:t>
            </a:r>
            <a:r>
              <a:rPr lang="ru-RU" sz="2200" dirty="0">
                <a:ea typeface="+mn-lt"/>
                <a:cs typeface="+mn-lt"/>
              </a:rPr>
              <a:t> является важным компонентом плечевого пояса; </a:t>
            </a:r>
          </a:p>
          <a:p>
            <a:r>
              <a:rPr lang="ru-RU" sz="2200" dirty="0">
                <a:ea typeface="+mn-lt"/>
                <a:cs typeface="+mn-lt"/>
              </a:rPr>
              <a:t>Представляет собой </a:t>
            </a:r>
            <a:r>
              <a:rPr lang="ru-RU" sz="2200" b="1" dirty="0">
                <a:ea typeface="+mn-lt"/>
                <a:cs typeface="+mn-lt"/>
              </a:rPr>
              <a:t>сочленение </a:t>
            </a:r>
            <a:r>
              <a:rPr lang="ru-RU" sz="2200" dirty="0">
                <a:ea typeface="+mn-lt"/>
                <a:cs typeface="+mn-lt"/>
              </a:rPr>
              <a:t>между ключицей и </a:t>
            </a:r>
            <a:r>
              <a:rPr lang="ru-RU" sz="2200" dirty="0" err="1">
                <a:ea typeface="+mn-lt"/>
                <a:cs typeface="+mn-lt"/>
              </a:rPr>
              <a:t>акромионом</a:t>
            </a:r>
            <a:r>
              <a:rPr lang="ru-RU" sz="2200" dirty="0">
                <a:ea typeface="+mn-lt"/>
                <a:cs typeface="+mn-lt"/>
              </a:rPr>
              <a:t>, содержит фиброзный диск, который часто склонен к дегенерации;</a:t>
            </a:r>
          </a:p>
          <a:p>
            <a:r>
              <a:rPr lang="ru-RU" sz="2200" b="1" dirty="0">
                <a:ea typeface="+mn-lt"/>
                <a:cs typeface="+mn-lt"/>
              </a:rPr>
              <a:t>Акромиально-ключичная капсула и связки стабилизируют</a:t>
            </a:r>
            <a:r>
              <a:rPr lang="ru-RU" sz="2200" dirty="0">
                <a:ea typeface="+mn-lt"/>
                <a:cs typeface="+mn-lt"/>
              </a:rPr>
              <a:t> сустав в горизонтальном направлении, а </a:t>
            </a:r>
            <a:r>
              <a:rPr lang="ru-RU" sz="2200" b="1" dirty="0">
                <a:ea typeface="+mn-lt"/>
                <a:cs typeface="+mn-lt"/>
              </a:rPr>
              <a:t>клювовидно-ключичный связочный комплекс</a:t>
            </a:r>
            <a:r>
              <a:rPr lang="ru-RU" sz="2200" dirty="0">
                <a:ea typeface="+mn-lt"/>
                <a:cs typeface="+mn-lt"/>
              </a:rPr>
              <a:t> обеспечивает вертикальную стабильность; </a:t>
            </a:r>
          </a:p>
          <a:p>
            <a:r>
              <a:rPr lang="ru-RU" sz="2200" dirty="0">
                <a:ea typeface="+mn-lt"/>
                <a:cs typeface="+mn-lt"/>
              </a:rPr>
              <a:t>Стабильность сустава обеспечивают </a:t>
            </a:r>
            <a:r>
              <a:rPr lang="ru-RU" sz="2200" b="1" dirty="0">
                <a:ea typeface="+mn-lt"/>
                <a:cs typeface="+mn-lt"/>
              </a:rPr>
              <a:t>дельтовидная и трапециевидная мышцы;</a:t>
            </a:r>
            <a:r>
              <a:rPr lang="ru-RU" sz="2200" dirty="0">
                <a:ea typeface="+mn-lt"/>
                <a:cs typeface="+mn-lt"/>
              </a:rPr>
              <a:t> </a:t>
            </a:r>
          </a:p>
          <a:p>
            <a:r>
              <a:rPr lang="ru-RU" sz="2200" b="1" dirty="0">
                <a:ea typeface="+mn-lt"/>
                <a:cs typeface="+mn-lt"/>
              </a:rPr>
              <a:t>Акромиально-ключичный сустав</a:t>
            </a:r>
            <a:r>
              <a:rPr lang="ru-RU" sz="2200" dirty="0">
                <a:ea typeface="+mn-lt"/>
                <a:cs typeface="+mn-lt"/>
              </a:rPr>
              <a:t> подвержен большому количеству патологических состояний, наиболее распространенными из которых являются травматические и дегенеративные нарушения; </a:t>
            </a:r>
          </a:p>
          <a:p>
            <a:r>
              <a:rPr lang="ru-RU" sz="2200" b="1" dirty="0">
                <a:ea typeface="+mn-lt"/>
                <a:cs typeface="+mn-lt"/>
              </a:rPr>
              <a:t>Травма</a:t>
            </a:r>
            <a:r>
              <a:rPr lang="ru-RU" sz="2200" dirty="0">
                <a:ea typeface="+mn-lt"/>
                <a:cs typeface="+mn-lt"/>
              </a:rPr>
              <a:t> акромиально-ключичного сустава </a:t>
            </a:r>
            <a:r>
              <a:rPr lang="ru-RU" sz="2200" dirty="0" smtClean="0">
                <a:ea typeface="+mn-lt"/>
                <a:cs typeface="+mn-lt"/>
              </a:rPr>
              <a:t>встречается часто у </a:t>
            </a:r>
            <a:r>
              <a:rPr lang="ru-RU" sz="2200" b="1" dirty="0" smtClean="0">
                <a:ea typeface="+mn-lt"/>
                <a:cs typeface="+mn-lt"/>
              </a:rPr>
              <a:t>мужчин в возрасте 19-44 лет </a:t>
            </a:r>
            <a:r>
              <a:rPr lang="ru-RU" sz="2200" dirty="0" smtClean="0">
                <a:ea typeface="+mn-lt"/>
                <a:cs typeface="+mn-lt"/>
              </a:rPr>
              <a:t>и </a:t>
            </a:r>
            <a:r>
              <a:rPr lang="ru-RU" sz="2200" dirty="0" smtClean="0">
                <a:ea typeface="+mn-lt"/>
                <a:cs typeface="+mn-lt"/>
              </a:rPr>
              <a:t>в диагностике травмы используется </a:t>
            </a:r>
            <a:r>
              <a:rPr lang="ru-RU" sz="2200" dirty="0">
                <a:ea typeface="+mn-lt"/>
                <a:cs typeface="+mn-lt"/>
              </a:rPr>
              <a:t>классификация </a:t>
            </a:r>
            <a:r>
              <a:rPr lang="ru-RU" sz="2200" b="1" dirty="0" err="1" smtClean="0">
                <a:ea typeface="+mn-lt"/>
                <a:cs typeface="+mn-lt"/>
              </a:rPr>
              <a:t>Роквуда</a:t>
            </a:r>
            <a:r>
              <a:rPr lang="ru-RU" sz="2200" b="1" dirty="0">
                <a:ea typeface="+mn-lt"/>
                <a:cs typeface="+mn-lt"/>
              </a:rPr>
              <a:t>;</a:t>
            </a:r>
          </a:p>
          <a:p>
            <a:r>
              <a:rPr lang="ru-RU" sz="2200" b="1" dirty="0">
                <a:ea typeface="+mn-lt"/>
                <a:cs typeface="+mn-lt"/>
              </a:rPr>
              <a:t>МРТ</a:t>
            </a:r>
            <a:r>
              <a:rPr lang="ru-RU" sz="2200" dirty="0">
                <a:ea typeface="+mn-lt"/>
                <a:cs typeface="+mn-lt"/>
              </a:rPr>
              <a:t> позволяет радиологу </a:t>
            </a:r>
            <a:r>
              <a:rPr lang="ru-RU" sz="2200" b="1" dirty="0">
                <a:ea typeface="+mn-lt"/>
                <a:cs typeface="+mn-lt"/>
              </a:rPr>
              <a:t>более точно оценить</a:t>
            </a:r>
            <a:r>
              <a:rPr lang="ru-RU" sz="2200" dirty="0">
                <a:ea typeface="+mn-lt"/>
                <a:cs typeface="+mn-lt"/>
              </a:rPr>
              <a:t> региональные структуры в суставе, помогая хирургу выбрать подходящее лечение;</a:t>
            </a:r>
          </a:p>
          <a:p>
            <a:r>
              <a:rPr lang="ru-RU" sz="2200" b="1" dirty="0">
                <a:ea typeface="+mn-lt"/>
                <a:cs typeface="+mn-lt"/>
              </a:rPr>
              <a:t>Варианты лечения </a:t>
            </a:r>
            <a:r>
              <a:rPr lang="ru-RU" sz="2200" dirty="0">
                <a:ea typeface="+mn-lt"/>
                <a:cs typeface="+mn-lt"/>
              </a:rPr>
              <a:t>акромиально-ключичной дисфункции включают консервативные меры, резекционную артропластику и методы хирургической реконструкции для стабилизации после серьезной травмы. </a:t>
            </a:r>
            <a:endParaRPr lang="ru-RU" sz="2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6378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C4FB5F-BB67-4299-B9DD-8BAE5369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930" y="189942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cs typeface="Calibri Light"/>
              </a:rPr>
              <a:t>1 часть завершена</a:t>
            </a:r>
            <a:br>
              <a:rPr lang="ru-RU" dirty="0">
                <a:cs typeface="Calibri Light"/>
              </a:rPr>
            </a:br>
            <a:r>
              <a:rPr lang="ru-RU" dirty="0">
                <a:cs typeface="Calibri Light"/>
              </a:rPr>
              <a:t/>
            </a:r>
            <a:br>
              <a:rPr lang="ru-RU" dirty="0">
                <a:cs typeface="Calibri Light"/>
              </a:rPr>
            </a:br>
            <a:r>
              <a:rPr lang="ru-RU" sz="8000" dirty="0">
                <a:cs typeface="Calibri Light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91316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67FDE3-BD76-476E-B799-E0C12517D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-206375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cs typeface="Calibri Light"/>
              </a:rPr>
              <a:t>СОДЕРЖАНИЕ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85AF37-4D44-4E90-B31C-1385CEF18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882775"/>
            <a:ext cx="11906250" cy="57705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ea typeface="+mn-lt"/>
                <a:cs typeface="+mn-lt"/>
              </a:rPr>
              <a:t>Анатомия и функции акромиально-ключичного сустава;</a:t>
            </a:r>
            <a:endParaRPr lang="ru-RU" dirty="0">
              <a:cs typeface="Calibri" panose="020F0502020204030204"/>
            </a:endParaRPr>
          </a:p>
          <a:p>
            <a:endParaRPr lang="ru-RU"/>
          </a:p>
          <a:p>
            <a:r>
              <a:rPr lang="ru-RU" dirty="0">
                <a:ea typeface="+mn-lt"/>
                <a:cs typeface="+mn-lt"/>
              </a:rPr>
              <a:t>Визуализация различных патологических состояний, поражающих область АК;</a:t>
            </a:r>
            <a:endParaRPr lang="ru-RU" dirty="0"/>
          </a:p>
          <a:p>
            <a:endParaRPr lang="ru-RU"/>
          </a:p>
          <a:p>
            <a:r>
              <a:rPr lang="ru-RU" dirty="0">
                <a:ea typeface="+mn-lt"/>
                <a:cs typeface="+mn-lt"/>
              </a:rPr>
              <a:t>Варианты лечения и хирургические методы</a:t>
            </a:r>
            <a:endParaRPr lang="ru-RU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67064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D48F68-0CFD-47FD-B8B4-1A48B6E76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-215900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ea typeface="+mj-lt"/>
                <a:cs typeface="+mj-lt"/>
              </a:rPr>
              <a:t>Акромиально-ключичный сустав (АКС)</a:t>
            </a:r>
            <a:endParaRPr lang="ru-RU" dirty="0">
              <a:cs typeface="Calibri Light" panose="020F03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A573F1-C9CF-4CF5-A56A-93D36CCEF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" y="1025525"/>
            <a:ext cx="11991975" cy="5789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400" b="1" dirty="0">
                <a:ea typeface="+mn-lt"/>
                <a:cs typeface="+mn-lt"/>
              </a:rPr>
              <a:t>Акромиально-ключичный сустав (AКC)  </a:t>
            </a:r>
            <a:r>
              <a:rPr lang="ru-RU" sz="2400" dirty="0">
                <a:ea typeface="+mn-lt"/>
                <a:cs typeface="+mn-lt"/>
              </a:rPr>
              <a:t>связывает осевой скелет с верхней конечностью и, функционируя совместно с остальной частью плечевого пояса, обеспечивает плавное координированное движение </a:t>
            </a:r>
            <a:r>
              <a:rPr lang="ru-RU" sz="2400" dirty="0" smtClean="0">
                <a:ea typeface="+mn-lt"/>
                <a:cs typeface="+mn-lt"/>
              </a:rPr>
              <a:t>руки.</a:t>
            </a:r>
            <a:endParaRPr lang="ru-RU" sz="2400" dirty="0">
              <a:ea typeface="+mn-lt"/>
              <a:cs typeface="+mn-lt"/>
            </a:endParaRPr>
          </a:p>
          <a:p>
            <a:r>
              <a:rPr lang="ru-RU" sz="2400" dirty="0" smtClean="0">
                <a:ea typeface="+mn-lt"/>
                <a:cs typeface="+mn-lt"/>
              </a:rPr>
              <a:t>Плечевой </a:t>
            </a:r>
            <a:r>
              <a:rPr lang="ru-RU" sz="2400" dirty="0">
                <a:ea typeface="+mn-lt"/>
                <a:cs typeface="+mn-lt"/>
              </a:rPr>
              <a:t>пояс включает ключицу и лопатку, а также пять подвижных областей, в которых происходят движения этих костей при движении руки.</a:t>
            </a:r>
            <a:endParaRPr lang="ru-RU" sz="2400" dirty="0">
              <a:cs typeface="Calibri"/>
            </a:endParaRPr>
          </a:p>
          <a:p>
            <a:r>
              <a:rPr lang="ru-RU" sz="2400" dirty="0">
                <a:ea typeface="+mn-lt"/>
                <a:cs typeface="+mn-lt"/>
              </a:rPr>
              <a:t>Эти подвижные области включают три сочленения:</a:t>
            </a:r>
          </a:p>
          <a:p>
            <a:pPr marL="0" indent="0">
              <a:buNone/>
            </a:pPr>
            <a:r>
              <a:rPr lang="ru-RU" sz="2400" dirty="0">
                <a:ea typeface="+mn-lt"/>
                <a:cs typeface="+mn-lt"/>
              </a:rPr>
              <a:t>                                                                                            </a:t>
            </a:r>
            <a:r>
              <a:rPr lang="ru-RU" sz="2400" b="1" dirty="0">
                <a:ea typeface="+mn-lt"/>
                <a:cs typeface="+mn-lt"/>
              </a:rPr>
              <a:t>  -акромиально-ключичный, </a:t>
            </a:r>
          </a:p>
          <a:p>
            <a:pPr marL="0" indent="0">
              <a:buNone/>
            </a:pPr>
            <a:r>
              <a:rPr lang="ru-RU" sz="2400" b="1" dirty="0">
                <a:ea typeface="+mn-lt"/>
                <a:cs typeface="+mn-lt"/>
              </a:rPr>
              <a:t>                                                                                              -грудино-ключичный</a:t>
            </a:r>
          </a:p>
          <a:p>
            <a:pPr marL="0" indent="0">
              <a:buNone/>
            </a:pPr>
            <a:r>
              <a:rPr lang="ru-RU" sz="2400" b="1" dirty="0">
                <a:ea typeface="+mn-lt"/>
                <a:cs typeface="+mn-lt"/>
              </a:rPr>
              <a:t>                                                                                              -</a:t>
            </a:r>
            <a:r>
              <a:rPr lang="ru-RU" sz="2400" b="1" dirty="0" err="1">
                <a:ea typeface="+mn-lt"/>
                <a:cs typeface="+mn-lt"/>
              </a:rPr>
              <a:t>плечелопаточный</a:t>
            </a:r>
            <a:r>
              <a:rPr lang="ru-RU" sz="2400" b="1" dirty="0">
                <a:ea typeface="+mn-lt"/>
                <a:cs typeface="+mn-lt"/>
              </a:rPr>
              <a:t> суставы</a:t>
            </a:r>
          </a:p>
          <a:p>
            <a:pPr marL="342900" indent="-342900"/>
            <a:r>
              <a:rPr lang="ru-RU" sz="2400" dirty="0">
                <a:ea typeface="+mn-lt"/>
                <a:cs typeface="+mn-lt"/>
              </a:rPr>
              <a:t>Две зоны скольжения: </a:t>
            </a:r>
          </a:p>
          <a:p>
            <a:pPr marL="0" indent="0">
              <a:buNone/>
            </a:pPr>
            <a:r>
              <a:rPr lang="ru-RU" sz="2400" dirty="0">
                <a:ea typeface="+mn-lt"/>
                <a:cs typeface="+mn-lt"/>
              </a:rPr>
              <a:t>                                                                                      </a:t>
            </a:r>
            <a:r>
              <a:rPr lang="ru-RU" sz="2400" b="1" dirty="0">
                <a:ea typeface="+mn-lt"/>
                <a:cs typeface="+mn-lt"/>
              </a:rPr>
              <a:t>        -лопаточно-грудное </a:t>
            </a:r>
          </a:p>
          <a:p>
            <a:pPr marL="0" indent="0">
              <a:buNone/>
            </a:pPr>
            <a:r>
              <a:rPr lang="ru-RU" sz="2400" b="1" dirty="0">
                <a:ea typeface="+mn-lt"/>
                <a:cs typeface="+mn-lt"/>
              </a:rPr>
              <a:t>                                                                                              -</a:t>
            </a:r>
            <a:r>
              <a:rPr lang="ru-RU" sz="2400" b="1" dirty="0" err="1">
                <a:ea typeface="+mn-lt"/>
                <a:cs typeface="+mn-lt"/>
              </a:rPr>
              <a:t>субакромиальное</a:t>
            </a:r>
            <a:r>
              <a:rPr lang="ru-RU" sz="2400" b="1" dirty="0">
                <a:ea typeface="+mn-lt"/>
                <a:cs typeface="+mn-lt"/>
              </a:rPr>
              <a:t> пространства</a:t>
            </a:r>
            <a:endParaRPr lang="ru-RU" sz="24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329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66CA5-0833-4F46-8491-AD1025033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8092" y="416611"/>
            <a:ext cx="3956221" cy="6165292"/>
          </a:xfrm>
        </p:spPr>
        <p:txBody>
          <a:bodyPr>
            <a:normAutofit/>
          </a:bodyPr>
          <a:lstStyle/>
          <a:p>
            <a:r>
              <a:rPr lang="ru-RU" sz="2200" dirty="0">
                <a:ea typeface="+mj-lt"/>
                <a:cs typeface="+mj-lt"/>
              </a:rPr>
              <a:t>Пять подвижных областей плечевого пояса. </a:t>
            </a:r>
            <a:br>
              <a:rPr lang="ru-RU" sz="2200" dirty="0">
                <a:ea typeface="+mj-lt"/>
                <a:cs typeface="+mj-lt"/>
              </a:rPr>
            </a:br>
            <a:r>
              <a:rPr lang="ru-RU" sz="2200" b="1" dirty="0">
                <a:ea typeface="+mj-lt"/>
                <a:cs typeface="+mj-lt"/>
              </a:rPr>
              <a:t>Акромиально-ключичный сустав (А)</a:t>
            </a:r>
            <a:r>
              <a:rPr lang="ru-RU" sz="2200" dirty="0">
                <a:ea typeface="+mj-lt"/>
                <a:cs typeface="+mj-lt"/>
              </a:rPr>
              <a:t> соединяет ключицу с лопаткой и подвешивает плечо. </a:t>
            </a:r>
            <a:br>
              <a:rPr lang="ru-RU" sz="2200" dirty="0">
                <a:ea typeface="+mj-lt"/>
                <a:cs typeface="+mj-lt"/>
              </a:rPr>
            </a:br>
            <a:r>
              <a:rPr lang="ru-RU" sz="2200" dirty="0">
                <a:ea typeface="+mj-lt"/>
                <a:cs typeface="+mj-lt"/>
              </a:rPr>
              <a:t>При движении руки происходит синхронные движения в </a:t>
            </a:r>
            <a:r>
              <a:rPr lang="ru-RU" sz="2200" b="1" dirty="0" smtClean="0">
                <a:ea typeface="+mj-lt"/>
                <a:cs typeface="+mj-lt"/>
              </a:rPr>
              <a:t>акромиально-ключичном (А), </a:t>
            </a:r>
            <a:r>
              <a:rPr lang="ru-RU" sz="2200" b="1" dirty="0">
                <a:ea typeface="+mj-lt"/>
                <a:cs typeface="+mj-lt"/>
              </a:rPr>
              <a:t>плече-лопаточный </a:t>
            </a:r>
            <a:r>
              <a:rPr lang="ru-RU" sz="2200" b="1" dirty="0" smtClean="0">
                <a:ea typeface="+mj-lt"/>
                <a:cs typeface="+mj-lt"/>
              </a:rPr>
              <a:t>(</a:t>
            </a:r>
            <a:r>
              <a:rPr lang="ru-RU" sz="2200" b="1" dirty="0">
                <a:ea typeface="+mj-lt"/>
                <a:cs typeface="+mj-lt"/>
              </a:rPr>
              <a:t>С)</a:t>
            </a:r>
            <a:r>
              <a:rPr lang="ru-RU" sz="2200" dirty="0">
                <a:ea typeface="+mj-lt"/>
                <a:cs typeface="+mj-lt"/>
              </a:rPr>
              <a:t> и </a:t>
            </a:r>
            <a:r>
              <a:rPr lang="ru-RU" sz="2200" b="1" dirty="0">
                <a:ea typeface="+mj-lt"/>
                <a:cs typeface="+mj-lt"/>
              </a:rPr>
              <a:t>грудино-ключичном (Е)</a:t>
            </a:r>
            <a:r>
              <a:rPr lang="ru-RU" sz="2200" dirty="0">
                <a:ea typeface="+mj-lt"/>
                <a:cs typeface="+mj-lt"/>
              </a:rPr>
              <a:t> суставах. </a:t>
            </a:r>
            <a:br>
              <a:rPr lang="ru-RU" sz="2200" dirty="0">
                <a:ea typeface="+mj-lt"/>
                <a:cs typeface="+mj-lt"/>
              </a:rPr>
            </a:br>
            <a:r>
              <a:rPr lang="ru-RU" sz="2200" dirty="0">
                <a:ea typeface="+mj-lt"/>
                <a:cs typeface="+mj-lt"/>
              </a:rPr>
              <a:t/>
            </a:r>
            <a:br>
              <a:rPr lang="ru-RU" sz="2200" dirty="0">
                <a:ea typeface="+mj-lt"/>
                <a:cs typeface="+mj-lt"/>
              </a:rPr>
            </a:br>
            <a:r>
              <a:rPr lang="ru-RU" sz="2200" dirty="0">
                <a:ea typeface="+mj-lt"/>
                <a:cs typeface="+mj-lt"/>
              </a:rPr>
              <a:t>Две зоны </a:t>
            </a:r>
            <a:r>
              <a:rPr lang="ru-RU" sz="2200" dirty="0" smtClean="0">
                <a:ea typeface="+mj-lt"/>
                <a:cs typeface="+mj-lt"/>
              </a:rPr>
              <a:t>внесуставного </a:t>
            </a:r>
            <a:r>
              <a:rPr lang="ru-RU" sz="2200" dirty="0">
                <a:ea typeface="+mj-lt"/>
                <a:cs typeface="+mj-lt"/>
              </a:rPr>
              <a:t>скольжения плечевого пояса включают </a:t>
            </a:r>
            <a:r>
              <a:rPr lang="ru-RU" sz="2200" b="1" dirty="0" err="1">
                <a:ea typeface="+mj-lt"/>
                <a:cs typeface="+mj-lt"/>
              </a:rPr>
              <a:t>субакромиальное</a:t>
            </a:r>
            <a:r>
              <a:rPr lang="ru-RU" sz="2200" b="1" dirty="0">
                <a:ea typeface="+mj-lt"/>
                <a:cs typeface="+mj-lt"/>
              </a:rPr>
              <a:t> (В) и лопаточно-грудное (D)</a:t>
            </a:r>
            <a:r>
              <a:rPr lang="ru-RU" sz="2200" dirty="0">
                <a:ea typeface="+mj-lt"/>
                <a:cs typeface="+mj-lt"/>
              </a:rPr>
              <a:t> пространства.</a:t>
            </a:r>
            <a:endParaRPr lang="ru-RU" sz="2200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0F07FAC-C975-49AF-AB1E-9F8EF99D7D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4480" y="1197490"/>
            <a:ext cx="7681553" cy="485590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9D4903-5A72-4426-93F7-C2ECF79B522E}"/>
              </a:ext>
            </a:extLst>
          </p:cNvPr>
          <p:cNvSpPr txBox="1"/>
          <p:nvPr/>
        </p:nvSpPr>
        <p:spPr>
          <a:xfrm>
            <a:off x="4065373" y="59724"/>
            <a:ext cx="707836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latin typeface="Calibri Light"/>
                <a:cs typeface="Calibri Light"/>
              </a:rPr>
              <a:t>3D КТ-</a:t>
            </a:r>
            <a:r>
              <a:rPr lang="en-US" sz="4000" dirty="0" err="1">
                <a:latin typeface="Calibri Light"/>
                <a:cs typeface="Calibri Light"/>
              </a:rPr>
              <a:t>изображение</a:t>
            </a:r>
            <a:endParaRPr lang="en-US" sz="4000" dirty="0" err="1"/>
          </a:p>
        </p:txBody>
      </p:sp>
    </p:spTree>
    <p:extLst>
      <p:ext uri="{BB962C8B-B14F-4D97-AF65-F5344CB8AC3E}">
        <p14:creationId xmlns:p14="http://schemas.microsoft.com/office/powerpoint/2010/main" val="2293220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E59AE-4A54-4E00-B9F2-F3662F098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35" y="-242416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Calibri"/>
                <a:cs typeface="Calibri"/>
              </a:rPr>
              <a:t>Ключица</a:t>
            </a:r>
            <a:endParaRPr lang="ru-RU" dirty="0">
              <a:cs typeface="Calibri Light" panose="020F03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8DC87E-2A59-441D-97A6-AE94AAFD7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0" y="631139"/>
            <a:ext cx="12070491" cy="5916526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endParaRPr lang="ru-RU" dirty="0">
              <a:cs typeface="Calibri" panose="020F0502020204030204"/>
            </a:endParaRPr>
          </a:p>
          <a:p>
            <a:r>
              <a:rPr lang="ru-RU" dirty="0">
                <a:ea typeface="+mn-lt"/>
                <a:cs typeface="+mn-lt"/>
              </a:rPr>
              <a:t>Представляет собой </a:t>
            </a:r>
            <a:r>
              <a:rPr lang="ru-RU" b="1" dirty="0">
                <a:ea typeface="+mn-lt"/>
                <a:cs typeface="+mn-lt"/>
              </a:rPr>
              <a:t>S-образную кость</a:t>
            </a:r>
            <a:r>
              <a:rPr lang="ru-RU" dirty="0">
                <a:ea typeface="+mn-lt"/>
                <a:cs typeface="+mn-lt"/>
              </a:rPr>
              <a:t> с большим выпуклым вперед медиальным изгибом, защищающим сосудисто-нервные структуры;</a:t>
            </a:r>
          </a:p>
          <a:p>
            <a:r>
              <a:rPr lang="ru-RU" dirty="0">
                <a:ea typeface="+mn-lt"/>
                <a:cs typeface="+mn-lt"/>
              </a:rPr>
              <a:t>Медиальный конец ключицы сочленяется с </a:t>
            </a:r>
            <a:r>
              <a:rPr lang="ru-RU" dirty="0" smtClean="0">
                <a:ea typeface="+mn-lt"/>
                <a:cs typeface="+mn-lt"/>
              </a:rPr>
              <a:t>грудиной, </a:t>
            </a:r>
            <a:r>
              <a:rPr lang="ru-RU" dirty="0">
                <a:ea typeface="+mn-lt"/>
                <a:cs typeface="+mn-lt"/>
              </a:rPr>
              <a:t>образуя грудинно-ключичный сустав;</a:t>
            </a:r>
            <a:r>
              <a:rPr lang="ru-RU" dirty="0">
                <a:ea typeface="+mn-lt"/>
                <a:cs typeface="+mn-lt"/>
              </a:rPr>
              <a:t> </a:t>
            </a:r>
          </a:p>
          <a:p>
            <a:r>
              <a:rPr lang="ru-RU" dirty="0">
                <a:ea typeface="+mn-lt"/>
                <a:cs typeface="+mn-lt"/>
              </a:rPr>
              <a:t>Средняя часть трубчатая; </a:t>
            </a:r>
          </a:p>
          <a:p>
            <a:r>
              <a:rPr lang="ru-RU" dirty="0" smtClean="0">
                <a:ea typeface="+mn-lt"/>
                <a:cs typeface="+mn-lt"/>
              </a:rPr>
              <a:t>Ключица </a:t>
            </a:r>
            <a:r>
              <a:rPr lang="ru-RU" dirty="0">
                <a:ea typeface="+mn-lt"/>
                <a:cs typeface="+mn-lt"/>
              </a:rPr>
              <a:t>функционирует как </a:t>
            </a:r>
            <a:r>
              <a:rPr lang="ru-RU" b="1" dirty="0">
                <a:ea typeface="+mn-lt"/>
                <a:cs typeface="+mn-lt"/>
              </a:rPr>
              <a:t>распорка</a:t>
            </a:r>
            <a:r>
              <a:rPr lang="ru-RU" dirty="0">
                <a:ea typeface="+mn-lt"/>
                <a:cs typeface="+mn-lt"/>
              </a:rPr>
              <a:t>, которая стабилизирует плечо, а также подвешивает лопатку и плечевую кость; </a:t>
            </a:r>
          </a:p>
          <a:p>
            <a:r>
              <a:rPr lang="ru-RU" dirty="0">
                <a:ea typeface="+mn-lt"/>
                <a:cs typeface="+mn-lt"/>
              </a:rPr>
              <a:t>Ключица является единственной длинной костью, которая лежит горизонтально и подвергается </a:t>
            </a:r>
            <a:r>
              <a:rPr lang="ru-RU" dirty="0" err="1">
                <a:ea typeface="+mn-lt"/>
                <a:cs typeface="+mn-lt"/>
              </a:rPr>
              <a:t>внутримембранозному</a:t>
            </a:r>
            <a:r>
              <a:rPr lang="ru-RU" dirty="0">
                <a:ea typeface="+mn-lt"/>
                <a:cs typeface="+mn-lt"/>
              </a:rPr>
              <a:t> окостенению, и </a:t>
            </a:r>
            <a:r>
              <a:rPr lang="ru-RU" b="1" dirty="0">
                <a:ea typeface="+mn-lt"/>
                <a:cs typeface="+mn-lt"/>
              </a:rPr>
              <a:t>первой </a:t>
            </a:r>
            <a:r>
              <a:rPr lang="ru-RU" b="1" dirty="0" err="1">
                <a:ea typeface="+mn-lt"/>
                <a:cs typeface="+mn-lt"/>
              </a:rPr>
              <a:t>подтвергается</a:t>
            </a:r>
            <a:r>
              <a:rPr lang="ru-RU" b="1" dirty="0">
                <a:ea typeface="+mn-lt"/>
                <a:cs typeface="+mn-lt"/>
              </a:rPr>
              <a:t> окостенению</a:t>
            </a:r>
            <a:r>
              <a:rPr lang="ru-RU" dirty="0">
                <a:ea typeface="+mn-lt"/>
                <a:cs typeface="+mn-lt"/>
              </a:rPr>
              <a:t> в пренатальном периоде;</a:t>
            </a:r>
          </a:p>
          <a:p>
            <a:r>
              <a:rPr lang="ru-RU" b="1" dirty="0">
                <a:ea typeface="+mn-lt"/>
                <a:cs typeface="+mn-lt"/>
              </a:rPr>
              <a:t>Периферические эпифизы</a:t>
            </a:r>
            <a:r>
              <a:rPr lang="ru-RU" dirty="0">
                <a:ea typeface="+mn-lt"/>
                <a:cs typeface="+mn-lt"/>
              </a:rPr>
              <a:t> ключицы подвергаются </a:t>
            </a:r>
            <a:r>
              <a:rPr lang="ru-RU" dirty="0" err="1">
                <a:ea typeface="+mn-lt"/>
                <a:cs typeface="+mn-lt"/>
              </a:rPr>
              <a:t>эндохондральному</a:t>
            </a:r>
            <a:r>
              <a:rPr lang="ru-RU" dirty="0">
                <a:ea typeface="+mn-lt"/>
                <a:cs typeface="+mn-lt"/>
              </a:rPr>
              <a:t> окостенению в возрасте 20–25 лет; </a:t>
            </a:r>
          </a:p>
          <a:p>
            <a:r>
              <a:rPr lang="ru-RU" b="1" dirty="0">
                <a:ea typeface="+mn-lt"/>
                <a:cs typeface="+mn-lt"/>
              </a:rPr>
              <a:t>Врожденный ложный сустав</a:t>
            </a:r>
            <a:r>
              <a:rPr lang="ru-RU" dirty="0">
                <a:ea typeface="+mn-lt"/>
                <a:cs typeface="+mn-lt"/>
              </a:rPr>
              <a:t> чаще встречается у женщин и обычно односторонний;  </a:t>
            </a:r>
          </a:p>
          <a:p>
            <a:r>
              <a:rPr lang="ru-RU" b="1" dirty="0">
                <a:ea typeface="+mn-lt"/>
                <a:cs typeface="+mn-lt"/>
              </a:rPr>
              <a:t>Ключично-черепной </a:t>
            </a:r>
            <a:r>
              <a:rPr lang="ru-RU" b="1" dirty="0" err="1">
                <a:ea typeface="+mn-lt"/>
                <a:cs typeface="+mn-lt"/>
              </a:rPr>
              <a:t>дизостоз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dirty="0">
                <a:ea typeface="+mn-lt"/>
                <a:cs typeface="+mn-lt"/>
              </a:rPr>
              <a:t>— редкое наследственное заболевание, при котором обе ключицы частично (90% случаев) или полностью (10% случаев) отсутствуют.</a:t>
            </a:r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3673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FD1E4-6694-4B30-93A8-F8D7545D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78" y="-221821"/>
            <a:ext cx="10515600" cy="1325563"/>
          </a:xfrm>
        </p:spPr>
        <p:txBody>
          <a:bodyPr/>
          <a:lstStyle/>
          <a:p>
            <a:pPr algn="ctr"/>
            <a:r>
              <a:rPr lang="ru-RU" dirty="0" err="1">
                <a:ea typeface="+mj-lt"/>
                <a:cs typeface="+mj-lt"/>
              </a:rPr>
              <a:t>Акромион</a:t>
            </a:r>
            <a:endParaRPr lang="ru-RU" dirty="0" err="1">
              <a:cs typeface="Calibri Light" panose="020F03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A5A367-048F-42BE-80AA-74C44F505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741" y="898869"/>
            <a:ext cx="11370275" cy="572087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endParaRPr lang="ru-RU" dirty="0">
              <a:cs typeface="Calibri" panose="020F0502020204030204"/>
            </a:endParaRPr>
          </a:p>
          <a:p>
            <a:r>
              <a:rPr lang="ru-RU" dirty="0" err="1">
                <a:ea typeface="+mn-lt"/>
                <a:cs typeface="+mn-lt"/>
              </a:rPr>
              <a:t>Акромион</a:t>
            </a:r>
            <a:r>
              <a:rPr lang="ru-RU" dirty="0">
                <a:ea typeface="+mn-lt"/>
                <a:cs typeface="+mn-lt"/>
              </a:rPr>
              <a:t> является продолжением латеральной ости лопатки и служит местом прикрепления клювовидно-акромиальной связки и средней части дельтовидной мышцы. </a:t>
            </a:r>
          </a:p>
          <a:p>
            <a:r>
              <a:rPr lang="ru-RU" dirty="0">
                <a:ea typeface="+mn-lt"/>
                <a:cs typeface="+mn-lt"/>
              </a:rPr>
              <a:t>Верхняя поверхность </a:t>
            </a:r>
            <a:r>
              <a:rPr lang="ru-RU" dirty="0" err="1">
                <a:ea typeface="+mn-lt"/>
                <a:cs typeface="+mn-lt"/>
              </a:rPr>
              <a:t>акромиона</a:t>
            </a:r>
            <a:r>
              <a:rPr lang="ru-RU" dirty="0">
                <a:ea typeface="+mn-lt"/>
                <a:cs typeface="+mn-lt"/>
              </a:rPr>
              <a:t> находится под кожей и уязвима для травм. </a:t>
            </a:r>
            <a:endParaRPr lang="ru-RU">
              <a:ea typeface="+mn-lt"/>
              <a:cs typeface="+mn-lt"/>
            </a:endParaRPr>
          </a:p>
          <a:p>
            <a:r>
              <a:rPr lang="ru-RU" dirty="0">
                <a:ea typeface="+mn-lt"/>
                <a:cs typeface="+mn-lt"/>
              </a:rPr>
              <a:t>Боковая поверхность, где прикрепляется дельтовидная мышца, толстая и шероховатая, тогда как нижняя поверхность, которая входит в состав клювовидно-акромиальной дуги, гладкая;</a:t>
            </a:r>
          </a:p>
          <a:p>
            <a:r>
              <a:rPr lang="ru-RU" dirty="0">
                <a:ea typeface="+mn-lt"/>
                <a:cs typeface="+mn-lt"/>
              </a:rPr>
              <a:t>Окостенение тела лопатки и позвоночника начинается внутриутробно;</a:t>
            </a:r>
          </a:p>
          <a:p>
            <a:r>
              <a:rPr lang="ru-RU" dirty="0" err="1">
                <a:ea typeface="+mn-lt"/>
                <a:cs typeface="+mn-lt"/>
              </a:rPr>
              <a:t>Акромион</a:t>
            </a:r>
            <a:r>
              <a:rPr lang="ru-RU" dirty="0">
                <a:ea typeface="+mn-lt"/>
                <a:cs typeface="+mn-lt"/>
              </a:rPr>
              <a:t> окостеневает в детстве и подростковом возрасте;</a:t>
            </a:r>
          </a:p>
          <a:p>
            <a:r>
              <a:rPr lang="ru-RU" dirty="0">
                <a:ea typeface="+mn-lt"/>
                <a:cs typeface="+mn-lt"/>
              </a:rPr>
              <a:t>Центры обычно объединяются в четыре зоны: </a:t>
            </a:r>
            <a:r>
              <a:rPr lang="ru-RU" dirty="0" err="1">
                <a:ea typeface="+mn-lt"/>
                <a:cs typeface="+mn-lt"/>
              </a:rPr>
              <a:t>преакромион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мезоакромион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метаакромион</a:t>
            </a:r>
            <a:r>
              <a:rPr lang="ru-RU" dirty="0">
                <a:ea typeface="+mn-lt"/>
                <a:cs typeface="+mn-lt"/>
              </a:rPr>
              <a:t> и </a:t>
            </a:r>
            <a:r>
              <a:rPr lang="ru-RU" dirty="0" err="1">
                <a:ea typeface="+mn-lt"/>
                <a:cs typeface="+mn-lt"/>
              </a:rPr>
              <a:t>базиакромион</a:t>
            </a:r>
            <a:r>
              <a:rPr lang="ru-RU" dirty="0">
                <a:ea typeface="+mn-lt"/>
                <a:cs typeface="+mn-lt"/>
              </a:rPr>
              <a:t>; </a:t>
            </a:r>
          </a:p>
          <a:p>
            <a:r>
              <a:rPr lang="ru-RU" dirty="0">
                <a:ea typeface="+mn-lt"/>
                <a:cs typeface="+mn-lt"/>
              </a:rPr>
              <a:t>Слияние этих зон происходит в возрасте 15-25 лет, обычно от латеральной к медиальной и от задней к передней; </a:t>
            </a:r>
            <a:endParaRPr lang="ru-RU">
              <a:ea typeface="+mn-lt"/>
              <a:cs typeface="+mn-lt"/>
            </a:endParaRPr>
          </a:p>
          <a:p>
            <a:r>
              <a:rPr lang="ru-RU" dirty="0">
                <a:ea typeface="+mn-lt"/>
                <a:cs typeface="+mn-lt"/>
              </a:rPr>
              <a:t>Неудачное слияние приводит к </a:t>
            </a:r>
            <a:r>
              <a:rPr lang="ru-RU" dirty="0" err="1">
                <a:ea typeface="+mn-lt"/>
                <a:cs typeface="+mn-lt"/>
              </a:rPr>
              <a:t>импинджмент</a:t>
            </a:r>
            <a:r>
              <a:rPr lang="ru-RU" dirty="0">
                <a:ea typeface="+mn-lt"/>
                <a:cs typeface="+mn-lt"/>
              </a:rPr>
              <a:t> синдрому.</a:t>
            </a:r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943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E6851-92D2-4F13-A4AD-14EB9D96A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73" y="231260"/>
            <a:ext cx="5747951" cy="648450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dirty="0">
                <a:ea typeface="+mj-lt"/>
                <a:cs typeface="+mj-lt"/>
              </a:rPr>
              <a:t/>
            </a:r>
            <a:br>
              <a:rPr lang="ru-RU" sz="2200" dirty="0">
                <a:ea typeface="+mj-lt"/>
                <a:cs typeface="+mj-lt"/>
              </a:rPr>
            </a:br>
            <a:r>
              <a:rPr lang="ru-RU" sz="2200" dirty="0">
                <a:ea typeface="+mj-lt"/>
                <a:cs typeface="+mj-lt"/>
              </a:rPr>
              <a:t>Аксиальной плоскость.</a:t>
            </a:r>
            <a:br>
              <a:rPr lang="ru-RU" sz="2200" dirty="0">
                <a:ea typeface="+mj-lt"/>
                <a:cs typeface="+mj-lt"/>
              </a:rPr>
            </a:br>
            <a:r>
              <a:rPr lang="ru-RU" sz="2200" dirty="0">
                <a:ea typeface="+mj-lt"/>
                <a:cs typeface="+mj-lt"/>
              </a:rPr>
              <a:t> </a:t>
            </a:r>
            <a:br>
              <a:rPr lang="ru-RU" sz="2200" dirty="0">
                <a:ea typeface="+mj-lt"/>
                <a:cs typeface="+mj-lt"/>
              </a:rPr>
            </a:br>
            <a:r>
              <a:rPr lang="ru-RU" sz="2200" b="1" dirty="0">
                <a:ea typeface="+mj-lt"/>
                <a:cs typeface="+mj-lt"/>
              </a:rPr>
              <a:t>S-образный изгиб ключицы</a:t>
            </a:r>
            <a:r>
              <a:rPr lang="ru-RU" sz="2200" dirty="0">
                <a:ea typeface="+mj-lt"/>
                <a:cs typeface="+mj-lt"/>
              </a:rPr>
              <a:t> (стрелки)</a:t>
            </a:r>
            <a:br>
              <a:rPr lang="ru-RU" sz="2200" dirty="0">
                <a:ea typeface="+mj-lt"/>
                <a:cs typeface="+mj-lt"/>
              </a:rPr>
            </a:br>
            <a:r>
              <a:rPr lang="ru-RU" sz="2200" dirty="0">
                <a:ea typeface="+mj-lt"/>
                <a:cs typeface="+mj-lt"/>
              </a:rPr>
              <a:t/>
            </a:r>
            <a:br>
              <a:rPr lang="ru-RU" sz="2200" dirty="0">
                <a:ea typeface="+mj-lt"/>
                <a:cs typeface="+mj-lt"/>
              </a:rPr>
            </a:br>
            <a:r>
              <a:rPr lang="ru-RU" sz="2200" b="1" dirty="0" err="1">
                <a:ea typeface="+mj-lt"/>
                <a:cs typeface="+mj-lt"/>
              </a:rPr>
              <a:t>Акромион</a:t>
            </a:r>
            <a:r>
              <a:rPr lang="ru-RU" sz="2200" dirty="0">
                <a:ea typeface="+mj-lt"/>
                <a:cs typeface="+mj-lt"/>
              </a:rPr>
              <a:t> (стрелка) сочленяется с латеральным концом ключицы, образуя акромиально-ключичный сустав. </a:t>
            </a:r>
            <a:br>
              <a:rPr lang="ru-RU" sz="2200" dirty="0">
                <a:ea typeface="+mj-lt"/>
                <a:cs typeface="+mj-lt"/>
              </a:rPr>
            </a:br>
            <a:r>
              <a:rPr lang="ru-RU" sz="2200" dirty="0">
                <a:ea typeface="+mj-lt"/>
                <a:cs typeface="+mj-lt"/>
              </a:rPr>
              <a:t/>
            </a:r>
            <a:br>
              <a:rPr lang="ru-RU" sz="2200" dirty="0">
                <a:ea typeface="+mj-lt"/>
                <a:cs typeface="+mj-lt"/>
              </a:rPr>
            </a:br>
            <a:r>
              <a:rPr lang="ru-RU" sz="2200" b="1" dirty="0">
                <a:ea typeface="+mj-lt"/>
                <a:cs typeface="+mj-lt"/>
              </a:rPr>
              <a:t>Клювовидный отросток (*) </a:t>
            </a:r>
            <a:r>
              <a:rPr lang="ru-RU" sz="2200" dirty="0">
                <a:ea typeface="+mj-lt"/>
                <a:cs typeface="+mj-lt"/>
              </a:rPr>
              <a:t>выступает вперед от тела лопатки и служит местом прикрепления </a:t>
            </a:r>
            <a:r>
              <a:rPr lang="ru-RU" sz="2200" b="1" dirty="0">
                <a:ea typeface="+mj-lt"/>
                <a:cs typeface="+mj-lt"/>
              </a:rPr>
              <a:t>клювовидно-ключичных связок.</a:t>
            </a:r>
            <a:endParaRPr lang="ru-RU" sz="2200" b="1" dirty="0">
              <a:cs typeface="Calibri Light" panose="020F0302020204030204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DE3F030-7C65-438A-BAD7-AAB4D18BE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1276" y="867977"/>
            <a:ext cx="6289392" cy="521631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3608CF-61E3-4106-A5D2-7DD3DFFAF022}"/>
              </a:ext>
            </a:extLst>
          </p:cNvPr>
          <p:cNvSpPr txBox="1"/>
          <p:nvPr/>
        </p:nvSpPr>
        <p:spPr>
          <a:xfrm>
            <a:off x="3045941" y="-2060"/>
            <a:ext cx="795363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>
                <a:latin typeface="Calibri Light"/>
              </a:rPr>
              <a:t>3D  КТ правого плечевого пояса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29150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0C6CB-7B49-4568-9F20-789A7A181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092" y="-149740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Calibri"/>
                <a:cs typeface="Calibri"/>
              </a:rPr>
              <a:t>Акромиально-ключичный сустав</a:t>
            </a:r>
            <a:endParaRPr lang="ru-RU" dirty="0">
              <a:cs typeface="Calibri Light" panose="020F03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CAAC8F-D1D6-4CFD-9069-B8EDC885D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471" y="1290166"/>
            <a:ext cx="11699788" cy="57723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ea typeface="+mn-lt"/>
                <a:cs typeface="+mn-lt"/>
              </a:rPr>
              <a:t>Представляет собой </a:t>
            </a:r>
            <a:r>
              <a:rPr lang="ru-RU" b="1" dirty="0">
                <a:ea typeface="+mn-lt"/>
                <a:cs typeface="+mn-lt"/>
              </a:rPr>
              <a:t>плоский </a:t>
            </a:r>
            <a:r>
              <a:rPr lang="ru-RU" b="1" dirty="0" err="1">
                <a:ea typeface="+mn-lt"/>
                <a:cs typeface="+mn-lt"/>
              </a:rPr>
              <a:t>диартродиальный</a:t>
            </a:r>
            <a:r>
              <a:rPr lang="ru-RU" b="1" dirty="0">
                <a:ea typeface="+mn-lt"/>
                <a:cs typeface="+mn-lt"/>
              </a:rPr>
              <a:t> сустав</a:t>
            </a:r>
            <a:r>
              <a:rPr lang="ru-RU" dirty="0">
                <a:ea typeface="+mn-lt"/>
                <a:cs typeface="+mn-lt"/>
              </a:rPr>
              <a:t> между дистальной частью ключицы и </a:t>
            </a:r>
            <a:r>
              <a:rPr lang="ru-RU" dirty="0" err="1">
                <a:ea typeface="+mn-lt"/>
                <a:cs typeface="+mn-lt"/>
              </a:rPr>
              <a:t>передне</a:t>
            </a:r>
            <a:r>
              <a:rPr lang="ru-RU" dirty="0">
                <a:ea typeface="+mn-lt"/>
                <a:cs typeface="+mn-lt"/>
              </a:rPr>
              <a:t>-медиальной частью </a:t>
            </a:r>
            <a:r>
              <a:rPr lang="ru-RU" dirty="0" err="1">
                <a:ea typeface="+mn-lt"/>
                <a:cs typeface="+mn-lt"/>
              </a:rPr>
              <a:t>акромионома</a:t>
            </a:r>
            <a:r>
              <a:rPr lang="ru-RU" dirty="0">
                <a:ea typeface="+mn-lt"/>
                <a:cs typeface="+mn-lt"/>
              </a:rPr>
              <a:t> ;</a:t>
            </a:r>
          </a:p>
          <a:p>
            <a:r>
              <a:rPr lang="ru-RU" dirty="0">
                <a:ea typeface="+mn-lt"/>
                <a:cs typeface="+mn-lt"/>
              </a:rPr>
              <a:t>Эти кости сочленяются </a:t>
            </a:r>
            <a:r>
              <a:rPr lang="ru-RU" b="1" dirty="0">
                <a:ea typeface="+mn-lt"/>
                <a:cs typeface="+mn-lt"/>
              </a:rPr>
              <a:t>хрящами</a:t>
            </a:r>
            <a:r>
              <a:rPr lang="ru-RU" dirty="0">
                <a:ea typeface="+mn-lt"/>
                <a:cs typeface="+mn-lt"/>
              </a:rPr>
              <a:t>, которые изначально гиалиновые, но с возрастом приобретают волокнистую структуру;</a:t>
            </a:r>
          </a:p>
          <a:p>
            <a:r>
              <a:rPr lang="ru-RU" dirty="0">
                <a:ea typeface="+mn-lt"/>
                <a:cs typeface="+mn-lt"/>
              </a:rPr>
              <a:t>Формы хрящей вариабельны;</a:t>
            </a:r>
          </a:p>
          <a:p>
            <a:r>
              <a:rPr lang="ru-RU" dirty="0">
                <a:ea typeface="+mn-lt"/>
                <a:cs typeface="+mn-lt"/>
              </a:rPr>
              <a:t>Плоскость сустава обычно наклонена на 20°–30°, может быть вертикальной или горизонтальной;</a:t>
            </a:r>
          </a:p>
          <a:p>
            <a:r>
              <a:rPr lang="ru-RU" dirty="0">
                <a:ea typeface="+mn-lt"/>
                <a:cs typeface="+mn-lt"/>
              </a:rPr>
              <a:t>Акромиально-ключичный сустав небольшой, в среднем 9 мм в высоту и 19 мм в длину. Ширина суставной щели составляет 1–7 мм у мужчин и 1–6 мм у женщин и уменьшается с возрастом.</a:t>
            </a:r>
            <a:endParaRPr lang="ru-RU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77986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967</Words>
  <Application>Microsoft Office PowerPoint</Application>
  <PresentationFormat>Широкоэкранный</PresentationFormat>
  <Paragraphs>139</Paragraphs>
  <Slides>20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Визуализация акромиально-ключичного сустава:  анатомия, функция, патологические особенности и лечение. Часть 1.</vt:lpstr>
      <vt:lpstr>ВВЕДЕНИЕ</vt:lpstr>
      <vt:lpstr>СОДЕРЖАНИЕ</vt:lpstr>
      <vt:lpstr>Акромиально-ключичный сустав (АКС)</vt:lpstr>
      <vt:lpstr>Пять подвижных областей плечевого пояса.  Акромиально-ключичный сустав (А) соединяет ключицу с лопаткой и подвешивает плечо.  При движении руки происходит синхронные движения в акромиально-ключичном (А), плече-лопаточный (С) и грудино-ключичном (Е) суставах.   Две зоны внесуставного скольжения плечевого пояса включают субакромиальное (В) и лопаточно-грудное (D) пространства.</vt:lpstr>
      <vt:lpstr>Ключица</vt:lpstr>
      <vt:lpstr>Акромион</vt:lpstr>
      <vt:lpstr> Аксиальной плоскость.   S-образный изгиб ключицы (стрелки)  Акромион (стрелка) сочленяется с латеральным концом ключицы, образуя акромиально-ключичный сустав.   Клювовидный отросток (*) выступает вперед от тела лопатки и служит местом прикрепления клювовидно-ключичных связок.</vt:lpstr>
      <vt:lpstr>Акромиально-ключичный сустав</vt:lpstr>
      <vt:lpstr>Демонстрирует нормальный наклон акромиально-ключичного сустава.  Толстая капсульная ткань верхней капсулы, где находится небольшой остаток суставного диска (стрелка).   Тонкие поверхностные фасции дельтовидной и трапециевидной мышц сливаются, образуя дельто-трапециевидную фасцию, которая незаметно сливается с верхней суставной капсулой (стрелки).   Выраженный остеоартроз акромиально-ключичного сустава с сужением и небольшими остеофитами по нижнему краю сустава. </vt:lpstr>
      <vt:lpstr>Акромиально-ключичный сустав</vt:lpstr>
      <vt:lpstr>Статические стабилизаторы</vt:lpstr>
      <vt:lpstr>Статические стабилизаторы Клювовидные связки </vt:lpstr>
      <vt:lpstr>Статические стабилизаторы Клювовидные связки</vt:lpstr>
      <vt:lpstr>Презентация PowerPoint</vt:lpstr>
      <vt:lpstr>Коноидный отросток </vt:lpstr>
      <vt:lpstr>Презентация PowerPoint</vt:lpstr>
      <vt:lpstr>Методы визуализации</vt:lpstr>
      <vt:lpstr>Нормальная рентгенограмма в проекции Zanca левой ключицы и акромиально-ключичного сустава  у 34-летней женщины с псориазом в анамнезе и грудино-ключичной болью. Получение проекции Zanca с наклоном луча в краниальном направлении 10–15° устраняет перекрытие между ключицей и лопаткой и улучшает визуализацию акромиально-ключичного сустава.</vt:lpstr>
      <vt:lpstr>1 часть завершена 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Администратор1</cp:lastModifiedBy>
  <cp:revision>706</cp:revision>
  <dcterms:created xsi:type="dcterms:W3CDTF">2022-03-01T07:21:12Z</dcterms:created>
  <dcterms:modified xsi:type="dcterms:W3CDTF">2022-03-13T05:12:57Z</dcterms:modified>
</cp:coreProperties>
</file>