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67" r:id="rId4"/>
    <p:sldId id="283" r:id="rId5"/>
    <p:sldId id="268" r:id="rId6"/>
    <p:sldId id="269" r:id="rId7"/>
    <p:sldId id="270" r:id="rId8"/>
    <p:sldId id="271" r:id="rId9"/>
    <p:sldId id="272" r:id="rId10"/>
    <p:sldId id="285" r:id="rId11"/>
    <p:sldId id="273" r:id="rId12"/>
    <p:sldId id="286" r:id="rId13"/>
    <p:sldId id="284" r:id="rId14"/>
    <p:sldId id="287" r:id="rId15"/>
    <p:sldId id="274" r:id="rId16"/>
    <p:sldId id="289" r:id="rId17"/>
    <p:sldId id="276" r:id="rId18"/>
    <p:sldId id="288" r:id="rId19"/>
    <p:sldId id="290" r:id="rId20"/>
    <p:sldId id="277" r:id="rId21"/>
    <p:sldId id="278" r:id="rId22"/>
    <p:sldId id="279" r:id="rId23"/>
    <p:sldId id="280" r:id="rId24"/>
    <p:sldId id="281" r:id="rId25"/>
    <p:sldId id="282" r:id="rId26"/>
    <p:sldId id="291" r:id="rId27"/>
    <p:sldId id="293" r:id="rId28"/>
    <p:sldId id="26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>
        <p:scale>
          <a:sx n="62" d="100"/>
          <a:sy n="62" d="100"/>
        </p:scale>
        <p:origin x="-153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83F7B-3BB6-4E30-8E94-6C1253441ED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5C7B7-0599-4499-A315-10922A7C2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18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5C7B7-0599-4499-A315-10922A7C287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7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9362-2B0F-4A9E-83DF-9375FCC1F0D1}" type="datetime1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8D7E-F169-4579-89AA-5FF879D965D9}" type="datetime1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6493-384A-446E-AF2E-174B4C5C5B1D}" type="datetime1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454A-B7CF-4697-8B8D-B9962BADA508}" type="datetime1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CB5-3D90-4E1C-860E-A90200F33963}" type="datetime1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629D-20AB-40B7-AB55-700DB20E3A7A}" type="datetime1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2F9A-0FC1-4430-B0F3-F3E2D92194AA}" type="datetime1">
              <a:rPr lang="ru-RU" smtClean="0"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B27C-AF58-42FF-BB63-A24EAFFBB644}" type="datetime1">
              <a:rPr lang="ru-RU" smtClean="0"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773B-75F7-453B-AEBE-D6B19F8B76AA}" type="datetime1">
              <a:rPr lang="ru-RU" smtClean="0"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398C-E32C-4A45-95E3-B21F64803510}" type="datetime1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8E01-473A-4037-8D62-9D78DD3400B1}" type="datetime1">
              <a:rPr lang="ru-RU" smtClean="0"/>
              <a:t>12.05.2020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94CB753-B9EC-4385-B9B2-2EAC01B80877}" type="datetime1">
              <a:rPr lang="ru-RU" smtClean="0"/>
              <a:t>12.05.2020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1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8313" y="107950"/>
            <a:ext cx="8280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ВЫСШЕГО  ОБРАЗОВАНИЯ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КРАСНОЯРСКИЙ  ГОСУДАРСТВЕННЫЙ  МЕДИЦИНСКИЙ  УНИВЕРСИТЕТ ИМЕНИ ПРОФЕССОРА В.Ф. ВОЙНО-ЯСЕНЕЦКОГО»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22313" y="1556792"/>
            <a:ext cx="7772400" cy="2397125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Кормление тяжелобольных пациентов, ведение документации. Личная гигиена тяжелобольного пациента, профилактика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пролежней.</a:t>
            </a:r>
            <a:r>
              <a:rPr lang="ru-RU" alt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Дисциплина: «Технология оказания медицинских услуг 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293096"/>
            <a:ext cx="5039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Приготовила студентка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 гр.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подгруппы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Специальность: «Сестринское дело</a:t>
            </a:r>
            <a:r>
              <a:rPr lang="ru-RU" alt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altLang="ru-RU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Портнягина А.А.</a:t>
            </a:r>
            <a: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Проверила: преподаватель </a:t>
            </a:r>
            <a:r>
              <a:rPr lang="ru-RU" altLang="ru-RU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Битковская</a:t>
            </a:r>
            <a:r>
              <a:rPr lang="ru-RU" alt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В. Г.</a:t>
            </a:r>
            <a: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71750" y="6286500"/>
            <a:ext cx="3929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Красноярск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Обработка наружного слухового прохода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146809"/>
            <a:ext cx="152109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47811"/>
            <a:ext cx="2672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Объяснить суть.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Получить согласие.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Мытье рук.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ср.индивидуальной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защиты.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оборудования.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Удобное положение пациенту.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2344023"/>
            <a:ext cx="158417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3796" y="1116032"/>
            <a:ext cx="155375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5" y="1598354"/>
            <a:ext cx="3105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Дезинфекция, утилизация.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Обработка рук.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Запись в документы.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988640" y="1547811"/>
            <a:ext cx="1071192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606678" y="1547811"/>
            <a:ext cx="1197118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21605" y="5190842"/>
            <a:ext cx="3107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Турунды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3% раствор перекиси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водорода, держать в ушном ходу 2 -3 минуты.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studref.com/htm/img/14/8631/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236" y="2744133"/>
            <a:ext cx="2531084" cy="243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250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Мытье ног в постели, стрижка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ногтей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 соблюдение личной гигиены.</a:t>
            </a:r>
          </a:p>
          <a:p>
            <a:pPr marL="11430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тяжёлое состояние пациента.</a:t>
            </a:r>
          </a:p>
          <a:p>
            <a:pPr marL="11430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Противопоказания:</a:t>
            </a:r>
          </a:p>
          <a:p>
            <a:pPr marL="11430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Оснащение: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8194" name="Picture 2" descr="https://avatars.mds.yandex.net/get-pdb/1549417/303e964c-04b3-4a24-9f41-2bd345a0a114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96720"/>
            <a:ext cx="2141336" cy="194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2627784" y="2132856"/>
            <a:ext cx="237626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196" name="Picture 4" descr="https://images.ru.prom.st/739295399_w640_h640_pelenki-vpityvayuschie-odnorazovy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0" y="2817181"/>
            <a:ext cx="2469654" cy="246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dn1.ozone.ru/multimedia/10172769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37802"/>
            <a:ext cx="286616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ae01.alicdn.com/kf/HTB1CxC2XPLuK1Rjy0Fhq6xpdFXaV/2.jpg_q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69" y="2852989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bookprose.ru/pictures/10210141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0" y="4768284"/>
            <a:ext cx="2573384" cy="197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cdn2.static1-sima-land.com/items/3610089/0/700-n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4782018"/>
            <a:ext cx="1979546" cy="197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434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Мытье ног в постели, стрижка ногтей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146809"/>
            <a:ext cx="152109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47811"/>
            <a:ext cx="2672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Объяснить суть.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Получить согласие.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Мытье рук.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ср.индивидуальной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защиты.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оборудования.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Удобное положение пациенту.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2344023"/>
            <a:ext cx="158417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3796" y="1116032"/>
            <a:ext cx="155375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5" y="1598354"/>
            <a:ext cx="3105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Дезинфекция, утилизация.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Обработка рук.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Запись в документы.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988640" y="1547811"/>
            <a:ext cx="1071192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606678" y="1547811"/>
            <a:ext cx="1197118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218" name="Picture 2" descr="http://vmede.org/sait/content/Obwij_uhod_terr_klin_oslopov_2009/4_files/mb4_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377" y="2890279"/>
            <a:ext cx="3556602" cy="36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915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Уход за волосами пациента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 соблюдение личной гигиены.</a:t>
            </a:r>
          </a:p>
          <a:p>
            <a:pPr marL="11430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тяжёлое состояние пациента.</a:t>
            </a:r>
          </a:p>
          <a:p>
            <a:pPr marL="11430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10242" name="Picture 2" descr="https://medvoice.ru/wp-content/uploads/2019/02/1550063990_cherepnomozgovaya_travme_1550063985_5c641971553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2604456" cy="1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2627784" y="1988840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4" descr="https://images.ru.prom.st/739295399_w640_h640_pelenki-vpityvayuschie-odnorazovy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5" y="2636912"/>
            <a:ext cx="2469654" cy="246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cdn1.ozone.ru/multimedia/10172769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37802"/>
            <a:ext cx="286616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suvmedia.ru/cdn/models/71/2060beef77846103b241f26865d2d96f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00621"/>
            <a:ext cx="1942235" cy="194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s://cdn1.ozone.ru/multimedia/10169290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43" y="4842856"/>
            <a:ext cx="1546418" cy="17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uniquedress.ru/i/imgs/www.utkonos.ru/images/photo/3320/3320855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50" y="4858943"/>
            <a:ext cx="1725272" cy="172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3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Уход за волосами пациента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146809"/>
            <a:ext cx="152109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47811"/>
            <a:ext cx="2672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Объяснить суть.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Получить согласие.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Мытье рук.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ср.индивидуальной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защиты.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оборудования.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Удобное положение пациенту.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2344023"/>
            <a:ext cx="158417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3796" y="1126445"/>
            <a:ext cx="155375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5" y="1598354"/>
            <a:ext cx="3105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Дезинфекция, утилизация.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Обработка рук.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Запись в документы.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988640" y="1547811"/>
            <a:ext cx="1071192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606678" y="1547811"/>
            <a:ext cx="1197118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266" name="Picture 2" descr="http://palliative.kz/_cache/user_4/full/2015_14_01__09_58_19__4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90" y="3140968"/>
            <a:ext cx="5282211" cy="32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48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674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Подача судна пациенту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11430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оказать помощь в осуществлении акта дефекации и при мочеиспускании.</a:t>
            </a: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Показания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опорожнение кишечника.</a:t>
            </a: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Оснащение: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6" name="Picture 4" descr="https://images.ru.prom.st/739295399_w640_h640_pelenki-vpityvayuschie-odnorazovy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5" y="2636912"/>
            <a:ext cx="2469654" cy="246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shop-patronage.ru/upload/iblock/a36/a36f7de42f4d33cc30c87a687ce61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24335"/>
            <a:ext cx="3985787" cy="229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rent-med.ru/u/i/Tovar/3-tier-mobile-screen-solid-pane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024" y="4371373"/>
            <a:ext cx="2187808" cy="218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20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Подача судна пациенту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146809"/>
            <a:ext cx="152109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47811"/>
            <a:ext cx="2672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Объяснить суть.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Получить согласие.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Мытье рук.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ср.индивидуальной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защиты.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оборудования.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Закрыть ширмой.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Удобное положение пациенту</a:t>
            </a:r>
            <a:r>
              <a:rPr lang="ru-RU" dirty="0" smtClean="0"/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нижнюю часть тела.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2344023"/>
            <a:ext cx="158417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3796" y="1126445"/>
            <a:ext cx="155375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5" y="1598354"/>
            <a:ext cx="3105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Дезинфекция, утилизация.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Обработка рук.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Запись в документы.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988640" y="1547811"/>
            <a:ext cx="1071192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606678" y="1547811"/>
            <a:ext cx="1197118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tepka.ru/Sestrinskoe_delo/4.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19" y="2924944"/>
            <a:ext cx="4032448" cy="379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109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Уход за наружными половыми органами и промежностью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800600"/>
          </a:xfrm>
        </p:spPr>
        <p:txBody>
          <a:bodyPr>
            <a:normAutofit/>
          </a:bodyPr>
          <a:lstStyle/>
          <a:p>
            <a:pPr marL="11430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Цель: оказать помощь в осуществлении акта дефекации и при мочеиспускании.</a:t>
            </a: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Показания: опорожнение кишечника.</a:t>
            </a: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Оснащение: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6" name="Picture 4" descr="https://images.ru.prom.st/739295399_w640_h640_pelenki-vpityvayuschie-odnorazovy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5" y="2636912"/>
            <a:ext cx="2469654" cy="246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hop-patronage.ru/upload/iblock/a36/a36f7de42f4d33cc30c87a687ce61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24335"/>
            <a:ext cx="3985787" cy="229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rent-med.ru/u/i/Tovar/3-tier-mobile-screen-solid-pane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024" y="4371373"/>
            <a:ext cx="2187808" cy="218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97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620000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Половые органы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промежность мужчины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146809"/>
            <a:ext cx="152109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47811"/>
            <a:ext cx="2411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Объяснить суть.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Получить согласие.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Мытье рук. Надеть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ср.индивидуальной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защиты.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оборудования.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Закрыть ширмой, доверительное отношение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Удобное положение пациенту на судно</a:t>
            </a:r>
            <a:r>
              <a:rPr lang="ru-RU" dirty="0" smtClean="0"/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нижнюю часть тела.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2344023"/>
            <a:ext cx="158417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3796" y="1126445"/>
            <a:ext cx="155375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5" y="1598354"/>
            <a:ext cx="3105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Дезинфекция, утилизация.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Обработка рук.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Запись в документы.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988640" y="1547811"/>
            <a:ext cx="1071192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606678" y="1547811"/>
            <a:ext cx="1197118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http://tepka.ru/Sestrinskoe_delo/11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95" y="2744133"/>
            <a:ext cx="55626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143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92008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Половые органы и промежность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женщины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146809"/>
            <a:ext cx="152109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47811"/>
            <a:ext cx="2411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Объяснить суть.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Получить согласие.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Мытье рук. Надеть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ср.индивидуальной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защиты.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оборудования.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Закрыть ширмой, доверительное отношение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Удобное положение пациенту на судно</a:t>
            </a:r>
            <a:r>
              <a:rPr lang="ru-RU" dirty="0" smtClean="0"/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нижнюю часть тела.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2344023"/>
            <a:ext cx="158417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3796" y="1126445"/>
            <a:ext cx="155375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5" y="1598354"/>
            <a:ext cx="3105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Дезинфекция, утилизация.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Обработка рук.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Запись в документы.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988640" y="1547811"/>
            <a:ext cx="1071192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606678" y="1547811"/>
            <a:ext cx="1197118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410" name="Picture 2" descr="https://metodich.ru/uhod-za-onkologicheskimi-bolenimi/3435_html_1be859d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00" y="3230884"/>
            <a:ext cx="25146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900igr.net/up/datai/203819/0015-011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13848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1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7609656" cy="5616624"/>
          </a:xfrm>
        </p:spPr>
        <p:txBody>
          <a:bodyPr>
            <a:normAutofit lnSpcReduction="10000"/>
          </a:bodyPr>
          <a:lstStyle/>
          <a:p>
            <a:pPr marL="0" indent="450000" algn="ctr"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Уход за полостью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глаз.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носовых ходов.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наружного слухового прохода.</a:t>
            </a: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Мытье ног в постели, стрижка ногтей.</a:t>
            </a: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волосами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Подача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судна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наружными половыми органами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промежностью.</a:t>
            </a: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постельного белья продольным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постельного белья поперечным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Профилактика пролежней.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тяжелобольного с ложки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поильника.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тяжелобольного через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назогастральный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пациента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гастростому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fld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808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Смена постельного белья продольным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способом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pic>
        <p:nvPicPr>
          <p:cNvPr id="18434" name="Picture 2" descr="http://tepka.ru/Sestrinskoe_delo/4.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196752"/>
            <a:ext cx="734052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148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Смена постельного белья поперечным способом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pic>
        <p:nvPicPr>
          <p:cNvPr id="19458" name="Picture 2" descr="https://bstudy.net/htm/img/8/10063/1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832648" cy="550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86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68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пролежней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rmAutofit/>
          </a:bodyPr>
          <a:lstStyle/>
          <a:p>
            <a:pPr marL="11430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Пролежни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это участки омертвения тканей, появляющиеся в тех местах,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человек постоянно опирается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кровать.</a:t>
            </a:r>
          </a:p>
          <a:p>
            <a:pPr marL="5715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Медицинская многофункциональная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кровать.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5715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Противопролежневые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матрас, подушки, валики, круги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Осмотреть кожу в местах возможного образования пролежней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pic>
        <p:nvPicPr>
          <p:cNvPr id="20482" name="Picture 2" descr="https://svidok.info/sites/default/files/styles/wide/public/deka.jpg?itok=oiLPJV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278197"/>
            <a:ext cx="3672408" cy="28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images.ru.prom.st/439746754_w640_h640_matras-protivoprolezhnevyj-yacheisty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78197"/>
            <a:ext cx="2937480" cy="28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153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пролежней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7620000" cy="4800600"/>
          </a:xfrm>
        </p:spPr>
        <p:txBody>
          <a:bodyPr/>
          <a:lstStyle/>
          <a:p>
            <a:pPr marL="571500" indent="-457200" algn="just">
              <a:spcBef>
                <a:spcPts val="0"/>
              </a:spcBef>
              <a:buFont typeface="+mj-lt"/>
              <a:buAutoNum type="arabicPeriod" startAt="4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Постельное белье не должно образовывать складок.</a:t>
            </a:r>
          </a:p>
          <a:p>
            <a:pPr marL="571500" indent="-457200" algn="just">
              <a:spcBef>
                <a:spcPts val="0"/>
              </a:spcBef>
              <a:buFont typeface="+mj-lt"/>
              <a:buAutoNum type="arabicPeriod" startAt="4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Изменить  положение тела больного (несколько раз в день, желательно каждые 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часа)</a:t>
            </a:r>
          </a:p>
          <a:p>
            <a:pPr marL="571500" indent="-457200" algn="just">
              <a:spcBef>
                <a:spcPts val="0"/>
              </a:spcBef>
              <a:buFont typeface="+mj-lt"/>
              <a:buAutoNum type="arabicPeriod" startAt="4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Одежда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должна быть только из натуральных тканей, без пуговиц, молний или липучек на спине. Она не должна обтягивать, в идеале нужно купить бесшовное белье.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pic>
        <p:nvPicPr>
          <p:cNvPr id="21506" name="Picture 2" descr="https://ck.ot7.ru/uploads/2/8/0/Futbolka_28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241122" cy="33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princessa56.ru/img/articles/bele-dlya-bolnicz-v-orenburge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74" y="3429559"/>
            <a:ext cx="4463734" cy="258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82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795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пролежней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/>
          <a:lstStyle/>
          <a:p>
            <a:pPr marL="571500" indent="-457200" algn="just">
              <a:spcBef>
                <a:spcPts val="0"/>
              </a:spcBef>
              <a:buFont typeface="+mj-lt"/>
              <a:buAutoNum type="arabicPeriod" startAt="7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Полноценное питание и потребление жидкости.</a:t>
            </a:r>
          </a:p>
          <a:p>
            <a:pPr marL="571500" indent="-457200" algn="just">
              <a:spcBef>
                <a:spcPts val="0"/>
              </a:spcBef>
              <a:buFont typeface="+mj-lt"/>
              <a:buAutoNum type="arabicPeriod" startAt="7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Постоянный уход за кожей и соблюдение личной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гигиены,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кожу обработать салфетками, смоченными в теплом камфорном или этиловом спирте.</a:t>
            </a:r>
          </a:p>
          <a:p>
            <a:pPr marL="114300" indent="0" algn="just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pic>
        <p:nvPicPr>
          <p:cNvPr id="22530" name="Picture 2" descr="https://avatars.mds.yandex.net/get-zen_doc/1711517/pub_5d2dbca1ae56cc00ade4d4ad_5d2dc4958600e100ac742e80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44321"/>
            <a:ext cx="3096344" cy="26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bstudy.net/htm/img/8/10063/1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11785"/>
            <a:ext cx="4563144" cy="28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12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Кормление тяжелобольного с ложки и поильника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1424" y="1444134"/>
            <a:ext cx="130458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2236222"/>
            <a:ext cx="142109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1444134"/>
            <a:ext cx="135832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Завершение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016012" y="1813466"/>
            <a:ext cx="1403860" cy="422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840967" y="1813466"/>
            <a:ext cx="1243201" cy="422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712" y="1992288"/>
            <a:ext cx="2924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Предупредить ( 15 мин)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Проверить палату.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Обработать руки,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ср.индивидуальной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защиты..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Фаулера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Приготовить столик.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пациену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4128" y="2024844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Убрать столик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Помочь пациенту (полоскать рот, лечь).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Дезинфекция, утилизация.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Обработка рук.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Запись в документы.</a:t>
            </a:r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3554" name="Picture 2" descr="https://nashaucheba.ru/docs/25/24908/conv_1/file1_html_1a4c72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83" y="4149080"/>
            <a:ext cx="526732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17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808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Кормление тяжелобольного через </a:t>
            </a:r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назогастральный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зонд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/>
          <a:lstStyle/>
          <a:p>
            <a:pPr marL="11430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Показания: расстройство глотательной функции, бессознательное состояние, хирургические вмешательства на желудке, аномалии развития при сохранной проходимости пищевода.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384" y="2605554"/>
            <a:ext cx="2924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Предупредить ( 15 мин)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Проверить палату.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Обработать руки,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ср.индивидуальной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защиты..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Фаулера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Убедиться, что зонд в желудке.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024844"/>
            <a:ext cx="130458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16148" y="2373092"/>
            <a:ext cx="1403860" cy="422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810879" y="2372802"/>
            <a:ext cx="1243201" cy="422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89784" y="2795848"/>
            <a:ext cx="142109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2003760"/>
            <a:ext cx="135832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Завершение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0755" y="2703515"/>
            <a:ext cx="3105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Дезинфекция, утилизация.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Обработка рук.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Запись в документы.</a:t>
            </a:r>
            <a:endParaRPr lang="ru-RU" dirty="0"/>
          </a:p>
        </p:txBody>
      </p:sp>
      <p:pic>
        <p:nvPicPr>
          <p:cNvPr id="24578" name="Picture 2" descr="http://proinsult.by/wp-content/uploads/2016/05/9906_html_m50931e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56" y="3626845"/>
            <a:ext cx="4350568" cy="302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10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808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Кормление пациента через </a:t>
            </a:r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гастростому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/>
          <a:lstStyle/>
          <a:p>
            <a:pPr marL="11430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Показания: непроходимость пищевода в связи с ожогами, ранениями, опухолями.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384" y="2556330"/>
            <a:ext cx="2793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Предупредить (15 мин)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Проверить палату.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Обработать руки,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ср.индивидуальной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защиты..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Фаулера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Облить конец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гастростомы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вазелиновым маслом.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024844"/>
            <a:ext cx="130458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16148" y="2373092"/>
            <a:ext cx="1403860" cy="422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810879" y="2372802"/>
            <a:ext cx="1243201" cy="422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89784" y="2795848"/>
            <a:ext cx="142109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2003760"/>
            <a:ext cx="135832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Завершение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0755" y="2703515"/>
            <a:ext cx="3105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Дезинфекция, утилизация.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Обработка рук.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Запись в документы.</a:t>
            </a:r>
            <a:endParaRPr lang="ru-RU" dirty="0"/>
          </a:p>
        </p:txBody>
      </p:sp>
      <p:pic>
        <p:nvPicPr>
          <p:cNvPr id="25602" name="Picture 2" descr="https://ashgb.ru/wp-content/uploads/2020/03/402dd4863e30f9b1c480c311061dbb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840" y="3741477"/>
            <a:ext cx="4727277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59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852936"/>
            <a:ext cx="7620000" cy="168478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0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Уход за полостью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рта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Цель: профилактика стоматита.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Показания: тяжёлое состояние пациента.</a:t>
            </a:r>
          </a:p>
          <a:p>
            <a:pPr marL="11430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Оснащение: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fld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blotos.ru/wp-content/uploads/f/1/9/f198a9676f797dd34ee419d2659494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6712"/>
            <a:ext cx="2486235" cy="165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umbs.dreamstime.com/b/%D0%BF%D0%B8%D0%BD%D1%86%D0%B5%D1%82-%D1%88%D0%B0%D1%80-%D0%BF%D0%BE%D1%87%D0%BA%D0%B8-%D0%BC%D0%B5-%D0%B8%D1%86%D0%B8%D0%BD%D1%81%D0%BA%D0%B8%D0%B9-%D0%BF%D0%BE-%D0%BD%D0%BE%D1%81-386404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7" y="2708920"/>
            <a:ext cx="2195855" cy="16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s.ru.prom.st/605166472_w640_h640_shpatel-metallicheski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2438103" cy="166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76.img.avito.st/640x480/58518280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850" y="2692317"/>
            <a:ext cx="2520280" cy="167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amson-pharma.ru/upload/iblock/334/3341dcccca8eb1f9d1731e38d41d22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909">
            <a:off x="4871596" y="4457413"/>
            <a:ext cx="1795115" cy="21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medzapislist.ru/wp-content/uploads/2019/07/Vazelinovoe_maslo_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22121"/>
            <a:ext cx="1986454" cy="19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tatic-eu.insales.ru/images/products/1/5072/241742800/4e85b8219e32e_x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95" y="4499223"/>
            <a:ext cx="186849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ae01.alicdn.com/kf/HTB1fxDYQVXXXXb6XFXXq6xXFXXX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4" y="4650247"/>
            <a:ext cx="1856470" cy="19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cdn1.ozone.ru/multimedia/101692903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83" y="4775304"/>
            <a:ext cx="1546418" cy="17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8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9925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Уход за полостью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рта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146809"/>
            <a:ext cx="152109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988640" y="1516142"/>
            <a:ext cx="1338398" cy="9556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70304" y="1256061"/>
            <a:ext cx="155375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7038" y="2524825"/>
            <a:ext cx="158417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4932040" y="1656171"/>
            <a:ext cx="848687" cy="8156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323" y="1696490"/>
            <a:ext cx="2672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Объяснить суть.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Получить согласие.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Мытье рук.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ср.индивидуальной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защиты.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оборудования.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Удобное положение пациенту.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5767" y="4779321"/>
            <a:ext cx="2540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Смазать губы (вазелином), обработать трещины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1% раствором бриллиантового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зеленого).</a:t>
            </a:r>
            <a:endParaRPr lang="ru-RU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336615" y="1809012"/>
            <a:ext cx="3105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Дезинфекция, утилизация.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Мытье  рук.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Запись в документы.</a:t>
            </a:r>
            <a:endParaRPr lang="ru-RU" dirty="0"/>
          </a:p>
        </p:txBody>
      </p:sp>
      <p:pic>
        <p:nvPicPr>
          <p:cNvPr id="2050" name="Picture 2" descr="https://im0-tub-ru.yandex.net/i?id=04e8c3dba573b5412040a7d98971f263-sr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24" y="2924935"/>
            <a:ext cx="3360678" cy="185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43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Обработка глаз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420072"/>
          </a:xfrm>
        </p:spPr>
        <p:txBody>
          <a:bodyPr>
            <a:normAutofit/>
          </a:bodyPr>
          <a:lstStyle/>
          <a:p>
            <a:pPr marL="11430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Цель: проведение гигиенической процедуры.</a:t>
            </a: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Показания: тяжёлое состояние пациента.</a:t>
            </a: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Оснащение: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6" name="Picture 4" descr="https://thumbs.dreamstime.com/b/%D0%BF%D0%B8%D0%BD%D1%86%D0%B5%D1%82-%D1%88%D0%B0%D1%80-%D0%BF%D0%BE%D1%87%D0%BA%D0%B8-%D0%BC%D0%B5-%D0%B8%D1%86%D0%B8%D0%BD%D1%81%D0%BA%D0%B8%D0%B9-%D0%BF%D0%BE-%D0%BD%D0%BE%D1%81-38640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7" y="2708920"/>
            <a:ext cx="2195855" cy="16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ae01.alicdn.com/kf/HTB1fxDYQVXXXXb6XFXXq6xXFXXX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2520280" cy="164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medzapislist.ru/wp-content/uploads/2019/07/Vazelinovoe_maslo_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82773"/>
            <a:ext cx="1986454" cy="19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static-eu.insales.ru/images/products/1/5072/241742800/4e85b8219e32e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412" y="4491520"/>
            <a:ext cx="186849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go3.imgsmail.ru/imgpreview?key=427e8a0080db0cad&amp;mb=stor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82773"/>
            <a:ext cx="1739332" cy="173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toglaza.ru/wp-content/uploads/2018/08/fizrastvor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054" y="2708919"/>
            <a:ext cx="2486807" cy="16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ytimg.com/vi/PdXe9-uXb7Q/maxresdefaul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60" y="980728"/>
            <a:ext cx="2304252" cy="129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925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Обработка глаз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146809"/>
            <a:ext cx="152109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88640" y="1516141"/>
            <a:ext cx="1071192" cy="8278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59832" y="2344023"/>
            <a:ext cx="158417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3796" y="1116032"/>
            <a:ext cx="155375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4644007" y="1546922"/>
            <a:ext cx="1159789" cy="7971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36095" y="1598354"/>
            <a:ext cx="3105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Дезинфекция, утилизация.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Обработка рук.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Запись в документы.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43732" y="4405764"/>
            <a:ext cx="31889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 Шарик - в вазелиновом масле.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Протереть сухим шариком.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 шарик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антисептичеком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растворе..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Протереть сухим шариком.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topuch.ru/metodicheskoe-posobie-dlya-studentov-1-kursa-lechebnogo-fakule/5270_html_20e2c5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12" y="2744133"/>
            <a:ext cx="3528392" cy="166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1547811"/>
            <a:ext cx="2672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Объяснить суть.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Получить согласие.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Мытье рук.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ср.индивидуальной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защиты.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оборудования.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Удобное положение пациенту.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5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674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Обработка носовых ходов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420072"/>
          </a:xfrm>
        </p:spPr>
        <p:txBody>
          <a:bodyPr>
            <a:normAutofit/>
          </a:bodyPr>
          <a:lstStyle/>
          <a:p>
            <a:pPr marL="7200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Цель: предупреждение нарушения носового дыхания. </a:t>
            </a:r>
          </a:p>
          <a:p>
            <a:pPr marL="7200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Показания: тяжёлое состояние пациента, наличие выделений из полости  носа.</a:t>
            </a:r>
          </a:p>
          <a:p>
            <a:pPr marL="7200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Оснащение: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 descr="https://agronom.guru/wp-content/uploads/2019/11/lechenie-nasm-p-5-768x25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79"/>
            <a:ext cx="3525236" cy="16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thumbs.dreamstime.com/b/%D0%BF%D0%B8%D0%BD%D1%86%D0%B5%D1%82-%D1%88%D0%B0%D1%80-%D0%BF%D0%BE%D1%87%D0%BA%D0%B8-%D0%BC%D0%B5-%D0%B8%D1%86%D0%B8%D0%BD%D1%81%D0%BA%D0%B8%D0%B9-%D0%BF%D0%BE-%D0%BD%D0%BE%D1%81-386404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2195855" cy="16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medzapislist.ru/wp-content/uploads/2019/07/Vazelinovoe_maslo_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08" y="4488001"/>
            <a:ext cx="1986454" cy="19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static-eu.insales.ru/images/products/1/5072/241742800/4e85b8219e32e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60" y="4242207"/>
            <a:ext cx="186849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himmag.ru/upload/iblock/943/16cab4d7_21be_11e8_b2a4_002590aad723_f07f5b65_8dc5_11e9_a1cd_002590aad723.resiz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56" y="2351909"/>
            <a:ext cx="2088232" cy="165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0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Обработка носовых ходов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146809"/>
            <a:ext cx="152109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47811"/>
            <a:ext cx="2672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Объяснить суть.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Получить согласие.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Мытье рук.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ср.индивидуальной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защиты.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оборудования.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Удобное положение пациенту.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2344023"/>
            <a:ext cx="158417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3796" y="1116032"/>
            <a:ext cx="155375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5" y="1598354"/>
            <a:ext cx="3105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Дезинфекция, утилизация.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Обработка рук.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Запись в документы.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988640" y="1547811"/>
            <a:ext cx="1071192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606678" y="1547811"/>
            <a:ext cx="1197118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fhd.multiurok.ru/a/2/c/a2ce398cbd7a5ba288f401906f06a74b8ec1fb9f/proviedieniie-tualieta-tiazhielobol-nomu-patsiientu_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958" y="2744133"/>
            <a:ext cx="2520279" cy="20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24236" y="4997407"/>
            <a:ext cx="310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Турунды в вазелиновом масле, держать в носовом ходу 1-3 минуты.</a:t>
            </a:r>
          </a:p>
        </p:txBody>
      </p:sp>
    </p:spTree>
    <p:extLst>
      <p:ext uri="{BB962C8B-B14F-4D97-AF65-F5344CB8AC3E}">
        <p14:creationId xmlns:p14="http://schemas.microsoft.com/office/powerpoint/2010/main" val="121807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Обработка наружного слухового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прохода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>
            <a:normAutofit/>
          </a:bodyPr>
          <a:lstStyle/>
          <a:p>
            <a:pPr marL="11430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Цель: предупреждение снижения слуха из-за скопления серы.</a:t>
            </a: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Показания: тяжёлое состояние пациента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Противопоказание:</a:t>
            </a: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Оснащение: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6146" name="Picture 2" descr="https://gp195.ru/wp-content/uploads/u-devushki-ot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57441"/>
            <a:ext cx="226825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2843808" y="1952761"/>
            <a:ext cx="2232248" cy="112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9" name="Picture 2" descr="https://agronom.guru/wp-content/uploads/2019/11/lechenie-nasm-p-5-768x25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4" y="3065010"/>
            <a:ext cx="3525236" cy="16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thumbs.dreamstime.com/b/%D0%BF%D0%B8%D0%BD%D1%86%D0%B5%D1%82-%D1%88%D0%B0%D1%80-%D0%BF%D0%BE%D1%87%D0%BA%D0%B8-%D0%BC%D0%B5-%D0%B8%D1%86%D0%B8%D0%BD%D1%81%D0%BA%D0%B8%D0%B9-%D0%BF%D0%BE-%D0%BD%D0%BE%D1%81-386404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16" y="3065010"/>
            <a:ext cx="2195855" cy="16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static-eu.insales.ru/images/products/1/5072/241742800/4e85b8219e32e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424" y="4879180"/>
            <a:ext cx="1508456" cy="180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get-zen_doc/1712337/pub_5e255064e3062c00b03cfa80_5e2554565d636200acbd1ccb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49" y="4951803"/>
            <a:ext cx="1294095" cy="17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766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439</TotalTime>
  <Words>974</Words>
  <Application>Microsoft Office PowerPoint</Application>
  <PresentationFormat>Экран (4:3)</PresentationFormat>
  <Paragraphs>264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Соседство</vt:lpstr>
      <vt:lpstr>Кормление тяжелобольных пациентов, ведение документации. Личная гигиена тяжелобольного пациента, профилактика пролежней. Дисциплина: «Технология оказания медицинских услуг »</vt:lpstr>
      <vt:lpstr>Презентация PowerPoint</vt:lpstr>
      <vt:lpstr>Уход за полостью рта</vt:lpstr>
      <vt:lpstr>Уход за полостью рта</vt:lpstr>
      <vt:lpstr>Обработка глаз</vt:lpstr>
      <vt:lpstr>Обработка глаз</vt:lpstr>
      <vt:lpstr>Обработка носовых ходов</vt:lpstr>
      <vt:lpstr>Обработка носовых ходов</vt:lpstr>
      <vt:lpstr>Обработка наружного слухового прохода</vt:lpstr>
      <vt:lpstr>Обработка наружного слухового прохода</vt:lpstr>
      <vt:lpstr>Мытье ног в постели, стрижка ногтей</vt:lpstr>
      <vt:lpstr>Мытье ног в постели, стрижка ногтей</vt:lpstr>
      <vt:lpstr>Уход за волосами пациента</vt:lpstr>
      <vt:lpstr>Уход за волосами пациента</vt:lpstr>
      <vt:lpstr>Подача судна пациенту</vt:lpstr>
      <vt:lpstr>Подача судна пациенту</vt:lpstr>
      <vt:lpstr>Уход за наружными половыми органами и промежностью</vt:lpstr>
      <vt:lpstr>Половые органы и промежность мужчины</vt:lpstr>
      <vt:lpstr>Половые органы и промежность женщины</vt:lpstr>
      <vt:lpstr>Смена постельного белья продольным способом</vt:lpstr>
      <vt:lpstr>Смена постельного белья поперечным способом</vt:lpstr>
      <vt:lpstr>Профилактика пролежней</vt:lpstr>
      <vt:lpstr>Профилактика пролежней</vt:lpstr>
      <vt:lpstr>Профилактика пролежней</vt:lpstr>
      <vt:lpstr>Кормление тяжелобольного с ложки и поильника</vt:lpstr>
      <vt:lpstr>Кормление тяжелобольного через назогастральный зонд</vt:lpstr>
      <vt:lpstr>Кормление пациента через гастростому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Биология как наука о живой материи Дисциплина: «Биология»</dc:title>
  <dc:creator>user</dc:creator>
  <cp:lastModifiedBy>user</cp:lastModifiedBy>
  <cp:revision>69</cp:revision>
  <dcterms:created xsi:type="dcterms:W3CDTF">2019-11-04T15:05:21Z</dcterms:created>
  <dcterms:modified xsi:type="dcterms:W3CDTF">2020-05-12T03:26:13Z</dcterms:modified>
</cp:coreProperties>
</file>