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1"/>
  </p:notesMasterIdLst>
  <p:sldIdLst>
    <p:sldId id="299" r:id="rId2"/>
    <p:sldId id="257" r:id="rId3"/>
    <p:sldId id="258" r:id="rId4"/>
    <p:sldId id="278" r:id="rId5"/>
    <p:sldId id="297" r:id="rId6"/>
    <p:sldId id="280" r:id="rId7"/>
    <p:sldId id="281" r:id="rId8"/>
    <p:sldId id="279" r:id="rId9"/>
    <p:sldId id="282" r:id="rId10"/>
    <p:sldId id="259" r:id="rId11"/>
    <p:sldId id="283" r:id="rId12"/>
    <p:sldId id="284" r:id="rId13"/>
    <p:sldId id="285" r:id="rId14"/>
    <p:sldId id="286" r:id="rId15"/>
    <p:sldId id="261" r:id="rId16"/>
    <p:sldId id="287" r:id="rId17"/>
    <p:sldId id="288" r:id="rId18"/>
    <p:sldId id="289" r:id="rId19"/>
    <p:sldId id="290" r:id="rId20"/>
    <p:sldId id="262" r:id="rId21"/>
    <p:sldId id="263" r:id="rId22"/>
    <p:sldId id="264" r:id="rId23"/>
    <p:sldId id="292" r:id="rId24"/>
    <p:sldId id="265" r:id="rId25"/>
    <p:sldId id="267" r:id="rId26"/>
    <p:sldId id="268" r:id="rId27"/>
    <p:sldId id="269" r:id="rId28"/>
    <p:sldId id="296" r:id="rId29"/>
    <p:sldId id="298" r:id="rId30"/>
    <p:sldId id="270" r:id="rId31"/>
    <p:sldId id="271" r:id="rId32"/>
    <p:sldId id="272" r:id="rId33"/>
    <p:sldId id="273" r:id="rId34"/>
    <p:sldId id="274" r:id="rId35"/>
    <p:sldId id="275" r:id="rId36"/>
    <p:sldId id="276" r:id="rId37"/>
    <p:sldId id="293" r:id="rId38"/>
    <p:sldId id="294" r:id="rId39"/>
    <p:sldId id="295" r:id="rId40"/>
  </p:sldIdLst>
  <p:sldSz cx="12192000" cy="6858000"/>
  <p:notesSz cx="6858000" cy="9144000"/>
  <p:custDataLst>
    <p:tags r:id="rId4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E63E8-C83D-47B0-9424-7D021A1AE79B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75BDF-F14A-40B9-8E05-A6DAD20D8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935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75BDF-F14A-40B9-8E05-A6DAD20D88B2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794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9738-9645-4FAF-8480-88C6F9AE0C32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8730-AC79-44AC-A00C-22A9D93A9C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085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9738-9645-4FAF-8480-88C6F9AE0C32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8730-AC79-44AC-A00C-22A9D93A9C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176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9738-9645-4FAF-8480-88C6F9AE0C32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8730-AC79-44AC-A00C-22A9D93A9C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9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9738-9645-4FAF-8480-88C6F9AE0C32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8730-AC79-44AC-A00C-22A9D93A9C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312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9738-9645-4FAF-8480-88C6F9AE0C32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8730-AC79-44AC-A00C-22A9D93A9C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007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9738-9645-4FAF-8480-88C6F9AE0C32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8730-AC79-44AC-A00C-22A9D93A9C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67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9738-9645-4FAF-8480-88C6F9AE0C32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8730-AC79-44AC-A00C-22A9D93A9C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76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9738-9645-4FAF-8480-88C6F9AE0C32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8730-AC79-44AC-A00C-22A9D93A9C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50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9738-9645-4FAF-8480-88C6F9AE0C32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8730-AC79-44AC-A00C-22A9D93A9C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177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9738-9645-4FAF-8480-88C6F9AE0C32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8730-AC79-44AC-A00C-22A9D93A9C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142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9738-9645-4FAF-8480-88C6F9AE0C32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8730-AC79-44AC-A00C-22A9D93A9C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967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2469738-9645-4FAF-8480-88C6F9AE0C32}" type="datetimeFigureOut">
              <a:rPr lang="ru-RU" smtClean="0"/>
              <a:pPr/>
              <a:t>04.07.2018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78730-AC79-44AC-A00C-22A9D93A9C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571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5480" y="620688"/>
            <a:ext cx="7772400" cy="1152128"/>
          </a:xfrm>
        </p:spPr>
        <p:txBody>
          <a:bodyPr>
            <a:noAutofit/>
          </a:bodyPr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</a:t>
            </a:r>
            <a:b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«КРАСНОЯРСКИЙ ГОСУДАРСТВЕННЫЙ МЕДИЦИНСКИЙ УНИВЕРСИТЕТ ИМЕНИ ПРОФЕССОРА  В.Ф.ВОЙНО-ЯСЕНЕЦКОГО» МИНИСТЕРСТВА ЗДРАВООХРАНЕНИЯ РОССИЙСКОЙ ФЕДЕРАЦИИ</a:t>
            </a:r>
            <a:b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ФАРМАЦЕВТИЧЕСКИЙ КОЛЛЕДЖ</a:t>
            </a: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63552" y="2636912"/>
            <a:ext cx="8064896" cy="3960440"/>
          </a:xfrm>
        </p:spPr>
        <p:txBody>
          <a:bodyPr>
            <a:normAutofit lnSpcReduction="10000"/>
          </a:bodyPr>
          <a:lstStyle/>
          <a:p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Заболеваемость. Инвалидность.</a:t>
            </a:r>
          </a:p>
          <a:p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обучающихся по специальности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34.02.01-Сестринское дело</a:t>
            </a:r>
          </a:p>
          <a:p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Корман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Я.В.</a:t>
            </a:r>
          </a:p>
          <a:p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 2018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736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2594" y="2182463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источники получения информации о заболеваемости населения следующие: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случаев заболевания при обращении населения за медицинской помощью в организации здравоохранения; 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Регистрация случаев заболевания при медицинских осмотрах;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Регистрация случаев заболеваний и причин смерти по данным патологоанатомических и судебно-медицинских исследований.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17288" y="144966"/>
            <a:ext cx="88652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Роль 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статистики заболеваемости в изучении состояния здоровья населения.</a:t>
            </a:r>
          </a:p>
          <a:p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98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16566"/>
            <a:ext cx="10515600" cy="4660397"/>
          </a:xfrm>
        </p:spPr>
        <p:txBody>
          <a:bodyPr>
            <a:normAutofit/>
          </a:bodyPr>
          <a:lstStyle/>
          <a:p>
            <a:pPr algn="just"/>
            <a:r>
              <a:rPr lang="ru-RU" sz="2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Первичная заболеваемость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это число впервые в жизни диагностированных заболеваний в течении 1 года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Учитываются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острые заболевания и впервые в жизни установленные хронические заболевания по первому обращению в лечебное учреждение (рецидивы хронической патологии возникающие в течении года не учитываются).</a:t>
            </a:r>
          </a:p>
        </p:txBody>
      </p:sp>
    </p:spTree>
    <p:extLst>
      <p:ext uri="{BB962C8B-B14F-4D97-AF65-F5344CB8AC3E}">
        <p14:creationId xmlns:p14="http://schemas.microsoft.com/office/powerpoint/2010/main" val="864794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48937"/>
            <a:ext cx="10515600" cy="4928026"/>
          </a:xfrm>
        </p:spPr>
        <p:txBody>
          <a:bodyPr>
            <a:normAutofit/>
          </a:bodyPr>
          <a:lstStyle/>
          <a:p>
            <a:pPr algn="just"/>
            <a:r>
              <a:rPr lang="ru-RU" sz="2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Болезненность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распространенность заболеваний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это совокупность всех острых и всех хронических заболеваний зарегистрированных в данном календарном году. Болезненность всегда выше уровня собственно заболеваемости. Показатель заболеваемости в отличии от болезненности свидетельствует о динамичных процессах происходящих в здоровье населения и является более предпочтительным для выявления причинных связей.</a:t>
            </a:r>
          </a:p>
        </p:txBody>
      </p:sp>
    </p:spTree>
    <p:extLst>
      <p:ext uri="{BB962C8B-B14F-4D97-AF65-F5344CB8AC3E}">
        <p14:creationId xmlns:p14="http://schemas.microsoft.com/office/powerpoint/2010/main" val="1001059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20463"/>
            <a:ext cx="10025010" cy="4920900"/>
          </a:xfrm>
        </p:spPr>
        <p:txBody>
          <a:bodyPr>
            <a:normAutofit/>
          </a:bodyPr>
          <a:lstStyle/>
          <a:p>
            <a:pPr algn="just"/>
            <a:r>
              <a:rPr lang="ru-RU" sz="2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Патологическая пораженность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совокупность всех заболеваний и патологических состояний выявленных при комплексных медосмотрах. Этот показатель дает представление о контингенте больных зарегистрированных на определенную дату. В основном выделяется хроническая патология и в большинстве случаев этого заболевания с которым население не обращалось в лечебно-профилактические учреждения.</a:t>
            </a:r>
          </a:p>
        </p:txBody>
      </p:sp>
    </p:spTree>
    <p:extLst>
      <p:ext uri="{BB962C8B-B14F-4D97-AF65-F5344CB8AC3E}">
        <p14:creationId xmlns:p14="http://schemas.microsoft.com/office/powerpoint/2010/main" val="466516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0931" y="95583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ВИДЫ ЗАБОЛЕВАЕМОСТИ</a:t>
            </a: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Заболеваемость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данным первичной обращаемости которая включает в себя общую заболеваемость инфекционную заболеваемость госпитальную заболеваемость с временной утратой трудоспособности важнейшие не эпидемические заболевания (туберкулез сифилис).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Заболеваемость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данным медосмотров и диспансерного наблюдения.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Заболеваемость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данным причин смерти (данные берутся в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ЗАГСе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документы — свидетельства о смерти).</a:t>
            </a:r>
          </a:p>
          <a:p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931" y="4728794"/>
            <a:ext cx="10758741" cy="1371755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16124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529" y="1049534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первичной заболеваемости взрослого населения Российской Федерации колеблется в пределах 500-600?. Уровень первичной заболеваемости детей значительно превышает аналогичные показатели у взрослых и находится в пределах 1800-1900. Общая заболеваемость (распространенность, болезненность) - это совокупность первичных в данном году случаев обращений населения за медицинской помощью по поводу заболеваний, выявленных как в данном году, так и в предыдущие годы.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544" y="4203764"/>
            <a:ext cx="10993339" cy="1401824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6463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91737"/>
            <a:ext cx="10515600" cy="5385226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необходимо изучить заболеваемость госпитализированную сотрудников академии данные берутся в архиве (документ — карта выбывшего из стационара).</a:t>
            </a:r>
          </a:p>
          <a:p>
            <a:pPr algn="just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необходимо изучить заболеваемость с временной утратой трудоспособности надо взять листок нетрудоспособности который храниться в бухгалтерии).</a:t>
            </a:r>
          </a:p>
          <a:p>
            <a:pPr algn="just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изучения общей заболеваемости берется медицинская карта и стат. талон.</a:t>
            </a:r>
          </a:p>
          <a:p>
            <a:pPr algn="just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изучения заболеваемости туберкулезом сифилисом гонореей берется документ о важнейшем неэпидемическом заболевании.</a:t>
            </a:r>
          </a:p>
        </p:txBody>
      </p:sp>
    </p:spTree>
    <p:extLst>
      <p:ext uri="{BB962C8B-B14F-4D97-AF65-F5344CB8AC3E}">
        <p14:creationId xmlns:p14="http://schemas.microsoft.com/office/powerpoint/2010/main" val="16962290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7117" y="557561"/>
            <a:ext cx="10515600" cy="50172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раздельному изучению этих видов заболеваемости объясняется определенными причинами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</a:t>
            </a:r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инфекционная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заболеваемость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требует быстрого проведения противоэпидемических мероприятий</a:t>
            </a:r>
          </a:p>
          <a:p>
            <a:pPr algn="just">
              <a:spcBef>
                <a:spcPts val="0"/>
              </a:spcBef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госпитальная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заболеваемость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сведения о ней используются для планирования коечного фонда</a:t>
            </a:r>
          </a:p>
          <a:p>
            <a:pPr algn="just">
              <a:spcBef>
                <a:spcPts val="0"/>
              </a:spcBef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заболеваемость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временной утратой трудоспособности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определяет экономические затраты</a:t>
            </a:r>
          </a:p>
          <a:p>
            <a:pPr algn="just">
              <a:spcBef>
                <a:spcPts val="0"/>
              </a:spcBef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важнейшая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неэпидемическая заболеваемость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дает сведения о распространенности социально обусловленных заболеваний</a:t>
            </a:r>
          </a:p>
          <a:p>
            <a:endParaRPr lang="ru-RU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994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9351" y="1223459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оценки заболеваемости населения используются коэффициенты рассчитанные как отношение числа заболеваний к численности групп населения и пересчитанные на стандарт (на 100 1000 10000 человек). Эти коэффициенты позволяют оценить вероятность риск появления каких-либо заболеваний у населения.</a:t>
            </a:r>
          </a:p>
          <a:p>
            <a:pPr algn="just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ориентировочных представлений о заболеваемости населения предусматривается расчет общих коэффициентов (экстенсивный интенсивный).</a:t>
            </a:r>
          </a:p>
          <a:p>
            <a:pPr algn="just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выявления причинно-следственных связей необходимы специальные коэффициенты то есть с учетом пола возраста профессии и т.д.</a:t>
            </a:r>
          </a:p>
          <a:p>
            <a:endParaRPr lang="ru-RU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8663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8282" y="1714112"/>
            <a:ext cx="10664893" cy="4563857"/>
          </a:xfrm>
        </p:spPr>
        <p:txBody>
          <a:bodyPr/>
          <a:lstStyle/>
          <a:p>
            <a:pPr algn="just"/>
            <a:r>
              <a:rPr lang="ru-RU" sz="2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Сплошной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приемлем для оперативных целей.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Выборочный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используется для выявления зависимости между заболеваемостью и факторами окружающей Среды.</a:t>
            </a:r>
          </a:p>
          <a:p>
            <a:pPr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Выборочный метод использовался в годы переписи населения. Примером его может служить изучение заболеваемости на отдельный территориях. </a:t>
            </a:r>
          </a:p>
          <a:p>
            <a:endParaRPr lang="ru-RU" dirty="0"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0169" y="609391"/>
            <a:ext cx="72379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ИЗУЧЕНИЯ ЗАБОЛЕВАЕМОСТИ. </a:t>
            </a:r>
          </a:p>
          <a:p>
            <a:endParaRPr lang="ru-RU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424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69436"/>
            <a:ext cx="10515600" cy="88284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24542"/>
            <a:ext cx="10515600" cy="4351338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понятия заболеваемость. 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Роль государственной статистики заболеваемости в изучении состояния здоровья населения.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Виды заболеваемости. 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Учетно-отчетная документация, используемая для сбора и анализа информации о заболеваемости.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понятия инвалидности как одного из критериев здоровья населения. Источники информации.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Современное состояние и тенденции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инвалидизации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населения при основных заболеваниях, факторы их определяющие.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изучения инвалидности для анализа и оценки деятельности учреждений здравоохранения.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29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243951" cy="1320800"/>
          </a:xfrm>
        </p:spPr>
        <p:txBody>
          <a:bodyPr>
            <a:noAutofit/>
          </a:bodyPr>
          <a:lstStyle/>
          <a:p>
            <a:pPr marL="457200" lvl="0" indent="-457200" algn="ctr">
              <a:spcBef>
                <a:spcPts val="1000"/>
              </a:spcBef>
            </a:pP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4.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Учетно-отчетная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документация, используемая для сбора и анализа информации о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заболеваемости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59800"/>
            <a:ext cx="10515600" cy="46643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заболеваемости по данным обращаемости населения за медицинской помощью в организации здравоохранения ведется на основании разработки «Талона амбулаторного пациента» (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 025-6(7)/у-89; 025-10/у-97; 025-11/у- 02; 025-12/у-04)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«Единого талона амбулаторного пациента»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(ф. 025- 8/у-95).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Талоны заполняются на все заболевания и травмы (кроме острых инфекционных заболеваний), во всех поликлиниках, амбулаториях в городах и сельской местности.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2568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4746" y="755108"/>
            <a:ext cx="10515600" cy="4351338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медицинских осмотров фиксируются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в:</a:t>
            </a:r>
          </a:p>
          <a:p>
            <a:pPr marL="0" lvl="0" indent="0" algn="just">
              <a:buNone/>
            </a:pP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Карте подлежащего периодическому осмотру»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(ф. 046/у)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для лиц, проходящих обязательные периодические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осмотры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 карте амбулаторного больного»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(ф. 025/у-87, 025/у-04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«Истории развития ребенка»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(ф. 112/у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 карте ребенка»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(ф. 026/у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«Медицинской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карте студента вуза».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949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901" y="921626"/>
            <a:ext cx="10817035" cy="3827795"/>
          </a:xfrm>
        </p:spPr>
        <p:txBody>
          <a:bodyPr>
            <a:noAutofit/>
          </a:bodyPr>
          <a:lstStyle/>
          <a:p>
            <a:pPr marL="457200" lvl="0" algn="just">
              <a:spcBef>
                <a:spcPts val="1000"/>
              </a:spcBef>
            </a:pPr>
            <a:r>
              <a:rPr lang="ru-RU" sz="2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Инвалидность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социальная недостаточность, вследствие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здоровья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 стойким расстройством функций организма, приводящее к ограничению жизнедеятельности и необходимости социальной защиты.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85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05307"/>
            <a:ext cx="10978046" cy="543605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инвалидности: </a:t>
            </a:r>
          </a:p>
          <a:p>
            <a:pPr marL="0" indent="0" algn="just">
              <a:buNone/>
            </a:pPr>
            <a:r>
              <a:rPr lang="ru-RU" sz="2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группа: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стойкие значительно выраженные функциональные нарушения, обусловленные заболеваниями, последствиями травм или дефектами, приводящими к резко выраженному ограничению одной из категории жизнедеятельности либо их сочетанию, которые требуют социальной защиты или помощи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группа: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стойкие выраженные функциональные нарушения, которые не вызывают необходимость в постоянной посторонней помощи. Больные полностью и длительно нетрудоспособны; в отдельных случаях больным разрешают труд в специально созданных условиях или на дому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группа: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стойкие и незначительно выраженные расстройства функций организма, приводящие к снижению трудоспособности. Такие больные нуждаются в изменении условий труда. В структуре инвалидности I группа составляет 15%; II группа - 60%; III группа - 25% случаев. 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от обстоятельств наступления инвалидности, при медико- социальной экспертизе определяют следующие причины инвалидности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8842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echenie-gipertoniya.ru/wp-content/uploads/2017/12/02-Gruppy-invalidnosti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96" y="579863"/>
            <a:ext cx="10696922" cy="5705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036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68712"/>
            <a:ext cx="10515600" cy="56082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Инвалидность вследствие общего заболевания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заболевание служит наиболее частой причиной инвалидности, за исключением случаев, непосредственно связанных с профессиональными заболеваниями, трудовым увечьем, военной травмой и т.д. 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Инвалидность в связи с «трудовым увечьем». «Трудовое увечье» как причина инвалидности устанавливается гражданам, инвалидность которых наступила вследствие повреждения здоровья, связанного с несчастным случаем на производстве.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Инвалидность вследствие профессионального заболевания устанавливается гражданам, инвалидность которых наступила вследствие острых и хронических профессиональных заболеваний.</a:t>
            </a: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00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46975"/>
            <a:ext cx="10515600" cy="5307325"/>
          </a:xfrm>
        </p:spPr>
        <p:txBody>
          <a:bodyPr>
            <a:normAutofit/>
          </a:bodyPr>
          <a:lstStyle/>
          <a:p>
            <a:pPr lvl="1" algn="just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Инвалидность с детства. Лицу в возрасте до 18 лет, признанному инвалидом, устанавливается статус «ребенок-инвалид». При достижении возраста 18 лет и старше этим лицам устанавливается «инвалидность с детства».</a:t>
            </a:r>
          </a:p>
          <a:p>
            <a:pPr lvl="1" algn="just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Инвалидность у бывших военнослужащих. Устанавливается при заболеваниях и травмах, связанных с выполнением военных обязанностей.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9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8629" y="665897"/>
            <a:ext cx="10515600" cy="6325917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целях динамического наблюдения за состоянием здоровья и прогноза развития, компенсаторных и адаптационных возможностей инвалидов проводят их систематическое переосвидетельствование. Инвалиды II и III групп проходят эту процедуру ежегодно, инвалиды I группы - один раз в два года.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Без указания срока переосвидетельствования инвалидность устанавливается мужчинам старше 60 лет и женщинам старше 55 лет, инвалидам со стойкими необратимыми морфологическими изменениями и нарушениями функций и систем организма, а также при неэффективности проводимых реабилитационных мероприятий в течение, как минимум, 5 лет. При наличии показаний к направлению больного на МСЭ лечебно- профилактические учреждения оформляют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«Направление на медико- социальную экспертизу» (ф. 088/у-97).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28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3787" y="5813522"/>
            <a:ext cx="3224597" cy="793339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Инвалидности в России на 2017 год</a:t>
            </a:r>
          </a:p>
        </p:txBody>
      </p:sp>
      <p:pic>
        <p:nvPicPr>
          <p:cNvPr id="2050" name="Picture 2" descr="http://image.specialbank.ru/i/1/10s8GF3xHz/origin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16" y="165167"/>
            <a:ext cx="10419009" cy="5648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3511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raytrace-adapt.info/wpimages/wp1b13ac4d_0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431" y="91962"/>
            <a:ext cx="10149054" cy="6766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6560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999252" cy="1320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Определение понятия заболеваемость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10720469" cy="38807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Заболеваемость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частота, уровень, распространённость заболеваний всех вместе взятых или каждого в отдельности как среду всего населения, так и в его отдельных группах как на всей территории РФ, так и по её отдельным регионам, взятых за определённые промежутки времени.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0767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marL="457200" lvl="0" indent="-457200" algn="ctr">
              <a:spcBef>
                <a:spcPts val="1000"/>
              </a:spcBef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6. Современное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состояние и тенденции </a:t>
            </a:r>
            <a:r>
              <a:rPr lang="ru-RU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инвалидизации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населения при основных заболеваниях, факторы их определяющие.</a:t>
            </a:r>
            <a:b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анализа инвалидности рассчитывают следующие основные показатели:</a:t>
            </a:r>
          </a:p>
          <a:p>
            <a:pPr marL="0" indent="0" algn="just">
              <a:buNone/>
            </a:pPr>
            <a:endParaRPr lang="ru-RU" sz="2400" u="sng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первичную инвалидность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структуру первичной инвалидности по заболеваниям. </a:t>
            </a:r>
          </a:p>
          <a:p>
            <a:pPr algn="just">
              <a:spcBef>
                <a:spcPts val="0"/>
              </a:spcBef>
            </a:pP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инвалидизации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населения оценивается показателем первичной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инвалидизации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рассчитывается по следующей формуле.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133959"/>
            <a:ext cx="8361120" cy="1358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97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4381" y="680503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Медико-социальная экспертиза (МСЭ)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это определение потребностей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освидетельствуемого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 в мерах социальной защиты на основе оценки ограничений жизнедеятельности, вызванных стойким расстройством функции организма. В России создана трехэтапная система федеральных государственных учреждений МСЭ, которая включает: Федеральное бюро медико-социальной экспертизы, главные бюро медико-социальной экспертизы, а также бюро медико-социальной экспертизы в муниципальных образованиях, являющиеся филиалами главных бюро.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66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53973"/>
            <a:ext cx="10515600" cy="1325563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МСЭ направляются граждане, имеющие стойкие ограничения жизнедеятельности и трудоспособности и нуждающиеся в социальной защите, по заключению врачебной комиссии при: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Очевидном неблагоприятном клиническом и трудовом прогнозе вне зависимости от сроков временной нетрудоспособности, но не позднее 4 месяцев от даты ее начала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Благоприятном клиническом и трудовом прогнозе при временной нетрудоспособности, продолжающейся свыше 10 месяцев (в отдельных случаях: состояния после травм и реконструктивных операций, при лечении туберкулеза - свыше 12 месяцев)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9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92820"/>
            <a:ext cx="10515600" cy="5084143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Необходимости изменения программы профессиональной реабилитации работающим инвалидам в случае ухудшения клинического и трудового прогноза независимо от группы инвалидности и сроков временной нетрудоспособности.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Гражданин направляется на медико-социальную экспертизу организацией, оказывающей ему лечебно-профилактическую помощь (органом, осуществляющим пенсионное обеспечение, органом социальной защиты населения), после проведения необходимых диагностических, лечебных и реабилитационных мероприятий при наличии данных, подтверждающих стойкое нарушение функций организма, обусловленное заболеваниями, последствиями травм или дефекта- ми.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8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2083" y="1416205"/>
            <a:ext cx="10515600" cy="489457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в «Направлении на медико-социальную экспертизу»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(ф. 088/у- 06)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указываются данные о состоянии здоровья гражданина, отражающие степень нарушения функций органов и систем, состояние компенсаторных возможностей организма, а также результаты проведенных реабилитационных мероприятий. В случае если организация, оказывающая лечебно-профилактическую помощь, отказала гражданину в направлении на МСЭ, ему выдается справка, на основании которой он имеет право обратиться в бюро самостоятельно. 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84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4765" y="467932"/>
            <a:ext cx="8596668" cy="1320800"/>
          </a:xfrm>
        </p:spPr>
        <p:txBody>
          <a:bodyPr>
            <a:normAutofit fontScale="90000"/>
          </a:bodyPr>
          <a:lstStyle/>
          <a:p>
            <a:pPr marL="457200" lvl="0" indent="-457200" algn="ctr">
              <a:spcBef>
                <a:spcPts val="1000"/>
              </a:spcBef>
            </a:pPr>
            <a:r>
              <a:rPr lang="ru-RU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7. Значение </a:t>
            </a:r>
            <a:r>
              <a:rPr lang="ru-RU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изучения инвалидности для анализа и оценки деятельности учреждений </a:t>
            </a:r>
            <a:r>
              <a:rPr lang="ru-RU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здравоохранения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8642" y="1788733"/>
            <a:ext cx="10702344" cy="47291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МКБ является основным нормативным документом при изучении здоровья населения в странах – членах Всемирной организации здравоохранения. В 1900 г. в Париже на международной конференции с участием 26 государств была утверждена в качестве международной классификация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Бертильона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пересмотром ее каждые 10 лет. Всего МКБ пересматривалась 10 раз. Последний пересмотр состоялся в 1989 г. в Женеве и был принят 43-й сессией Всемирной ассамблеи здравоохранения. 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15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0142" y="1424181"/>
            <a:ext cx="10515600" cy="4351338"/>
          </a:xfrm>
        </p:spPr>
        <p:txBody>
          <a:bodyPr/>
          <a:lstStyle/>
          <a:p>
            <a:pPr marL="0" lvl="0" indent="0" algn="just"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рекомендации ВОЗ Десятая международная статистическая классификация болезней и проблем, связанных со здоровьем, вступила в силу с 1 января 1993 г.; в России она начала действовать с 1 января 1998 г. Цель и области применения МКБ-10. Классификацию болезней можно определить как систему рубрик, в которые конкретные нозологические единицы включены в соответствии с принятыми критериями. Целью МКБ является создание условий для систематизированной регистрации, анализа и сравнения данных о заболеваемости и смертности, полученных в разных странах и регионах в разное время.</a:t>
            </a:r>
          </a:p>
          <a:p>
            <a:endParaRPr lang="ru-RU" sz="32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60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0293" y="200722"/>
            <a:ext cx="1122645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вопросы для закрепления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Перечислите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виды учитываемой заболеваемости населения. </a:t>
            </a:r>
          </a:p>
          <a:p>
            <a:pPr marL="342900" indent="-342900" algn="just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регистрируются хронические заболевания?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болезней, травм и причин смерти. Ее значение в работе врача.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ведется учет важнейших неэпидемических заболеваний.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Социально-гигиеническое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основных неэпидемических заболеваний?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вычисляются показатели заболеваемости с временной утратой трудоспособности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 algn="just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учет и анализ заболеваемости с временной утратой трудоспособности? Значение для оценки здоровья населения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 algn="just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Перечислите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основную учетную документацию, которую используют для изучения заболеваемости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Перечислите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принципы Международной классификации болезней.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84932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12234"/>
            <a:ext cx="10515600" cy="5864729"/>
          </a:xfrm>
        </p:spPr>
        <p:txBody>
          <a:bodyPr>
            <a:normAutofit/>
          </a:bodyPr>
          <a:lstStyle/>
          <a:p>
            <a:pPr marL="514350" indent="-514350" algn="just">
              <a:spcBef>
                <a:spcPts val="0"/>
              </a:spcBef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arabicPeriod" startAt="9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роста заболеваемости в России. 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spcBef>
                <a:spcPts val="0"/>
              </a:spcBef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arabicPeriod" startAt="9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медико-социальной экспертизы. 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spcBef>
                <a:spcPts val="0"/>
              </a:spcBef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arabicPeriod" startAt="9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Дайте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понятия «первичная заболеваемость». </a:t>
            </a:r>
          </a:p>
          <a:p>
            <a:pPr marL="514350" indent="-514350" algn="just">
              <a:spcBef>
                <a:spcPts val="0"/>
              </a:spcBef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arabicPeriod" startAt="9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Дайте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понятия «общая заболеваемость». 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spcBef>
                <a:spcPts val="0"/>
              </a:spcBef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arabicPeriod" startAt="9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дополняют заболеваемость по данным обращаемости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514350" indent="-514350" algn="just">
              <a:spcBef>
                <a:spcPts val="0"/>
              </a:spcBef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arabicPeriod" startAt="9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в себя исчерпанная (истинная) заболеваемость? 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spcBef>
                <a:spcPts val="0"/>
              </a:spcBef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arabicPeriod" startAt="9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 используется во всех странах мира для изучения заболеваемости, аналитической обработки данных, проведения международных сравнений? 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spcBef>
                <a:spcPts val="0"/>
              </a:spcBef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arabicPeriod" startAt="9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подразумевают под инвалидностью? 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spcBef>
                <a:spcPts val="0"/>
              </a:spcBef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arabicPeriod" startAt="17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выделяют групп инвалидности? Охарактеризуйте каждую из них. </a:t>
            </a:r>
          </a:p>
          <a:p>
            <a:pPr marL="514350" indent="-514350" algn="just">
              <a:spcBef>
                <a:spcPts val="0"/>
              </a:spcBef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arabicPeriod" startAt="17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виды стойкой потери трудоспособности принято выделять?</a:t>
            </a:r>
          </a:p>
          <a:p>
            <a:pPr marL="514350" indent="-514350" algn="just">
              <a:spcBef>
                <a:spcPts val="0"/>
              </a:spcBef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arabicPeriod" startAt="17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Дайте определение понятия «здоровье», сформулированном в Уставе ВОЗ. </a:t>
            </a:r>
          </a:p>
          <a:p>
            <a:pPr marL="514350" indent="-514350" algn="just">
              <a:spcBef>
                <a:spcPts val="0"/>
              </a:spcBef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arabicPeriod" startAt="17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фактор риска заболевания?</a:t>
            </a:r>
          </a:p>
          <a:p>
            <a:pPr marL="514350" indent="-514350" algn="just">
              <a:spcBef>
                <a:spcPts val="0"/>
              </a:spcBef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arabicPeriod" startAt="17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какие группы объединяют факторы риска?</a:t>
            </a:r>
          </a:p>
          <a:p>
            <a:pPr marL="514350" indent="-514350" algn="just">
              <a:spcBef>
                <a:spcPts val="0"/>
              </a:spcBef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arabicPeriod" startAt="17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каких направлениях ведется изучение народонаселения? Что изучает статистика населения? </a:t>
            </a:r>
          </a:p>
          <a:p>
            <a:pPr marL="514350" indent="-514350" algn="just">
              <a:spcBef>
                <a:spcPts val="0"/>
              </a:spcBef>
              <a:buClr>
                <a:schemeClr val="tx1">
                  <a:lumMod val="95000"/>
                  <a:lumOff val="5000"/>
                </a:schemeClr>
              </a:buClr>
              <a:buFont typeface="+mj-lt"/>
              <a:buAutoNum type="arabicPeriod" startAt="9"/>
            </a:pP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 startAt="9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6790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7700" y="2590345"/>
            <a:ext cx="10515600" cy="1325562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83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6327" y="1929163"/>
            <a:ext cx="10515600" cy="548558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Медикодемографические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Заболеваемость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Инвалидность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развитие.</a:t>
            </a:r>
          </a:p>
          <a:p>
            <a:endParaRPr lang="ru-RU" dirty="0"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00976" y="533845"/>
            <a:ext cx="91663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показатели здоровья населения:</a:t>
            </a:r>
          </a:p>
          <a:p>
            <a:pPr algn="ctr"/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225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image1.slideserve.com/3535593/slide9-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6603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6327" y="743957"/>
            <a:ext cx="10515600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заболеваемости проводится по общепринятой схеме статистических исследований и строгой последовательности этапов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</a:t>
            </a:r>
            <a:r>
              <a:rPr lang="ru-RU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группировка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сводка материалов их шифровка 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счетная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 и их оформление (выводы рекомендации).</a:t>
            </a:r>
          </a:p>
          <a:p>
            <a:endParaRPr lang="ru-RU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235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9351" y="1237785"/>
            <a:ext cx="10515600" cy="443737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изучении заболеваемости в связи с состоянием окружающей среды необходимо направленное изучение факторов среды и углубленный анализ заболеваемости.</a:t>
            </a:r>
          </a:p>
          <a:p>
            <a:pPr marL="0" indent="0">
              <a:buNone/>
            </a:pPr>
            <a:r>
              <a:rPr lang="ru-RU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информации о заболеваемости: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об обращаемости за медицинской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помощью;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мед.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осмотров;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по данным причин смерти.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9961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5259" y="1733806"/>
            <a:ext cx="10515600" cy="5318319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риска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обосновать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оздоровительные мероприятия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оценить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внедренных мероприятий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оперативного руководства деятельностью учреждений здравоохранения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текущего и перспективного планирования кадров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совершенствования структуры службы здравоохранения в целом и отдельных учреждений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71961" y="256478"/>
            <a:ext cx="957889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здоровье населения позволяют определить: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3256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5537" y="1092819"/>
            <a:ext cx="10515600" cy="493917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Обращаемость за мед. помощью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это абсолютное число больных впервые в календарном году обратившихся в лечебно-профилактические учреждения по поводу заболевания. Все первичные и повторные обращения характеризует посещаемость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ЗАБОЛЕВАЕМОСТИ</a:t>
            </a:r>
          </a:p>
          <a:p>
            <a:pPr marL="0" indent="0">
              <a:buNone/>
            </a:pPr>
            <a:r>
              <a:rPr lang="ru-RU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Различают: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Первичная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собственно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заболеваемость;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Распространенность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болезненность;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Частота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заболеваний выявленных при медосмотрах или патологическая пораженность.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36449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910676751fdb5586c2647f56d444213e8ae21f"/>
</p:tagLst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</TotalTime>
  <Words>2086</Words>
  <Application>Microsoft Office PowerPoint</Application>
  <PresentationFormat>Широкоэкранный</PresentationFormat>
  <Paragraphs>161</Paragraphs>
  <Slides>39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5" baseType="lpstr">
      <vt:lpstr>Calibri</vt:lpstr>
      <vt:lpstr>Calibri Light</vt:lpstr>
      <vt:lpstr>Cambria</vt:lpstr>
      <vt:lpstr>Times New Roman</vt:lpstr>
      <vt:lpstr>Wingdings 2</vt:lpstr>
      <vt:lpstr>HDOfficeLightV0</vt:lpstr>
      <vt:lpstr>ФЕДЕРАЛЬНОЕ ГОСУДАРСТВЕННОЕ БЮДЖЕТНОЕ ОБРАЗОВАТЕЛЬНОЕ УЧРЕЖДЕНИЕ ВЫСШЕГО ОБРАЗОВАНИЯ  «КРАСНОЯРСКИЙ ГОСУДАРСТВЕННЫЙ МЕДИЦИНСКИЙ УНИВЕРСИТЕТ ИМЕНИ ПРОФЕССОРА  В.Ф.ВОЙНО-ЯСЕНЕЦКОГО» МИНИСТЕРСТВА ЗДРАВООХРАНЕНИЯ РОССИЙСКОЙ ФЕДЕРАЦИИ  ФАРМАЦЕВТИЧЕСКИЙ КОЛЛЕДЖ</vt:lpstr>
      <vt:lpstr>План</vt:lpstr>
      <vt:lpstr>1. Определение понятия заболеваемость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4. Учетно-отчетная документация, используемая для сбора и анализа информации о заболеваемости </vt:lpstr>
      <vt:lpstr>Презентация PowerPoint</vt:lpstr>
      <vt:lpstr>Инвалидность –это социальная недостаточность, вследствие нарушения здоровья, со стойким расстройством функций организма, приводящее к ограничению жизнедеятельности и необходимости социальной защиты..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Статистика Инвалидности в России на 2017 год</vt:lpstr>
      <vt:lpstr>Презентация PowerPoint</vt:lpstr>
      <vt:lpstr>6. Современное состояние и тенденции инвалидизации населения при основных заболеваниях, факторы их определяющие. </vt:lpstr>
      <vt:lpstr>Презентация PowerPoint</vt:lpstr>
      <vt:lpstr>На МСЭ направляются граждане, имеющие стойкие ограничения жизнедеятельности и трудоспособности и нуждающиеся в социальной защите, по заключению врачебной комиссии при:</vt:lpstr>
      <vt:lpstr>Презентация PowerPoint</vt:lpstr>
      <vt:lpstr>Презентация PowerPoint</vt:lpstr>
      <vt:lpstr>7. Значение изучения инвалидности для анализа и оценки деятельности учреждений здравоохранения 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Студент 301</dc:creator>
  <cp:lastModifiedBy>777</cp:lastModifiedBy>
  <cp:revision>39</cp:revision>
  <dcterms:created xsi:type="dcterms:W3CDTF">2018-02-17T07:00:12Z</dcterms:created>
  <dcterms:modified xsi:type="dcterms:W3CDTF">2018-07-03T16:21:45Z</dcterms:modified>
</cp:coreProperties>
</file>