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9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31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97A455-A5CB-4063-B180-5CD35B32432A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08A425-9BEB-4B75-8359-88B87B4F70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2852936"/>
            <a:ext cx="864096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1"/>
                </a:solidFill>
              </a:rPr>
              <a:t>Раны. Кровотечения. Оказания ПМП.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572000" y="5877272"/>
            <a:ext cx="4464496" cy="82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Шумкова Вера Александровна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480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2000" b="1" dirty="0"/>
            </a:br>
            <a:r>
              <a:rPr lang="ru-RU" sz="2000" b="1" dirty="0"/>
              <a:t>министерства здравоохранения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1242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Характеризуются полной или частичной отслойкой кожи (а на голове – всех мягких тканей ее волосистой части) от глубжерасположенных образований.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Скальпированные раны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5760" y="2852936"/>
            <a:ext cx="5715000" cy="34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10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478539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Характеризуются тем, что они инфицированы микрофлорой из полости рта животного, в том числе не исключена вероятность заражения вирусом бешенства. Раны, нанесенные пресмыкающимися (змеи, скорпионы), могут содержать ядовитое вещество. Такие раны называются отравленными.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Укушенные раны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468813" cy="307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517900" cy="307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66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Проявляется образованием в различных органах и тканях многочисленных и изолированных очагов гнойного воспаления (метастатические абсцессы). Температура тела поднимается до 40 градусов и выше, характерны выраженная одышка, резкое ухудшение общего состояния – бред, галлюцинации, возможна потеря сознания. АД понижено, пострадавшего сотрясают ознобы. Быстро наступает похудение, истощение, желтушность кожных покровов, черты лица заостряются. Возможен смертельный исход.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Сепсис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45136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54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Возникает при загрязнении ран землей, навозом при травмах, полученных в сельскохозяйственном производстве, на фермах или приусадебных участках, при огнестрельных ранениях и дорожно-транспортных происшествиях. Первые признаки появляются на 4 – 10-е сутки после травмы. Повышение температуры тела до 40-42 градусов, боли в области живота , затруднения при глотании , спазм жевательных мышц (тризм), затрудняющий или препятствующий открыванию рта, непроизвольные сокращения мышц в области раны.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Столбняк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480785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73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59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</a:rPr>
              <a:t>Э</a:t>
            </a:r>
            <a:r>
              <a:rPr lang="ru-RU" i="1" dirty="0" smtClean="0">
                <a:solidFill>
                  <a:schemeClr val="tx1"/>
                </a:solidFill>
              </a:rPr>
              <a:t>то</a:t>
            </a:r>
            <a:r>
              <a:rPr lang="ru-RU" i="1" dirty="0">
                <a:solidFill>
                  <a:schemeClr val="tx1"/>
                </a:solidFill>
              </a:rPr>
              <a:t> инфекция, возникающая на фоне роста и размножения бактерий рода клостридии в мягких тканях организма человека, преимущественно в конечностях. Микроорганизм попадает в организм человека в результате нарушения целостности кожного покрова и подлежащих тканей</a:t>
            </a:r>
            <a:r>
              <a:rPr lang="ru-RU" i="1" dirty="0" smtClean="0">
                <a:solidFill>
                  <a:schemeClr val="tx1"/>
                </a:solidFill>
              </a:rPr>
              <a:t>. Первые признаки  появляются, как правило, в течении первых 2 суток после травмы. Температура тела повышается до 39-41 градуса.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1972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Газовая гангрена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91" y="3789040"/>
            <a:ext cx="430440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9604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24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78539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Внезапное возникновение распирающих болей в области раны;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Быстро нарастающий отек тканей;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Характерный внешний вид мышц, выпирающих  в рану;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Ощущение хруста при ощупывании тканей вокруг раны;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Повышение температуры тела до </a:t>
            </a:r>
            <a:r>
              <a:rPr lang="ru-RU" sz="2800" i="1" dirty="0" smtClean="0">
                <a:solidFill>
                  <a:schemeClr val="tx1"/>
                </a:solidFill>
              </a:rPr>
              <a:t>39-41 </a:t>
            </a:r>
            <a:r>
              <a:rPr lang="ru-RU" sz="2800" i="1" dirty="0" smtClean="0">
                <a:solidFill>
                  <a:schemeClr val="tx1"/>
                </a:solidFill>
              </a:rPr>
              <a:t>градусов </a:t>
            </a:r>
            <a:r>
              <a:rPr lang="ru-RU" sz="2800" i="1" dirty="0" smtClean="0">
                <a:solidFill>
                  <a:schemeClr val="tx1"/>
                </a:solidFill>
              </a:rPr>
              <a:t>;</a:t>
            </a:r>
            <a:endParaRPr lang="ru-RU" sz="2800" i="1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Пульс до 120 в 1 минуту, несоответствие между пульсом и температурой тела.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ru-RU" i="1" dirty="0">
              <a:solidFill>
                <a:srgbClr val="14314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Ранние признаки газовой гангрены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824536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Вызвать СМП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Прижать артериальный сосуд к кости конечности выше места повреждения</a:t>
            </a:r>
            <a:r>
              <a:rPr lang="ru-RU" i="1" dirty="0" smtClean="0">
                <a:solidFill>
                  <a:schemeClr val="tx1"/>
                </a:solidFill>
              </a:rPr>
              <a:t> . На </a:t>
            </a:r>
            <a:r>
              <a:rPr lang="ru-RU" i="1" dirty="0" smtClean="0">
                <a:solidFill>
                  <a:schemeClr val="tx1"/>
                </a:solidFill>
              </a:rPr>
              <a:t>шее - ниже раны или в ране, прижать пальцем кровоточащий артериальный </a:t>
            </a:r>
            <a:r>
              <a:rPr lang="ru-RU" i="1" dirty="0" smtClean="0">
                <a:solidFill>
                  <a:schemeClr val="tx1"/>
                </a:solidFill>
              </a:rPr>
              <a:t>сосуд.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Наложить артериальный жгут на конечности выше места повреждения.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Наложить на рану стерильную повязку.</a:t>
            </a:r>
            <a:endParaRPr lang="ru-RU" i="1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Положить холод (пакет со льдом) на повязку над раной (на  травмированное место) на 15-20 минут;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Дать </a:t>
            </a:r>
            <a:r>
              <a:rPr lang="ru-RU" i="1" dirty="0" smtClean="0">
                <a:solidFill>
                  <a:schemeClr val="tx1"/>
                </a:solidFill>
              </a:rPr>
              <a:t>обильное, теплое, </a:t>
            </a:r>
            <a:r>
              <a:rPr lang="ru-RU" i="1" dirty="0">
                <a:solidFill>
                  <a:schemeClr val="tx1"/>
                </a:solidFill>
              </a:rPr>
              <a:t>сладкое </a:t>
            </a:r>
            <a:r>
              <a:rPr lang="ru-RU" i="1" dirty="0" smtClean="0">
                <a:solidFill>
                  <a:schemeClr val="tx1"/>
                </a:solidFill>
              </a:rPr>
              <a:t>питье больному</a:t>
            </a:r>
            <a:r>
              <a:rPr lang="ru-RU" i="1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Транспортировка </a:t>
            </a:r>
            <a:r>
              <a:rPr lang="ru-RU" i="1" dirty="0" smtClean="0">
                <a:solidFill>
                  <a:schemeClr val="tx1"/>
                </a:solidFill>
              </a:rPr>
              <a:t>больного в ЛПУ (при необходимости).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526" y="188640"/>
            <a:ext cx="8908473" cy="1440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Первая </a:t>
            </a:r>
            <a:r>
              <a:rPr lang="ru-RU" sz="3200" b="1" dirty="0" smtClean="0">
                <a:solidFill>
                  <a:schemeClr val="tx1"/>
                </a:solidFill>
              </a:rPr>
              <a:t>медицинская помощь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при </a:t>
            </a:r>
            <a:r>
              <a:rPr lang="ru-RU" sz="3200" b="1" dirty="0" smtClean="0">
                <a:solidFill>
                  <a:schemeClr val="tx1"/>
                </a:solidFill>
              </a:rPr>
              <a:t>наружном артериальном </a:t>
            </a:r>
            <a:r>
              <a:rPr lang="ru-RU" sz="3200" b="1" dirty="0" smtClean="0">
                <a:solidFill>
                  <a:schemeClr val="tx1"/>
                </a:solidFill>
              </a:rPr>
              <a:t>кровотечении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8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5328592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Приподнять конечность, подложить жгут;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Жгут растянуть и несколько раз обернуть вокруг конечности до прекращения кровотечения;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Туры жгута должны ложиться рядом друг с другом, наиболее тугим должен быть первый тур;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Концы жгута зафиксировать с помощью цепочки или крючка;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Под жгут подложить записку с временем наложения жгута;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</a:rPr>
              <a:t>Зимой жгут накладывают </a:t>
            </a:r>
            <a:r>
              <a:rPr lang="ru-RU" sz="2800" i="1" dirty="0" smtClean="0">
                <a:solidFill>
                  <a:schemeClr val="tx1"/>
                </a:solidFill>
              </a:rPr>
              <a:t> не более, чем на 0,5 часа, </a:t>
            </a:r>
            <a:r>
              <a:rPr lang="ru-RU" sz="2800" i="1" dirty="0" smtClean="0">
                <a:solidFill>
                  <a:schemeClr val="tx1"/>
                </a:solidFill>
              </a:rPr>
              <a:t>летом на </a:t>
            </a:r>
            <a:r>
              <a:rPr lang="ru-RU" sz="2800" i="1" dirty="0" smtClean="0">
                <a:solidFill>
                  <a:schemeClr val="tx1"/>
                </a:solidFill>
              </a:rPr>
              <a:t>1 </a:t>
            </a:r>
            <a:r>
              <a:rPr lang="ru-RU" sz="2800" i="1" dirty="0" smtClean="0">
                <a:solidFill>
                  <a:schemeClr val="tx1"/>
                </a:solidFill>
              </a:rPr>
              <a:t>часа.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Правила наложения жгута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9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i="1" dirty="0" smtClean="0"/>
              <a:t>Артериальное кровотечение остановилось</a:t>
            </a:r>
          </a:p>
          <a:p>
            <a:pPr>
              <a:buNone/>
            </a:pPr>
            <a:r>
              <a:rPr lang="ru-RU" i="1" dirty="0" smtClean="0"/>
              <a:t>2. Отсутствие пульса ниже наложения артериального жгута.</a:t>
            </a:r>
          </a:p>
          <a:p>
            <a:pPr>
              <a:buNone/>
            </a:pPr>
            <a:r>
              <a:rPr lang="ru-RU" i="1" dirty="0" smtClean="0"/>
              <a:t>3. Конечность бледнеет ниже наложения жгута.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Критерии  правильности наложения жгута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Вызвать СМП</a:t>
            </a:r>
          </a:p>
          <a:p>
            <a:pPr marL="457200" indent="-457200"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Прижать венозный сосуд на конечности ниже места повреждения.</a:t>
            </a:r>
          </a:p>
          <a:p>
            <a:pPr marL="457200" indent="-457200"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 Наложить давящую повязку на рану.</a:t>
            </a:r>
          </a:p>
          <a:p>
            <a:pPr marL="457200" indent="-457200"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Положить холод (пакет со льдом) на повязку над раной (на  травмированное место) на 15-20 минут</a:t>
            </a:r>
            <a:endParaRPr lang="ru-RU" i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Дать обильное питье.</a:t>
            </a:r>
          </a:p>
          <a:p>
            <a:pPr marL="457200" indent="-457200"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 Транспортировать  в ЛПУ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Остановка наружного венозного кровотечения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Рана -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это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нарушение целостности кожных покровов и слизистых оболочек, а так же расположенных под ними тканей и внутренних органов вследствие механического или другого воздействия.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Раневой канал - </a:t>
            </a:r>
            <a:r>
              <a:rPr lang="ru-RU" sz="2800" i="1" dirty="0" smtClean="0">
                <a:solidFill>
                  <a:schemeClr val="tx1"/>
                </a:solidFill>
              </a:rPr>
              <a:t>это полость в тканях, возникающая в результате движения ранящего предмета в глубину тела.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Кровотечение - </a:t>
            </a:r>
            <a:r>
              <a:rPr lang="ru-RU" sz="2800" i="1" dirty="0" smtClean="0">
                <a:solidFill>
                  <a:schemeClr val="tx1"/>
                </a:solidFill>
              </a:rPr>
              <a:t>это истечение крови из кровеносных сосудов при повреждении или нарушении проницаемости их стенки.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6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Кровь имеет ярко-красный цвет и вытекает из раны пульсирующей струей. Наиболее опасная для жизни. Потеря 300-500 мл взрослые люди переносят сравнительно легко, быстрая потеря 20-25% общего объема циркулирующей крови опасна для жизни. Потеря 30% и более – смертельна.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Артериальное кровотечение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5580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67937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30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Кровь темно-вишневого цвета вытекает равномерно непрерывной струйкой. Такое кровотечение редко носит угрожающий характер. При проникновении воздушных пузырьков в ток крови, может наступить молниеносная смерть пострадавшего в результате достижения этих пузырьков правой половины сердца. Это явление называется воздушной, или газовой, эмболией.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8012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Венозное кровотечение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684" y="3642348"/>
            <a:ext cx="3888432" cy="28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7434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17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569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Кровоточит вся поверхность раны, отдельных кровоточащих сосудов нет. При нормальной свертываемости крови оно может прекратиться самостоятельно.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2413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Капиллярное кровотечение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3314"/>
            <a:ext cx="5334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5520" y="3403314"/>
            <a:ext cx="3411016" cy="329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74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569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Возникает при одновременном повреждении артерий, вен и капилляров паренхиматозных органов (печень, почка, селезенка).Различают наружное и внутреннее кровотечение. </a:t>
            </a:r>
          </a:p>
          <a:p>
            <a:pPr marL="0" indent="0">
              <a:buNone/>
            </a:pPr>
            <a:r>
              <a:rPr lang="ru-RU" sz="2800" i="1" u="sng" dirty="0" smtClean="0">
                <a:solidFill>
                  <a:schemeClr val="tx1"/>
                </a:solidFill>
              </a:rPr>
              <a:t>При наружном: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- кровь вытекает на внешнюю поверхность тела;</a:t>
            </a:r>
          </a:p>
          <a:p>
            <a:pPr marL="0" indent="0">
              <a:buNone/>
            </a:pPr>
            <a:r>
              <a:rPr lang="ru-RU" sz="2800" i="1" u="sng" dirty="0" smtClean="0">
                <a:solidFill>
                  <a:schemeClr val="tx1"/>
                </a:solidFill>
              </a:rPr>
              <a:t>При внутреннем: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- в полость плевры, брюшины, черепа, перикарда, в ткани и межфасциальные пространства , в просвет полых трубчатых внутренних органов.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229" y="293828"/>
            <a:ext cx="8640960" cy="125272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Паренхиматозное (смешанное) кровотечение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7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3097" cy="4497363"/>
          </a:xfrm>
        </p:spPr>
        <p:txBody>
          <a:bodyPr/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Обеспечение пострадавшего </a:t>
            </a:r>
            <a:r>
              <a:rPr lang="ru-RU" i="1" dirty="0" smtClean="0">
                <a:solidFill>
                  <a:schemeClr val="tx1"/>
                </a:solidFill>
              </a:rPr>
              <a:t>покоем;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Больному нужно придать полу сидячее положение при подозрении на легочное кровотечение, </a:t>
            </a:r>
            <a:r>
              <a:rPr lang="ru-RU" i="1" dirty="0" smtClean="0">
                <a:solidFill>
                  <a:schemeClr val="tx1"/>
                </a:solidFill>
              </a:rPr>
              <a:t>гемоторакс;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Уложить больного на ровную поверхность (при всех видах внутреннего кровотечения, кроме легочного</a:t>
            </a:r>
            <a:r>
              <a:rPr lang="ru-RU" i="1" dirty="0" smtClean="0">
                <a:solidFill>
                  <a:schemeClr val="tx1"/>
                </a:solidFill>
              </a:rPr>
              <a:t>);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Необходимо наложить холод на область, в которой предположительно возникло кровотечение. С этой целью можно использовать пакет со льдом, грелку с холодной </a:t>
            </a:r>
            <a:r>
              <a:rPr lang="ru-RU" i="1" dirty="0" smtClean="0">
                <a:solidFill>
                  <a:schemeClr val="tx1"/>
                </a:solidFill>
              </a:rPr>
              <a:t>водой;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Транспортировать больного в </a:t>
            </a:r>
            <a:r>
              <a:rPr lang="ru-RU" i="1" dirty="0" smtClean="0">
                <a:solidFill>
                  <a:schemeClr val="tx1"/>
                </a:solidFill>
              </a:rPr>
              <a:t> ЛПУ.</a:t>
            </a:r>
            <a:endParaRPr lang="ru-RU" i="1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ru-RU" dirty="0"/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Первая </a:t>
            </a:r>
            <a:r>
              <a:rPr lang="ru-RU" sz="3600" b="1" dirty="0" smtClean="0">
                <a:solidFill>
                  <a:schemeClr val="tx1"/>
                </a:solidFill>
              </a:rPr>
              <a:t>медицинская </a:t>
            </a:r>
            <a:r>
              <a:rPr lang="ru-RU" sz="3600" b="1" dirty="0" smtClean="0">
                <a:solidFill>
                  <a:schemeClr val="tx1"/>
                </a:solidFill>
              </a:rPr>
              <a:t>помощь при внутреннем кровотечении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7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ВНИМАНИЕ!!!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0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824536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Остановить кровотечение любым временным способом;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Обработать рану;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Наложить асептическую повязку на рану;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Обезболивание;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Наложение транспортной иммобилизации (если рана обширная);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В случае травматической ампутации части конечности, завернуть </a:t>
            </a:r>
            <a:r>
              <a:rPr lang="ru-RU" i="1" dirty="0" smtClean="0">
                <a:solidFill>
                  <a:schemeClr val="tx1"/>
                </a:solidFill>
              </a:rPr>
              <a:t>часть </a:t>
            </a:r>
            <a:r>
              <a:rPr lang="ru-RU" i="1" dirty="0" err="1" smtClean="0">
                <a:solidFill>
                  <a:schemeClr val="tx1"/>
                </a:solidFill>
              </a:rPr>
              <a:t>авмпутированной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конечности в стерильную ткань, поместить ее в полиэтиленовый мешок и туго завязать. Этот пакет поместить в другой наполненным кусочками льда, снега или холодной водой. </a:t>
            </a:r>
            <a:endParaRPr lang="ru-RU" i="1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Транспортировать больного (с ампутированной конечностью) в ЛПУ.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Первая </a:t>
            </a:r>
            <a:r>
              <a:rPr lang="ru-RU" sz="3600" b="1" dirty="0" smtClean="0">
                <a:solidFill>
                  <a:schemeClr val="tx1"/>
                </a:solidFill>
              </a:rPr>
              <a:t>медицинская </a:t>
            </a:r>
            <a:r>
              <a:rPr lang="ru-RU" sz="3600" b="1" dirty="0" smtClean="0">
                <a:solidFill>
                  <a:schemeClr val="tx1"/>
                </a:solidFill>
              </a:rPr>
              <a:t>помощь при ранениях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4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256584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Поверхностные</a:t>
            </a:r>
            <a:r>
              <a:rPr lang="ru-RU" sz="2800" i="1" dirty="0" smtClean="0">
                <a:solidFill>
                  <a:schemeClr val="tx1"/>
                </a:solidFill>
              </a:rPr>
              <a:t> – повреждаются только кожа и слизистые оболочки.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Глубокие – </a:t>
            </a:r>
            <a:r>
              <a:rPr lang="ru-RU" sz="2800" i="1" dirty="0" smtClean="0">
                <a:solidFill>
                  <a:schemeClr val="tx1"/>
                </a:solidFill>
              </a:rPr>
              <a:t>повреждаются сосуды, нервы, внутренние органы.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Проникающие – </a:t>
            </a:r>
            <a:r>
              <a:rPr lang="ru-RU" sz="2800" i="1" dirty="0" smtClean="0">
                <a:solidFill>
                  <a:schemeClr val="tx1"/>
                </a:solidFill>
              </a:rPr>
              <a:t>при сквозных повреждениях стенок полостей (грудной, брюшной и др.)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Непроникающие – </a:t>
            </a:r>
            <a:r>
              <a:rPr lang="ru-RU" sz="2800" i="1" dirty="0" smtClean="0">
                <a:solidFill>
                  <a:schemeClr val="tx1"/>
                </a:solidFill>
              </a:rPr>
              <a:t>при несквозных повреждениях, противоположность проникающим.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Ссадины – </a:t>
            </a:r>
            <a:r>
              <a:rPr lang="ru-RU" sz="2800" i="1" dirty="0" smtClean="0">
                <a:solidFill>
                  <a:schemeClr val="tx1"/>
                </a:solidFill>
              </a:rPr>
              <a:t>обширны, наносятся тупым предметом.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Царапины – </a:t>
            </a:r>
            <a:r>
              <a:rPr lang="ru-RU" sz="2800" i="1" dirty="0" smtClean="0">
                <a:solidFill>
                  <a:schemeClr val="tx1"/>
                </a:solidFill>
              </a:rPr>
              <a:t>имеют незначительную площадь и наносятся острыми предметами.</a:t>
            </a:r>
          </a:p>
          <a:p>
            <a:pPr marL="457200" indent="-457200">
              <a:buFont typeface="+mj-lt"/>
              <a:buAutoNum type="arabicPeriod"/>
            </a:pP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3610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Виды ран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Возникающие при воздействии острых предметов (штык, нож, отвертка, шило и др.). Имеют незначительное наружное отверстие и, как правило, большую глубину, часто являются проникающими.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527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Колотые раны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2"/>
            <a:ext cx="3168352" cy="337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3"/>
            <a:ext cx="4990902" cy="337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59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59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Нанесенные острым режущим предметом (бритва, нож, стекло и др.). Такие раны имеют ровные края и значительную глубину.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8012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Резаные раны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97781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068960"/>
            <a:ext cx="3770129" cy="330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98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Возникают в результате воздействия острого тяжёлого предмета (чаще всего это топор). Такие раны обширнее резаных и часто сопровождаются повреждением костей скелета.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Рубленые раны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04785"/>
            <a:ext cx="7056784" cy="322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76953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Являются результатом воздействия тупого предмета  (молоток, камень и др.). Края таких ран неровные, размозжённые, легко инфицируются микробами.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8012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Ушибленные раны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50840"/>
            <a:ext cx="65527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87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485740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Наносятся снарядом (пулей, дробью) из огнестрельного оружия. Такие раны могут быть: сквозными (рана имеет сквозное и выходное отверстие); слепыми (когда снаряд застревает в теле); касательными, наносящими поверхностное повреждение кожи; осколочными, обычно множественными и вызывающими повреждение тканей на значительной площади. Эти раны обычно инфицированы и склонны к гнойному воспалению.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Огнестрельные раны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921" y="4221087"/>
            <a:ext cx="3810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97262"/>
            <a:ext cx="177106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49" y="4365104"/>
            <a:ext cx="3171825" cy="23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317</TotalTime>
  <Words>1158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 </vt:lpstr>
      <vt:lpstr>Слайд 2</vt:lpstr>
      <vt:lpstr>Первая медицинская помощь при ранениях</vt:lpstr>
      <vt:lpstr>Виды ран</vt:lpstr>
      <vt:lpstr>Колотые раны</vt:lpstr>
      <vt:lpstr>Резаные раны</vt:lpstr>
      <vt:lpstr>Рубленые раны</vt:lpstr>
      <vt:lpstr>Ушибленные раны</vt:lpstr>
      <vt:lpstr>Огнестрельные раны</vt:lpstr>
      <vt:lpstr>Скальпированные раны</vt:lpstr>
      <vt:lpstr>Укушенные раны</vt:lpstr>
      <vt:lpstr>Сепсис</vt:lpstr>
      <vt:lpstr>Столбняк</vt:lpstr>
      <vt:lpstr>Газовая гангрена</vt:lpstr>
      <vt:lpstr>Ранние признаки газовой гангрены</vt:lpstr>
      <vt:lpstr>Первая медицинская помощь  при наружном артериальном кровотечении</vt:lpstr>
      <vt:lpstr>Правила наложения жгута</vt:lpstr>
      <vt:lpstr>Критерии  правильности наложения жгута</vt:lpstr>
      <vt:lpstr>Остановка наружного венозного кровотечения.</vt:lpstr>
      <vt:lpstr>Артериальное кровотечение</vt:lpstr>
      <vt:lpstr>Венозное кровотечение</vt:lpstr>
      <vt:lpstr>Капиллярное кровотечение</vt:lpstr>
      <vt:lpstr>Паренхиматозное (смешанное) кровотечение</vt:lpstr>
      <vt:lpstr>Первая медицинская помощь при внутреннем кровотечении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Даша</cp:lastModifiedBy>
  <cp:revision>32</cp:revision>
  <dcterms:created xsi:type="dcterms:W3CDTF">2017-04-30T06:21:27Z</dcterms:created>
  <dcterms:modified xsi:type="dcterms:W3CDTF">2022-01-16T08:14:11Z</dcterms:modified>
</cp:coreProperties>
</file>