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6" r:id="rId1"/>
  </p:sldMasterIdLst>
  <p:sldIdLst>
    <p:sldId id="256" r:id="rId2"/>
    <p:sldId id="275" r:id="rId3"/>
    <p:sldId id="276" r:id="rId4"/>
    <p:sldId id="277" r:id="rId5"/>
    <p:sldId id="278" r:id="rId6"/>
    <p:sldId id="279" r:id="rId7"/>
    <p:sldId id="281" r:id="rId8"/>
    <p:sldId id="282" r:id="rId9"/>
    <p:sldId id="283" r:id="rId10"/>
    <p:sldId id="284" r:id="rId11"/>
    <p:sldId id="285" r:id="rId12"/>
    <p:sldId id="286" r:id="rId13"/>
    <p:sldId id="287" r:id="rId14"/>
    <p:sldId id="288" r:id="rId15"/>
    <p:sldId id="289" r:id="rId16"/>
    <p:sldId id="291" r:id="rId17"/>
    <p:sldId id="292" r:id="rId18"/>
    <p:sldId id="293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0" d="100"/>
          <a:sy n="80" d="100"/>
        </p:scale>
        <p:origin x="-90" y="-6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ADEBD-8193-4784-9F2C-3DE3E480323F}" type="datetimeFigureOut">
              <a:rPr lang="ru-RU" smtClean="0"/>
              <a:t>17.06.2019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4DF70-1B9E-40F3-A553-CBA50263E5C1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0752786"/>
      </p:ext>
    </p:extLst>
  </p:cSld>
  <p:clrMapOvr>
    <a:masterClrMapping/>
  </p:clrMapOvr>
  <p:transition spd="med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ADEBD-8193-4784-9F2C-3DE3E480323F}" type="datetimeFigureOut">
              <a:rPr lang="ru-RU" smtClean="0"/>
              <a:t>17.06.2019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4DF70-1B9E-40F3-A553-CBA50263E5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5699114"/>
      </p:ext>
    </p:extLst>
  </p:cSld>
  <p:clrMapOvr>
    <a:masterClrMapping/>
  </p:clrMapOvr>
  <p:transition spd="med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ADEBD-8193-4784-9F2C-3DE3E480323F}" type="datetimeFigureOut">
              <a:rPr lang="ru-RU" smtClean="0"/>
              <a:t>17.06.2019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4DF70-1B9E-40F3-A553-CBA50263E5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769219"/>
      </p:ext>
    </p:extLst>
  </p:cSld>
  <p:clrMapOvr>
    <a:masterClrMapping/>
  </p:clrMapOvr>
  <p:transition spd="med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ADEBD-8193-4784-9F2C-3DE3E480323F}" type="datetimeFigureOut">
              <a:rPr lang="ru-RU" smtClean="0"/>
              <a:t>17.06.2019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4DF70-1B9E-40F3-A553-CBA50263E5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7880319"/>
      </p:ext>
    </p:extLst>
  </p:cSld>
  <p:clrMapOvr>
    <a:masterClrMapping/>
  </p:clrMapOvr>
  <p:transition spd="med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ADEBD-8193-4784-9F2C-3DE3E480323F}" type="datetimeFigureOut">
              <a:rPr lang="ru-RU" smtClean="0"/>
              <a:t>17.06.2019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4DF70-1B9E-40F3-A553-CBA50263E5C1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2366913"/>
      </p:ext>
    </p:extLst>
  </p:cSld>
  <p:clrMapOvr>
    <a:masterClrMapping/>
  </p:clrMapOvr>
  <p:transition spd="med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ADEBD-8193-4784-9F2C-3DE3E480323F}" type="datetimeFigureOut">
              <a:rPr lang="ru-RU" smtClean="0"/>
              <a:t>17.06.2019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4DF70-1B9E-40F3-A553-CBA50263E5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3567406"/>
      </p:ext>
    </p:extLst>
  </p:cSld>
  <p:clrMapOvr>
    <a:masterClrMapping/>
  </p:clrMapOvr>
  <p:transition spd="med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ADEBD-8193-4784-9F2C-3DE3E480323F}" type="datetimeFigureOut">
              <a:rPr lang="ru-RU" smtClean="0"/>
              <a:t>17.06.2019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4DF70-1B9E-40F3-A553-CBA50263E5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2151176"/>
      </p:ext>
    </p:extLst>
  </p:cSld>
  <p:clrMapOvr>
    <a:masterClrMapping/>
  </p:clrMapOvr>
  <p:transition spd="med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ADEBD-8193-4784-9F2C-3DE3E480323F}" type="datetimeFigureOut">
              <a:rPr lang="ru-RU" smtClean="0"/>
              <a:t>17.06.2019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4DF70-1B9E-40F3-A553-CBA50263E5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6650189"/>
      </p:ext>
    </p:extLst>
  </p:cSld>
  <p:clrMapOvr>
    <a:masterClrMapping/>
  </p:clrMapOvr>
  <p:transition spd="med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ADEBD-8193-4784-9F2C-3DE3E480323F}" type="datetimeFigureOut">
              <a:rPr lang="ru-RU" smtClean="0"/>
              <a:t>17.06.2019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4DF70-1B9E-40F3-A553-CBA50263E5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2763247"/>
      </p:ext>
    </p:extLst>
  </p:cSld>
  <p:clrMapOvr>
    <a:masterClrMapping/>
  </p:clrMapOvr>
  <p:transition spd="med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51BADEBD-8193-4784-9F2C-3DE3E480323F}" type="datetimeFigureOut">
              <a:rPr lang="ru-RU" smtClean="0"/>
              <a:t>17.06.2019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0F4DF70-1B9E-40F3-A553-CBA50263E5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4230968"/>
      </p:ext>
    </p:extLst>
  </p:cSld>
  <p:clrMapOvr>
    <a:masterClrMapping/>
  </p:clrMapOvr>
  <p:transition spd="med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ADEBD-8193-4784-9F2C-3DE3E480323F}" type="datetimeFigureOut">
              <a:rPr lang="ru-RU" smtClean="0"/>
              <a:t>17.06.2019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4DF70-1B9E-40F3-A553-CBA50263E5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3359546"/>
      </p:ext>
    </p:extLst>
  </p:cSld>
  <p:clrMapOvr>
    <a:masterClrMapping/>
  </p:clrMapOvr>
  <p:transition spd="med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51BADEBD-8193-4784-9F2C-3DE3E480323F}" type="datetimeFigureOut">
              <a:rPr lang="ru-RU" smtClean="0"/>
              <a:t>17.06.2019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60F4DF70-1B9E-40F3-A553-CBA50263E5C1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3621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transition spd="med">
    <p:pull/>
  </p:transition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058688"/>
            <a:ext cx="12063044" cy="2229107"/>
          </a:xfrm>
        </p:spPr>
        <p:txBody>
          <a:bodyPr>
            <a:normAutofit/>
          </a:bodyPr>
          <a:lstStyle/>
          <a:p>
            <a:pPr algn="ctr"/>
            <a:r>
              <a:rPr lang="ru-RU" sz="6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Электронный документооборот</a:t>
            </a:r>
            <a:endParaRPr lang="ru-RU" sz="6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13733" y="353455"/>
            <a:ext cx="99447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Федеральное государственное бюджетное образовательное учреждение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высшего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образования «Красноярский государственный медицинский университет имени профессора В.Ф. </a:t>
            </a:r>
            <a:r>
              <a:rPr lang="ru-RU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Войно-Ясенецкого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Министерства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здравоохранения Российской Федерации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Фармацевтический колледж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955" y="719229"/>
            <a:ext cx="1428750" cy="14382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730836" y="4891437"/>
            <a:ext cx="35900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Преподаватель:  Попова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О.М.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О.М.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84519" y="5782086"/>
            <a:ext cx="2022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Красноярск 2019 г.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9031885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4021" y="3484605"/>
            <a:ext cx="4697979" cy="278942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Электронно-цифровая подпись электронного документа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39114" y="1905412"/>
            <a:ext cx="7142205" cy="43686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Электронная цифровая подпись (ЭЦП)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аналог собственноручной подписи, являющийся средством защиты информации, обеспечивающим возможность контроля целостности и подтверждения подлинности электронных документов. 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Электронно-цифровая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подпись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формируется путем криптографического преобразования информации с закрытым ключом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что позволяет определить владельца сертификата ключа подписи и обеспечить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неотказуемость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подписавшегося от документа, а также проверить полученную информацию на отсутствие ошибок и неточностей.  </a:t>
            </a:r>
          </a:p>
        </p:txBody>
      </p:sp>
    </p:spTree>
    <p:extLst>
      <p:ext uri="{BB962C8B-B14F-4D97-AF65-F5344CB8AC3E}">
        <p14:creationId xmlns:p14="http://schemas.microsoft.com/office/powerpoint/2010/main" val="1030955336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Электронно-цифровая подпись используется для: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468569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удостоверения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документа;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защиты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изменений документа (при любом случайном или преднамеренном изменении документа (или подписи) изменится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хэш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следовательно, подпись станет недействительной); 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невозможности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отказа от авторства (так как создать корректную подпись можно лишь, зная закрытый ключ, а он известен только владельцу, то владелец не может отказаться от своей подписи под документом); 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сдачи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финансовой отчетности в государственные учреждения в электронном виде для предприятий и коммерческих организаций; 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организацию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юридически значимого электронного документооборота;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78295012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211" y="286603"/>
            <a:ext cx="11763632" cy="1450757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Нормативное регулирование применения электронного документа и электронной подписи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4809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Регулирование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использования СЭД и электронных документов осуществляется на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государственном и локальном (организационном) уровне.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Стоит отметить, что во многом проблемы разработки локальных документов в области применения СЭД и электронных документов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связаны с недостатками действующего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законодательства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отсутствует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 об электронном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документе;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отсутствует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 об архивном хранении электронных документов;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отсутствует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о документационном обеспечении управления;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конца сформирован понятийный аппарат в области электронного документооборота. </a:t>
            </a:r>
          </a:p>
        </p:txBody>
      </p:sp>
    </p:spTree>
    <p:extLst>
      <p:ext uri="{BB962C8B-B14F-4D97-AF65-F5344CB8AC3E}">
        <p14:creationId xmlns:p14="http://schemas.microsoft.com/office/powerpoint/2010/main" val="3520405466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626076" y="622944"/>
            <a:ext cx="7269891" cy="559250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В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соответствии с действующим федеральным законодательством основополагающим законодательным актом, который регулирует отношения, возникающие при использовании информационных технологий (в том числе систем электронного документооборота), а также обеспечении защиты информации, является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«Об информации,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информационных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технологиях и о защите информации» от 27.07.2006 г. №149-ФЗ.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В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ст.11 говорится, что 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электронное сообщение, подписанное электронной подписью или иным аналогом собственноручной подписи, признается электронным документом, равнозначным документу, подписанному собственноручной подписью.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5967" y="622944"/>
            <a:ext cx="3719384" cy="5300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080543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724930" y="437592"/>
            <a:ext cx="10840994" cy="40227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Следующим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менее важным законодательным актом в области электронного документооборота является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«Об электронной подписи» от 06.04.2011 г. №63-ФЗ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который обеспечивает правовые условия использования электронной подписи в электронных документах в качестве аналога собственноручной подписи в документе на бумажном носителе.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Следует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также отметить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«О персональных данных» от 27.07.2006 г. № 152-ФЗ.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Этот закон регулирует отношения, возникающие при обработке персональных данных, в том числе с использованием средств автоматизации.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5869" y="3822357"/>
            <a:ext cx="7139115" cy="2395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75456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440723" y="845366"/>
            <a:ext cx="11051059" cy="537008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Гражданский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кодекс РФ (ГК РФ).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данном законе прописано, что документ является основой гражданских правоотношений и содержит основополагающие понятия, такие как «сделка» и «договор». Закреплена возможность подписания документов электронной подписью (п.2 ст. 160) и обмена документами с помощью электронной связи (п.2 ст.434).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Государственная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ДОУ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содержит рекомендации по оформлению управленческих документов, организации работы с документами, в том числе отдельный пункт посвящен автоматизации работы с документами. В п. 4.3 закреплено, что автоматизированная технология работы с документами осуществляется путем создания и внедрения автоматизированной подготовки документов, автоматизированных информационно-поисковых систем и решения других задач с использованием персональных ЭВМ и автоматизированных рабочих мест. </a:t>
            </a:r>
          </a:p>
        </p:txBody>
      </p:sp>
    </p:spTree>
    <p:extLst>
      <p:ext uri="{BB962C8B-B14F-4D97-AF65-F5344CB8AC3E}">
        <p14:creationId xmlns:p14="http://schemas.microsoft.com/office/powerpoint/2010/main" val="1738612411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477794" y="753762"/>
            <a:ext cx="10989275" cy="531340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Правила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делопроизводства в федеральных органах исполнительной власти, утвержденными постановлением Правительства Российской Федерации от 15 июня 2009 г. № 477 и Методические рекомендации по разработке инструкций по делопроизводству в федеральных органах исполнительной власти, утвержденными приказом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Росархива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от 23 декабря 2009 г. № 76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которыми должны руководствоваться федеральные органы исполнительной власти при подготовке своих инструкций (взаимен Типовой инструкция по делопроизводству в федеральных органах исполнительной власти, утвержденной Приказом Минкультуры России от 08.11.2005 г. № 536)</a:t>
            </a:r>
          </a:p>
        </p:txBody>
      </p:sp>
    </p:spTree>
    <p:extLst>
      <p:ext uri="{BB962C8B-B14F-4D97-AF65-F5344CB8AC3E}">
        <p14:creationId xmlns:p14="http://schemas.microsoft.com/office/powerpoint/2010/main" val="2695915167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518984" y="580768"/>
            <a:ext cx="11108724" cy="5684108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В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качестве основного нормативного документа, предназначенного для определения сроков хранения, отбора на хранение и уничтожения типовых управленческих документов, выступает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 типовых управленческих документов, образующихся в деятельности организаций, с указанием сроков хранения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(утвержден приказом Министерства культуры Российской Федерации от 25 августа 2010 г. N 558).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Основные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работы государственных архивов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содержат общие положения о приеме на хранение, обеспечения сохранности, учета и описания электронных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документов.</a:t>
            </a:r>
          </a:p>
          <a:p>
            <a:pPr marL="0" indent="0" algn="just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Основные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работы архивов организаций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«устанавливают помимо правил работы с бумажными документами в архиве организации, определенный порядок работы архивов с электронными документами при передаче на хранение и в процессе хранения. Кроме того, пункт 7.7 посвящен вопросу формирования автоматизированного научно-справочного аппарата в архиве организации.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Общероссийские классификаторы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являются обязательными для применения при создании государственных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информационных систем и информационных ресурсов. Классификаторы используются при оформлении документов (как в традиционном, так и автоматизированном делопроизводстве) и при построении информационно-поисковых систем. </a:t>
            </a: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8458150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r="15063"/>
          <a:stretch/>
        </p:blipFill>
        <p:spPr>
          <a:xfrm>
            <a:off x="7193692" y="3544972"/>
            <a:ext cx="4854146" cy="273367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 для закрепления темы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97280" y="2080512"/>
            <a:ext cx="10058400" cy="4023360"/>
          </a:xfrm>
        </p:spPr>
        <p:txBody>
          <a:bodyPr>
            <a:normAutofit/>
          </a:bodyPr>
          <a:lstStyle/>
          <a:p>
            <a:pPr marL="514350" indent="-514350">
              <a:buClr>
                <a:schemeClr val="tx1"/>
              </a:buClr>
              <a:buFont typeface="+mj-lt"/>
              <a:buAutoNum type="arabicPeriod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Дайте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электронного документооборота и электронного документа.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Clr>
                <a:schemeClr val="tx1"/>
              </a:buClr>
              <a:buFont typeface="+mj-lt"/>
              <a:buAutoNum type="arabicPeriod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чего может использоваться электронная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подпись?</a:t>
            </a:r>
          </a:p>
          <a:p>
            <a:pPr marL="514350" indent="-514350">
              <a:buClr>
                <a:schemeClr val="tx1"/>
              </a:buClr>
              <a:buFont typeface="+mj-lt"/>
              <a:buAutoNum type="arabicPeriod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Регулируется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 электронный документооборот законодательством Российской федерации? 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06538474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259052"/>
            <a:ext cx="10058400" cy="1450757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 лекции:</a:t>
            </a:r>
            <a:endParaRPr lang="ru-RU" sz="5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97280" y="2191723"/>
            <a:ext cx="10058400" cy="4530353"/>
          </a:xfrm>
        </p:spPr>
        <p:txBody>
          <a:bodyPr>
            <a:normAutofit/>
          </a:bodyPr>
          <a:lstStyle/>
          <a:p>
            <a:pPr marL="658368" lvl="1" indent="-457200">
              <a:buFont typeface="+mj-lt"/>
              <a:buAutoNum type="arabicPeriod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понятия электронного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документооборота;</a:t>
            </a:r>
          </a:p>
          <a:p>
            <a:pPr marL="658368" lvl="1" indent="-457200">
              <a:buFont typeface="+mj-lt"/>
              <a:buAutoNum type="arabicPeriod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Автоматизация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обмена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документами;</a:t>
            </a:r>
          </a:p>
          <a:p>
            <a:pPr marL="658368" lvl="1" indent="-457200">
              <a:buFont typeface="+mj-lt"/>
              <a:buAutoNum type="arabicPeriod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Электронно-цифровая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подпись электронного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документа;</a:t>
            </a:r>
          </a:p>
          <a:p>
            <a:pPr marL="658368" lvl="1" indent="-457200">
              <a:buFont typeface="+mj-lt"/>
              <a:buAutoNum type="arabicPeriod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Нормативное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регулирование применения электронного документа и электронной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подписи.</a:t>
            </a:r>
          </a:p>
        </p:txBody>
      </p:sp>
    </p:spTree>
    <p:extLst>
      <p:ext uri="{BB962C8B-B14F-4D97-AF65-F5344CB8AC3E}">
        <p14:creationId xmlns:p14="http://schemas.microsoft.com/office/powerpoint/2010/main" val="70479624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-1" r="2022"/>
          <a:stretch/>
        </p:blipFill>
        <p:spPr>
          <a:xfrm>
            <a:off x="7001816" y="2740368"/>
            <a:ext cx="5190184" cy="355910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понятия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электронного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документооборота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7136" y="1855984"/>
            <a:ext cx="7290487" cy="444349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Электронный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документооборот (ЭДО)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это способ организации работы с документами, при котором основная масса документов используется в электронном виде и хранится централизованно.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Система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электронного документооборота (СЭД)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компьютерная программа (программное обеспечение), которая позволяет организовать работу с электронными документами (создание, изменение, поиск), а также взаимодействие между сотрудниками (передачу документов, выдачу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заданий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т.п.). 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Также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СЭД называют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EDMS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Electronic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Document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Management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Systems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– система управления электронными документами. </a:t>
            </a:r>
          </a:p>
        </p:txBody>
      </p:sp>
    </p:spTree>
    <p:extLst>
      <p:ext uri="{BB962C8B-B14F-4D97-AF65-F5344CB8AC3E}">
        <p14:creationId xmlns:p14="http://schemas.microsoft.com/office/powerpoint/2010/main" val="3861579286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понятия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электронного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документооборота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ECM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(Enterprise Content Management)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в переводе этот термин звучит как "управление корпоративными информационными ресурсами (содержанием, наполнением, контентом)".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ECM-системой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понимают набор технологий, инструментов и методов, используемых для сбора, управления, накопления, хранения и доставки информации (контента) всем потребителям внутри организации.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Документ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представленный в электронном виде, или электронный документ (ЭД)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документ, созданный с помощью средств компьютерной обработки информации, который может быть подписан электронной цифровой подписью и сохранён на машинном носителе в виде файла соответствующего формата.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86393005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1437" y="1955367"/>
            <a:ext cx="5384456" cy="209993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3567" y="284206"/>
            <a:ext cx="11726561" cy="1156592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Достоинства электронного документооборота:</a:t>
            </a:r>
            <a:endParaRPr lang="ru-RU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7838" y="1845734"/>
            <a:ext cx="10537842" cy="4419142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многокритериальный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поиск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документов;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контроль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исполнения документов;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регистрация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документов;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ввод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резолюций к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документам;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распределенная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обработка документов в сети;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распределение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 доступа к различным документам и функциям системы;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ведение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нескольких картотек документов;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работа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проектами документов;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распределение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находящихся на исполнении документов по «папкам» в зависимости от стадии исполнения документа: поступившие, на исполнении, на контроле и другие;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формирование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стандартных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отчетов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т.д.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6585124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Проблемы внедрения системы электронного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документооборота: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406785"/>
          </a:xfrm>
        </p:spPr>
        <p:txBody>
          <a:bodyPr>
            <a:normAutofit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Консерватизм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персонала, низкая образованность, нежелание обучаться и переобучаться. Боязнь прозрачности собственной деятельности для руководства, которая возникает после внедрения системы электронного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документооборота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Фактор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директора «советского типа» - нежелание непосредственно работать с компьютером, просматривать и редактировать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Постоянные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структурные изменения в организации, слабая формализация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бизнес-процессов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Необходимость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обеспечения юридической силы документов (после принятия закона об электронной подписи этот фактор начнет терять свою значимость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Необходимость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взаимодействовать с внешним «бумажным» миром, в особенности если это касается параллельных структур в ассоциированных организациях или ведомствах, с которыми идет постоянная работа. </a:t>
            </a:r>
          </a:p>
        </p:txBody>
      </p:sp>
    </p:spTree>
    <p:extLst>
      <p:ext uri="{BB962C8B-B14F-4D97-AF65-F5344CB8AC3E}">
        <p14:creationId xmlns:p14="http://schemas.microsoft.com/office/powerpoint/2010/main" val="276610037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Внедрение электронного документооборота требует для всех служащих, участвующих в работе с документами, наличия: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средств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вычислительной техники, адекватных по производительности внедряемому ПО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документооборота;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стопроцентная оснащенность персональными компьютерами всех работников органа власти, работающих с документами; 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средств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связи адекватной пропускной способности между всеми рабочими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местами;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автоматизированной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системы делопроизводства, использующей программное обеспечение, допускающее переход к электронному документообороту; 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психологической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готовности руководителей к использованию электронных аналогов собственноручной подписи на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документе;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служб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технических возможностей перевода входящих бумажных документов в электронную форму. </a:t>
            </a:r>
          </a:p>
        </p:txBody>
      </p:sp>
    </p:spTree>
    <p:extLst>
      <p:ext uri="{BB962C8B-B14F-4D97-AF65-F5344CB8AC3E}">
        <p14:creationId xmlns:p14="http://schemas.microsoft.com/office/powerpoint/2010/main" val="3327619064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605480"/>
            <a:ext cx="10058400" cy="141324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Автоматизация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обмена документами </a:t>
            </a:r>
            <a:r>
              <a:rPr lang="ru-RU" b="1" dirty="0"/>
              <a:t/>
            </a:r>
            <a:br>
              <a:rPr lang="ru-RU" b="1" dirty="0"/>
            </a:b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Обмен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электронными документами должен быть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надлежащим образом защищен.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Документы должны быть снабжены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электронной подписью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гарантирующей авторство и неизменность содержания документа, а в отдельных случаях и закрыты криптографическими средствами от несанкционированного доступа. 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У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каждой организации имеется много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организаций-корреспондентов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 которыми идет обмен документами, и у всех могут быть различные форматы сообщений, и даже сети. Нагружать системы отдельных организаций функцией постоянной поддержки служебной информации, необходимой для организации обмена, нецелесообразно. </a:t>
            </a:r>
          </a:p>
        </p:txBody>
      </p:sp>
    </p:spTree>
    <p:extLst>
      <p:ext uri="{BB962C8B-B14F-4D97-AF65-F5344CB8AC3E}">
        <p14:creationId xmlns:p14="http://schemas.microsoft.com/office/powerpoint/2010/main" val="1900090221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Центры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обмена документами (ЦОД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40678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Обмен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документами логично строить не по принципу «каждый с каждым», а по принципу «звезды» - на базе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Центров обмена документами (ЦОД).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ЦОД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могут выполнять следующий набор функций: 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преобразование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согласование форматов входящих-исходящих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документов;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поддержка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адресных баз и вычисление маршрутов доставки документов; 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гарантированная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доставка документов; 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дополнительное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архивирование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документов;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поддержка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синхронизация справочников. </a:t>
            </a:r>
          </a:p>
          <a:p>
            <a:pPr marL="0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Одна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основных задач ЦОД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синхронизация форматов документов между различными системами. </a:t>
            </a:r>
          </a:p>
        </p:txBody>
      </p:sp>
    </p:spTree>
    <p:extLst>
      <p:ext uri="{BB962C8B-B14F-4D97-AF65-F5344CB8AC3E}">
        <p14:creationId xmlns:p14="http://schemas.microsoft.com/office/powerpoint/2010/main" val="4114931633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етро">
  <a:themeElements>
    <a:clrScheme name="Ретро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D26EA377-59BD-4C9C-9D94-EE8416EE4C7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315</TotalTime>
  <Words>495</Words>
  <Application>Microsoft Office PowerPoint</Application>
  <PresentationFormat>Произвольный</PresentationFormat>
  <Paragraphs>86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Ретро</vt:lpstr>
      <vt:lpstr>Электронный документооборот</vt:lpstr>
      <vt:lpstr>План лекции:</vt:lpstr>
      <vt:lpstr>Основные понятия  электронного документооборота </vt:lpstr>
      <vt:lpstr>Основные понятия  электронного документооборота </vt:lpstr>
      <vt:lpstr>Достоинства электронного документооборота:</vt:lpstr>
      <vt:lpstr>Проблемы внедрения системы электронного документооборота:</vt:lpstr>
      <vt:lpstr>Внедрение электронного документооборота требует для всех служащих, участвующих в работе с документами, наличия: </vt:lpstr>
      <vt:lpstr>Автоматизация обмена документами  </vt:lpstr>
      <vt:lpstr>Центры обмена документами (ЦОД)</vt:lpstr>
      <vt:lpstr>Электронно-цифровая подпись электронного документа </vt:lpstr>
      <vt:lpstr>Электронно-цифровая подпись используется для: </vt:lpstr>
      <vt:lpstr>Нормативное регулирование применения электронного документа и электронной подписи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Вопросы для закрепления темы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Попова Оксана Михайловна</cp:lastModifiedBy>
  <cp:revision>27</cp:revision>
  <dcterms:created xsi:type="dcterms:W3CDTF">2017-11-29T04:22:53Z</dcterms:created>
  <dcterms:modified xsi:type="dcterms:W3CDTF">2019-06-17T06:31:25Z</dcterms:modified>
</cp:coreProperties>
</file>